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304" r:id="rId2"/>
    <p:sldId id="257" r:id="rId3"/>
    <p:sldId id="305" r:id="rId4"/>
    <p:sldId id="307" r:id="rId5"/>
    <p:sldId id="315" r:id="rId6"/>
    <p:sldId id="312" r:id="rId7"/>
    <p:sldId id="306" r:id="rId8"/>
    <p:sldId id="278" r:id="rId9"/>
    <p:sldId id="297" r:id="rId10"/>
    <p:sldId id="301" r:id="rId11"/>
    <p:sldId id="261" r:id="rId12"/>
    <p:sldId id="264" r:id="rId13"/>
    <p:sldId id="298" r:id="rId14"/>
    <p:sldId id="299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302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63" r:id="rId47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1BBFF"/>
    <a:srgbClr val="4A88FF"/>
    <a:srgbClr val="3760FF"/>
    <a:srgbClr val="AFCEFC"/>
    <a:srgbClr val="87B9FF"/>
    <a:srgbClr val="000000"/>
    <a:srgbClr val="D6E7FF"/>
    <a:srgbClr val="FCFDFF"/>
    <a:srgbClr val="014099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434" autoAdjust="0"/>
    <p:restoredTop sz="94660"/>
  </p:normalViewPr>
  <p:slideViewPr>
    <p:cSldViewPr snapToGrid="0">
      <p:cViewPr varScale="1">
        <p:scale>
          <a:sx n="96" d="100"/>
          <a:sy n="96" d="100"/>
        </p:scale>
        <p:origin x="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7C3747CF-7EEF-4EAB-AA08-A01835EF1A3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>
              <a:latin typeface="넥슨Lv1고딕 Light" panose="00000300000000000000" pitchFamily="2" charset="-127"/>
              <a:ea typeface="넥슨Lv1고딕 Light" panose="00000300000000000000" pitchFamily="2" charset="-127"/>
            </a:endParaRP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8613E35F-61E5-438A-BF79-FDDF81F5972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4D26B3-1D9A-4F83-869D-3BDAA2D794F5}" type="datetimeFigureOut">
              <a:rPr lang="ko-KR" altLang="en-US" smtClean="0">
                <a:latin typeface="넥슨Lv1고딕 Light" panose="00000300000000000000" pitchFamily="2" charset="-127"/>
                <a:ea typeface="넥슨Lv1고딕 Light" panose="00000300000000000000" pitchFamily="2" charset="-127"/>
              </a:rPr>
              <a:t>2026-03-09</a:t>
            </a:fld>
            <a:endParaRPr lang="ko-KR" altLang="en-US" dirty="0">
              <a:latin typeface="넥슨Lv1고딕 Light" panose="00000300000000000000" pitchFamily="2" charset="-127"/>
              <a:ea typeface="넥슨Lv1고딕 Light" panose="00000300000000000000" pitchFamily="2" charset="-127"/>
            </a:endParaRPr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3C2EBE3D-D1DE-4BCB-938D-0F30479045E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>
              <a:latin typeface="넥슨Lv1고딕 Light" panose="00000300000000000000" pitchFamily="2" charset="-127"/>
              <a:ea typeface="넥슨Lv1고딕 Light" panose="00000300000000000000" pitchFamily="2" charset="-127"/>
            </a:endParaRPr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23911D42-8747-4ACD-91BD-A38CA3712F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71210F-CD4D-499D-8F84-8E46B70540CD}" type="slidenum">
              <a:rPr lang="ko-KR" altLang="en-US" smtClean="0">
                <a:latin typeface="넥슨Lv1고딕 Light" panose="00000300000000000000" pitchFamily="2" charset="-127"/>
                <a:ea typeface="넥슨Lv1고딕 Light" panose="00000300000000000000" pitchFamily="2" charset="-127"/>
              </a:rPr>
              <a:t>‹#›</a:t>
            </a:fld>
            <a:endParaRPr lang="ko-KR" altLang="en-US" dirty="0">
              <a:latin typeface="넥슨Lv1고딕 Light" panose="00000300000000000000" pitchFamily="2" charset="-127"/>
              <a:ea typeface="넥슨Lv1고딕 Light" panose="000003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91357105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넥슨Lv1고딕 Light" panose="00000300000000000000" pitchFamily="2" charset="-127"/>
                <a:ea typeface="넥슨Lv1고딕 Light" panose="00000300000000000000" pitchFamily="2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넥슨Lv1고딕 Light" panose="00000300000000000000" pitchFamily="2" charset="-127"/>
                <a:ea typeface="넥슨Lv1고딕 Light" panose="00000300000000000000" pitchFamily="2" charset="-127"/>
              </a:defRPr>
            </a:lvl1pPr>
          </a:lstStyle>
          <a:p>
            <a:fld id="{D8563F34-BAD9-47A5-A579-8163BC7EEFA7}" type="datetimeFigureOut">
              <a:rPr lang="ko-KR" altLang="en-US" smtClean="0"/>
              <a:pPr/>
              <a:t>2026-03-09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넥슨Lv1고딕 Light" panose="00000300000000000000" pitchFamily="2" charset="-127"/>
                <a:ea typeface="넥슨Lv1고딕 Light" panose="00000300000000000000" pitchFamily="2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넥슨Lv1고딕 Light" panose="00000300000000000000" pitchFamily="2" charset="-127"/>
                <a:ea typeface="넥슨Lv1고딕 Light" panose="00000300000000000000" pitchFamily="2" charset="-127"/>
              </a:defRPr>
            </a:lvl1pPr>
          </a:lstStyle>
          <a:p>
            <a:fld id="{D2558C8B-43CC-4920-A9D9-1B43470AF81F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30289566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넥슨Lv1고딕 Light" panose="00000300000000000000" pitchFamily="2" charset="-127"/>
        <a:ea typeface="넥슨Lv1고딕 Light" panose="00000300000000000000" pitchFamily="2" charset="-127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넥슨Lv1고딕 Light" panose="00000300000000000000" pitchFamily="2" charset="-127"/>
        <a:ea typeface="넥슨Lv1고딕 Light" panose="00000300000000000000" pitchFamily="2" charset="-127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넥슨Lv1고딕 Light" panose="00000300000000000000" pitchFamily="2" charset="-127"/>
        <a:ea typeface="넥슨Lv1고딕 Light" panose="00000300000000000000" pitchFamily="2" charset="-127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넥슨Lv1고딕 Light" panose="00000300000000000000" pitchFamily="2" charset="-127"/>
        <a:ea typeface="넥슨Lv1고딕 Light" panose="00000300000000000000" pitchFamily="2" charset="-127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넥슨Lv1고딕 Light" panose="00000300000000000000" pitchFamily="2" charset="-127"/>
        <a:ea typeface="넥슨Lv1고딕 Light" panose="00000300000000000000" pitchFamily="2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B743F3B-CFBF-4AC6-AE5E-ED20DCD2F0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B8C121A4-E337-4983-9E94-328959BF91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5FD9CB1-4511-4BD1-BB60-49B538F4A0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307D5-C9C6-4EBC-BCF8-5E86DE9BFAB3}" type="datetime1">
              <a:rPr lang="ko-KR" altLang="en-US" smtClean="0"/>
              <a:t>2026-03-09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A1E3E14-87DB-4D08-8BE1-AB42C244B3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D4AF104-8A31-4960-B054-2AAD7313C8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18669" y="6206716"/>
            <a:ext cx="2743200" cy="365125"/>
          </a:xfrm>
        </p:spPr>
        <p:txBody>
          <a:bodyPr/>
          <a:lstStyle>
            <a:lvl1pPr>
              <a:defRPr sz="900">
                <a:solidFill>
                  <a:schemeClr val="bg1"/>
                </a:solidFill>
              </a:defRPr>
            </a:lvl1pPr>
          </a:lstStyle>
          <a:p>
            <a:fld id="{A175DE84-D504-4A98-B5DC-B7F62ED3711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351424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49A70D0-3D44-4BBE-995D-14AB3134C7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87A6346C-634C-4F4B-AD88-9ADD8713E0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587B4AE-9015-444B-83B5-1A51B94E3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6129E-417D-473A-BF94-4C1373E9522E}" type="datetime1">
              <a:rPr lang="ko-KR" altLang="en-US" smtClean="0"/>
              <a:t>2026-03-09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ED1FE3F-51B6-4C46-BE92-BE95854884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2804E56-28E3-4835-B907-F8C1D4C5A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DE84-D504-4A98-B5DC-B7F62ED3711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05464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1E9EB7E8-8D95-4BBB-98E2-84EA87B26F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FD18F569-CC95-4FA5-8886-17A346CF6A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91E1132-4A93-4B0F-9569-180130B8DC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4A00A-1770-4490-893B-7738026DBFF5}" type="datetime1">
              <a:rPr lang="ko-KR" altLang="en-US" smtClean="0"/>
              <a:t>2026-03-09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CAFCB10-C1A7-498F-B299-C8428B60A4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6B87464-CCB5-48E4-A4CF-5EC52171C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DE84-D504-4A98-B5DC-B7F62ED3711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280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41FA5A6-C63F-41E8-8F7F-F5B768C095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1C8F7EB-945E-48D9-B2E6-EB27F5B1B7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B28BDB6-5215-404E-AC67-465A1307A6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1A750-A6FD-4FB2-95A8-78A43E82AF2A}" type="datetime1">
              <a:rPr lang="ko-KR" altLang="en-US" smtClean="0"/>
              <a:t>2026-03-09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F4AB1B2-0C0F-4BCF-B97B-7D54D7B68B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2A2AEF0-8C72-4AA5-BE7E-D045D6309C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DE84-D504-4A98-B5DC-B7F62ED3711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41839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82F5DDD-4352-44D7-ADB7-FDA5A5C9E8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BB314D6-AE05-4FFE-85AC-0AB90EC94E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0207E60-E926-471F-B555-293FC11EE9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2C8A2-4C56-4C4B-BE72-D54C6A72C909}" type="datetime1">
              <a:rPr lang="ko-KR" altLang="en-US" smtClean="0"/>
              <a:t>2026-03-09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FCD7060-454B-46E1-B49D-714CD693C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57B32BC-8C03-4CF0-AC86-D4265AE252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DE84-D504-4A98-B5DC-B7F62ED3711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02069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186B1DD-F7B9-46A1-835F-A876C0BE2A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8AA5067-0E30-44A0-9BA8-DB54354400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225E4D9E-B9BD-43E9-B4A8-67F35BB252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D5DFDF7-1D2D-4E83-AC3C-FECF59CB2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B3C56-760C-4DAF-A834-52BF5B250898}" type="datetime1">
              <a:rPr lang="ko-KR" altLang="en-US" smtClean="0"/>
              <a:t>2026-03-09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2F788A9-80FC-48CA-BA6C-357BB3CFA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7F4675A-1815-4C28-BEA8-01B9400AA6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DE84-D504-4A98-B5DC-B7F62ED3711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31117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901B3A4-48B0-4475-A7DE-9569F81B1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04A0564-8392-40C9-923B-0BE38F6847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F15B0354-43FB-4889-B036-061300BFE3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D7417A-3608-42BE-A625-6A93DCE07E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3FDCD67A-F12E-4D91-B4A3-FADB5319D6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A41672AF-8189-4CFA-BB0A-5C4AA10FBA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0BC9-DC70-486C-A54C-C018104A1E76}" type="datetime1">
              <a:rPr lang="ko-KR" altLang="en-US" smtClean="0"/>
              <a:t>2026-03-09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25BCDD02-97B7-49DA-80F5-2B3972991F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B59A0654-6057-47EF-811E-9FA6CAD68C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DE84-D504-4A98-B5DC-B7F62ED3711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00557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F096E35-9785-4F54-A931-BE1BCFC406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2F57EAFB-5E35-434B-8628-86F4FE13A4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F2F9E-4759-40F9-AECA-4AF5FD5F756F}" type="datetime1">
              <a:rPr lang="ko-KR" altLang="en-US" smtClean="0"/>
              <a:t>2026-03-09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69E83D84-4F57-435F-9574-A8828D26A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2FEEBBE1-B578-40BF-9D4B-8C8A6B9921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DE84-D504-4A98-B5DC-B7F62ED3711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1260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1429527C-16BC-4C6E-B312-AF4037D023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086A9-D247-4ED5-8E17-4B0117CFDE78}" type="datetime1">
              <a:rPr lang="ko-KR" altLang="en-US" smtClean="0"/>
              <a:t>2026-03-09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BDF139C8-B778-4B28-A63F-CD3A3BA47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521A06B-B8DB-4CAE-A291-554441E76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DE84-D504-4A98-B5DC-B7F62ED3711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35982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C9D4B78-158A-445E-8108-7C3CAA3EA8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4CF079C-9641-4947-8CF3-11CD7095AA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D077FB3E-116D-4F2C-A5EC-47E30A730C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0AE09B4-7DEC-46CD-BE14-79B5E1D78A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553FB-9ACA-4AA2-8045-2393B2CB9445}" type="datetime1">
              <a:rPr lang="ko-KR" altLang="en-US" smtClean="0"/>
              <a:t>2026-03-09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85AF9366-E5A0-4E27-9788-1FA7557DE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B0821EF-844D-4AAE-BCF4-4856230339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DE84-D504-4A98-B5DC-B7F62ED3711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51813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7473AC5-DD6E-49BD-AEF0-15BE4A0CCF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7FD64E89-7686-4404-A3EF-E64808D82D7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EF2FDBF-4635-4F80-8BE1-A21265AF6E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1EA4CA2-2928-4561-8A7D-790EFD91F5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7BD65-0273-4BFA-B09A-98333E4FF73E}" type="datetime1">
              <a:rPr lang="ko-KR" altLang="en-US" smtClean="0"/>
              <a:t>2026-03-09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0F96211A-73AE-4772-829F-2D76A2BC1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626109F-F84E-4FF8-AE59-D7746E5FB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DE84-D504-4A98-B5DC-B7F62ED3711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09306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4F0E67D-2191-4FB8-9033-2A87CF8AD6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F72C1EC-1198-4EC4-9F89-957C43BC1B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5CEE3AF-DE8E-4E24-8A8F-7A28EB1727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넥슨Lv1고딕 Light" panose="00000300000000000000" pitchFamily="2" charset="-127"/>
                <a:ea typeface="넥슨Lv1고딕 Light" panose="00000300000000000000" pitchFamily="2" charset="-127"/>
              </a:defRPr>
            </a:lvl1pPr>
          </a:lstStyle>
          <a:p>
            <a:fld id="{9435B185-DFA0-4B91-B2C4-444377F11B2F}" type="datetime1">
              <a:rPr lang="ko-KR" altLang="en-US" smtClean="0"/>
              <a:t>2026-03-09</a:t>
            </a:fld>
            <a:endParaRPr lang="ko-KR" altLang="en-US" dirty="0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C4CE925-62FC-4C0C-8A23-965F285AF7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넥슨Lv1고딕 Light" panose="00000300000000000000" pitchFamily="2" charset="-127"/>
                <a:ea typeface="넥슨Lv1고딕 Light" panose="00000300000000000000" pitchFamily="2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6DBB0D8-08DE-4ACF-8C2D-94A30018D6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넥슨Lv1고딕 Light" panose="00000300000000000000" pitchFamily="2" charset="-127"/>
                <a:ea typeface="넥슨Lv1고딕 Light" panose="00000300000000000000" pitchFamily="2" charset="-127"/>
              </a:defRPr>
            </a:lvl1pPr>
          </a:lstStyle>
          <a:p>
            <a:fld id="{A175DE84-D504-4A98-B5DC-B7F62ED3711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35305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넥슨Lv1고딕 Light" panose="00000300000000000000" pitchFamily="2" charset="-127"/>
          <a:ea typeface="넥슨Lv1고딕 Light" panose="00000300000000000000" pitchFamily="2" charset="-127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넥슨Lv1고딕 Light" panose="00000300000000000000" pitchFamily="2" charset="-127"/>
          <a:ea typeface="넥슨Lv1고딕 Light" panose="00000300000000000000" pitchFamily="2" charset="-127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넥슨Lv1고딕 Light" panose="00000300000000000000" pitchFamily="2" charset="-127"/>
          <a:ea typeface="넥슨Lv1고딕 Light" panose="00000300000000000000" pitchFamily="2" charset="-127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넥슨Lv1고딕 Light" panose="00000300000000000000" pitchFamily="2" charset="-127"/>
          <a:ea typeface="넥슨Lv1고딕 Light" panose="00000300000000000000" pitchFamily="2" charset="-127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넥슨Lv1고딕 Light" panose="00000300000000000000" pitchFamily="2" charset="-127"/>
          <a:ea typeface="넥슨Lv1고딕 Light" panose="00000300000000000000" pitchFamily="2" charset="-127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넥슨Lv1고딕 Light" panose="00000300000000000000" pitchFamily="2" charset="-127"/>
          <a:ea typeface="넥슨Lv1고딕 Light" panose="00000300000000000000" pitchFamily="2" charset="-127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11" Type="http://schemas.openxmlformats.org/officeDocument/2006/relationships/image" Target="../media/image8.png"/><Relationship Id="rId5" Type="http://schemas.openxmlformats.org/officeDocument/2006/relationships/image" Target="../media/image40.png"/><Relationship Id="rId10" Type="http://schemas.openxmlformats.org/officeDocument/2006/relationships/image" Target="../media/image6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12" Type="http://schemas.openxmlformats.org/officeDocument/2006/relationships/image" Target="../media/image8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11" Type="http://schemas.openxmlformats.org/officeDocument/2006/relationships/image" Target="../media/image6.png"/><Relationship Id="rId5" Type="http://schemas.openxmlformats.org/officeDocument/2006/relationships/image" Target="../media/image40.png"/><Relationship Id="rId10" Type="http://schemas.openxmlformats.org/officeDocument/2006/relationships/image" Target="../media/image47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8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61.png"/><Relationship Id="rId3" Type="http://schemas.openxmlformats.org/officeDocument/2006/relationships/hyperlink" Target="https://ncis.nier.go.kr/main.do" TargetMode="External"/><Relationship Id="rId7" Type="http://schemas.openxmlformats.org/officeDocument/2006/relationships/image" Target="../media/image55.png"/><Relationship Id="rId12" Type="http://schemas.openxmlformats.org/officeDocument/2006/relationships/image" Target="../media/image60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11" Type="http://schemas.openxmlformats.org/officeDocument/2006/relationships/image" Target="../media/image59.png"/><Relationship Id="rId5" Type="http://schemas.openxmlformats.org/officeDocument/2006/relationships/image" Target="../media/image50.png"/><Relationship Id="rId15" Type="http://schemas.openxmlformats.org/officeDocument/2006/relationships/image" Target="../media/image8.png"/><Relationship Id="rId10" Type="http://schemas.openxmlformats.org/officeDocument/2006/relationships/image" Target="../media/image58.png"/><Relationship Id="rId4" Type="http://schemas.openxmlformats.org/officeDocument/2006/relationships/image" Target="../media/image49.png"/><Relationship Id="rId9" Type="http://schemas.openxmlformats.org/officeDocument/2006/relationships/image" Target="../media/image57.png"/><Relationship Id="rId14" Type="http://schemas.openxmlformats.org/officeDocument/2006/relationships/image" Target="../media/image62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10" Type="http://schemas.openxmlformats.org/officeDocument/2006/relationships/image" Target="../media/image8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9.png"/><Relationship Id="rId7" Type="http://schemas.openxmlformats.org/officeDocument/2006/relationships/image" Target="../media/image41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9.png"/><Relationship Id="rId7" Type="http://schemas.openxmlformats.org/officeDocument/2006/relationships/image" Target="../media/image6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8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g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" y="6324600"/>
            <a:ext cx="11118850" cy="1905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600000">
            <a:off x="5715000" y="3289300"/>
            <a:ext cx="7258050" cy="3867150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539750" y="5803900"/>
            <a:ext cx="3206750" cy="393700"/>
          </a:xfrm>
          <a:prstGeom prst="rect">
            <a:avLst/>
          </a:prstGeom>
        </p:spPr>
        <p:txBody>
          <a:bodyPr lIns="0" tIns="0" rIns="0" bIns="0" rtlCol="0" anchor="ctr"/>
          <a:lstStyle/>
          <a:p>
            <a:pPr lvl="0" algn="l">
              <a:lnSpc>
                <a:spcPct val="124499"/>
              </a:lnSpc>
            </a:pPr>
            <a:r>
              <a:rPr lang="ko-KR" altLang="en-US" b="1" dirty="0">
                <a:solidFill>
                  <a:srgbClr val="FFFFFF"/>
                </a:solidFill>
                <a:latin typeface="ONE 모바일고딕 Bold" panose="00000800000000000000" pitchFamily="2" charset="-127"/>
                <a:ea typeface="ONE 모바일고딕 Bold" panose="00000800000000000000" pitchFamily="2" charset="-127"/>
                <a:cs typeface="Lexend Regular"/>
              </a:rPr>
              <a:t>대한화장품협회 고정은</a:t>
            </a:r>
            <a:endParaRPr lang="en-US" b="1" dirty="0">
              <a:solidFill>
                <a:srgbClr val="FFFFFF"/>
              </a:solidFill>
              <a:latin typeface="ONE 모바일고딕 Bold" panose="00000800000000000000" pitchFamily="2" charset="-127"/>
              <a:ea typeface="ONE 모바일고딕 Bold" panose="00000800000000000000" pitchFamily="2" charset="-127"/>
              <a:cs typeface="Lexend Regular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4BED66BB-6F80-F360-2787-6D65130105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5482" y="361950"/>
            <a:ext cx="1258868" cy="7143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A1CEEDD-C7E0-3F38-D6D6-2909A32CE568}"/>
              </a:ext>
            </a:extLst>
          </p:cNvPr>
          <p:cNvSpPr txBox="1"/>
          <p:nvPr/>
        </p:nvSpPr>
        <p:spPr>
          <a:xfrm>
            <a:off x="406800" y="1452602"/>
            <a:ext cx="6184500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50000"/>
              </a:lnSpc>
            </a:pPr>
            <a:r>
              <a:rPr lang="ko-KR" altLang="en-US" sz="5400" dirty="0">
                <a:gradFill>
                  <a:gsLst>
                    <a:gs pos="10000">
                      <a:srgbClr val="61BBFF"/>
                    </a:gs>
                    <a:gs pos="44000">
                      <a:srgbClr val="4A88FF"/>
                    </a:gs>
                    <a:gs pos="99000">
                      <a:srgbClr val="3760FF"/>
                    </a:gs>
                  </a:gsLst>
                  <a:lin ang="0" scaled="1"/>
                </a:gra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제도 및 가이드라인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EFCE889-D7BF-2347-C795-86223FE7B794}"/>
              </a:ext>
            </a:extLst>
          </p:cNvPr>
          <p:cNvSpPr txBox="1"/>
          <p:nvPr/>
        </p:nvSpPr>
        <p:spPr>
          <a:xfrm>
            <a:off x="406400" y="595352"/>
            <a:ext cx="6710362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">
                      <a:srgbClr val="FCFDFF"/>
                    </a:gs>
                    <a:gs pos="41000">
                      <a:srgbClr val="D6E7FF"/>
                    </a:gs>
                    <a:gs pos="80000">
                      <a:srgbClr val="AFCEFC"/>
                    </a:gs>
                    <a:gs pos="100000">
                      <a:srgbClr val="87B9FF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G마켓 산스 TTF Bold" panose="02000000000000000000" pitchFamily="2" charset="-127"/>
                <a:ea typeface="G마켓 산스 TTF Bold" panose="02000000000000000000" pitchFamily="2" charset="-127"/>
                <a:cs typeface="+mn-cs"/>
              </a:rPr>
              <a:t>화장품 안전성 평가</a:t>
            </a:r>
            <a:endParaRPr kumimoji="0" lang="en-US" altLang="ko-KR" sz="48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10000">
                    <a:srgbClr val="FCFDFF"/>
                  </a:gs>
                  <a:gs pos="41000">
                    <a:srgbClr val="D6E7FF"/>
                  </a:gs>
                  <a:gs pos="80000">
                    <a:srgbClr val="AFCEFC"/>
                  </a:gs>
                  <a:gs pos="100000">
                    <a:srgbClr val="87B9FF"/>
                  </a:gs>
                </a:gsLst>
                <a:lin ang="0" scaled="1"/>
                <a:tileRect/>
              </a:gradFill>
              <a:effectLst/>
              <a:uLnTx/>
              <a:uFillTx/>
              <a:latin typeface="G마켓 산스 TTF Bold" panose="02000000000000000000" pitchFamily="2" charset="-127"/>
              <a:ea typeface="G마켓 산스 TTF Bold" panose="02000000000000000000" pitchFamily="2" charset="-127"/>
              <a:cs typeface="+mn-cs"/>
            </a:endParaRPr>
          </a:p>
        </p:txBody>
      </p:sp>
      <p:sp>
        <p:nvSpPr>
          <p:cNvPr id="16" name="TextBox 6">
            <a:extLst>
              <a:ext uri="{FF2B5EF4-FFF2-40B4-BE49-F238E27FC236}">
                <a16:creationId xmlns:a16="http://schemas.microsoft.com/office/drawing/2014/main" id="{F17F5586-C53F-5F2D-5B12-AC8614324795}"/>
              </a:ext>
            </a:extLst>
          </p:cNvPr>
          <p:cNvSpPr txBox="1"/>
          <p:nvPr/>
        </p:nvSpPr>
        <p:spPr>
          <a:xfrm>
            <a:off x="554830" y="463550"/>
            <a:ext cx="3826669" cy="393700"/>
          </a:xfrm>
          <a:prstGeom prst="rect">
            <a:avLst/>
          </a:prstGeom>
        </p:spPr>
        <p:txBody>
          <a:bodyPr lIns="0" tIns="0" rIns="0" bIns="0" rtlCol="0" anchor="ctr"/>
          <a:lstStyle/>
          <a:p>
            <a:pPr lvl="0">
              <a:lnSpc>
                <a:spcPct val="124499"/>
              </a:lnSpc>
            </a:pPr>
            <a:r>
              <a:rPr lang="en-US" sz="1400" b="1" dirty="0">
                <a:solidFill>
                  <a:srgbClr val="FFFFFF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Lexend Regular"/>
              </a:rPr>
              <a:t>Cosmetic Product Safety Report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428EA8A3-E6D5-48CF-BB4B-6BF73621C5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4">
            <a:extLst>
              <a:ext uri="{FF2B5EF4-FFF2-40B4-BE49-F238E27FC236}">
                <a16:creationId xmlns:a16="http://schemas.microsoft.com/office/drawing/2014/main" id="{202B093C-0080-46A7-ABA4-4E235139C3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1094" y="1446462"/>
            <a:ext cx="5392315" cy="561975"/>
          </a:xfrm>
          <a:prstGeom prst="rect">
            <a:avLst/>
          </a:prstGeom>
          <a:noFill/>
          <a:ln>
            <a:noFill/>
          </a:ln>
        </p:spPr>
        <p:txBody>
          <a:bodyPr lIns="504000" anchor="ctr"/>
          <a:lstStyle/>
          <a:p>
            <a:pPr eaLnBrk="0" hangingPunct="0">
              <a:defRPr/>
            </a:pPr>
            <a:r>
              <a:rPr lang="en-US" altLang="ko-KR" sz="2000" spc="-150" dirty="0">
                <a:solidFill>
                  <a:srgbClr val="003F98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 </a:t>
            </a:r>
            <a:r>
              <a:rPr lang="ko-KR" altLang="en-US" sz="2000" spc="-150" dirty="0">
                <a:solidFill>
                  <a:srgbClr val="003F98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해외 규제와 국내 규제</a:t>
            </a:r>
            <a:r>
              <a:rPr lang="en-US" altLang="ko-KR" sz="2000" spc="-150" dirty="0">
                <a:solidFill>
                  <a:srgbClr val="003F98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(</a:t>
            </a:r>
            <a:r>
              <a:rPr lang="ko-KR" altLang="en-US" sz="2000" spc="-150" dirty="0">
                <a:solidFill>
                  <a:srgbClr val="003F98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안</a:t>
            </a:r>
            <a:r>
              <a:rPr lang="en-US" altLang="ko-KR" sz="2000" spc="-150" dirty="0">
                <a:solidFill>
                  <a:srgbClr val="003F98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) </a:t>
            </a:r>
            <a:r>
              <a:rPr lang="ko-KR" altLang="en-US" sz="2000" spc="-150" dirty="0">
                <a:solidFill>
                  <a:srgbClr val="003F98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비교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46FFF6D-B865-432A-B069-EA25135E79B0}"/>
              </a:ext>
            </a:extLst>
          </p:cNvPr>
          <p:cNvSpPr txBox="1"/>
          <p:nvPr/>
        </p:nvSpPr>
        <p:spPr>
          <a:xfrm>
            <a:off x="5273919" y="2163973"/>
            <a:ext cx="16441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b="1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국내 규제 </a:t>
            </a:r>
            <a:r>
              <a:rPr lang="en-US" altLang="ko-KR" sz="1600" b="1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(</a:t>
            </a:r>
            <a:r>
              <a:rPr lang="ko-KR" altLang="en-US" sz="1600" b="1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안</a:t>
            </a:r>
            <a:r>
              <a:rPr lang="en-US" altLang="ko-KR" sz="1600" b="1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)</a:t>
            </a:r>
            <a:endParaRPr lang="ko-KR" altLang="en-US" sz="1600" dirty="0">
              <a:solidFill>
                <a:schemeClr val="bg1"/>
              </a:solidFill>
              <a:latin typeface="넥슨Lv1고딕 Light" panose="00000300000000000000" pitchFamily="2" charset="-127"/>
              <a:ea typeface="넥슨Lv1고딕 Light" panose="00000300000000000000" pitchFamily="2" charset="-127"/>
            </a:endParaRPr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A6214D4A-FF8C-4266-9CEA-3F15B2BD81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3243796"/>
              </p:ext>
            </p:extLst>
          </p:nvPr>
        </p:nvGraphicFramePr>
        <p:xfrm>
          <a:off x="4809392" y="2710377"/>
          <a:ext cx="2602523" cy="2993484"/>
        </p:xfrm>
        <a:graphic>
          <a:graphicData uri="http://schemas.openxmlformats.org/drawingml/2006/table">
            <a:tbl>
              <a:tblPr/>
              <a:tblGrid>
                <a:gridCol w="2602523">
                  <a:extLst>
                    <a:ext uri="{9D8B030D-6E8A-4147-A177-3AD203B41FA5}">
                      <a16:colId xmlns:a16="http://schemas.microsoft.com/office/drawing/2014/main" val="2947677905"/>
                    </a:ext>
                  </a:extLst>
                </a:gridCol>
              </a:tblGrid>
              <a:tr h="23026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제품의 정량적</a:t>
                      </a:r>
                      <a:r>
                        <a:rPr lang="en-US" altLang="ko-KR" sz="10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·</a:t>
                      </a:r>
                      <a:r>
                        <a:rPr lang="ko-KR" altLang="en-US" sz="1000" b="0" i="0" u="none" strike="noStrike" spc="-130" baseline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정성적 구성</a:t>
                      </a:r>
                      <a:endParaRPr lang="ko-KR" altLang="en-US" sz="1000" b="0" i="0" u="none" strike="noStrike" spc="-130" baseline="0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</a:txBody>
                  <a:tcPr marL="4763" marR="4763" marT="4763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6465293"/>
                  </a:ext>
                </a:extLst>
              </a:tr>
              <a:tr h="23026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spc="-130" baseline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제품  및 원료의 </a:t>
                      </a:r>
                      <a:r>
                        <a:rPr lang="ko-KR" altLang="en-US" sz="10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물리</a:t>
                      </a:r>
                      <a:r>
                        <a:rPr lang="en-US" altLang="ko-KR" sz="10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·</a:t>
                      </a:r>
                      <a:r>
                        <a:rPr lang="ko-KR" altLang="en-US" sz="10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화학적 특성 </a:t>
                      </a:r>
                      <a:r>
                        <a:rPr lang="ko-KR" altLang="en-US" sz="1000" b="0" i="0" u="none" strike="noStrike" spc="-130" baseline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및 안정성</a:t>
                      </a:r>
                      <a:endParaRPr lang="ko-KR" altLang="en-US" sz="1000" b="0" i="0" u="none" strike="noStrike" spc="-130" baseline="0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</a:txBody>
                  <a:tcPr marL="4763" marR="4763" marT="4763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8174809"/>
                  </a:ext>
                </a:extLst>
              </a:tr>
              <a:tr h="23026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spc="-130" baseline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미생물학적 품질</a:t>
                      </a:r>
                      <a:endParaRPr lang="ko-KR" altLang="en-US" sz="1000" b="0" i="0" u="none" strike="noStrike" spc="-130" baseline="0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</a:txBody>
                  <a:tcPr marL="4763" marR="4763" marT="4763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624000"/>
                  </a:ext>
                </a:extLst>
              </a:tr>
              <a:tr h="23026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spc="-130" baseline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불순물</a:t>
                      </a:r>
                      <a:r>
                        <a:rPr lang="en-US" altLang="ko-KR" sz="1000" b="0" i="0" u="none" strike="noStrike" spc="-130" baseline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</a:t>
                      </a:r>
                      <a:r>
                        <a:rPr lang="ko-KR" altLang="en-US" sz="1000" b="0" i="0" u="none" strike="noStrike" spc="-130" baseline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및 포장재 관련 정보</a:t>
                      </a:r>
                      <a:endParaRPr lang="ko-KR" altLang="en-US" sz="1000" b="0" i="0" u="none" strike="noStrike" spc="-130" baseline="0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</a:txBody>
                  <a:tcPr marL="4763" marR="4763" marT="4763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8910346"/>
                  </a:ext>
                </a:extLst>
              </a:tr>
              <a:tr h="23026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spc="-130" baseline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제품의 </a:t>
                      </a:r>
                      <a:r>
                        <a:rPr lang="ko-KR" altLang="en-US" sz="10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사용 방법</a:t>
                      </a:r>
                    </a:p>
                  </a:txBody>
                  <a:tcPr marL="4763" marR="4763" marT="4763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6467962"/>
                  </a:ext>
                </a:extLst>
              </a:tr>
              <a:tr h="23026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spc="-130" baseline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화장품에 대한 노출</a:t>
                      </a:r>
                      <a:endParaRPr lang="ko-KR" altLang="en-US" sz="1000" b="0" i="0" u="none" strike="noStrike" spc="-130" baseline="0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</a:txBody>
                  <a:tcPr marL="4763" marR="4763" marT="4763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8800479"/>
                  </a:ext>
                </a:extLst>
              </a:tr>
              <a:tr h="23026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spc="-130" baseline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화장품 성분에 대한 노출 및 </a:t>
                      </a:r>
                      <a:r>
                        <a:rPr lang="en-US" altLang="ko-KR" sz="1000" b="0" i="0" u="none" strike="noStrike" spc="-130" baseline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MoS</a:t>
                      </a:r>
                      <a:endParaRPr lang="ko-KR" altLang="en-US" sz="1000" b="0" i="0" u="none" strike="noStrike" spc="-130" baseline="0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</a:txBody>
                  <a:tcPr marL="4763" marR="4763" marT="4763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2908763"/>
                  </a:ext>
                </a:extLst>
              </a:tr>
              <a:tr h="23026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spc="-130" baseline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화장품 성분의 독성 정보에 기반한 위해 판단</a:t>
                      </a:r>
                      <a:endParaRPr lang="ko-KR" altLang="en-US" sz="1000" b="0" i="0" u="none" strike="noStrike" spc="-130" baseline="0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</a:txBody>
                  <a:tcPr marL="4763" marR="4763" marT="4763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7520784"/>
                  </a:ext>
                </a:extLst>
              </a:tr>
              <a:tr h="23026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spc="-130" baseline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유해사례 정보</a:t>
                      </a:r>
                      <a:endParaRPr lang="ko-KR" altLang="en-US" sz="1000" b="0" i="0" u="none" strike="noStrike" spc="-130" baseline="0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</a:txBody>
                  <a:tcPr marL="4763" marR="4763" marT="4763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3814073"/>
                  </a:ext>
                </a:extLst>
              </a:tr>
              <a:tr h="23026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spc="-130" baseline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제품에 대한 기타 정보</a:t>
                      </a:r>
                      <a:endParaRPr lang="ko-KR" altLang="en-US" sz="1000" b="0" i="0" u="none" strike="noStrike" spc="-130" baseline="0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</a:txBody>
                  <a:tcPr marL="4763" marR="4763" marT="4763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9492066"/>
                  </a:ext>
                </a:extLst>
              </a:tr>
              <a:tr h="23026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spc="-130" baseline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제품의 사용 방법 및 사용할 때의 주의사항 표시</a:t>
                      </a:r>
                      <a:endParaRPr lang="ko-KR" altLang="en-US" sz="1000" b="0" i="0" u="none" strike="noStrike" spc="-130" baseline="0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</a:txBody>
                  <a:tcPr marL="4763" marR="4763" marT="4763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0458241"/>
                  </a:ext>
                </a:extLst>
              </a:tr>
              <a:tr h="23026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안전성 평가 고찰 및 결론</a:t>
                      </a:r>
                    </a:p>
                  </a:txBody>
                  <a:tcPr marL="4763" marR="4763" marT="4763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7113134"/>
                  </a:ext>
                </a:extLst>
              </a:tr>
              <a:tr h="23026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안전성 평가자 서명 및 자격 증명</a:t>
                      </a:r>
                    </a:p>
                  </a:txBody>
                  <a:tcPr marL="4763" marR="4763" marT="4763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276372"/>
                  </a:ext>
                </a:extLst>
              </a:tr>
            </a:tbl>
          </a:graphicData>
        </a:graphic>
      </p:graphicFrame>
      <p:graphicFrame>
        <p:nvGraphicFramePr>
          <p:cNvPr id="12" name="표 11">
            <a:extLst>
              <a:ext uri="{FF2B5EF4-FFF2-40B4-BE49-F238E27FC236}">
                <a16:creationId xmlns:a16="http://schemas.microsoft.com/office/drawing/2014/main" id="{2EB85005-B371-45DF-B321-97863F9C50F4}"/>
              </a:ext>
            </a:extLst>
          </p:cNvPr>
          <p:cNvGraphicFramePr>
            <a:graphicFrameLocks noGrp="1"/>
          </p:cNvGraphicFramePr>
          <p:nvPr/>
        </p:nvGraphicFramePr>
        <p:xfrm>
          <a:off x="8458200" y="2785266"/>
          <a:ext cx="2441332" cy="2841816"/>
        </p:xfrm>
        <a:graphic>
          <a:graphicData uri="http://schemas.openxmlformats.org/drawingml/2006/table">
            <a:tbl>
              <a:tblPr/>
              <a:tblGrid>
                <a:gridCol w="2441332">
                  <a:extLst>
                    <a:ext uri="{9D8B030D-6E8A-4147-A177-3AD203B41FA5}">
                      <a16:colId xmlns:a16="http://schemas.microsoft.com/office/drawing/2014/main" val="1374575110"/>
                    </a:ext>
                  </a:extLst>
                </a:gridCol>
              </a:tblGrid>
              <a:tr h="23681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제품 처방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, </a:t>
                      </a:r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처방 설계원칙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(</a:t>
                      </a:r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어린이 화장품인 경우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)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2496293"/>
                  </a:ext>
                </a:extLst>
              </a:tr>
              <a:tr h="23681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부록 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- </a:t>
                      </a:r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물리화학적 특성 및 안정성 보고서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0928549"/>
                  </a:ext>
                </a:extLst>
              </a:tr>
              <a:tr h="23681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부록 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- </a:t>
                      </a:r>
                      <a:r>
                        <a:rPr lang="ko-KR" altLang="en-US" sz="900" b="0" i="0" u="none" strike="noStrike" spc="-130" baseline="0" dirty="0" err="1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방부력</a:t>
                      </a:r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시험 보고서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, </a:t>
                      </a:r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미생물 검측 보고서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8396095"/>
                  </a:ext>
                </a:extLst>
              </a:tr>
              <a:tr h="23681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부록 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- </a:t>
                      </a:r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유해물질 검측 보고서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, </a:t>
                      </a:r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포장 재료의 호환성 검측 보고서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6155469"/>
                  </a:ext>
                </a:extLst>
              </a:tr>
              <a:tr h="23681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제품 소개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(</a:t>
                      </a:r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제품 사용 목적 및 사용방법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)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3196158"/>
                  </a:ext>
                </a:extLst>
              </a:tr>
              <a:tr h="23681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제품 소개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(</a:t>
                      </a:r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일평균 사용량 및 </a:t>
                      </a:r>
                      <a:r>
                        <a:rPr lang="ko-KR" altLang="en-US" sz="900" b="0" i="0" u="none" strike="noStrike" spc="-130" baseline="0" dirty="0" err="1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전신노출량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)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1553283"/>
                  </a:ext>
                </a:extLst>
              </a:tr>
              <a:tr h="23681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처방 중 각 성분의 안전성 평가 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/ </a:t>
                      </a:r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존재 가능한 위험 물질 평가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1027730"/>
                  </a:ext>
                </a:extLst>
              </a:tr>
              <a:tr h="23681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출시 후 제품 안전성 모니터링 및 기록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, </a:t>
                      </a:r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보관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5261585"/>
                  </a:ext>
                </a:extLst>
              </a:tr>
              <a:tr h="23681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안전성평가 결론 시 인체 안전성 데이터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3290670"/>
                  </a:ext>
                </a:extLst>
              </a:tr>
              <a:tr h="23681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리스크 통제 조치 또는 건의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1395785"/>
                  </a:ext>
                </a:extLst>
              </a:tr>
              <a:tr h="23681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안전성 평가 결론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2046853"/>
                  </a:ext>
                </a:extLst>
              </a:tr>
              <a:tr h="23681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안전성평가자 서명 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/ </a:t>
                      </a:r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안전성평가자 약력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2505623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87FA41B-F6E1-472C-97FA-36DAFC4832F1}"/>
              </a:ext>
            </a:extLst>
          </p:cNvPr>
          <p:cNvSpPr txBox="1"/>
          <p:nvPr/>
        </p:nvSpPr>
        <p:spPr>
          <a:xfrm>
            <a:off x="4906108" y="2465025"/>
            <a:ext cx="24003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b="1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화장품의 안전성 정보</a:t>
            </a:r>
            <a:endParaRPr lang="ko-KR" altLang="en-US" sz="1100" dirty="0">
              <a:solidFill>
                <a:schemeClr val="bg1"/>
              </a:solidFill>
              <a:latin typeface="넥슨Lv1고딕 Light" panose="00000300000000000000" pitchFamily="2" charset="-127"/>
              <a:ea typeface="넥슨Lv1고딕 Light" panose="00000300000000000000" pitchFamily="2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AD386B4-4906-4D01-96D6-0AE6AD5A6465}"/>
              </a:ext>
            </a:extLst>
          </p:cNvPr>
          <p:cNvSpPr txBox="1"/>
          <p:nvPr/>
        </p:nvSpPr>
        <p:spPr>
          <a:xfrm>
            <a:off x="2426678" y="2400554"/>
            <a:ext cx="7913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b="1" spc="-150" dirty="0">
                <a:solidFill>
                  <a:schemeClr val="bg2">
                    <a:lumMod val="25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유 </a:t>
            </a:r>
            <a:r>
              <a:rPr lang="ko-KR" altLang="en-US" sz="1600" b="1" spc="-150" dirty="0" err="1">
                <a:solidFill>
                  <a:schemeClr val="bg2">
                    <a:lumMod val="25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럽</a:t>
            </a:r>
            <a:endParaRPr lang="ko-KR" altLang="en-US" sz="1600" dirty="0">
              <a:solidFill>
                <a:schemeClr val="bg2">
                  <a:lumMod val="25000"/>
                </a:schemeClr>
              </a:solidFill>
              <a:latin typeface="넥슨Lv1고딕 Light" panose="00000300000000000000" pitchFamily="2" charset="-127"/>
              <a:ea typeface="넥슨Lv1고딕 Light" panose="00000300000000000000" pitchFamily="2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F4E1950-0463-4A2B-8109-F880D3963015}"/>
              </a:ext>
            </a:extLst>
          </p:cNvPr>
          <p:cNvSpPr txBox="1"/>
          <p:nvPr/>
        </p:nvSpPr>
        <p:spPr>
          <a:xfrm>
            <a:off x="9589477" y="2400554"/>
            <a:ext cx="7913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b="1" spc="-150" dirty="0">
                <a:solidFill>
                  <a:schemeClr val="bg2">
                    <a:lumMod val="25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중 국</a:t>
            </a:r>
            <a:endParaRPr lang="ko-KR" altLang="en-US" sz="1600" dirty="0">
              <a:solidFill>
                <a:schemeClr val="bg2">
                  <a:lumMod val="25000"/>
                </a:schemeClr>
              </a:solidFill>
              <a:latin typeface="넥슨Lv1고딕 Light" panose="00000300000000000000" pitchFamily="2" charset="-127"/>
              <a:ea typeface="넥슨Lv1고딕 Light" panose="00000300000000000000" pitchFamily="2" charset="-127"/>
            </a:endParaRPr>
          </a:p>
        </p:txBody>
      </p:sp>
      <p:graphicFrame>
        <p:nvGraphicFramePr>
          <p:cNvPr id="16" name="표 15">
            <a:extLst>
              <a:ext uri="{FF2B5EF4-FFF2-40B4-BE49-F238E27FC236}">
                <a16:creationId xmlns:a16="http://schemas.microsoft.com/office/drawing/2014/main" id="{CF62B55C-D5B4-4CA7-9823-102BD483540D}"/>
              </a:ext>
            </a:extLst>
          </p:cNvPr>
          <p:cNvGraphicFramePr>
            <a:graphicFrameLocks noGrp="1"/>
          </p:cNvGraphicFramePr>
          <p:nvPr/>
        </p:nvGraphicFramePr>
        <p:xfrm>
          <a:off x="1292469" y="2787162"/>
          <a:ext cx="2470639" cy="2839915"/>
        </p:xfrm>
        <a:graphic>
          <a:graphicData uri="http://schemas.openxmlformats.org/drawingml/2006/table">
            <a:tbl>
              <a:tblPr/>
              <a:tblGrid>
                <a:gridCol w="2470639">
                  <a:extLst>
                    <a:ext uri="{9D8B030D-6E8A-4147-A177-3AD203B41FA5}">
                      <a16:colId xmlns:a16="http://schemas.microsoft.com/office/drawing/2014/main" val="74685184"/>
                    </a:ext>
                  </a:extLst>
                </a:gridCol>
              </a:tblGrid>
              <a:tr h="218455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제품 정량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·</a:t>
                      </a:r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정성 조성 정보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6093055"/>
                  </a:ext>
                </a:extLst>
              </a:tr>
              <a:tr h="218455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제품의 물리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·</a:t>
                      </a:r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화학적 특성 및 안정성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5775700"/>
                  </a:ext>
                </a:extLst>
              </a:tr>
              <a:tr h="218455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미생물학적 품질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4363661"/>
                  </a:ext>
                </a:extLst>
              </a:tr>
              <a:tr h="218455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불순물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, </a:t>
                      </a:r>
                      <a:r>
                        <a:rPr lang="ko-KR" altLang="en-US" sz="900" b="0" i="0" u="none" strike="noStrike" spc="-130" baseline="0" dirty="0" err="1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트레이스</a:t>
                      </a:r>
                      <a:r>
                        <a:rPr lang="en-US" altLang="ko-KR" sz="9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(traces) </a:t>
                      </a:r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및 포장재 정보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4282456"/>
                  </a:ext>
                </a:extLst>
              </a:tr>
              <a:tr h="218455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일반적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·</a:t>
                      </a:r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합리적 예상 가능한 사용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8523040"/>
                  </a:ext>
                </a:extLst>
              </a:tr>
              <a:tr h="218455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제품 노출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144110"/>
                  </a:ext>
                </a:extLst>
              </a:tr>
              <a:tr h="218455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물질 노출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7211519"/>
                  </a:ext>
                </a:extLst>
              </a:tr>
              <a:tr h="218455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물질 독성정보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406648"/>
                  </a:ext>
                </a:extLst>
              </a:tr>
              <a:tr h="218455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유해 사례에 대한 정보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3333604"/>
                  </a:ext>
                </a:extLst>
              </a:tr>
              <a:tr h="218455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화장품에 관한 정보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6602776"/>
                  </a:ext>
                </a:extLst>
              </a:tr>
              <a:tr h="218455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라벨로 표시된 경고문 및 용도 지시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8242064"/>
                  </a:ext>
                </a:extLst>
              </a:tr>
              <a:tr h="218455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평가 결론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, </a:t>
                      </a:r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추론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0099370"/>
                  </a:ext>
                </a:extLst>
              </a:tr>
              <a:tr h="218455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평가자의 자격 증명 및 안전성 평가 승인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5000158"/>
                  </a:ext>
                </a:extLst>
              </a:tr>
            </a:tbl>
          </a:graphicData>
        </a:graphic>
      </p:graphicFrame>
      <p:cxnSp>
        <p:nvCxnSpPr>
          <p:cNvPr id="17" name="직선 연결선 16">
            <a:extLst>
              <a:ext uri="{FF2B5EF4-FFF2-40B4-BE49-F238E27FC236}">
                <a16:creationId xmlns:a16="http://schemas.microsoft.com/office/drawing/2014/main" id="{98657845-33CF-4B9A-A309-0CB1F7108A0F}"/>
              </a:ext>
            </a:extLst>
          </p:cNvPr>
          <p:cNvCxnSpPr>
            <a:cxnSpLocks/>
          </p:cNvCxnSpPr>
          <p:nvPr/>
        </p:nvCxnSpPr>
        <p:spPr>
          <a:xfrm flipV="1">
            <a:off x="699205" y="6480765"/>
            <a:ext cx="10809158" cy="495"/>
          </a:xfrm>
          <a:prstGeom prst="line">
            <a:avLst/>
          </a:prstGeom>
          <a:ln>
            <a:solidFill>
              <a:srgbClr val="C04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표 17">
            <a:extLst>
              <a:ext uri="{FF2B5EF4-FFF2-40B4-BE49-F238E27FC236}">
                <a16:creationId xmlns:a16="http://schemas.microsoft.com/office/drawing/2014/main" id="{2431A077-2864-4BF7-B3E8-3FC2746DA4CF}"/>
              </a:ext>
            </a:extLst>
          </p:cNvPr>
          <p:cNvGraphicFramePr>
            <a:graphicFrameLocks noGrp="1"/>
          </p:cNvGraphicFramePr>
          <p:nvPr/>
        </p:nvGraphicFramePr>
        <p:xfrm>
          <a:off x="699205" y="6263174"/>
          <a:ext cx="38996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9896">
                  <a:extLst>
                    <a:ext uri="{9D8B030D-6E8A-4147-A177-3AD203B41FA5}">
                      <a16:colId xmlns:a16="http://schemas.microsoft.com/office/drawing/2014/main" val="855526410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106271662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374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chemeClr val="bg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01| </a:t>
                      </a:r>
                      <a:r>
                        <a:rPr lang="ko-KR" altLang="en-US" sz="800" dirty="0">
                          <a:solidFill>
                            <a:schemeClr val="bg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안전성 평가 개요</a:t>
                      </a:r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02|</a:t>
                      </a:r>
                      <a:r>
                        <a:rPr lang="ko-KR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안정성 정보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03|</a:t>
                      </a:r>
                      <a:r>
                        <a:rPr lang="ko-KR" altLang="en-US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안전성 평가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graphicFrame>
        <p:nvGraphicFramePr>
          <p:cNvPr id="20" name="표 19">
            <a:extLst>
              <a:ext uri="{FF2B5EF4-FFF2-40B4-BE49-F238E27FC236}">
                <a16:creationId xmlns:a16="http://schemas.microsoft.com/office/drawing/2014/main" id="{AD123180-38EF-44E2-9E46-21D0E0DB055E}"/>
              </a:ext>
            </a:extLst>
          </p:cNvPr>
          <p:cNvGraphicFramePr>
            <a:graphicFrameLocks noGrp="1"/>
          </p:cNvGraphicFramePr>
          <p:nvPr/>
        </p:nvGraphicFramePr>
        <p:xfrm>
          <a:off x="11196722" y="6274725"/>
          <a:ext cx="3042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288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0053">
                <a:tc>
                  <a:txBody>
                    <a:bodyPr/>
                    <a:lstStyle/>
                    <a:p>
                      <a:pPr latinLnBrk="1"/>
                      <a:endParaRPr lang="ko-KR" altLang="en-US" sz="800" dirty="0">
                        <a:solidFill>
                          <a:schemeClr val="bg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2902D128-A924-45A7-BDC8-38AB091ED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DE84-D504-4A98-B5DC-B7F62ED37110}" type="slidenum">
              <a:rPr lang="ko-KR" altLang="en-US" smtClean="0"/>
              <a:pPr/>
              <a:t>10</a:t>
            </a:fld>
            <a:endParaRPr lang="ko-KR" altLang="en-US" dirty="0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C9577BF0-2015-81C3-CB8D-56037615F7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3571" y="590211"/>
            <a:ext cx="1408298" cy="66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8130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C2DAA03B-C929-4933-B7EC-12B69E4D28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5611A57-F119-412F-9355-60973467BDDD}"/>
              </a:ext>
            </a:extLst>
          </p:cNvPr>
          <p:cNvSpPr txBox="1"/>
          <p:nvPr/>
        </p:nvSpPr>
        <p:spPr>
          <a:xfrm>
            <a:off x="1090245" y="1925778"/>
            <a:ext cx="34553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제품의 정량적 </a:t>
            </a:r>
            <a:r>
              <a:rPr lang="en-US" altLang="ko-KR" sz="16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· </a:t>
            </a:r>
            <a:r>
              <a:rPr lang="ko-KR" altLang="en-US" sz="16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정성적 구성</a:t>
            </a:r>
            <a:endParaRPr lang="ko-KR" altLang="en-US" sz="1600" dirty="0">
              <a:solidFill>
                <a:schemeClr val="bg1"/>
              </a:solidFill>
              <a:latin typeface="넥슨Lv1고딕 Light" panose="00000300000000000000" pitchFamily="2" charset="-127"/>
              <a:ea typeface="넥슨Lv1고딕 Light" panose="00000300000000000000" pitchFamily="2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1403455-D129-4757-B93B-BBE721D3E5B2}"/>
              </a:ext>
            </a:extLst>
          </p:cNvPr>
          <p:cNvSpPr txBox="1"/>
          <p:nvPr/>
        </p:nvSpPr>
        <p:spPr>
          <a:xfrm>
            <a:off x="1090245" y="2487979"/>
            <a:ext cx="3455378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제조 시 사용된 성분의 명칭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의도된 기능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조성 정보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(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중량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    </a:t>
            </a: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백분율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)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포함하는 자료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ED1FE6A-9C48-4D35-AC8E-7BADA098D19F}"/>
              </a:ext>
            </a:extLst>
          </p:cNvPr>
          <p:cNvSpPr txBox="1"/>
          <p:nvPr/>
        </p:nvSpPr>
        <p:spPr>
          <a:xfrm>
            <a:off x="1453660" y="4962763"/>
            <a:ext cx="3228731" cy="3323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3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화장품 제조에 사용되는 물질 또는 혼합물</a:t>
            </a:r>
            <a:endParaRPr kumimoji="1" lang="en-US" altLang="ko-KR" sz="13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2E19ED2-F6D8-48FB-9D44-69C47ED62DA9}"/>
              </a:ext>
            </a:extLst>
          </p:cNvPr>
          <p:cNvSpPr txBox="1"/>
          <p:nvPr/>
        </p:nvSpPr>
        <p:spPr>
          <a:xfrm>
            <a:off x="1063870" y="5706122"/>
            <a:ext cx="888023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원료부터 제품 </a:t>
            </a:r>
            <a:r>
              <a:rPr lang="en-US" altLang="ko-KR" sz="1500" spc="-150" dirty="0">
                <a:solidFill>
                  <a:schemeClr val="bg1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  <a:cs typeface="Calibri" pitchFamily="34" charset="0"/>
              </a:rPr>
              <a:t>(final product)</a:t>
            </a:r>
            <a:r>
              <a:rPr lang="ko-KR" altLang="en-US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의 정량적 및 정성적 구성을 제공하기 위한 목적으로 구비되는 자료</a:t>
            </a:r>
            <a:endParaRPr lang="ko-KR" altLang="en-US" sz="1500" dirty="0">
              <a:solidFill>
                <a:schemeClr val="bg1"/>
              </a:solidFill>
              <a:latin typeface="넥슨Lv1고딕 Light" panose="00000300000000000000" pitchFamily="2" charset="-127"/>
              <a:ea typeface="넥슨Lv1고딕 Light" panose="00000300000000000000" pitchFamily="2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30061ED-5DC0-42E2-A70C-C04E4B315F50}"/>
              </a:ext>
            </a:extLst>
          </p:cNvPr>
          <p:cNvSpPr txBox="1"/>
          <p:nvPr/>
        </p:nvSpPr>
        <p:spPr>
          <a:xfrm>
            <a:off x="5263664" y="1798085"/>
            <a:ext cx="5612425" cy="387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각 원료의 명칭 및 정량 정보</a:t>
            </a:r>
            <a:r>
              <a:rPr kumimoji="1" lang="en-US" altLang="ko-KR" sz="1600" spc="-150" dirty="0">
                <a:solidFill>
                  <a:schemeClr val="accent5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  <a:cs typeface="Pretendard" panose="02000503000000020004" pitchFamily="50" charset="-127"/>
              </a:rPr>
              <a:t>(</a:t>
            </a:r>
            <a:r>
              <a:rPr kumimoji="1" lang="ko-KR" altLang="en-US" sz="1600" spc="-150" dirty="0">
                <a:solidFill>
                  <a:schemeClr val="accent5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  <a:cs typeface="Pretendard" panose="02000503000000020004" pitchFamily="50" charset="-127"/>
              </a:rPr>
              <a:t>중량 백분율</a:t>
            </a:r>
            <a:r>
              <a:rPr kumimoji="1" lang="en-US" altLang="ko-KR" sz="1600" spc="-150" dirty="0">
                <a:solidFill>
                  <a:schemeClr val="accent5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  <a:cs typeface="Pretendard" panose="02000503000000020004" pitchFamily="50" charset="-127"/>
              </a:rPr>
              <a:t>)</a:t>
            </a:r>
            <a:r>
              <a:rPr kumimoji="1" lang="en-US" altLang="ko-KR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배합목적 명시</a:t>
            </a:r>
            <a:endParaRPr kumimoji="1" lang="en-US" altLang="ko-KR" sz="1600" spc="-150" dirty="0">
              <a:solidFill>
                <a:schemeClr val="accent5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55EF0CA-3185-48B6-B47F-8521E9E3A21D}"/>
              </a:ext>
            </a:extLst>
          </p:cNvPr>
          <p:cNvSpPr txBox="1"/>
          <p:nvPr/>
        </p:nvSpPr>
        <p:spPr>
          <a:xfrm>
            <a:off x="5539154" y="2393032"/>
            <a:ext cx="5521569" cy="4985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10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제품의 조성</a:t>
            </a:r>
            <a:r>
              <a:rPr kumimoji="1" lang="en-US" altLang="ko-KR" sz="110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(formulation)</a:t>
            </a:r>
            <a:r>
              <a:rPr kumimoji="1" lang="ko-KR" altLang="en-US" sz="110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에서 원료 자체에 포함된 모든 성분</a:t>
            </a:r>
            <a:r>
              <a:rPr kumimoji="1" lang="en-US" altLang="ko-KR" sz="110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* </a:t>
            </a:r>
            <a:r>
              <a:rPr kumimoji="1" lang="ko-KR" altLang="en-US" sz="110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및 간접적으로 첨가된 성분</a:t>
            </a:r>
            <a:r>
              <a:rPr kumimoji="1" lang="en-US" altLang="ko-KR" sz="110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** </a:t>
            </a:r>
            <a:r>
              <a:rPr kumimoji="1" lang="ko-KR" altLang="en-US" sz="110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식별 및 정량화</a:t>
            </a:r>
            <a:endParaRPr kumimoji="1" lang="en-US" altLang="ko-KR" sz="110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ABF89FD-E107-4B52-9973-446A39AC2CF4}"/>
              </a:ext>
            </a:extLst>
          </p:cNvPr>
          <p:cNvSpPr txBox="1"/>
          <p:nvPr/>
        </p:nvSpPr>
        <p:spPr>
          <a:xfrm>
            <a:off x="5591906" y="2858202"/>
            <a:ext cx="5284183" cy="4174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*    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원료에 직접 첨가한 </a:t>
            </a:r>
            <a:r>
              <a:rPr kumimoji="1" lang="ko-KR" altLang="en-US" sz="900" b="1" dirty="0" err="1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보존제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산화방지제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금속이온봉쇄제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/</a:t>
            </a:r>
            <a:r>
              <a:rPr kumimoji="1" lang="ko-KR" altLang="en-US" sz="900" b="1" dirty="0" err="1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킬레이트화제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완충화제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용제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기타 첨가제 등</a:t>
            </a:r>
            <a:endParaRPr kumimoji="1" lang="en-US" altLang="ko-KR" sz="900" b="1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* * 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원료에 간접적으로 첨가된 원료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보존에 사용된 </a:t>
            </a:r>
            <a:r>
              <a:rPr kumimoji="1" lang="ko-KR" altLang="en-US" sz="900" b="1" dirty="0" err="1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보존제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등</a:t>
            </a:r>
            <a:endParaRPr kumimoji="1" lang="en-US" altLang="ko-KR" sz="900" b="1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97E2081-9C8E-455D-8740-F6A0BC2D18D2}"/>
              </a:ext>
            </a:extLst>
          </p:cNvPr>
          <p:cNvSpPr txBox="1"/>
          <p:nvPr/>
        </p:nvSpPr>
        <p:spPr>
          <a:xfrm>
            <a:off x="5556738" y="3637608"/>
            <a:ext cx="905609" cy="2954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100" dirty="0" err="1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착향제</a:t>
            </a:r>
            <a:endParaRPr kumimoji="1" lang="en-US" altLang="ko-KR" sz="110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26C3C03-E96F-43E8-8011-A578A9D2E6BC}"/>
              </a:ext>
            </a:extLst>
          </p:cNvPr>
          <p:cNvSpPr txBox="1"/>
          <p:nvPr/>
        </p:nvSpPr>
        <p:spPr>
          <a:xfrm>
            <a:off x="5556738" y="3867070"/>
            <a:ext cx="5345727" cy="2512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* </a:t>
            </a:r>
            <a:r>
              <a:rPr kumimoji="1" lang="ko-KR" altLang="en-US" sz="900" b="1" dirty="0" err="1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착향제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: 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임의의 방향 화합물의 조합으로 구성되어 향을 내거나 악취를 덮기 위한 목적으로 화장품에 첨가하는 향료</a:t>
            </a:r>
            <a:endParaRPr kumimoji="1" lang="en-US" altLang="ko-KR" sz="900" b="1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A8172AD-0D04-4278-8D37-FBE6BA55C840}"/>
              </a:ext>
            </a:extLst>
          </p:cNvPr>
          <p:cNvSpPr txBox="1"/>
          <p:nvPr/>
        </p:nvSpPr>
        <p:spPr>
          <a:xfrm>
            <a:off x="5537202" y="4237250"/>
            <a:ext cx="5100515" cy="2954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100" dirty="0" err="1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향료명</a:t>
            </a:r>
            <a:r>
              <a:rPr kumimoji="1" lang="ko-KR" altLang="en-US" sz="110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및 공급자 정보 등 포함</a:t>
            </a:r>
            <a:endParaRPr kumimoji="1" lang="en-US" altLang="ko-KR" sz="110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06E3BBD-4389-41AE-9E12-905C9DECF3E7}"/>
              </a:ext>
            </a:extLst>
          </p:cNvPr>
          <p:cNvSpPr txBox="1"/>
          <p:nvPr/>
        </p:nvSpPr>
        <p:spPr>
          <a:xfrm>
            <a:off x="5537202" y="4608170"/>
            <a:ext cx="5523521" cy="4985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100" dirty="0" err="1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챡향제의</a:t>
            </a:r>
            <a:r>
              <a:rPr kumimoji="1" lang="ko-KR" altLang="en-US" sz="110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구성 성분 중 해당 성분의 명칭을 기재 </a:t>
            </a:r>
            <a:r>
              <a:rPr kumimoji="1" lang="en-US" altLang="ko-KR" sz="110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· </a:t>
            </a:r>
            <a:r>
              <a:rPr kumimoji="1" lang="ko-KR" altLang="en-US" sz="110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표시하여야 하는 알레르기 유발성분에 해당하는 향료 물질은 개별 성분에 대한 자료로 구비</a:t>
            </a:r>
            <a:endParaRPr kumimoji="1" lang="en-US" altLang="ko-KR" sz="110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graphicFrame>
        <p:nvGraphicFramePr>
          <p:cNvPr id="22" name="표 21">
            <a:extLst>
              <a:ext uri="{FF2B5EF4-FFF2-40B4-BE49-F238E27FC236}">
                <a16:creationId xmlns:a16="http://schemas.microsoft.com/office/drawing/2014/main" id="{90A60547-E27A-4F75-912B-7037FBD73C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0729923"/>
              </p:ext>
            </p:extLst>
          </p:nvPr>
        </p:nvGraphicFramePr>
        <p:xfrm>
          <a:off x="1203567" y="3240382"/>
          <a:ext cx="3228731" cy="1039813"/>
        </p:xfrm>
        <a:graphic>
          <a:graphicData uri="http://schemas.openxmlformats.org/drawingml/2006/table">
            <a:tbl>
              <a:tblPr/>
              <a:tblGrid>
                <a:gridCol w="3228731">
                  <a:extLst>
                    <a:ext uri="{9D8B030D-6E8A-4147-A177-3AD203B41FA5}">
                      <a16:colId xmlns:a16="http://schemas.microsoft.com/office/drawing/2014/main" val="1928516564"/>
                    </a:ext>
                  </a:extLst>
                </a:gridCol>
              </a:tblGrid>
              <a:tr h="243205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①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성분의 명칭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(</a:t>
                      </a:r>
                      <a:r>
                        <a:rPr lang="ko-KR" alt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성분명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, CASRN, EC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번호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)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706147"/>
                  </a:ext>
                </a:extLst>
              </a:tr>
              <a:tr h="522438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②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성분의 정량 정보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(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안정화제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, </a:t>
                      </a:r>
                      <a:r>
                        <a:rPr lang="ko-KR" alt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보존제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등 원료 자체에</a:t>
                      </a:r>
                      <a:b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</a:b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    들어 있는 부수 성분을 포함한다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.)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468950"/>
                  </a:ext>
                </a:extLst>
              </a:tr>
              <a:tr h="243205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③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성분의 의도된 기능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0583869"/>
                  </a:ext>
                </a:extLst>
              </a:tr>
            </a:tbl>
          </a:graphicData>
        </a:graphic>
      </p:graphicFrame>
      <p:cxnSp>
        <p:nvCxnSpPr>
          <p:cNvPr id="20" name="직선 연결선 19">
            <a:extLst>
              <a:ext uri="{FF2B5EF4-FFF2-40B4-BE49-F238E27FC236}">
                <a16:creationId xmlns:a16="http://schemas.microsoft.com/office/drawing/2014/main" id="{4B124CD7-E2E4-49A6-A109-115875EAA2F2}"/>
              </a:ext>
            </a:extLst>
          </p:cNvPr>
          <p:cNvCxnSpPr>
            <a:cxnSpLocks/>
          </p:cNvCxnSpPr>
          <p:nvPr/>
        </p:nvCxnSpPr>
        <p:spPr>
          <a:xfrm flipV="1">
            <a:off x="699205" y="6480765"/>
            <a:ext cx="10809158" cy="495"/>
          </a:xfrm>
          <a:prstGeom prst="line">
            <a:avLst/>
          </a:prstGeom>
          <a:ln>
            <a:solidFill>
              <a:srgbClr val="C04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표 22">
            <a:extLst>
              <a:ext uri="{FF2B5EF4-FFF2-40B4-BE49-F238E27FC236}">
                <a16:creationId xmlns:a16="http://schemas.microsoft.com/office/drawing/2014/main" id="{E8F97D35-749E-41B9-8FB3-4EB08FDC32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932698"/>
              </p:ext>
            </p:extLst>
          </p:nvPr>
        </p:nvGraphicFramePr>
        <p:xfrm>
          <a:off x="699205" y="6263174"/>
          <a:ext cx="38996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9896">
                  <a:extLst>
                    <a:ext uri="{9D8B030D-6E8A-4147-A177-3AD203B41FA5}">
                      <a16:colId xmlns:a16="http://schemas.microsoft.com/office/drawing/2014/main" val="855526410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106271662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374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01| </a:t>
                      </a:r>
                      <a:r>
                        <a:rPr lang="ko-KR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안전성 평가 개요</a:t>
                      </a:r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02|</a:t>
                      </a:r>
                      <a:r>
                        <a:rPr lang="ko-KR" altLang="en-US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안정성 정보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03|</a:t>
                      </a:r>
                      <a:r>
                        <a:rPr lang="ko-KR" altLang="en-US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안전성 평가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graphicFrame>
        <p:nvGraphicFramePr>
          <p:cNvPr id="24" name="표 23">
            <a:extLst>
              <a:ext uri="{FF2B5EF4-FFF2-40B4-BE49-F238E27FC236}">
                <a16:creationId xmlns:a16="http://schemas.microsoft.com/office/drawing/2014/main" id="{45E879BF-53B2-49A5-AD77-EADF3550AD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080353"/>
              </p:ext>
            </p:extLst>
          </p:nvPr>
        </p:nvGraphicFramePr>
        <p:xfrm>
          <a:off x="11196722" y="6274725"/>
          <a:ext cx="3042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288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0053">
                <a:tc>
                  <a:txBody>
                    <a:bodyPr/>
                    <a:lstStyle/>
                    <a:p>
                      <a:pPr latinLnBrk="1"/>
                      <a:endParaRPr lang="ko-KR" altLang="en-US" sz="800" dirty="0">
                        <a:solidFill>
                          <a:schemeClr val="bg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F5119992-4EA9-427E-8FE1-80045072B1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DE84-D504-4A98-B5DC-B7F62ED37110}" type="slidenum">
              <a:rPr lang="ko-KR" altLang="en-US" smtClean="0"/>
              <a:pPr/>
              <a:t>11</a:t>
            </a:fld>
            <a:endParaRPr lang="ko-KR" altLang="en-US" dirty="0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0D070C41-77A1-9F45-4D2A-8D85CE14DF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3571" y="590211"/>
            <a:ext cx="1408298" cy="66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0806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F415C1D6-E14C-4761-9FFC-E88F880A70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D88E233-012F-4422-B022-7E28F1F39421}"/>
              </a:ext>
            </a:extLst>
          </p:cNvPr>
          <p:cNvSpPr txBox="1"/>
          <p:nvPr/>
        </p:nvSpPr>
        <p:spPr>
          <a:xfrm>
            <a:off x="1090245" y="1925778"/>
            <a:ext cx="34553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제품의 정량적 </a:t>
            </a:r>
            <a:r>
              <a:rPr lang="en-US" altLang="ko-KR" sz="16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· </a:t>
            </a:r>
            <a:r>
              <a:rPr lang="ko-KR" altLang="en-US" sz="16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정성적 구성</a:t>
            </a:r>
            <a:endParaRPr lang="ko-KR" altLang="en-US" sz="1600" dirty="0">
              <a:solidFill>
                <a:schemeClr val="bg1"/>
              </a:solidFill>
              <a:latin typeface="넥슨Lv1고딕 Light" panose="00000300000000000000" pitchFamily="2" charset="-127"/>
              <a:ea typeface="넥슨Lv1고딕 Light" panose="00000300000000000000" pitchFamily="2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470072A-BA24-465C-A42E-570FAA30B885}"/>
              </a:ext>
            </a:extLst>
          </p:cNvPr>
          <p:cNvSpPr txBox="1"/>
          <p:nvPr/>
        </p:nvSpPr>
        <p:spPr>
          <a:xfrm>
            <a:off x="1453660" y="4962763"/>
            <a:ext cx="3228731" cy="3323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3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화장품 제조에 사용되는 물질 또는 혼합물</a:t>
            </a:r>
            <a:endParaRPr kumimoji="1" lang="en-US" altLang="ko-KR" sz="13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31B92F2-9AF4-4F65-A3AA-E8B913C607DF}"/>
              </a:ext>
            </a:extLst>
          </p:cNvPr>
          <p:cNvSpPr txBox="1"/>
          <p:nvPr/>
        </p:nvSpPr>
        <p:spPr>
          <a:xfrm>
            <a:off x="1063870" y="5706122"/>
            <a:ext cx="888023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원료부터 제품 </a:t>
            </a:r>
            <a:r>
              <a:rPr lang="en-US" altLang="ko-KR" sz="1500" spc="-150" dirty="0">
                <a:solidFill>
                  <a:schemeClr val="bg1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  <a:cs typeface="Calibri" pitchFamily="34" charset="0"/>
              </a:rPr>
              <a:t>(final product)</a:t>
            </a:r>
            <a:r>
              <a:rPr lang="ko-KR" altLang="en-US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의 정량적 및 정성적 구성을 제공하기 위한 목적으로 구비되는 자료</a:t>
            </a:r>
            <a:endParaRPr lang="ko-KR" altLang="en-US" sz="1500" dirty="0">
              <a:solidFill>
                <a:schemeClr val="bg1"/>
              </a:solidFill>
              <a:latin typeface="넥슨Lv1고딕 Light" panose="00000300000000000000" pitchFamily="2" charset="-127"/>
              <a:ea typeface="넥슨Lv1고딕 Light" panose="00000300000000000000" pitchFamily="2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FD189BC-7758-4176-9977-56BDBCBC7F40}"/>
              </a:ext>
            </a:extLst>
          </p:cNvPr>
          <p:cNvSpPr txBox="1"/>
          <p:nvPr/>
        </p:nvSpPr>
        <p:spPr>
          <a:xfrm>
            <a:off x="5263664" y="1798085"/>
            <a:ext cx="5612425" cy="387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제품의 정량적 </a:t>
            </a:r>
            <a:r>
              <a:rPr kumimoji="1" lang="en-US" altLang="ko-KR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· </a:t>
            </a:r>
            <a:r>
              <a:rPr kumimoji="1" lang="ko-KR" altLang="en-US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정성적 구성에 대한 자료 </a:t>
            </a:r>
            <a:r>
              <a:rPr kumimoji="1" lang="en-US" altLang="ko-KR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(</a:t>
            </a:r>
            <a:r>
              <a:rPr kumimoji="1" lang="ko-KR" altLang="en-US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예</a:t>
            </a:r>
            <a:r>
              <a:rPr kumimoji="1" lang="en-US" altLang="ko-KR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800C1A7-0F4C-4C1D-8A6F-6B51D5589410}"/>
              </a:ext>
            </a:extLst>
          </p:cNvPr>
          <p:cNvSpPr txBox="1"/>
          <p:nvPr/>
        </p:nvSpPr>
        <p:spPr>
          <a:xfrm>
            <a:off x="5383822" y="2220372"/>
            <a:ext cx="5284183" cy="41748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dirty="0">
                <a:solidFill>
                  <a:srgbClr val="C00000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※ </a:t>
            </a:r>
            <a:r>
              <a:rPr kumimoji="1" lang="ko-KR" altLang="en-US" sz="900" b="1" dirty="0">
                <a:solidFill>
                  <a:srgbClr val="C00000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예시 자료는 이해를 돕기 위한 참고자료로 향후 규제 방향에 따라 변경될 수 있음</a:t>
            </a:r>
            <a:endParaRPr kumimoji="1" lang="en-US" altLang="ko-KR" sz="900" b="1" dirty="0">
              <a:solidFill>
                <a:srgbClr val="C00000"/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※ [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영유아 또는 어린이 사용 화장품의 안전성 자료 작성방법 안내서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대한화장품협회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)] 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발췌</a:t>
            </a:r>
            <a:endParaRPr kumimoji="1" lang="en-US" altLang="ko-KR" sz="900" b="1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</p:txBody>
      </p:sp>
      <p:graphicFrame>
        <p:nvGraphicFramePr>
          <p:cNvPr id="16" name="표 15">
            <a:extLst>
              <a:ext uri="{FF2B5EF4-FFF2-40B4-BE49-F238E27FC236}">
                <a16:creationId xmlns:a16="http://schemas.microsoft.com/office/drawing/2014/main" id="{51AEE245-B4A1-48D3-A1E1-AB739CCD40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1747990"/>
              </p:ext>
            </p:extLst>
          </p:nvPr>
        </p:nvGraphicFramePr>
        <p:xfrm>
          <a:off x="5037993" y="2774211"/>
          <a:ext cx="6063763" cy="2644026"/>
        </p:xfrm>
        <a:graphic>
          <a:graphicData uri="http://schemas.openxmlformats.org/drawingml/2006/table">
            <a:tbl>
              <a:tblPr/>
              <a:tblGrid>
                <a:gridCol w="482429">
                  <a:extLst>
                    <a:ext uri="{9D8B030D-6E8A-4147-A177-3AD203B41FA5}">
                      <a16:colId xmlns:a16="http://schemas.microsoft.com/office/drawing/2014/main" val="4110920603"/>
                    </a:ext>
                  </a:extLst>
                </a:gridCol>
                <a:gridCol w="818832">
                  <a:extLst>
                    <a:ext uri="{9D8B030D-6E8A-4147-A177-3AD203B41FA5}">
                      <a16:colId xmlns:a16="http://schemas.microsoft.com/office/drawing/2014/main" val="1626261449"/>
                    </a:ext>
                  </a:extLst>
                </a:gridCol>
                <a:gridCol w="659423">
                  <a:extLst>
                    <a:ext uri="{9D8B030D-6E8A-4147-A177-3AD203B41FA5}">
                      <a16:colId xmlns:a16="http://schemas.microsoft.com/office/drawing/2014/main" val="168046106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856886333"/>
                    </a:ext>
                  </a:extLst>
                </a:gridCol>
                <a:gridCol w="677008">
                  <a:extLst>
                    <a:ext uri="{9D8B030D-6E8A-4147-A177-3AD203B41FA5}">
                      <a16:colId xmlns:a16="http://schemas.microsoft.com/office/drawing/2014/main" val="3209870957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2553965370"/>
                    </a:ext>
                  </a:extLst>
                </a:gridCol>
                <a:gridCol w="1283677">
                  <a:extLst>
                    <a:ext uri="{9D8B030D-6E8A-4147-A177-3AD203B41FA5}">
                      <a16:colId xmlns:a16="http://schemas.microsoft.com/office/drawing/2014/main" val="1844840559"/>
                    </a:ext>
                  </a:extLst>
                </a:gridCol>
                <a:gridCol w="656494">
                  <a:extLst>
                    <a:ext uri="{9D8B030D-6E8A-4147-A177-3AD203B41FA5}">
                      <a16:colId xmlns:a16="http://schemas.microsoft.com/office/drawing/2014/main" val="1324149360"/>
                    </a:ext>
                  </a:extLst>
                </a:gridCol>
              </a:tblGrid>
              <a:tr h="27672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원료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82B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  <a:r>
                        <a:rPr lang="ko-KR" altLang="en-US" sz="9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성분명</a:t>
                      </a:r>
                      <a:r>
                        <a:rPr lang="ko-KR" altLang="en-U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82B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분량</a:t>
                      </a:r>
                      <a:r>
                        <a:rPr lang="en-US" altLang="ko-KR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(%)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82B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조성비</a:t>
                      </a:r>
                      <a:r>
                        <a:rPr lang="en-US" altLang="ko-KR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(%)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82B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분량</a:t>
                      </a:r>
                      <a:r>
                        <a:rPr lang="en-US" altLang="ko-KR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(%)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82B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배합목적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82B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CAS No.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82B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비고</a:t>
                      </a:r>
                      <a:endParaRPr lang="en-US" sz="900" b="1" i="0" u="none" strike="noStrike" dirty="0">
                        <a:solidFill>
                          <a:schemeClr val="bg1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82B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5227519"/>
                  </a:ext>
                </a:extLst>
              </a:tr>
              <a:tr h="23965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원료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1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  <a:r>
                        <a:rPr lang="ko-KR" alt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정제수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28.6000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       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100.000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         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28.600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용제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7732-18-5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8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5912438"/>
                  </a:ext>
                </a:extLst>
              </a:tr>
              <a:tr h="23965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원료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2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글리세린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35.0000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       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100.000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         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35.000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보습제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56-81-5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8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4245861"/>
                  </a:ext>
                </a:extLst>
              </a:tr>
              <a:tr h="171765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원료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3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  <a:r>
                        <a:rPr lang="ko-KR" alt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정제수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15.7000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         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60.000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          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9.420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용제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7732-18-5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8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554480"/>
                  </a:ext>
                </a:extLst>
              </a:tr>
              <a:tr h="17176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부틸렌글라이콜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         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30.000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          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4.710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보습제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107-88-0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8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844908"/>
                  </a:ext>
                </a:extLst>
              </a:tr>
              <a:tr h="17176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1,2-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헥산다이올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          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8.000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          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1.256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용제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6920-22-5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8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3685"/>
                  </a:ext>
                </a:extLst>
              </a:tr>
              <a:tr h="17176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봉선화꽃추출물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          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2.000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          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0.314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  <a:r>
                        <a:rPr lang="ko-KR" alt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피부컨디셔닝제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INCI Monograph ID : 8805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159556"/>
                  </a:ext>
                </a:extLst>
              </a:tr>
              <a:tr h="23965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원료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4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티타늄디옥사이드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          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20.5000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         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20.500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자외선차단제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13463-67-7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8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4442632"/>
                  </a:ext>
                </a:extLst>
              </a:tr>
              <a:tr h="23965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원료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5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향료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0.1970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       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100.000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          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0.197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  <a:r>
                        <a:rPr lang="ko-KR" alt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착향제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INCI Monograph ID : 11085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2191194"/>
                  </a:ext>
                </a:extLst>
              </a:tr>
              <a:tr h="23965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원료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6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CI 19140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0.0020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       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100.000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          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0.002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착색제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1934-21-0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8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878479"/>
                  </a:ext>
                </a:extLst>
              </a:tr>
              <a:tr h="233378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원료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7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페녹시에탄올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0.0010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         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78.000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          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0.001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보존제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122-99-6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8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3156921"/>
                  </a:ext>
                </a:extLst>
              </a:tr>
              <a:tr h="23965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합계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100.0000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       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100.000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7486159"/>
                  </a:ext>
                </a:extLst>
              </a:tr>
            </a:tbl>
          </a:graphicData>
        </a:graphic>
      </p:graphicFrame>
      <p:graphicFrame>
        <p:nvGraphicFramePr>
          <p:cNvPr id="18" name="표 17">
            <a:extLst>
              <a:ext uri="{FF2B5EF4-FFF2-40B4-BE49-F238E27FC236}">
                <a16:creationId xmlns:a16="http://schemas.microsoft.com/office/drawing/2014/main" id="{A4A5E1F9-4F57-4F62-BCF8-4F25102595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2725854"/>
              </p:ext>
            </p:extLst>
          </p:nvPr>
        </p:nvGraphicFramePr>
        <p:xfrm>
          <a:off x="1203567" y="3240382"/>
          <a:ext cx="3228731" cy="1008848"/>
        </p:xfrm>
        <a:graphic>
          <a:graphicData uri="http://schemas.openxmlformats.org/drawingml/2006/table">
            <a:tbl>
              <a:tblPr/>
              <a:tblGrid>
                <a:gridCol w="3228731">
                  <a:extLst>
                    <a:ext uri="{9D8B030D-6E8A-4147-A177-3AD203B41FA5}">
                      <a16:colId xmlns:a16="http://schemas.microsoft.com/office/drawing/2014/main" val="1928516564"/>
                    </a:ext>
                  </a:extLst>
                </a:gridCol>
              </a:tblGrid>
              <a:tr h="243205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①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성분의 명칭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(</a:t>
                      </a:r>
                      <a:r>
                        <a:rPr lang="ko-KR" alt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성분명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, CASRN, EC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번호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)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706147"/>
                  </a:ext>
                </a:extLst>
              </a:tr>
              <a:tr h="522438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②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성분의 정량 정보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(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안정화제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, </a:t>
                      </a:r>
                      <a:r>
                        <a:rPr lang="ko-KR" alt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보존제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등 원료 자체에</a:t>
                      </a:r>
                      <a:b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</a:b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    들어 있는 부수 성분을 포함한다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.)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468950"/>
                  </a:ext>
                </a:extLst>
              </a:tr>
              <a:tr h="243205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③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성분의 의도된 기능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0583869"/>
                  </a:ext>
                </a:extLst>
              </a:tr>
            </a:tbl>
          </a:graphicData>
        </a:graphic>
      </p:graphicFrame>
      <p:cxnSp>
        <p:nvCxnSpPr>
          <p:cNvPr id="13" name="직선 연결선 12">
            <a:extLst>
              <a:ext uri="{FF2B5EF4-FFF2-40B4-BE49-F238E27FC236}">
                <a16:creationId xmlns:a16="http://schemas.microsoft.com/office/drawing/2014/main" id="{2EA6214D-2D06-40BC-A5E1-E1BAD1841F84}"/>
              </a:ext>
            </a:extLst>
          </p:cNvPr>
          <p:cNvCxnSpPr>
            <a:cxnSpLocks/>
          </p:cNvCxnSpPr>
          <p:nvPr/>
        </p:nvCxnSpPr>
        <p:spPr>
          <a:xfrm flipV="1">
            <a:off x="699205" y="6480765"/>
            <a:ext cx="10809158" cy="495"/>
          </a:xfrm>
          <a:prstGeom prst="line">
            <a:avLst/>
          </a:prstGeom>
          <a:ln>
            <a:solidFill>
              <a:srgbClr val="C04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표 13">
            <a:extLst>
              <a:ext uri="{FF2B5EF4-FFF2-40B4-BE49-F238E27FC236}">
                <a16:creationId xmlns:a16="http://schemas.microsoft.com/office/drawing/2014/main" id="{86EAFAC6-8E6F-4096-A4D2-DFA1C96800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932698"/>
              </p:ext>
            </p:extLst>
          </p:nvPr>
        </p:nvGraphicFramePr>
        <p:xfrm>
          <a:off x="699205" y="6263174"/>
          <a:ext cx="38996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9896">
                  <a:extLst>
                    <a:ext uri="{9D8B030D-6E8A-4147-A177-3AD203B41FA5}">
                      <a16:colId xmlns:a16="http://schemas.microsoft.com/office/drawing/2014/main" val="855526410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106271662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374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01| </a:t>
                      </a:r>
                      <a:r>
                        <a:rPr lang="ko-KR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안전성 평가 개요</a:t>
                      </a:r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02|</a:t>
                      </a:r>
                      <a:r>
                        <a:rPr lang="ko-KR" altLang="en-US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안정성 정보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03|</a:t>
                      </a:r>
                      <a:r>
                        <a:rPr lang="ko-KR" altLang="en-US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안전성 평가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graphicFrame>
        <p:nvGraphicFramePr>
          <p:cNvPr id="19" name="표 18">
            <a:extLst>
              <a:ext uri="{FF2B5EF4-FFF2-40B4-BE49-F238E27FC236}">
                <a16:creationId xmlns:a16="http://schemas.microsoft.com/office/drawing/2014/main" id="{534DC67A-A7A8-4EC3-A815-516AEB5BDF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080353"/>
              </p:ext>
            </p:extLst>
          </p:nvPr>
        </p:nvGraphicFramePr>
        <p:xfrm>
          <a:off x="11196722" y="6274725"/>
          <a:ext cx="3042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288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0053">
                <a:tc>
                  <a:txBody>
                    <a:bodyPr/>
                    <a:lstStyle/>
                    <a:p>
                      <a:pPr latinLnBrk="1"/>
                      <a:endParaRPr lang="ko-KR" altLang="en-US" sz="800" dirty="0">
                        <a:solidFill>
                          <a:schemeClr val="bg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A176CF4A-BD49-49AB-92CA-9AFEDA8878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DE84-D504-4A98-B5DC-B7F62ED37110}" type="slidenum">
              <a:rPr lang="ko-KR" altLang="en-US" smtClean="0"/>
              <a:pPr/>
              <a:t>12</a:t>
            </a:fld>
            <a:endParaRPr lang="ko-KR" altLang="en-US" dirty="0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C3E33EEE-2D90-94CF-92D6-FF64F102C3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3571" y="590211"/>
            <a:ext cx="1408298" cy="66452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8DD5E6C-3241-3537-8AE3-59EA7BB543A6}"/>
              </a:ext>
            </a:extLst>
          </p:cNvPr>
          <p:cNvSpPr txBox="1"/>
          <p:nvPr/>
        </p:nvSpPr>
        <p:spPr>
          <a:xfrm>
            <a:off x="1090245" y="2487979"/>
            <a:ext cx="3455378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제조 시 사용된 성분의 명칭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의도된 기능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조성 정보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(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중량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    </a:t>
            </a: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백분율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)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포함하는 자료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620359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D6AF43A3-8E8C-4D58-8E45-D3C56112E0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D88E233-012F-4422-B022-7E28F1F39421}"/>
              </a:ext>
            </a:extLst>
          </p:cNvPr>
          <p:cNvSpPr txBox="1"/>
          <p:nvPr/>
        </p:nvSpPr>
        <p:spPr>
          <a:xfrm>
            <a:off x="1090245" y="1925778"/>
            <a:ext cx="34553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제품의 정량적 </a:t>
            </a:r>
            <a:r>
              <a:rPr lang="en-US" altLang="ko-KR" sz="16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· </a:t>
            </a:r>
            <a:r>
              <a:rPr lang="ko-KR" altLang="en-US" sz="16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정성적 구성</a:t>
            </a:r>
            <a:endParaRPr lang="ko-KR" altLang="en-US" sz="1600" dirty="0">
              <a:solidFill>
                <a:schemeClr val="bg1"/>
              </a:solidFill>
              <a:latin typeface="넥슨Lv1고딕 Light" panose="00000300000000000000" pitchFamily="2" charset="-127"/>
              <a:ea typeface="넥슨Lv1고딕 Light" panose="00000300000000000000" pitchFamily="2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470072A-BA24-465C-A42E-570FAA30B885}"/>
              </a:ext>
            </a:extLst>
          </p:cNvPr>
          <p:cNvSpPr txBox="1"/>
          <p:nvPr/>
        </p:nvSpPr>
        <p:spPr>
          <a:xfrm>
            <a:off x="1453660" y="4962763"/>
            <a:ext cx="3228731" cy="3323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3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화장품 제조에 사용되는 물질 또는 혼합물</a:t>
            </a:r>
            <a:endParaRPr kumimoji="1" lang="en-US" altLang="ko-KR" sz="13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31B92F2-9AF4-4F65-A3AA-E8B913C607DF}"/>
              </a:ext>
            </a:extLst>
          </p:cNvPr>
          <p:cNvSpPr txBox="1"/>
          <p:nvPr/>
        </p:nvSpPr>
        <p:spPr>
          <a:xfrm>
            <a:off x="1063870" y="5706122"/>
            <a:ext cx="888023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원료부터 제품 </a:t>
            </a:r>
            <a:r>
              <a:rPr lang="en-US" altLang="ko-KR" sz="1500" spc="-150" dirty="0">
                <a:solidFill>
                  <a:schemeClr val="bg1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  <a:cs typeface="Calibri" pitchFamily="34" charset="0"/>
              </a:rPr>
              <a:t>(final product)</a:t>
            </a:r>
            <a:r>
              <a:rPr lang="ko-KR" altLang="en-US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의 정량적 및 정성적 구성을 제공하기 위한 목적으로 구비되는 자료</a:t>
            </a:r>
            <a:endParaRPr lang="ko-KR" altLang="en-US" sz="1500" dirty="0">
              <a:solidFill>
                <a:schemeClr val="bg1"/>
              </a:solidFill>
              <a:latin typeface="넥슨Lv1고딕 Light" panose="00000300000000000000" pitchFamily="2" charset="-127"/>
              <a:ea typeface="넥슨Lv1고딕 Light" panose="00000300000000000000" pitchFamily="2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A07F518-46A4-4473-9FD5-CCD34B64D586}"/>
              </a:ext>
            </a:extLst>
          </p:cNvPr>
          <p:cNvSpPr txBox="1"/>
          <p:nvPr/>
        </p:nvSpPr>
        <p:spPr>
          <a:xfrm>
            <a:off x="5263664" y="1798085"/>
            <a:ext cx="5612425" cy="387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제품의 정량적 </a:t>
            </a:r>
            <a:r>
              <a:rPr kumimoji="1" lang="en-US" altLang="ko-KR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· </a:t>
            </a:r>
            <a:r>
              <a:rPr kumimoji="1" lang="ko-KR" altLang="en-US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정성적 구성에 대한 자료 </a:t>
            </a:r>
            <a:r>
              <a:rPr kumimoji="1" lang="en-US" altLang="ko-KR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(</a:t>
            </a:r>
            <a:r>
              <a:rPr kumimoji="1" lang="ko-KR" altLang="en-US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예</a:t>
            </a:r>
            <a:r>
              <a:rPr kumimoji="1" lang="en-US" altLang="ko-KR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D3A6E75-CF4F-4D81-85BA-177E6239F9D2}"/>
              </a:ext>
            </a:extLst>
          </p:cNvPr>
          <p:cNvSpPr txBox="1"/>
          <p:nvPr/>
        </p:nvSpPr>
        <p:spPr>
          <a:xfrm>
            <a:off x="4957514" y="2449975"/>
            <a:ext cx="3455378" cy="2336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800" b="1" dirty="0">
                <a:solidFill>
                  <a:srgbClr val="C00000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※ </a:t>
            </a:r>
            <a:r>
              <a:rPr kumimoji="1" lang="ko-KR" altLang="en-US" sz="800" b="1" dirty="0">
                <a:solidFill>
                  <a:srgbClr val="C00000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예시 자료는 이해를 돕기 위한 참고자료로 향후 규제 방향에 따라 변경될 수 있음</a:t>
            </a:r>
            <a:endParaRPr kumimoji="1" lang="en-US" altLang="ko-KR" sz="800" b="1" dirty="0">
              <a:solidFill>
                <a:srgbClr val="C00000"/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</p:txBody>
      </p:sp>
      <p:graphicFrame>
        <p:nvGraphicFramePr>
          <p:cNvPr id="13" name="표 12">
            <a:extLst>
              <a:ext uri="{FF2B5EF4-FFF2-40B4-BE49-F238E27FC236}">
                <a16:creationId xmlns:a16="http://schemas.microsoft.com/office/drawing/2014/main" id="{9107F104-A783-40F3-96F9-1ACC243AF3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5587028"/>
              </p:ext>
            </p:extLst>
          </p:nvPr>
        </p:nvGraphicFramePr>
        <p:xfrm>
          <a:off x="5037993" y="2774210"/>
          <a:ext cx="5750170" cy="2422043"/>
        </p:xfrm>
        <a:graphic>
          <a:graphicData uri="http://schemas.openxmlformats.org/drawingml/2006/table">
            <a:tbl>
              <a:tblPr/>
              <a:tblGrid>
                <a:gridCol w="465992">
                  <a:extLst>
                    <a:ext uri="{9D8B030D-6E8A-4147-A177-3AD203B41FA5}">
                      <a16:colId xmlns:a16="http://schemas.microsoft.com/office/drawing/2014/main" val="4110920603"/>
                    </a:ext>
                  </a:extLst>
                </a:gridCol>
                <a:gridCol w="967153">
                  <a:extLst>
                    <a:ext uri="{9D8B030D-6E8A-4147-A177-3AD203B41FA5}">
                      <a16:colId xmlns:a16="http://schemas.microsoft.com/office/drawing/2014/main" val="1626261449"/>
                    </a:ext>
                  </a:extLst>
                </a:gridCol>
                <a:gridCol w="967154">
                  <a:extLst>
                    <a:ext uri="{9D8B030D-6E8A-4147-A177-3AD203B41FA5}">
                      <a16:colId xmlns:a16="http://schemas.microsoft.com/office/drawing/2014/main" val="3856886333"/>
                    </a:ext>
                  </a:extLst>
                </a:gridCol>
                <a:gridCol w="1116623">
                  <a:extLst>
                    <a:ext uri="{9D8B030D-6E8A-4147-A177-3AD203B41FA5}">
                      <a16:colId xmlns:a16="http://schemas.microsoft.com/office/drawing/2014/main" val="3209870957"/>
                    </a:ext>
                  </a:extLst>
                </a:gridCol>
                <a:gridCol w="1090247">
                  <a:extLst>
                    <a:ext uri="{9D8B030D-6E8A-4147-A177-3AD203B41FA5}">
                      <a16:colId xmlns:a16="http://schemas.microsoft.com/office/drawing/2014/main" val="2553965370"/>
                    </a:ext>
                  </a:extLst>
                </a:gridCol>
                <a:gridCol w="1143001">
                  <a:extLst>
                    <a:ext uri="{9D8B030D-6E8A-4147-A177-3AD203B41FA5}">
                      <a16:colId xmlns:a16="http://schemas.microsoft.com/office/drawing/2014/main" val="1844840559"/>
                    </a:ext>
                  </a:extLst>
                </a:gridCol>
              </a:tblGrid>
              <a:tr h="311407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  <a:r>
                        <a:rPr lang="en-US" altLang="ko-KR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No</a:t>
                      </a:r>
                      <a:r>
                        <a:rPr lang="ko-KR" altLang="en-U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82B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  <a:r>
                        <a:rPr lang="ko-KR" altLang="en-US" sz="9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성분명</a:t>
                      </a:r>
                      <a:r>
                        <a:rPr lang="ko-KR" altLang="en-U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82B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조성비</a:t>
                      </a:r>
                      <a:r>
                        <a:rPr lang="en-US" altLang="ko-KR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(%)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82B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배합목적 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82B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CASRN</a:t>
                      </a:r>
                      <a:endParaRPr lang="ko-KR" altLang="en-US" sz="900" b="1" i="0" u="none" strike="noStrike" dirty="0">
                        <a:solidFill>
                          <a:schemeClr val="bg1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82B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  <a:r>
                        <a:rPr lang="ko-KR" altLang="en-U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비고</a:t>
                      </a:r>
                      <a:endParaRPr lang="en-US" sz="900" b="1" i="0" u="none" strike="noStrike" dirty="0">
                        <a:solidFill>
                          <a:schemeClr val="bg1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82B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5227519"/>
                  </a:ext>
                </a:extLst>
              </a:tr>
              <a:tr h="26138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1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70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용제</a:t>
                      </a:r>
                      <a:endParaRPr lang="en-US" altLang="ko-KR" sz="8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0000-00-0</a:t>
                      </a:r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8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5912438"/>
                  </a:ext>
                </a:extLst>
              </a:tr>
              <a:tr h="26138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2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나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28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피부컨디셔닝제</a:t>
                      </a:r>
                      <a:endParaRPr lang="en-US" altLang="ko-KR" sz="8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-</a:t>
                      </a:r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800" b="0" i="0" u="none" strike="noStrike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4245861"/>
                  </a:ext>
                </a:extLst>
              </a:tr>
              <a:tr h="26138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3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다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28</a:t>
                      </a:r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점증제</a:t>
                      </a:r>
                      <a:endParaRPr lang="en-US" altLang="ko-KR" sz="8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0000-00-0</a:t>
                      </a:r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8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4442632"/>
                  </a:ext>
                </a:extLst>
              </a:tr>
              <a:tr h="26138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4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라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70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보존제</a:t>
                      </a:r>
                      <a:endParaRPr lang="en-US" altLang="ko-KR" sz="8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0000-00-0</a:t>
                      </a:r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2191194"/>
                  </a:ext>
                </a:extLst>
              </a:tr>
              <a:tr h="26138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5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마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28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착향제</a:t>
                      </a:r>
                      <a:endParaRPr lang="en-US" altLang="ko-KR" sz="8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-</a:t>
                      </a:r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공급자 정보</a:t>
                      </a:r>
                      <a:endParaRPr lang="en-US" altLang="ko-KR" sz="8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878479"/>
                  </a:ext>
                </a:extLst>
              </a:tr>
              <a:tr h="271151">
                <a:tc>
                  <a:txBody>
                    <a:bodyPr/>
                    <a:lstStyle/>
                    <a:p>
                      <a:pPr algn="ctr" fontAlgn="ctr"/>
                      <a:endParaRPr lang="en-US" altLang="ko-KR" sz="8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8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·</a:t>
                      </a:r>
                    </a:p>
                    <a:p>
                      <a:pPr marL="0" marR="0" lvl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·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8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8857369"/>
                  </a:ext>
                </a:extLst>
              </a:tr>
              <a:tr h="271151">
                <a:tc>
                  <a:txBody>
                    <a:bodyPr/>
                    <a:lstStyle/>
                    <a:p>
                      <a:pPr algn="ctr" fontAlgn="ctr"/>
                      <a:endParaRPr lang="en-US" altLang="ko-KR" sz="8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8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·</a:t>
                      </a:r>
                    </a:p>
                    <a:p>
                      <a:pPr marL="0" marR="0" lvl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·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8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7611356"/>
                  </a:ext>
                </a:extLst>
              </a:tr>
              <a:tr h="261389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합계</a:t>
                      </a:r>
                      <a:endParaRPr lang="en-US" altLang="ko-KR" sz="8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100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8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8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9202415"/>
                  </a:ext>
                </a:extLst>
              </a:tr>
            </a:tbl>
          </a:graphicData>
        </a:graphic>
      </p:graphicFrame>
      <p:graphicFrame>
        <p:nvGraphicFramePr>
          <p:cNvPr id="15" name="표 14">
            <a:extLst>
              <a:ext uri="{FF2B5EF4-FFF2-40B4-BE49-F238E27FC236}">
                <a16:creationId xmlns:a16="http://schemas.microsoft.com/office/drawing/2014/main" id="{CF1423BE-1306-49F7-B627-A7F4F36824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2725854"/>
              </p:ext>
            </p:extLst>
          </p:nvPr>
        </p:nvGraphicFramePr>
        <p:xfrm>
          <a:off x="1203567" y="3240382"/>
          <a:ext cx="3228731" cy="1008848"/>
        </p:xfrm>
        <a:graphic>
          <a:graphicData uri="http://schemas.openxmlformats.org/drawingml/2006/table">
            <a:tbl>
              <a:tblPr/>
              <a:tblGrid>
                <a:gridCol w="3228731">
                  <a:extLst>
                    <a:ext uri="{9D8B030D-6E8A-4147-A177-3AD203B41FA5}">
                      <a16:colId xmlns:a16="http://schemas.microsoft.com/office/drawing/2014/main" val="1928516564"/>
                    </a:ext>
                  </a:extLst>
                </a:gridCol>
              </a:tblGrid>
              <a:tr h="243205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①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성분의 명칭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(</a:t>
                      </a:r>
                      <a:r>
                        <a:rPr lang="ko-KR" alt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성분명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, CASRN, EC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번호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)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706147"/>
                  </a:ext>
                </a:extLst>
              </a:tr>
              <a:tr h="522438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②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성분의 정량 정보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(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안정화제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, </a:t>
                      </a:r>
                      <a:r>
                        <a:rPr lang="ko-KR" alt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보존제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등 원료 자체에</a:t>
                      </a:r>
                      <a:b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</a:b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    들어 있는 부수 성분을 포함한다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.)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468950"/>
                  </a:ext>
                </a:extLst>
              </a:tr>
              <a:tr h="243205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③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성분의 의도된 기능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0583869"/>
                  </a:ext>
                </a:extLst>
              </a:tr>
            </a:tbl>
          </a:graphicData>
        </a:graphic>
      </p:graphicFrame>
      <p:cxnSp>
        <p:nvCxnSpPr>
          <p:cNvPr id="16" name="직선 연결선 15">
            <a:extLst>
              <a:ext uri="{FF2B5EF4-FFF2-40B4-BE49-F238E27FC236}">
                <a16:creationId xmlns:a16="http://schemas.microsoft.com/office/drawing/2014/main" id="{0CB2AB84-6C69-4CBF-82F2-818C2A96E2FC}"/>
              </a:ext>
            </a:extLst>
          </p:cNvPr>
          <p:cNvCxnSpPr>
            <a:cxnSpLocks/>
          </p:cNvCxnSpPr>
          <p:nvPr/>
        </p:nvCxnSpPr>
        <p:spPr>
          <a:xfrm flipV="1">
            <a:off x="699205" y="6480765"/>
            <a:ext cx="10809158" cy="495"/>
          </a:xfrm>
          <a:prstGeom prst="line">
            <a:avLst/>
          </a:prstGeom>
          <a:ln>
            <a:solidFill>
              <a:srgbClr val="C04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표 16">
            <a:extLst>
              <a:ext uri="{FF2B5EF4-FFF2-40B4-BE49-F238E27FC236}">
                <a16:creationId xmlns:a16="http://schemas.microsoft.com/office/drawing/2014/main" id="{C9E7CD7F-BB72-4887-BAA0-E3E8ED452D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932698"/>
              </p:ext>
            </p:extLst>
          </p:nvPr>
        </p:nvGraphicFramePr>
        <p:xfrm>
          <a:off x="699205" y="6263174"/>
          <a:ext cx="38996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9896">
                  <a:extLst>
                    <a:ext uri="{9D8B030D-6E8A-4147-A177-3AD203B41FA5}">
                      <a16:colId xmlns:a16="http://schemas.microsoft.com/office/drawing/2014/main" val="855526410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106271662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374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01| </a:t>
                      </a:r>
                      <a:r>
                        <a:rPr lang="ko-KR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안전성 평가 개요</a:t>
                      </a:r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02|</a:t>
                      </a:r>
                      <a:r>
                        <a:rPr lang="ko-KR" altLang="en-US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안정성 정보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03|</a:t>
                      </a:r>
                      <a:r>
                        <a:rPr lang="ko-KR" altLang="en-US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안전성 평가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graphicFrame>
        <p:nvGraphicFramePr>
          <p:cNvPr id="18" name="표 17">
            <a:extLst>
              <a:ext uri="{FF2B5EF4-FFF2-40B4-BE49-F238E27FC236}">
                <a16:creationId xmlns:a16="http://schemas.microsoft.com/office/drawing/2014/main" id="{4FB12C7F-A3CD-4183-A48B-843A4F7237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080353"/>
              </p:ext>
            </p:extLst>
          </p:nvPr>
        </p:nvGraphicFramePr>
        <p:xfrm>
          <a:off x="11196722" y="6274725"/>
          <a:ext cx="3042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288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0053">
                <a:tc>
                  <a:txBody>
                    <a:bodyPr/>
                    <a:lstStyle/>
                    <a:p>
                      <a:pPr latinLnBrk="1"/>
                      <a:endParaRPr lang="ko-KR" altLang="en-US" sz="800" dirty="0">
                        <a:solidFill>
                          <a:schemeClr val="bg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BBE7180E-5C24-4542-A69E-A727736BFD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DE84-D504-4A98-B5DC-B7F62ED37110}" type="slidenum">
              <a:rPr lang="ko-KR" altLang="en-US" smtClean="0"/>
              <a:pPr/>
              <a:t>13</a:t>
            </a:fld>
            <a:endParaRPr lang="ko-KR" altLang="en-US" dirty="0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4680C786-4C68-13B2-8E7C-8D1F7B0989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3571" y="590211"/>
            <a:ext cx="1408298" cy="66452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97740D7-F731-45D4-8C0F-BA260750D679}"/>
              </a:ext>
            </a:extLst>
          </p:cNvPr>
          <p:cNvSpPr txBox="1"/>
          <p:nvPr/>
        </p:nvSpPr>
        <p:spPr>
          <a:xfrm>
            <a:off x="1090245" y="2487979"/>
            <a:ext cx="3455378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제조 시 사용된 성분의 명칭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의도된 기능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조성 정보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(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중량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    </a:t>
            </a: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백분율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)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포함하는 자료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818075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13DD6BF3-95F1-4382-97B1-314BD9BBD7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D88E233-012F-4422-B022-7E28F1F39421}"/>
              </a:ext>
            </a:extLst>
          </p:cNvPr>
          <p:cNvSpPr txBox="1"/>
          <p:nvPr/>
        </p:nvSpPr>
        <p:spPr>
          <a:xfrm>
            <a:off x="1090245" y="1925778"/>
            <a:ext cx="34553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제품의 정량적 </a:t>
            </a:r>
            <a:r>
              <a:rPr lang="en-US" altLang="ko-KR" sz="16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· </a:t>
            </a:r>
            <a:r>
              <a:rPr lang="ko-KR" altLang="en-US" sz="16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정성적 구성</a:t>
            </a:r>
            <a:endParaRPr lang="ko-KR" altLang="en-US" sz="1600" dirty="0">
              <a:solidFill>
                <a:schemeClr val="bg1"/>
              </a:solidFill>
              <a:latin typeface="넥슨Lv1고딕 Light" panose="00000300000000000000" pitchFamily="2" charset="-127"/>
              <a:ea typeface="넥슨Lv1고딕 Light" panose="00000300000000000000" pitchFamily="2" charset="-127"/>
            </a:endParaRPr>
          </a:p>
        </p:txBody>
      </p:sp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B0C8861F-B342-46F1-B7B3-F82AC95D71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3196709"/>
              </p:ext>
            </p:extLst>
          </p:nvPr>
        </p:nvGraphicFramePr>
        <p:xfrm>
          <a:off x="1203567" y="3240382"/>
          <a:ext cx="3228731" cy="1008848"/>
        </p:xfrm>
        <a:graphic>
          <a:graphicData uri="http://schemas.openxmlformats.org/drawingml/2006/table">
            <a:tbl>
              <a:tblPr/>
              <a:tblGrid>
                <a:gridCol w="3228731">
                  <a:extLst>
                    <a:ext uri="{9D8B030D-6E8A-4147-A177-3AD203B41FA5}">
                      <a16:colId xmlns:a16="http://schemas.microsoft.com/office/drawing/2014/main" val="1928516564"/>
                    </a:ext>
                  </a:extLst>
                </a:gridCol>
              </a:tblGrid>
              <a:tr h="243205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①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성분의 명칭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(</a:t>
                      </a:r>
                      <a:r>
                        <a:rPr lang="ko-KR" alt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성분명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, CASRN, EC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번호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)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706147"/>
                  </a:ext>
                </a:extLst>
              </a:tr>
              <a:tr h="522438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②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성분의 정량 정보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(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안정화제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, </a:t>
                      </a:r>
                      <a:r>
                        <a:rPr lang="ko-KR" alt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보존제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등 원료 자체에</a:t>
                      </a:r>
                      <a:b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</a:b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    들어 있는 부수 성분을 포함한다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.)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468950"/>
                  </a:ext>
                </a:extLst>
              </a:tr>
              <a:tr h="243205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③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성분의 의도된 기능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0583869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E470072A-BA24-465C-A42E-570FAA30B885}"/>
              </a:ext>
            </a:extLst>
          </p:cNvPr>
          <p:cNvSpPr txBox="1"/>
          <p:nvPr/>
        </p:nvSpPr>
        <p:spPr>
          <a:xfrm>
            <a:off x="1453660" y="4962763"/>
            <a:ext cx="3228731" cy="3323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3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화장품 제조에 사용되는 물질 또는 혼합물</a:t>
            </a:r>
            <a:endParaRPr kumimoji="1" lang="en-US" altLang="ko-KR" sz="13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31B92F2-9AF4-4F65-A3AA-E8B913C607DF}"/>
              </a:ext>
            </a:extLst>
          </p:cNvPr>
          <p:cNvSpPr txBox="1"/>
          <p:nvPr/>
        </p:nvSpPr>
        <p:spPr>
          <a:xfrm>
            <a:off x="1063870" y="5706122"/>
            <a:ext cx="888023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원료부터 제품 </a:t>
            </a:r>
            <a:r>
              <a:rPr lang="en-US" altLang="ko-KR" sz="1500" spc="-150" dirty="0">
                <a:solidFill>
                  <a:schemeClr val="bg1"/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  <a:cs typeface="Calibri" pitchFamily="34" charset="0"/>
              </a:rPr>
              <a:t>(final product)</a:t>
            </a:r>
            <a:r>
              <a:rPr lang="ko-KR" altLang="en-US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의 정량적 및 정성적 구성을 제공하기 위한 목적으로 구비되는 자료</a:t>
            </a:r>
            <a:endParaRPr lang="ko-KR" altLang="en-US" sz="1500" dirty="0">
              <a:solidFill>
                <a:schemeClr val="bg1"/>
              </a:solidFill>
              <a:latin typeface="넥슨Lv1고딕 Light" panose="00000300000000000000" pitchFamily="2" charset="-127"/>
              <a:ea typeface="넥슨Lv1고딕 Light" panose="00000300000000000000" pitchFamily="2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9CB9846-F6DE-456E-A4ED-2C8D2DB16B6D}"/>
              </a:ext>
            </a:extLst>
          </p:cNvPr>
          <p:cNvSpPr txBox="1"/>
          <p:nvPr/>
        </p:nvSpPr>
        <p:spPr>
          <a:xfrm>
            <a:off x="5263664" y="1798085"/>
            <a:ext cx="5612425" cy="387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제품의 정량적 </a:t>
            </a:r>
            <a:r>
              <a:rPr kumimoji="1" lang="en-US" altLang="ko-KR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· </a:t>
            </a:r>
            <a:r>
              <a:rPr kumimoji="1" lang="ko-KR" altLang="en-US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정성적 구성에 대한 자료 </a:t>
            </a:r>
            <a:r>
              <a:rPr kumimoji="1" lang="en-US" altLang="ko-KR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(</a:t>
            </a:r>
            <a:r>
              <a:rPr kumimoji="1" lang="ko-KR" altLang="en-US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예</a:t>
            </a:r>
            <a:r>
              <a:rPr kumimoji="1" lang="en-US" altLang="ko-KR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9E36C9A-B6F8-4B70-AAD8-752229C143A2}"/>
              </a:ext>
            </a:extLst>
          </p:cNvPr>
          <p:cNvSpPr txBox="1"/>
          <p:nvPr/>
        </p:nvSpPr>
        <p:spPr>
          <a:xfrm>
            <a:off x="5087333" y="2202078"/>
            <a:ext cx="3455378" cy="6306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1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800" b="1" dirty="0">
                <a:solidFill>
                  <a:srgbClr val="C00000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※ [</a:t>
            </a:r>
            <a:r>
              <a:rPr kumimoji="1" lang="ko-KR" altLang="en-US" sz="800" b="1" dirty="0">
                <a:solidFill>
                  <a:srgbClr val="C00000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중국</a:t>
            </a:r>
            <a:r>
              <a:rPr kumimoji="1" lang="en-US" altLang="ko-KR" sz="800" b="1" dirty="0">
                <a:solidFill>
                  <a:srgbClr val="C00000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] </a:t>
            </a:r>
            <a:r>
              <a:rPr kumimoji="1" lang="ko-KR" altLang="en-US" sz="800" b="1" dirty="0">
                <a:solidFill>
                  <a:srgbClr val="C00000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화장품 안전성 평가 보고서 전체버전</a:t>
            </a:r>
            <a:r>
              <a:rPr kumimoji="1" lang="ko-KR" altLang="en-US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</a:t>
            </a:r>
            <a:endParaRPr kumimoji="1" lang="en-US" altLang="ko-KR" sz="800" b="1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0" lvl="1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800" b="1" dirty="0" err="1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광둥성약감국</a:t>
            </a:r>
            <a:r>
              <a:rPr kumimoji="1" lang="ko-KR" altLang="en-US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안전성 평가 보고서 전체버전 및 기본결론 </a:t>
            </a:r>
            <a:r>
              <a:rPr kumimoji="1"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(2024.12.17)</a:t>
            </a:r>
          </a:p>
          <a:p>
            <a:pPr marL="0" lvl="1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7. </a:t>
            </a:r>
            <a:r>
              <a:rPr kumimoji="1" lang="en-US" altLang="ko-KR" sz="800" b="1" dirty="0" err="1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xxxx</a:t>
            </a:r>
            <a:r>
              <a:rPr kumimoji="1"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</a:t>
            </a:r>
            <a:r>
              <a:rPr kumimoji="1" lang="ko-KR" altLang="en-US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에센스 </a:t>
            </a:r>
            <a:r>
              <a:rPr kumimoji="1"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</a:t>
            </a:r>
            <a:r>
              <a:rPr kumimoji="1" lang="ko-KR" altLang="en-US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안전성 평가 보고서 전제버전 예시</a:t>
            </a:r>
            <a:r>
              <a:rPr kumimoji="1"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)</a:t>
            </a:r>
          </a:p>
        </p:txBody>
      </p:sp>
      <p:graphicFrame>
        <p:nvGraphicFramePr>
          <p:cNvPr id="14" name="표 13">
            <a:extLst>
              <a:ext uri="{FF2B5EF4-FFF2-40B4-BE49-F238E27FC236}">
                <a16:creationId xmlns:a16="http://schemas.microsoft.com/office/drawing/2014/main" id="{43373A2E-91A1-4255-93E9-6E598872DA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0043552"/>
              </p:ext>
            </p:extLst>
          </p:nvPr>
        </p:nvGraphicFramePr>
        <p:xfrm>
          <a:off x="5087333" y="3131548"/>
          <a:ext cx="3643430" cy="2369094"/>
        </p:xfrm>
        <a:graphic>
          <a:graphicData uri="http://schemas.openxmlformats.org/drawingml/2006/table">
            <a:tbl>
              <a:tblPr/>
              <a:tblGrid>
                <a:gridCol w="177802">
                  <a:extLst>
                    <a:ext uri="{9D8B030D-6E8A-4147-A177-3AD203B41FA5}">
                      <a16:colId xmlns:a16="http://schemas.microsoft.com/office/drawing/2014/main" val="1544648335"/>
                    </a:ext>
                  </a:extLst>
                </a:gridCol>
                <a:gridCol w="748803">
                  <a:extLst>
                    <a:ext uri="{9D8B030D-6E8A-4147-A177-3AD203B41FA5}">
                      <a16:colId xmlns:a16="http://schemas.microsoft.com/office/drawing/2014/main" val="2290262574"/>
                    </a:ext>
                  </a:extLst>
                </a:gridCol>
                <a:gridCol w="993531">
                  <a:extLst>
                    <a:ext uri="{9D8B030D-6E8A-4147-A177-3AD203B41FA5}">
                      <a16:colId xmlns:a16="http://schemas.microsoft.com/office/drawing/2014/main" val="3566240523"/>
                    </a:ext>
                  </a:extLst>
                </a:gridCol>
                <a:gridCol w="597877">
                  <a:extLst>
                    <a:ext uri="{9D8B030D-6E8A-4147-A177-3AD203B41FA5}">
                      <a16:colId xmlns:a16="http://schemas.microsoft.com/office/drawing/2014/main" val="3696110834"/>
                    </a:ext>
                  </a:extLst>
                </a:gridCol>
                <a:gridCol w="518746">
                  <a:extLst>
                    <a:ext uri="{9D8B030D-6E8A-4147-A177-3AD203B41FA5}">
                      <a16:colId xmlns:a16="http://schemas.microsoft.com/office/drawing/2014/main" val="1268326038"/>
                    </a:ext>
                  </a:extLst>
                </a:gridCol>
                <a:gridCol w="606671">
                  <a:extLst>
                    <a:ext uri="{9D8B030D-6E8A-4147-A177-3AD203B41FA5}">
                      <a16:colId xmlns:a16="http://schemas.microsoft.com/office/drawing/2014/main" val="1478058499"/>
                    </a:ext>
                  </a:extLst>
                </a:gridCol>
              </a:tblGrid>
              <a:tr h="209447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1" i="0" u="none" strike="noStrike" dirty="0">
                          <a:solidFill>
                            <a:schemeClr val="bg1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순번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82B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1" i="0" u="none" strike="noStrike" dirty="0">
                          <a:solidFill>
                            <a:schemeClr val="bg1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중문명칭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82B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1" i="0" u="none" strike="noStrike" dirty="0">
                          <a:solidFill>
                            <a:schemeClr val="bg1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INCI</a:t>
                      </a:r>
                      <a:r>
                        <a:rPr lang="ko-KR" altLang="en-US" sz="600" b="1" i="0" u="none" strike="noStrike" dirty="0">
                          <a:solidFill>
                            <a:schemeClr val="bg1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명칭 </a:t>
                      </a:r>
                      <a:r>
                        <a:rPr lang="en-US" altLang="ko-KR" sz="600" b="1" i="0" u="none" strike="noStrike" dirty="0">
                          <a:solidFill>
                            <a:schemeClr val="bg1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/ </a:t>
                      </a:r>
                      <a:r>
                        <a:rPr lang="ko-KR" altLang="en-US" sz="600" b="1" i="0" u="none" strike="noStrike" dirty="0">
                          <a:solidFill>
                            <a:schemeClr val="bg1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영문명칭</a:t>
                      </a:r>
                      <a:endParaRPr lang="en-US" altLang="ko-KR" sz="600" b="1" i="0" u="none" strike="noStrike" dirty="0">
                        <a:solidFill>
                          <a:schemeClr val="bg1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82B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1" i="0" u="none" strike="noStrike" dirty="0">
                          <a:solidFill>
                            <a:schemeClr val="bg1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사용목적</a:t>
                      </a:r>
                      <a:endParaRPr lang="en-US" altLang="ko-KR" sz="600" b="1" i="0" u="none" strike="noStrike" dirty="0">
                        <a:solidFill>
                          <a:schemeClr val="bg1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82B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1" i="0" u="none" strike="noStrike" dirty="0">
                          <a:solidFill>
                            <a:schemeClr val="bg1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“</a:t>
                      </a:r>
                      <a:r>
                        <a:rPr lang="ko-KR" altLang="en-US" sz="6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기사용</a:t>
                      </a:r>
                      <a:r>
                        <a:rPr lang="ko-KR" altLang="en-US" sz="600" b="1" i="0" u="none" strike="noStrike" dirty="0">
                          <a:solidFill>
                            <a:schemeClr val="bg1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원료 목록</a:t>
                      </a:r>
                      <a:r>
                        <a:rPr lang="en-US" altLang="ko-KR" sz="600" b="1" i="0" u="none" strike="noStrike" dirty="0">
                          <a:solidFill>
                            <a:schemeClr val="bg1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＂</a:t>
                      </a:r>
                      <a:r>
                        <a:rPr lang="ko-KR" altLang="en-US" sz="600" b="1" i="0" u="none" strike="noStrike" dirty="0">
                          <a:solidFill>
                            <a:schemeClr val="bg1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중의 순번</a:t>
                      </a:r>
                      <a:endParaRPr lang="en-US" altLang="ko-KR" sz="600" b="1" i="0" u="none" strike="noStrike" dirty="0">
                        <a:solidFill>
                          <a:schemeClr val="bg1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82B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1" i="0" u="none" strike="noStrike" dirty="0">
                          <a:solidFill>
                            <a:schemeClr val="bg1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비고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82B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0847150"/>
                  </a:ext>
                </a:extLst>
              </a:tr>
              <a:tr h="15914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1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정제수</a:t>
                      </a:r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WATER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용제</a:t>
                      </a:r>
                      <a:endParaRPr lang="en-US" altLang="ko-KR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06260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4782507"/>
                  </a:ext>
                </a:extLst>
              </a:tr>
              <a:tr h="15914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2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부틸렌글라이콜</a:t>
                      </a:r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BUTYLENE GLYCOL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보습제</a:t>
                      </a:r>
                      <a:endParaRPr lang="en-US" altLang="ko-KR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01946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8227689"/>
                  </a:ext>
                </a:extLst>
              </a:tr>
              <a:tr h="15914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3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정제수</a:t>
                      </a:r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WATER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피부 </a:t>
                      </a:r>
                      <a:r>
                        <a:rPr lang="ko-KR" altLang="en-US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컨디닝제</a:t>
                      </a:r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06260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174460"/>
                  </a:ext>
                </a:extLst>
              </a:tr>
              <a:tr h="159145">
                <a:tc vMerge="1">
                  <a:txBody>
                    <a:bodyPr/>
                    <a:lstStyle/>
                    <a:p>
                      <a:pPr algn="ctr" fontAlgn="ctr"/>
                      <a:endParaRPr lang="en-US" altLang="ko-KR" sz="600" b="0" i="0" u="none" strike="noStrike" dirty="0">
                        <a:solidFill>
                          <a:srgbClr val="000000"/>
                        </a:solidFill>
                        <a:effectLst/>
                        <a:latin typeface="넥슨Lv1고딕" panose="00000500000000000000" pitchFamily="2" charset="-127"/>
                        <a:ea typeface="넥슨Lv1고딕" panose="00000500000000000000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글리세린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GLYCERIN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altLang="ko-KR" sz="800" b="0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02421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5688391"/>
                  </a:ext>
                </a:extLst>
              </a:tr>
              <a:tr h="159145">
                <a:tc vMerge="1">
                  <a:txBody>
                    <a:bodyPr/>
                    <a:lstStyle/>
                    <a:p>
                      <a:pPr algn="ctr" fontAlgn="ctr"/>
                      <a:endParaRPr lang="en-US" altLang="ko-KR" sz="600" b="0" i="0" u="none" strike="noStrike" dirty="0">
                        <a:solidFill>
                          <a:srgbClr val="000000"/>
                        </a:solidFill>
                        <a:effectLst/>
                        <a:latin typeface="넥슨Lv1고딕" panose="00000500000000000000" pitchFamily="2" charset="-127"/>
                        <a:ea typeface="넥슨Lv1고딕" panose="00000500000000000000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1,2-</a:t>
                      </a:r>
                      <a:r>
                        <a:rPr lang="ko-KR" altLang="en-US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헥산다이올</a:t>
                      </a:r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1.2-HEXANEDIOL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altLang="ko-KR" sz="800" b="0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00004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8751464"/>
                  </a:ext>
                </a:extLst>
              </a:tr>
              <a:tr h="15497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4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알란토인</a:t>
                      </a:r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ALLANTOIN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피부 </a:t>
                      </a:r>
                      <a:r>
                        <a:rPr lang="ko-KR" altLang="en-US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컨디셔닝제</a:t>
                      </a:r>
                      <a:endParaRPr lang="en-US" altLang="ko-KR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04823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1406955"/>
                  </a:ext>
                </a:extLst>
              </a:tr>
              <a:tr h="15497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5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1,2-</a:t>
                      </a:r>
                      <a:r>
                        <a:rPr lang="ko-KR" altLang="en-US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헥산다이올</a:t>
                      </a:r>
                      <a:endParaRPr lang="en-US" altLang="ko-KR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1.2-HEXANEDIOL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00004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2522819"/>
                  </a:ext>
                </a:extLst>
              </a:tr>
              <a:tr h="15497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6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하이드록시아세토페논</a:t>
                      </a:r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HYDROXYACETOPHENONE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항산화제</a:t>
                      </a:r>
                      <a:endParaRPr lang="en-US" altLang="ko-KR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02021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2613033"/>
                  </a:ext>
                </a:extLst>
              </a:tr>
              <a:tr h="154977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7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베티글루칸</a:t>
                      </a:r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BETA-GLUCAN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피부 </a:t>
                      </a:r>
                      <a:r>
                        <a:rPr lang="ko-KR" altLang="en-US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컨디셔닝제</a:t>
                      </a:r>
                      <a:endParaRPr lang="en-US" altLang="ko-KR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01010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4751281"/>
                  </a:ext>
                </a:extLst>
              </a:tr>
              <a:tr h="154977">
                <a:tc vMerge="1">
                  <a:txBody>
                    <a:bodyPr/>
                    <a:lstStyle/>
                    <a:p>
                      <a:pPr algn="ctr" fontAlgn="ctr"/>
                      <a:endParaRPr lang="en-US" altLang="ko-KR" sz="600" b="0" i="0" u="none" strike="noStrike" dirty="0">
                        <a:solidFill>
                          <a:srgbClr val="000000"/>
                        </a:solidFill>
                        <a:effectLst/>
                        <a:latin typeface="넥슨Lv1고딕" panose="00000500000000000000" pitchFamily="2" charset="-127"/>
                        <a:ea typeface="넥슨Lv1고딕" panose="00000500000000000000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정제수</a:t>
                      </a:r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WATER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altLang="ko-KR" sz="800" b="0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06260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6140198"/>
                  </a:ext>
                </a:extLst>
              </a:tr>
              <a:tr h="154977">
                <a:tc vMerge="1">
                  <a:txBody>
                    <a:bodyPr/>
                    <a:lstStyle/>
                    <a:p>
                      <a:pPr algn="ctr" fontAlgn="ctr"/>
                      <a:endParaRPr lang="en-US" altLang="ko-KR" sz="600" b="0" i="0" u="none" strike="noStrike" dirty="0">
                        <a:solidFill>
                          <a:srgbClr val="000000"/>
                        </a:solidFill>
                        <a:effectLst/>
                        <a:latin typeface="넥슨Lv1고딕" panose="00000500000000000000" pitchFamily="2" charset="-127"/>
                        <a:ea typeface="넥슨Lv1고딕" panose="00000500000000000000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만니톨</a:t>
                      </a:r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MANNITOL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altLang="ko-KR" sz="800" b="0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02412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6772934"/>
                  </a:ext>
                </a:extLst>
              </a:tr>
              <a:tr h="15497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8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알지닌</a:t>
                      </a:r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ARGININE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pH</a:t>
                      </a:r>
                      <a:r>
                        <a:rPr lang="ko-KR" altLang="en-US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조절제</a:t>
                      </a:r>
                      <a:endParaRPr lang="en-US" altLang="ko-KR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03519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7708530"/>
                  </a:ext>
                </a:extLst>
              </a:tr>
              <a:tr h="26561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9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CI 42090</a:t>
                      </a:r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CI 42090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착색제</a:t>
                      </a:r>
                      <a:endParaRPr lang="en-US" altLang="ko-KR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00295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“</a:t>
                      </a:r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화장품안전기술규범</a:t>
                      </a:r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” </a:t>
                      </a:r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사용 가능한 착색제</a:t>
                      </a:r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(</a:t>
                      </a:r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표</a:t>
                      </a:r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6) </a:t>
                      </a:r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순번</a:t>
                      </a:r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62</a:t>
                      </a:r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854876"/>
                  </a:ext>
                </a:extLst>
              </a:tr>
            </a:tbl>
          </a:graphicData>
        </a:graphic>
      </p:graphicFrame>
      <p:graphicFrame>
        <p:nvGraphicFramePr>
          <p:cNvPr id="16" name="표 15">
            <a:extLst>
              <a:ext uri="{FF2B5EF4-FFF2-40B4-BE49-F238E27FC236}">
                <a16:creationId xmlns:a16="http://schemas.microsoft.com/office/drawing/2014/main" id="{5CE66621-D309-4526-B3B7-308C3152DF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8366457"/>
              </p:ext>
            </p:extLst>
          </p:nvPr>
        </p:nvGraphicFramePr>
        <p:xfrm>
          <a:off x="9012116" y="3131548"/>
          <a:ext cx="2098434" cy="2369089"/>
        </p:xfrm>
        <a:graphic>
          <a:graphicData uri="http://schemas.openxmlformats.org/drawingml/2006/table">
            <a:tbl>
              <a:tblPr/>
              <a:tblGrid>
                <a:gridCol w="703384">
                  <a:extLst>
                    <a:ext uri="{9D8B030D-6E8A-4147-A177-3AD203B41FA5}">
                      <a16:colId xmlns:a16="http://schemas.microsoft.com/office/drawing/2014/main" val="2290262574"/>
                    </a:ext>
                  </a:extLst>
                </a:gridCol>
                <a:gridCol w="1011800">
                  <a:extLst>
                    <a:ext uri="{9D8B030D-6E8A-4147-A177-3AD203B41FA5}">
                      <a16:colId xmlns:a16="http://schemas.microsoft.com/office/drawing/2014/main" val="3566240523"/>
                    </a:ext>
                  </a:extLst>
                </a:gridCol>
                <a:gridCol w="383250">
                  <a:extLst>
                    <a:ext uri="{9D8B030D-6E8A-4147-A177-3AD203B41FA5}">
                      <a16:colId xmlns:a16="http://schemas.microsoft.com/office/drawing/2014/main" val="3351663594"/>
                    </a:ext>
                  </a:extLst>
                </a:gridCol>
              </a:tblGrid>
              <a:tr h="213164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1" i="0" u="none" strike="noStrike" dirty="0">
                          <a:solidFill>
                            <a:schemeClr val="bg1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표준 중문 명칭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82B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1" i="0" u="none" strike="noStrike" dirty="0">
                          <a:solidFill>
                            <a:schemeClr val="bg1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INCI</a:t>
                      </a:r>
                      <a:r>
                        <a:rPr lang="ko-KR" altLang="en-US" sz="600" b="1" i="0" u="none" strike="noStrike" dirty="0">
                          <a:solidFill>
                            <a:schemeClr val="bg1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명</a:t>
                      </a:r>
                      <a:endParaRPr lang="en-US" altLang="ko-KR" sz="600" b="1" i="0" u="none" strike="noStrike" dirty="0">
                        <a:solidFill>
                          <a:schemeClr val="bg1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82B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600" b="1" i="0" u="none" strike="noStrike" dirty="0">
                          <a:solidFill>
                            <a:schemeClr val="bg1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실제 성분 함량</a:t>
                      </a:r>
                      <a:r>
                        <a:rPr lang="en-US" altLang="ko-KR" sz="600" b="1" i="0" u="none" strike="noStrike" dirty="0">
                          <a:solidFill>
                            <a:schemeClr val="bg1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(%)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82B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0847150"/>
                  </a:ext>
                </a:extLst>
              </a:tr>
              <a:tr h="21845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정제수</a:t>
                      </a:r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WATER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XXX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4782507"/>
                  </a:ext>
                </a:extLst>
              </a:tr>
              <a:tr h="21845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부틸렌글라이콜</a:t>
                      </a:r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BUTYLENE GLYCOL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XXX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8227689"/>
                  </a:ext>
                </a:extLst>
              </a:tr>
              <a:tr h="21845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1,2-</a:t>
                      </a:r>
                      <a:r>
                        <a:rPr lang="ko-KR" altLang="en-US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헥산다이올</a:t>
                      </a:r>
                      <a:endParaRPr lang="en-US" altLang="ko-KR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1.2-HEXANEDIOL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XXX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174460"/>
                  </a:ext>
                </a:extLst>
              </a:tr>
              <a:tr h="21845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하이드록시아세토페논</a:t>
                      </a:r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HYDROXYACETOPHENONE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XXX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5688391"/>
                  </a:ext>
                </a:extLst>
              </a:tr>
              <a:tr h="21845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알란토인</a:t>
                      </a:r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ALLANTOIN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XXX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8751464"/>
                  </a:ext>
                </a:extLst>
              </a:tr>
              <a:tr h="212732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글린세린</a:t>
                      </a:r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GLYCERIN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XXX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1406955"/>
                  </a:ext>
                </a:extLst>
              </a:tr>
              <a:tr h="212732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만니톨</a:t>
                      </a:r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MANNITOL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XXX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2522819"/>
                  </a:ext>
                </a:extLst>
              </a:tr>
              <a:tr h="212732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아르기닌</a:t>
                      </a:r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ARGININE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XXX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2613033"/>
                  </a:ext>
                </a:extLst>
              </a:tr>
              <a:tr h="21273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CI 42090</a:t>
                      </a:r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CI 42090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XXX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4751281"/>
                  </a:ext>
                </a:extLst>
              </a:tr>
              <a:tr h="212732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베타클루칸</a:t>
                      </a:r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BETA-GLUCAN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XXX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6140198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A68FBF45-C4E9-4AE3-A43D-EB71FF78DDCB}"/>
              </a:ext>
            </a:extLst>
          </p:cNvPr>
          <p:cNvSpPr txBox="1"/>
          <p:nvPr/>
        </p:nvSpPr>
        <p:spPr>
          <a:xfrm>
            <a:off x="5016013" y="2854549"/>
            <a:ext cx="97594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0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표</a:t>
            </a:r>
            <a:r>
              <a:rPr kumimoji="1" lang="en-US" altLang="ko-KR" sz="10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1  </a:t>
            </a:r>
            <a:r>
              <a:rPr kumimoji="1" lang="ko-KR" altLang="en-US" sz="10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제품 </a:t>
            </a:r>
            <a:r>
              <a:rPr kumimoji="1" lang="ko-KR" altLang="en-US" sz="1000" spc="-150" dirty="0" err="1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처방표</a:t>
            </a:r>
            <a:endParaRPr kumimoji="1" lang="en-US" altLang="ko-KR" sz="1000" spc="-150" dirty="0">
              <a:solidFill>
                <a:schemeClr val="accent5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3BB6F1D-CD82-4F74-866D-7DB6B23CCA37}"/>
              </a:ext>
            </a:extLst>
          </p:cNvPr>
          <p:cNvSpPr txBox="1"/>
          <p:nvPr/>
        </p:nvSpPr>
        <p:spPr>
          <a:xfrm>
            <a:off x="8949852" y="2854549"/>
            <a:ext cx="180094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0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표</a:t>
            </a:r>
            <a:r>
              <a:rPr kumimoji="1" lang="en-US" altLang="ko-KR" sz="10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2 </a:t>
            </a:r>
            <a:r>
              <a:rPr kumimoji="1" lang="ko-KR" altLang="en-US" sz="10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제품 실제 성분 </a:t>
            </a:r>
            <a:r>
              <a:rPr kumimoji="1" lang="ko-KR" altLang="en-US" sz="1000" spc="-150" dirty="0" err="1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함량표</a:t>
            </a:r>
            <a:endParaRPr kumimoji="1" lang="en-US" altLang="ko-KR" sz="1000" spc="-150" dirty="0">
              <a:solidFill>
                <a:schemeClr val="accent5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cxnSp>
        <p:nvCxnSpPr>
          <p:cNvPr id="15" name="직선 연결선 14">
            <a:extLst>
              <a:ext uri="{FF2B5EF4-FFF2-40B4-BE49-F238E27FC236}">
                <a16:creationId xmlns:a16="http://schemas.microsoft.com/office/drawing/2014/main" id="{5B138A42-5F22-44B9-8F8D-974794146D93}"/>
              </a:ext>
            </a:extLst>
          </p:cNvPr>
          <p:cNvCxnSpPr>
            <a:cxnSpLocks/>
          </p:cNvCxnSpPr>
          <p:nvPr/>
        </p:nvCxnSpPr>
        <p:spPr>
          <a:xfrm flipV="1">
            <a:off x="699205" y="6480765"/>
            <a:ext cx="10809158" cy="495"/>
          </a:xfrm>
          <a:prstGeom prst="line">
            <a:avLst/>
          </a:prstGeom>
          <a:ln>
            <a:solidFill>
              <a:srgbClr val="C04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표 19">
            <a:extLst>
              <a:ext uri="{FF2B5EF4-FFF2-40B4-BE49-F238E27FC236}">
                <a16:creationId xmlns:a16="http://schemas.microsoft.com/office/drawing/2014/main" id="{BB668FB9-7E44-4777-9083-611DD3B717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932698"/>
              </p:ext>
            </p:extLst>
          </p:nvPr>
        </p:nvGraphicFramePr>
        <p:xfrm>
          <a:off x="699205" y="6263174"/>
          <a:ext cx="38996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9896">
                  <a:extLst>
                    <a:ext uri="{9D8B030D-6E8A-4147-A177-3AD203B41FA5}">
                      <a16:colId xmlns:a16="http://schemas.microsoft.com/office/drawing/2014/main" val="855526410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106271662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374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01| </a:t>
                      </a:r>
                      <a:r>
                        <a:rPr lang="ko-KR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안전성 평가 개요</a:t>
                      </a:r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02|</a:t>
                      </a:r>
                      <a:r>
                        <a:rPr lang="ko-KR" altLang="en-US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안정성 정보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03|</a:t>
                      </a:r>
                      <a:r>
                        <a:rPr lang="ko-KR" altLang="en-US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안전성 평가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graphicFrame>
        <p:nvGraphicFramePr>
          <p:cNvPr id="21" name="표 20">
            <a:extLst>
              <a:ext uri="{FF2B5EF4-FFF2-40B4-BE49-F238E27FC236}">
                <a16:creationId xmlns:a16="http://schemas.microsoft.com/office/drawing/2014/main" id="{1F8AAA0D-65A3-4F88-8801-E95AAB1BBC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080353"/>
              </p:ext>
            </p:extLst>
          </p:nvPr>
        </p:nvGraphicFramePr>
        <p:xfrm>
          <a:off x="11196722" y="6274725"/>
          <a:ext cx="3042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288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0053">
                <a:tc>
                  <a:txBody>
                    <a:bodyPr/>
                    <a:lstStyle/>
                    <a:p>
                      <a:pPr latinLnBrk="1"/>
                      <a:endParaRPr lang="ko-KR" altLang="en-US" sz="800" dirty="0">
                        <a:solidFill>
                          <a:schemeClr val="bg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37C08EB6-37F1-42B7-BFB6-0DF6A227D8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DE84-D504-4A98-B5DC-B7F62ED37110}" type="slidenum">
              <a:rPr lang="ko-KR" altLang="en-US" smtClean="0"/>
              <a:pPr/>
              <a:t>14</a:t>
            </a:fld>
            <a:endParaRPr lang="ko-KR" altLang="en-US" dirty="0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974FA55D-1FB4-2E8D-3F11-25D1313988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3571" y="590211"/>
            <a:ext cx="1408298" cy="6645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148CCF5-B70B-4867-C717-0EC989719357}"/>
              </a:ext>
            </a:extLst>
          </p:cNvPr>
          <p:cNvSpPr txBox="1"/>
          <p:nvPr/>
        </p:nvSpPr>
        <p:spPr>
          <a:xfrm>
            <a:off x="1090245" y="2487979"/>
            <a:ext cx="3455378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제조 시 사용된 성분의 명칭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의도된 기능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조성 정보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(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중량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    </a:t>
            </a: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백분율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)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포함하는 자료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118555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02D410C3-1310-4305-BA9F-E487547029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E1B869B-ED4B-4DE4-805C-AF8D6DCEB6B0}"/>
              </a:ext>
            </a:extLst>
          </p:cNvPr>
          <p:cNvSpPr txBox="1"/>
          <p:nvPr/>
        </p:nvSpPr>
        <p:spPr>
          <a:xfrm>
            <a:off x="1090244" y="2989635"/>
            <a:ext cx="3455378" cy="757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50" charset="-127"/>
              </a:rPr>
              <a:t>■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제품의  안정성에 영향을 미칠 수 있는 합리적으로 예측     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  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가능한 보관 조건에서 화장품에 사용된 물질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,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혼합물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, </a:t>
            </a: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     제품의 품질 및 안정성을 확보 할 수 있는 정보 포함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A9A3C1E-0D22-4486-A283-24342C8CAEEA}"/>
              </a:ext>
            </a:extLst>
          </p:cNvPr>
          <p:cNvSpPr txBox="1"/>
          <p:nvPr/>
        </p:nvSpPr>
        <p:spPr>
          <a:xfrm>
            <a:off x="1063870" y="5489290"/>
            <a:ext cx="103309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제품의 조성 정보가 유사하고 포장재가 동일한 화장품의 경우 기존 데이터 및 실험 데이터를 기반으로 안정성 평가를 대체할 수 있음</a:t>
            </a:r>
            <a:endParaRPr lang="en-US" altLang="ko-KR" sz="1500" spc="-150" dirty="0"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  <a:cs typeface="Calibri" pitchFamily="34" charset="0"/>
            </a:endParaRPr>
          </a:p>
          <a:p>
            <a:r>
              <a:rPr lang="ko-KR" altLang="en-US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다만</a:t>
            </a:r>
            <a:r>
              <a:rPr lang="en-US" altLang="ko-KR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, </a:t>
            </a:r>
            <a:r>
              <a:rPr lang="ko-KR" altLang="en-US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해당 요건을 면제 또는 생략하는 경우에는 그 사유를 구체적으로 기재 또는 설명하여야 함</a:t>
            </a:r>
            <a:endParaRPr lang="ko-KR" altLang="en-US" sz="1500" dirty="0">
              <a:solidFill>
                <a:schemeClr val="bg1"/>
              </a:solidFill>
              <a:latin typeface="넥슨Lv1고딕 Light" panose="00000300000000000000" pitchFamily="2" charset="-127"/>
              <a:ea typeface="넥슨Lv1고딕 Light" panose="00000300000000000000" pitchFamily="2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ACFED9E-701A-45EF-AFB0-319E9A631AE8}"/>
              </a:ext>
            </a:extLst>
          </p:cNvPr>
          <p:cNvSpPr txBox="1"/>
          <p:nvPr/>
        </p:nvSpPr>
        <p:spPr>
          <a:xfrm>
            <a:off x="5263664" y="1798085"/>
            <a:ext cx="5612425" cy="387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물질 또는 혼합물의 물리 </a:t>
            </a:r>
            <a:r>
              <a:rPr kumimoji="1" lang="en-US" altLang="ko-KR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· </a:t>
            </a:r>
            <a:r>
              <a:rPr kumimoji="1" lang="ko-KR" altLang="en-US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화학적특성</a:t>
            </a:r>
            <a:endParaRPr kumimoji="1" lang="en-US" altLang="ko-KR" sz="1600" spc="-150" dirty="0">
              <a:solidFill>
                <a:schemeClr val="accent5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CD73B7F-D4C3-4D01-9EC2-11EC94B0C4AA}"/>
              </a:ext>
            </a:extLst>
          </p:cNvPr>
          <p:cNvSpPr txBox="1"/>
          <p:nvPr/>
        </p:nvSpPr>
        <p:spPr>
          <a:xfrm>
            <a:off x="5263663" y="2961966"/>
            <a:ext cx="5612425" cy="387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제품의 물리 </a:t>
            </a:r>
            <a:r>
              <a:rPr kumimoji="1" lang="en-US" altLang="ko-KR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· </a:t>
            </a:r>
            <a:r>
              <a:rPr kumimoji="1" lang="ko-KR" altLang="en-US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화학적특성</a:t>
            </a:r>
            <a:endParaRPr kumimoji="1" lang="en-US" altLang="ko-KR" sz="1600" spc="-150" dirty="0">
              <a:solidFill>
                <a:schemeClr val="accent5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936DA27-7527-4A3C-ACA1-F730F84510BD}"/>
              </a:ext>
            </a:extLst>
          </p:cNvPr>
          <p:cNvSpPr txBox="1"/>
          <p:nvPr/>
        </p:nvSpPr>
        <p:spPr>
          <a:xfrm>
            <a:off x="5263662" y="4116482"/>
            <a:ext cx="5612425" cy="387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화장품의 안정성</a:t>
            </a:r>
            <a:endParaRPr kumimoji="1" lang="en-US" altLang="ko-KR" sz="1600" spc="-150" dirty="0">
              <a:solidFill>
                <a:schemeClr val="accent5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417AE26-99C0-47CB-8FAE-EF0A987738A4}"/>
              </a:ext>
            </a:extLst>
          </p:cNvPr>
          <p:cNvSpPr txBox="1"/>
          <p:nvPr/>
        </p:nvSpPr>
        <p:spPr>
          <a:xfrm>
            <a:off x="5521567" y="2177664"/>
            <a:ext cx="5694486" cy="313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제품에 포함된 각 물질 및 혼합물의 가장 관련성이 높은 물리 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·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화학적 특성 포함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42913FF-9F2A-49B8-AC69-865DD96B5668}"/>
              </a:ext>
            </a:extLst>
          </p:cNvPr>
          <p:cNvSpPr txBox="1"/>
          <p:nvPr/>
        </p:nvSpPr>
        <p:spPr>
          <a:xfrm>
            <a:off x="5530359" y="2447873"/>
            <a:ext cx="5486403" cy="41748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예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) 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화학적 식별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물리적 형태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분자량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용해도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분배 계수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물질 순도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특성 물질 및 혼합물의 확인과 관련된 기타 </a:t>
            </a:r>
            <a:endParaRPr kumimoji="1" lang="en-US" altLang="ko-KR" sz="900" b="1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매개변수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그리고 중합체의 경우 평균 분자량 및 범위 등 물질의 안정성에 영향을 줄 수 있는 특성</a:t>
            </a:r>
            <a:endParaRPr kumimoji="1" lang="en-US" altLang="ko-KR" sz="900" b="1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B70459C-8BF7-402F-94DD-0E26E762CEDC}"/>
              </a:ext>
            </a:extLst>
          </p:cNvPr>
          <p:cNvSpPr txBox="1"/>
          <p:nvPr/>
        </p:nvSpPr>
        <p:spPr>
          <a:xfrm>
            <a:off x="5521567" y="3340882"/>
            <a:ext cx="5694486" cy="313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제품의 규격을 포함하여 물리 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·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화학적특성 작성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9B5E92F-02DF-4FAD-8466-581CAD6916A3}"/>
              </a:ext>
            </a:extLst>
          </p:cNvPr>
          <p:cNvSpPr txBox="1"/>
          <p:nvPr/>
        </p:nvSpPr>
        <p:spPr>
          <a:xfrm>
            <a:off x="5530358" y="3610508"/>
            <a:ext cx="5486403" cy="25128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900" b="1" dirty="0"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예</a:t>
            </a:r>
            <a:r>
              <a:rPr kumimoji="1" lang="en-US" altLang="ko-KR" sz="900" b="1" dirty="0"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) pH 5.5 ~ 6.5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EE211D7-F573-4A9D-AA4A-4A92DFAE0B38}"/>
              </a:ext>
            </a:extLst>
          </p:cNvPr>
          <p:cNvSpPr txBox="1"/>
          <p:nvPr/>
        </p:nvSpPr>
        <p:spPr>
          <a:xfrm>
            <a:off x="5521567" y="4504100"/>
            <a:ext cx="5694486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화장품이 제조된 날부터 적절한 보관 조건에서 성상 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·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품질의 변화 없이 최적의 품질로 이를 사용할 수 있는 최소한의 기한과 저장 방법을 설정하기 위한 기준을 정하는 것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cxnSp>
        <p:nvCxnSpPr>
          <p:cNvPr id="31" name="직선 연결선 30">
            <a:extLst>
              <a:ext uri="{FF2B5EF4-FFF2-40B4-BE49-F238E27FC236}">
                <a16:creationId xmlns:a16="http://schemas.microsoft.com/office/drawing/2014/main" id="{111D3CD8-7DC9-42D8-AE79-A02513922BB9}"/>
              </a:ext>
            </a:extLst>
          </p:cNvPr>
          <p:cNvCxnSpPr>
            <a:cxnSpLocks/>
          </p:cNvCxnSpPr>
          <p:nvPr/>
        </p:nvCxnSpPr>
        <p:spPr>
          <a:xfrm>
            <a:off x="1203567" y="2978508"/>
            <a:ext cx="3228731" cy="10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표 32">
            <a:extLst>
              <a:ext uri="{FF2B5EF4-FFF2-40B4-BE49-F238E27FC236}">
                <a16:creationId xmlns:a16="http://schemas.microsoft.com/office/drawing/2014/main" id="{9C26B5A2-F87B-423A-9677-C4B08367C3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4863724"/>
              </p:ext>
            </p:extLst>
          </p:nvPr>
        </p:nvGraphicFramePr>
        <p:xfrm>
          <a:off x="1203567" y="3803099"/>
          <a:ext cx="3228731" cy="1284158"/>
        </p:xfrm>
        <a:graphic>
          <a:graphicData uri="http://schemas.openxmlformats.org/drawingml/2006/table">
            <a:tbl>
              <a:tblPr/>
              <a:tblGrid>
                <a:gridCol w="3228731">
                  <a:extLst>
                    <a:ext uri="{9D8B030D-6E8A-4147-A177-3AD203B41FA5}">
                      <a16:colId xmlns:a16="http://schemas.microsoft.com/office/drawing/2014/main" val="1928516564"/>
                    </a:ext>
                  </a:extLst>
                </a:gridCol>
              </a:tblGrid>
              <a:tr h="243205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①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제품의 성상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(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색상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,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향취 등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)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706147"/>
                  </a:ext>
                </a:extLst>
              </a:tr>
              <a:tr h="244345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②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제품의 제형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(</a:t>
                      </a:r>
                      <a:r>
                        <a:rPr lang="ko-KR" alt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크림제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, </a:t>
                      </a:r>
                      <a:r>
                        <a:rPr lang="ko-KR" alt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액제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, </a:t>
                      </a:r>
                      <a:r>
                        <a:rPr lang="ko-KR" alt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로션제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등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)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468950"/>
                  </a:ext>
                </a:extLst>
              </a:tr>
              <a:tr h="243205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③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물리화학적 특성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(pH,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점도 등 규격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)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0583869"/>
                  </a:ext>
                </a:extLst>
              </a:tr>
              <a:tr h="243205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④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합리적으로 예측 가능한 보관 조건에서의 제품의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   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안정성과 사용기한 및 개봉 후 사용기간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(PAO)</a:t>
                      </a:r>
                    </a:p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   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설정 근거에 관한 자료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3092569"/>
                  </a:ext>
                </a:extLst>
              </a:tr>
            </a:tbl>
          </a:graphicData>
        </a:graphic>
      </p:graphicFrame>
      <p:cxnSp>
        <p:nvCxnSpPr>
          <p:cNvPr id="26" name="직선 연결선 25">
            <a:extLst>
              <a:ext uri="{FF2B5EF4-FFF2-40B4-BE49-F238E27FC236}">
                <a16:creationId xmlns:a16="http://schemas.microsoft.com/office/drawing/2014/main" id="{FAFC82C7-6276-41A3-AFC4-E4DEB2D11852}"/>
              </a:ext>
            </a:extLst>
          </p:cNvPr>
          <p:cNvCxnSpPr>
            <a:cxnSpLocks/>
          </p:cNvCxnSpPr>
          <p:nvPr/>
        </p:nvCxnSpPr>
        <p:spPr>
          <a:xfrm flipV="1">
            <a:off x="699205" y="6480765"/>
            <a:ext cx="10809158" cy="495"/>
          </a:xfrm>
          <a:prstGeom prst="line">
            <a:avLst/>
          </a:prstGeom>
          <a:ln>
            <a:solidFill>
              <a:srgbClr val="C04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표 26">
            <a:extLst>
              <a:ext uri="{FF2B5EF4-FFF2-40B4-BE49-F238E27FC236}">
                <a16:creationId xmlns:a16="http://schemas.microsoft.com/office/drawing/2014/main" id="{03D0C3CD-DA3B-4997-A20C-AEE90D25ED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932698"/>
              </p:ext>
            </p:extLst>
          </p:nvPr>
        </p:nvGraphicFramePr>
        <p:xfrm>
          <a:off x="699205" y="6263174"/>
          <a:ext cx="38996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9896">
                  <a:extLst>
                    <a:ext uri="{9D8B030D-6E8A-4147-A177-3AD203B41FA5}">
                      <a16:colId xmlns:a16="http://schemas.microsoft.com/office/drawing/2014/main" val="855526410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106271662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374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01| </a:t>
                      </a:r>
                      <a:r>
                        <a:rPr lang="ko-KR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안전성 평가 개요</a:t>
                      </a:r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02|</a:t>
                      </a:r>
                      <a:r>
                        <a:rPr lang="ko-KR" altLang="en-US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안정성 정보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03|</a:t>
                      </a:r>
                      <a:r>
                        <a:rPr lang="ko-KR" altLang="en-US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안전성 평가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pic>
        <p:nvPicPr>
          <p:cNvPr id="28" name="그림 27">
            <a:extLst>
              <a:ext uri="{FF2B5EF4-FFF2-40B4-BE49-F238E27FC236}">
                <a16:creationId xmlns:a16="http://schemas.microsoft.com/office/drawing/2014/main" id="{3653ECBD-B91B-47E5-876A-39C9BA00B3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314" y="2244962"/>
            <a:ext cx="222504" cy="210312"/>
          </a:xfrm>
          <a:prstGeom prst="rect">
            <a:avLst/>
          </a:prstGeom>
        </p:spPr>
      </p:pic>
      <p:pic>
        <p:nvPicPr>
          <p:cNvPr id="29" name="그림 28">
            <a:extLst>
              <a:ext uri="{FF2B5EF4-FFF2-40B4-BE49-F238E27FC236}">
                <a16:creationId xmlns:a16="http://schemas.microsoft.com/office/drawing/2014/main" id="{54A23133-5FC9-4E5E-AD91-582CDD60BF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314" y="3392692"/>
            <a:ext cx="222504" cy="210312"/>
          </a:xfrm>
          <a:prstGeom prst="rect">
            <a:avLst/>
          </a:prstGeom>
        </p:spPr>
      </p:pic>
      <p:pic>
        <p:nvPicPr>
          <p:cNvPr id="30" name="그림 29">
            <a:extLst>
              <a:ext uri="{FF2B5EF4-FFF2-40B4-BE49-F238E27FC236}">
                <a16:creationId xmlns:a16="http://schemas.microsoft.com/office/drawing/2014/main" id="{B288362B-0CE8-4BCC-9E3D-E040C3BBC6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314" y="4568017"/>
            <a:ext cx="222504" cy="210312"/>
          </a:xfrm>
          <a:prstGeom prst="rect">
            <a:avLst/>
          </a:prstGeom>
        </p:spPr>
      </p:pic>
      <p:graphicFrame>
        <p:nvGraphicFramePr>
          <p:cNvPr id="32" name="표 31">
            <a:extLst>
              <a:ext uri="{FF2B5EF4-FFF2-40B4-BE49-F238E27FC236}">
                <a16:creationId xmlns:a16="http://schemas.microsoft.com/office/drawing/2014/main" id="{A9CA6686-B762-464D-BB97-DEA5523E7F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080353"/>
              </p:ext>
            </p:extLst>
          </p:nvPr>
        </p:nvGraphicFramePr>
        <p:xfrm>
          <a:off x="11196722" y="6274725"/>
          <a:ext cx="3042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288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0053">
                <a:tc>
                  <a:txBody>
                    <a:bodyPr/>
                    <a:lstStyle/>
                    <a:p>
                      <a:pPr latinLnBrk="1"/>
                      <a:endParaRPr lang="ko-KR" altLang="en-US" sz="800" dirty="0">
                        <a:solidFill>
                          <a:schemeClr val="bg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562B85F4-E5E8-43AD-8D95-CA599FCBB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DE84-D504-4A98-B5DC-B7F62ED37110}" type="slidenum">
              <a:rPr lang="ko-KR" altLang="en-US" smtClean="0"/>
              <a:pPr/>
              <a:t>15</a:t>
            </a:fld>
            <a:endParaRPr lang="ko-KR" altLang="en-US" dirty="0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66A2CE7D-C02C-454C-CD15-E6516A3C4F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53571" y="590211"/>
            <a:ext cx="1408298" cy="6645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A3CFB1D-6AB4-DD43-D4B1-DD4B5101D365}"/>
              </a:ext>
            </a:extLst>
          </p:cNvPr>
          <p:cNvSpPr txBox="1"/>
          <p:nvPr/>
        </p:nvSpPr>
        <p:spPr>
          <a:xfrm>
            <a:off x="1090245" y="1925778"/>
            <a:ext cx="345537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5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제품 및 원료의 물리 </a:t>
            </a:r>
            <a:r>
              <a:rPr lang="en-US" altLang="ko-KR" sz="15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· </a:t>
            </a:r>
            <a:r>
              <a:rPr lang="ko-KR" altLang="en-US" sz="15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화학적 특성 및 안정성</a:t>
            </a:r>
            <a:endParaRPr lang="ko-KR" altLang="en-US" sz="1500" dirty="0">
              <a:solidFill>
                <a:schemeClr val="bg1"/>
              </a:solidFill>
              <a:latin typeface="넥슨Lv1고딕 Light" panose="00000300000000000000" pitchFamily="2" charset="-127"/>
              <a:ea typeface="넥슨Lv1고딕 Light" panose="00000300000000000000" pitchFamily="2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DEB35B9-FCC9-B8D3-E33A-A5BE3CA72BE3}"/>
              </a:ext>
            </a:extLst>
          </p:cNvPr>
          <p:cNvSpPr txBox="1"/>
          <p:nvPr/>
        </p:nvSpPr>
        <p:spPr>
          <a:xfrm>
            <a:off x="1090245" y="2452811"/>
            <a:ext cx="3455378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50" charset="-127"/>
              </a:rPr>
              <a:t>■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화장품에 사용된 물질 또는 혼합물과 제품 자체의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     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물리 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·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화학적 특성을 포함하는 규격 자료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775440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E39991A1-A27D-476A-BCE2-537D5D57DE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CC9AFF7-47EA-4A2F-86CB-055485764D41}"/>
              </a:ext>
            </a:extLst>
          </p:cNvPr>
          <p:cNvSpPr txBox="1"/>
          <p:nvPr/>
        </p:nvSpPr>
        <p:spPr>
          <a:xfrm>
            <a:off x="1090244" y="2989635"/>
            <a:ext cx="3455378" cy="757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50" charset="-127"/>
              </a:rPr>
              <a:t>■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제품의  안정성에 영향을 미칠 수 있는 합리적으로 예측     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  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가능한 보관 조건에서 화장품에 사용된 물질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,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혼합물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, </a:t>
            </a: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     제품의 품질 및 안정성을 확보 할 수 있는 정보 포함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2AF847C-7F82-48B5-B47F-40A7E25BF07F}"/>
              </a:ext>
            </a:extLst>
          </p:cNvPr>
          <p:cNvSpPr txBox="1"/>
          <p:nvPr/>
        </p:nvSpPr>
        <p:spPr>
          <a:xfrm>
            <a:off x="1063870" y="5489290"/>
            <a:ext cx="103309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제품의 조성 정보가 유사하고 포장재가 동일한 화장품의 경우 기존 데이터 및 실험 데이터를 기반으로 안정성 평가를 대체할 수 있음</a:t>
            </a:r>
            <a:endParaRPr lang="en-US" altLang="ko-KR" sz="1500" spc="-150" dirty="0"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  <a:cs typeface="Calibri" pitchFamily="34" charset="0"/>
            </a:endParaRPr>
          </a:p>
          <a:p>
            <a:r>
              <a:rPr lang="ko-KR" altLang="en-US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다만</a:t>
            </a:r>
            <a:r>
              <a:rPr lang="en-US" altLang="ko-KR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, </a:t>
            </a:r>
            <a:r>
              <a:rPr lang="ko-KR" altLang="en-US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해당 요건을 면제 또는 생략하는 경우에는 그 사유를 구체적으로 기재 또는 설명하여야 함</a:t>
            </a:r>
            <a:endParaRPr lang="ko-KR" altLang="en-US" sz="1500" dirty="0">
              <a:solidFill>
                <a:schemeClr val="bg1"/>
              </a:solidFill>
              <a:latin typeface="넥슨Lv1고딕 Light" panose="00000300000000000000" pitchFamily="2" charset="-127"/>
              <a:ea typeface="넥슨Lv1고딕 Light" panose="00000300000000000000" pitchFamily="2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760ADB7-52C0-48E0-9467-5136478605B4}"/>
              </a:ext>
            </a:extLst>
          </p:cNvPr>
          <p:cNvSpPr txBox="1"/>
          <p:nvPr/>
        </p:nvSpPr>
        <p:spPr>
          <a:xfrm>
            <a:off x="5263664" y="1798085"/>
            <a:ext cx="5612425" cy="387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물질 또는 혼합물의 물리 </a:t>
            </a:r>
            <a:r>
              <a:rPr kumimoji="1" lang="en-US" altLang="ko-KR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· </a:t>
            </a:r>
            <a:r>
              <a:rPr kumimoji="1" lang="ko-KR" altLang="en-US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화학적특성</a:t>
            </a:r>
            <a:endParaRPr kumimoji="1" lang="en-US" altLang="ko-KR" sz="1600" spc="-150" dirty="0">
              <a:solidFill>
                <a:schemeClr val="accent5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AEF9D26-0D58-47A2-BC35-58F1070C0B8E}"/>
              </a:ext>
            </a:extLst>
          </p:cNvPr>
          <p:cNvSpPr txBox="1"/>
          <p:nvPr/>
        </p:nvSpPr>
        <p:spPr>
          <a:xfrm>
            <a:off x="5081082" y="2217304"/>
            <a:ext cx="3525400" cy="2336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800" b="1" dirty="0">
                <a:solidFill>
                  <a:srgbClr val="C00000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※ </a:t>
            </a:r>
            <a:r>
              <a:rPr kumimoji="1" lang="ko-KR" altLang="en-US" sz="800" b="1" dirty="0">
                <a:solidFill>
                  <a:srgbClr val="C00000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예시 자료는 이해를 돕기 위한 참고자료로 향후 규제 방향에 따라 변경될 수 있음</a:t>
            </a:r>
            <a:endParaRPr kumimoji="1" lang="en-US" altLang="ko-KR" sz="800" b="1" dirty="0">
              <a:solidFill>
                <a:srgbClr val="C00000"/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</p:txBody>
      </p:sp>
      <p:graphicFrame>
        <p:nvGraphicFramePr>
          <p:cNvPr id="17" name="표 16">
            <a:extLst>
              <a:ext uri="{FF2B5EF4-FFF2-40B4-BE49-F238E27FC236}">
                <a16:creationId xmlns:a16="http://schemas.microsoft.com/office/drawing/2014/main" id="{AB626E87-D8EE-4B4E-BCDC-494190D78D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5952462"/>
              </p:ext>
            </p:extLst>
          </p:nvPr>
        </p:nvGraphicFramePr>
        <p:xfrm>
          <a:off x="5424123" y="2956073"/>
          <a:ext cx="5291506" cy="2236711"/>
        </p:xfrm>
        <a:graphic>
          <a:graphicData uri="http://schemas.openxmlformats.org/drawingml/2006/table">
            <a:tbl>
              <a:tblPr/>
              <a:tblGrid>
                <a:gridCol w="817274">
                  <a:extLst>
                    <a:ext uri="{9D8B030D-6E8A-4147-A177-3AD203B41FA5}">
                      <a16:colId xmlns:a16="http://schemas.microsoft.com/office/drawing/2014/main" val="3767845339"/>
                    </a:ext>
                  </a:extLst>
                </a:gridCol>
                <a:gridCol w="168195">
                  <a:extLst>
                    <a:ext uri="{9D8B030D-6E8A-4147-A177-3AD203B41FA5}">
                      <a16:colId xmlns:a16="http://schemas.microsoft.com/office/drawing/2014/main" val="673104802"/>
                    </a:ext>
                  </a:extLst>
                </a:gridCol>
                <a:gridCol w="268147">
                  <a:extLst>
                    <a:ext uri="{9D8B030D-6E8A-4147-A177-3AD203B41FA5}">
                      <a16:colId xmlns:a16="http://schemas.microsoft.com/office/drawing/2014/main" val="4050810030"/>
                    </a:ext>
                  </a:extLst>
                </a:gridCol>
                <a:gridCol w="657976">
                  <a:extLst>
                    <a:ext uri="{9D8B030D-6E8A-4147-A177-3AD203B41FA5}">
                      <a16:colId xmlns:a16="http://schemas.microsoft.com/office/drawing/2014/main" val="2174545968"/>
                    </a:ext>
                  </a:extLst>
                </a:gridCol>
                <a:gridCol w="657976">
                  <a:extLst>
                    <a:ext uri="{9D8B030D-6E8A-4147-A177-3AD203B41FA5}">
                      <a16:colId xmlns:a16="http://schemas.microsoft.com/office/drawing/2014/main" val="3391764726"/>
                    </a:ext>
                  </a:extLst>
                </a:gridCol>
                <a:gridCol w="96964">
                  <a:extLst>
                    <a:ext uri="{9D8B030D-6E8A-4147-A177-3AD203B41FA5}">
                      <a16:colId xmlns:a16="http://schemas.microsoft.com/office/drawing/2014/main" val="819406816"/>
                    </a:ext>
                  </a:extLst>
                </a:gridCol>
                <a:gridCol w="865756">
                  <a:extLst>
                    <a:ext uri="{9D8B030D-6E8A-4147-A177-3AD203B41FA5}">
                      <a16:colId xmlns:a16="http://schemas.microsoft.com/office/drawing/2014/main" val="2404557965"/>
                    </a:ext>
                  </a:extLst>
                </a:gridCol>
                <a:gridCol w="1759218">
                  <a:extLst>
                    <a:ext uri="{9D8B030D-6E8A-4147-A177-3AD203B41FA5}">
                      <a16:colId xmlns:a16="http://schemas.microsoft.com/office/drawing/2014/main" val="3959065702"/>
                    </a:ext>
                  </a:extLst>
                </a:gridCol>
              </a:tblGrid>
              <a:tr h="147900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MSDS </a:t>
                      </a:r>
                      <a:r>
                        <a:rPr lang="ko-KR" alt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요약정보 </a:t>
                      </a: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6416746"/>
                  </a:ext>
                </a:extLst>
              </a:tr>
              <a:tr h="76064">
                <a:tc>
                  <a:txBody>
                    <a:bodyPr/>
                    <a:lstStyle/>
                    <a:p>
                      <a:pPr algn="ctr" fontAlgn="ctr"/>
                      <a:endParaRPr lang="ko-KR" alt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ko-KR" alt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4541560"/>
                  </a:ext>
                </a:extLst>
              </a:tr>
              <a:tr h="11916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물 질 명 </a:t>
                      </a:r>
                    </a:p>
                  </a:txBody>
                  <a:tcPr marL="4484" marR="4484" marT="4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l" fontAlgn="ctr"/>
                      <a:r>
                        <a:rPr lang="ko-KR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  <a:r>
                        <a:rPr lang="ko-KR" altLang="en-US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리오디</a:t>
                      </a:r>
                      <a:r>
                        <a:rPr lang="ko-KR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  <a:r>
                        <a:rPr lang="ko-KR" altLang="en-US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글리콜</a:t>
                      </a:r>
                      <a:r>
                        <a:rPr lang="ko-KR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</a:p>
                  </a:txBody>
                  <a:tcPr marL="4484" marR="4484" marT="4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5291248"/>
                  </a:ext>
                </a:extLst>
              </a:tr>
              <a:tr h="9043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　</a:t>
                      </a:r>
                    </a:p>
                  </a:txBody>
                  <a:tcPr marL="4484" marR="4484" marT="4484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　</a:t>
                      </a:r>
                    </a:p>
                  </a:txBody>
                  <a:tcPr marL="4484" marR="4484" marT="4484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7131279"/>
                  </a:ext>
                </a:extLst>
              </a:tr>
              <a:tr h="90431"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  <a:r>
                        <a:rPr lang="en-US" altLang="ko-KR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1. </a:t>
                      </a:r>
                      <a:r>
                        <a:rPr lang="ko-KR" altLang="en-US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일반정보 </a:t>
                      </a:r>
                    </a:p>
                  </a:txBody>
                  <a:tcPr marL="4484" marR="4484" marT="4484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  <a:r>
                        <a:rPr lang="en-US" altLang="ko-KR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6. </a:t>
                      </a:r>
                      <a:r>
                        <a:rPr lang="ko-KR" altLang="en-US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저장방법 </a:t>
                      </a:r>
                    </a:p>
                  </a:txBody>
                  <a:tcPr marL="4484" marR="4484" marT="4484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6048364"/>
                  </a:ext>
                </a:extLst>
              </a:tr>
              <a:tr h="1766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CAS No. : 111-48-8 </a:t>
                      </a:r>
                    </a:p>
                  </a:txBody>
                  <a:tcPr marL="4484" marR="4484" marT="4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　</a:t>
                      </a: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KE No. : KE-33763 </a:t>
                      </a:r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KE No. : KE-33763 </a:t>
                      </a: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　</a:t>
                      </a:r>
                    </a:p>
                  </a:txBody>
                  <a:tcPr marL="4484" marR="4484" marT="44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3"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빈 드럼통은 완전히 배수하고 적절히 막아 즉시 드럼 조절기에 되돌려</a:t>
                      </a:r>
                      <a:b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</a:br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놓거나 적절히 </a:t>
                      </a:r>
                      <a:r>
                        <a:rPr lang="ko-KR" altLang="en-US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배치하시오</a:t>
                      </a:r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.</a:t>
                      </a:r>
                      <a:b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</a:br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용기는 환기가 잘 되는 곳에 단단히 밀폐하여 </a:t>
                      </a:r>
                      <a:r>
                        <a:rPr lang="ko-KR" altLang="en-US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저장하시오</a:t>
                      </a:r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. </a:t>
                      </a:r>
                    </a:p>
                  </a:txBody>
                  <a:tcPr marL="4484" marR="4484" marT="4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5839375"/>
                  </a:ext>
                </a:extLst>
              </a:tr>
              <a:tr h="90431"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물질성상 </a:t>
                      </a:r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: </a:t>
                      </a:r>
                      <a:r>
                        <a:rPr lang="ko-KR" altLang="en-US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자료없음</a:t>
                      </a:r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</a:p>
                  </a:txBody>
                  <a:tcPr marL="4484" marR="4484" marT="4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분자량 </a:t>
                      </a:r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: 122.18 </a:t>
                      </a:r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분자량 </a:t>
                      </a:r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: 122.18 </a:t>
                      </a: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　</a:t>
                      </a:r>
                    </a:p>
                  </a:txBody>
                  <a:tcPr marL="4484" marR="4484" marT="44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5670948"/>
                  </a:ext>
                </a:extLst>
              </a:tr>
              <a:tr h="90431"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끓는점 </a:t>
                      </a:r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: 283 ℃ </a:t>
                      </a:r>
                    </a:p>
                  </a:txBody>
                  <a:tcPr marL="4484" marR="4484" marT="4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녹는점 </a:t>
                      </a:r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: -10.2 ℃ </a:t>
                      </a:r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녹는점 </a:t>
                      </a:r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: -10.2 ℃ </a:t>
                      </a: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　</a:t>
                      </a:r>
                    </a:p>
                  </a:txBody>
                  <a:tcPr marL="4484" marR="4484" marT="44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0901183"/>
                  </a:ext>
                </a:extLst>
              </a:tr>
              <a:tr h="90431"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인화점 </a:t>
                      </a:r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: 160 ℃ </a:t>
                      </a:r>
                    </a:p>
                  </a:txBody>
                  <a:tcPr marL="4484" marR="4484" marT="4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　</a:t>
                      </a:r>
                    </a:p>
                  </a:txBody>
                  <a:tcPr marL="4484" marR="4484" marT="44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　</a:t>
                      </a:r>
                    </a:p>
                  </a:txBody>
                  <a:tcPr marL="4484" marR="4484" marT="4484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5382705"/>
                  </a:ext>
                </a:extLst>
              </a:tr>
              <a:tr h="90431"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주요 용도 </a:t>
                      </a:r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: </a:t>
                      </a:r>
                      <a:r>
                        <a:rPr lang="ko-KR" altLang="en-US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자료없음</a:t>
                      </a:r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</a:p>
                  </a:txBody>
                  <a:tcPr marL="4484" marR="4484" marT="4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　</a:t>
                      </a: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　</a:t>
                      </a: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　</a:t>
                      </a: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　</a:t>
                      </a:r>
                    </a:p>
                  </a:txBody>
                  <a:tcPr marL="4484" marR="4484" marT="44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  <a:r>
                        <a:rPr lang="en-US" altLang="ko-KR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7. </a:t>
                      </a:r>
                      <a:r>
                        <a:rPr lang="ko-KR" altLang="en-US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피해야 할 조건 및 물질 </a:t>
                      </a:r>
                    </a:p>
                  </a:txBody>
                  <a:tcPr marL="4484" marR="4484" marT="4484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4863916"/>
                  </a:ext>
                </a:extLst>
              </a:tr>
              <a:tr h="9043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　</a:t>
                      </a:r>
                    </a:p>
                  </a:txBody>
                  <a:tcPr marL="4484" marR="4484" marT="4484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피해야 할 조건 </a:t>
                      </a:r>
                    </a:p>
                  </a:txBody>
                  <a:tcPr marL="4484" marR="4484" marT="4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열</a:t>
                      </a:r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, </a:t>
                      </a:r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스파크</a:t>
                      </a:r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, </a:t>
                      </a:r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화염 등 </a:t>
                      </a:r>
                      <a:r>
                        <a:rPr lang="ko-KR" altLang="en-US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점화원</a:t>
                      </a:r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</a:p>
                  </a:txBody>
                  <a:tcPr marL="4484" marR="4484" marT="4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1070799"/>
                  </a:ext>
                </a:extLst>
              </a:tr>
              <a:tr h="90431"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  <a:r>
                        <a:rPr lang="en-US" altLang="ko-KR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2. </a:t>
                      </a:r>
                      <a:r>
                        <a:rPr lang="ko-KR" altLang="en-US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물질정보 </a:t>
                      </a:r>
                    </a:p>
                  </a:txBody>
                  <a:tcPr marL="4484" marR="4484" marT="4484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피해야 할 물질 </a:t>
                      </a:r>
                    </a:p>
                  </a:txBody>
                  <a:tcPr marL="4484" marR="4484" marT="4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가연성 물질</a:t>
                      </a:r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, </a:t>
                      </a:r>
                      <a:r>
                        <a:rPr lang="ko-KR" altLang="en-US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환원성</a:t>
                      </a:r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물질 </a:t>
                      </a:r>
                    </a:p>
                  </a:txBody>
                  <a:tcPr marL="4484" marR="4484" marT="4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1316783"/>
                  </a:ext>
                </a:extLst>
              </a:tr>
              <a:tr h="9043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  <a:r>
                        <a:rPr lang="ko-KR" altLang="en-US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물질명</a:t>
                      </a:r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</a:p>
                  </a:txBody>
                  <a:tcPr marL="4484" marR="4484" marT="4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CAS No. </a:t>
                      </a:r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CAS No. </a:t>
                      </a:r>
                    </a:p>
                  </a:txBody>
                  <a:tcPr marL="4484" marR="4484" marT="4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함유량</a:t>
                      </a:r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9%) </a:t>
                      </a:r>
                    </a:p>
                  </a:txBody>
                  <a:tcPr marL="4484" marR="4484" marT="4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　</a:t>
                      </a:r>
                    </a:p>
                  </a:txBody>
                  <a:tcPr marL="4484" marR="4484" marT="4484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9484526"/>
                  </a:ext>
                </a:extLst>
              </a:tr>
              <a:tr h="161321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  <a:r>
                        <a:rPr lang="ko-KR" altLang="en-US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티오디글리콜</a:t>
                      </a:r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</a:p>
                  </a:txBody>
                  <a:tcPr marL="4484" marR="4484" marT="4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111-48-8 </a:t>
                      </a:r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111-48-8 </a:t>
                      </a:r>
                    </a:p>
                  </a:txBody>
                  <a:tcPr marL="4484" marR="4484" marT="4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                </a:t>
                      </a:r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1.0000 </a:t>
                      </a:r>
                    </a:p>
                  </a:txBody>
                  <a:tcPr marL="4484" marR="4484" marT="4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  <a:r>
                        <a:rPr lang="en-US" altLang="ko-KR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8. </a:t>
                      </a:r>
                      <a:r>
                        <a:rPr lang="ko-KR" altLang="en-US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누출 및 폭발 </a:t>
                      </a:r>
                      <a:r>
                        <a:rPr lang="en-US" altLang="ko-KR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· </a:t>
                      </a:r>
                      <a:r>
                        <a:rPr lang="ko-KR" altLang="en-US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화재 사고시 대처방법 </a:t>
                      </a:r>
                    </a:p>
                  </a:txBody>
                  <a:tcPr marL="4484" marR="4484" marT="4484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7353671"/>
                  </a:ext>
                </a:extLst>
              </a:tr>
              <a:tr h="9043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　</a:t>
                      </a:r>
                    </a:p>
                  </a:txBody>
                  <a:tcPr marL="4484" marR="4484" marT="4484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　</a:t>
                      </a:r>
                    </a:p>
                  </a:txBody>
                  <a:tcPr marL="4484" marR="4484" marT="4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(</a:t>
                      </a:r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분진</a:t>
                      </a:r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·</a:t>
                      </a:r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흄</a:t>
                      </a:r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·</a:t>
                      </a:r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가스</a:t>
                      </a:r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·</a:t>
                      </a:r>
                      <a:r>
                        <a:rPr lang="ko-KR" altLang="en-US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미스트</a:t>
                      </a:r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·</a:t>
                      </a:r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증기</a:t>
                      </a:r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·</a:t>
                      </a:r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스프레이</a:t>
                      </a:r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)</a:t>
                      </a:r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의 흡입을 </a:t>
                      </a:r>
                    </a:p>
                  </a:txBody>
                  <a:tcPr marL="4484" marR="4484" marT="4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0036664"/>
                  </a:ext>
                </a:extLst>
              </a:tr>
              <a:tr h="90431"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  <a:r>
                        <a:rPr lang="en-US" altLang="ko-KR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3. </a:t>
                      </a:r>
                      <a:r>
                        <a:rPr lang="ko-KR" altLang="en-US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그림문자 </a:t>
                      </a:r>
                    </a:p>
                  </a:txBody>
                  <a:tcPr marL="4484" marR="4484" marT="4484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　</a:t>
                      </a:r>
                    </a:p>
                  </a:txBody>
                  <a:tcPr marL="4484" marR="4484" marT="4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  <a:r>
                        <a:rPr lang="ko-KR" altLang="en-US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피하시오</a:t>
                      </a:r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. </a:t>
                      </a:r>
                    </a:p>
                  </a:txBody>
                  <a:tcPr marL="4484" marR="4484" marT="4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2113286"/>
                  </a:ext>
                </a:extLst>
              </a:tr>
              <a:tr h="9043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　</a:t>
                      </a:r>
                    </a:p>
                  </a:txBody>
                  <a:tcPr marL="4484" marR="4484" marT="4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　</a:t>
                      </a: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　</a:t>
                      </a: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　</a:t>
                      </a: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　</a:t>
                      </a:r>
                    </a:p>
                  </a:txBody>
                  <a:tcPr marL="4484" marR="4484" marT="44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　</a:t>
                      </a:r>
                    </a:p>
                  </a:txBody>
                  <a:tcPr marL="4484" marR="4484" marT="4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모든 점화원을 </a:t>
                      </a:r>
                      <a:r>
                        <a:rPr lang="ko-KR" altLang="en-US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제거하시오</a:t>
                      </a:r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</a:p>
                  </a:txBody>
                  <a:tcPr marL="4484" marR="4484" marT="4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2170174"/>
                  </a:ext>
                </a:extLst>
              </a:tr>
              <a:tr h="9043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　</a:t>
                      </a:r>
                    </a:p>
                  </a:txBody>
                  <a:tcPr marL="4484" marR="4484" marT="4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　</a:t>
                      </a:r>
                    </a:p>
                  </a:txBody>
                  <a:tcPr marL="4484" marR="4484" marT="44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　</a:t>
                      </a:r>
                    </a:p>
                  </a:txBody>
                  <a:tcPr marL="4484" marR="4484" marT="4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엎질러진 것을 즉시 닦아내고</a:t>
                      </a:r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, </a:t>
                      </a:r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보호구 항의 예방 </a:t>
                      </a:r>
                    </a:p>
                  </a:txBody>
                  <a:tcPr marL="4484" marR="4484" marT="4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5515051"/>
                  </a:ext>
                </a:extLst>
              </a:tr>
              <a:tr h="9043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　</a:t>
                      </a:r>
                    </a:p>
                  </a:txBody>
                  <a:tcPr marL="4484" marR="4484" marT="4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　</a:t>
                      </a:r>
                    </a:p>
                  </a:txBody>
                  <a:tcPr marL="4484" marR="4484" marT="44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누출 </a:t>
                      </a:r>
                    </a:p>
                  </a:txBody>
                  <a:tcPr marL="4484" marR="4484" marT="4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조치를 따르시오</a:t>
                      </a:r>
                      <a:r>
                        <a:rPr lang="en-US" altLang="ko-KR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. </a:t>
                      </a:r>
                    </a:p>
                  </a:txBody>
                  <a:tcPr marL="4484" marR="4484" marT="4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3178136"/>
                  </a:ext>
                </a:extLst>
              </a:tr>
              <a:tr h="9043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　</a:t>
                      </a:r>
                    </a:p>
                  </a:txBody>
                  <a:tcPr marL="4484" marR="4484" marT="4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　</a:t>
                      </a: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　</a:t>
                      </a:r>
                    </a:p>
                  </a:txBody>
                  <a:tcPr marL="4484" marR="4484" marT="44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　</a:t>
                      </a:r>
                    </a:p>
                  </a:txBody>
                  <a:tcPr marL="4484" marR="4484" marT="4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위험하지 않다면 누출을 </a:t>
                      </a:r>
                      <a:r>
                        <a:rPr lang="ko-KR" altLang="en-US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멈추시오</a:t>
                      </a:r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</a:p>
                  </a:txBody>
                  <a:tcPr marL="4484" marR="4484" marT="4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8331103"/>
                  </a:ext>
                </a:extLst>
              </a:tr>
              <a:tr h="9043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　</a:t>
                      </a:r>
                    </a:p>
                  </a:txBody>
                  <a:tcPr marL="4484" marR="4484" marT="4484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　</a:t>
                      </a: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　</a:t>
                      </a: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　</a:t>
                      </a:r>
                    </a:p>
                  </a:txBody>
                  <a:tcPr marL="4484" marR="4484" marT="448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　</a:t>
                      </a:r>
                    </a:p>
                  </a:txBody>
                  <a:tcPr marL="4484" marR="4484" marT="4484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484" marR="4484" marT="4484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　</a:t>
                      </a:r>
                    </a:p>
                  </a:txBody>
                  <a:tcPr marL="4484" marR="4484" marT="4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적절한 보호의를 착용하지 않고 파손된 용기나 </a:t>
                      </a:r>
                    </a:p>
                  </a:txBody>
                  <a:tcPr marL="4484" marR="4484" marT="4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5853792"/>
                  </a:ext>
                </a:extLst>
              </a:tr>
            </a:tbl>
          </a:graphicData>
        </a:graphic>
      </p:graphicFrame>
      <p:cxnSp>
        <p:nvCxnSpPr>
          <p:cNvPr id="24" name="직선 연결선 23">
            <a:extLst>
              <a:ext uri="{FF2B5EF4-FFF2-40B4-BE49-F238E27FC236}">
                <a16:creationId xmlns:a16="http://schemas.microsoft.com/office/drawing/2014/main" id="{8CC0FFCB-4717-4D39-AEBF-4350EEA926CC}"/>
              </a:ext>
            </a:extLst>
          </p:cNvPr>
          <p:cNvCxnSpPr>
            <a:cxnSpLocks/>
          </p:cNvCxnSpPr>
          <p:nvPr/>
        </p:nvCxnSpPr>
        <p:spPr>
          <a:xfrm>
            <a:off x="1203567" y="2978508"/>
            <a:ext cx="3228731" cy="10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표 25">
            <a:extLst>
              <a:ext uri="{FF2B5EF4-FFF2-40B4-BE49-F238E27FC236}">
                <a16:creationId xmlns:a16="http://schemas.microsoft.com/office/drawing/2014/main" id="{3E9FB51B-AA90-4A15-944B-66DB228078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4863724"/>
              </p:ext>
            </p:extLst>
          </p:nvPr>
        </p:nvGraphicFramePr>
        <p:xfrm>
          <a:off x="1203567" y="3803099"/>
          <a:ext cx="3228731" cy="1284158"/>
        </p:xfrm>
        <a:graphic>
          <a:graphicData uri="http://schemas.openxmlformats.org/drawingml/2006/table">
            <a:tbl>
              <a:tblPr/>
              <a:tblGrid>
                <a:gridCol w="3228731">
                  <a:extLst>
                    <a:ext uri="{9D8B030D-6E8A-4147-A177-3AD203B41FA5}">
                      <a16:colId xmlns:a16="http://schemas.microsoft.com/office/drawing/2014/main" val="1928516564"/>
                    </a:ext>
                  </a:extLst>
                </a:gridCol>
              </a:tblGrid>
              <a:tr h="243205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①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제품의 성상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(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색상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,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향취 등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)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706147"/>
                  </a:ext>
                </a:extLst>
              </a:tr>
              <a:tr h="244345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②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제품의 제형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(</a:t>
                      </a:r>
                      <a:r>
                        <a:rPr lang="ko-KR" alt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크림제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, </a:t>
                      </a:r>
                      <a:r>
                        <a:rPr lang="ko-KR" alt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액제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, </a:t>
                      </a:r>
                      <a:r>
                        <a:rPr lang="ko-KR" alt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로션제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등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)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468950"/>
                  </a:ext>
                </a:extLst>
              </a:tr>
              <a:tr h="243205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③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물리화학적 특성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(pH,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점도 등 규격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)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0583869"/>
                  </a:ext>
                </a:extLst>
              </a:tr>
              <a:tr h="243205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④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합리적으로 예측 가능한 보관 조건에서의 제품의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   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안정성과 사용기한 및 개봉 후 사용기간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(PAO)</a:t>
                      </a:r>
                    </a:p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   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설정 근거에 관한 자료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3092569"/>
                  </a:ext>
                </a:extLst>
              </a:tr>
            </a:tbl>
          </a:graphicData>
        </a:graphic>
      </p:graphicFrame>
      <p:pic>
        <p:nvPicPr>
          <p:cNvPr id="3" name="그림 2">
            <a:extLst>
              <a:ext uri="{FF2B5EF4-FFF2-40B4-BE49-F238E27FC236}">
                <a16:creationId xmlns:a16="http://schemas.microsoft.com/office/drawing/2014/main" id="{4C63814E-38E8-4176-A55F-890C40D4CB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454" y="4758678"/>
            <a:ext cx="290807" cy="291098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7566BB04-02FB-4B92-A6B7-2A3B35B7DCB9}"/>
              </a:ext>
            </a:extLst>
          </p:cNvPr>
          <p:cNvSpPr/>
          <p:nvPr/>
        </p:nvSpPr>
        <p:spPr>
          <a:xfrm>
            <a:off x="5476453" y="4758678"/>
            <a:ext cx="299599" cy="291098"/>
          </a:xfrm>
          <a:prstGeom prst="rect">
            <a:avLst/>
          </a:prstGeom>
          <a:noFill/>
          <a:ln w="190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넥슨Lv1고딕 Light" panose="00000300000000000000" pitchFamily="2" charset="-127"/>
              <a:ea typeface="넥슨Lv1고딕 Light" panose="00000300000000000000" pitchFamily="2" charset="-127"/>
            </a:endParaRPr>
          </a:p>
        </p:txBody>
      </p:sp>
      <p:cxnSp>
        <p:nvCxnSpPr>
          <p:cNvPr id="15" name="직선 연결선 14">
            <a:extLst>
              <a:ext uri="{FF2B5EF4-FFF2-40B4-BE49-F238E27FC236}">
                <a16:creationId xmlns:a16="http://schemas.microsoft.com/office/drawing/2014/main" id="{8D21D9B2-12CB-4A9B-AC96-02FCCEF2064E}"/>
              </a:ext>
            </a:extLst>
          </p:cNvPr>
          <p:cNvCxnSpPr>
            <a:cxnSpLocks/>
          </p:cNvCxnSpPr>
          <p:nvPr/>
        </p:nvCxnSpPr>
        <p:spPr>
          <a:xfrm flipV="1">
            <a:off x="699205" y="6480765"/>
            <a:ext cx="10809158" cy="495"/>
          </a:xfrm>
          <a:prstGeom prst="line">
            <a:avLst/>
          </a:prstGeom>
          <a:ln>
            <a:solidFill>
              <a:srgbClr val="C04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표 15">
            <a:extLst>
              <a:ext uri="{FF2B5EF4-FFF2-40B4-BE49-F238E27FC236}">
                <a16:creationId xmlns:a16="http://schemas.microsoft.com/office/drawing/2014/main" id="{98A2F37C-BDA4-4047-AEB2-4F8A6CA6ED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932698"/>
              </p:ext>
            </p:extLst>
          </p:nvPr>
        </p:nvGraphicFramePr>
        <p:xfrm>
          <a:off x="699205" y="6263174"/>
          <a:ext cx="38996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9896">
                  <a:extLst>
                    <a:ext uri="{9D8B030D-6E8A-4147-A177-3AD203B41FA5}">
                      <a16:colId xmlns:a16="http://schemas.microsoft.com/office/drawing/2014/main" val="855526410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106271662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374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01| </a:t>
                      </a:r>
                      <a:r>
                        <a:rPr lang="ko-KR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안전성 평가 개요</a:t>
                      </a:r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02|</a:t>
                      </a:r>
                      <a:r>
                        <a:rPr lang="ko-KR" altLang="en-US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안정성 정보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03|</a:t>
                      </a:r>
                      <a:r>
                        <a:rPr lang="ko-KR" altLang="en-US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안전성 평가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graphicFrame>
        <p:nvGraphicFramePr>
          <p:cNvPr id="20" name="표 19">
            <a:extLst>
              <a:ext uri="{FF2B5EF4-FFF2-40B4-BE49-F238E27FC236}">
                <a16:creationId xmlns:a16="http://schemas.microsoft.com/office/drawing/2014/main" id="{EA55D20E-91F6-44D7-83C0-6123F6AD66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080353"/>
              </p:ext>
            </p:extLst>
          </p:nvPr>
        </p:nvGraphicFramePr>
        <p:xfrm>
          <a:off x="11196722" y="6274725"/>
          <a:ext cx="3042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288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0053">
                <a:tc>
                  <a:txBody>
                    <a:bodyPr/>
                    <a:lstStyle/>
                    <a:p>
                      <a:pPr latinLnBrk="1"/>
                      <a:endParaRPr lang="ko-KR" altLang="en-US" sz="800" dirty="0">
                        <a:solidFill>
                          <a:schemeClr val="bg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86AA184-E1AA-4EE5-9EB9-7517665E3B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DE84-D504-4A98-B5DC-B7F62ED37110}" type="slidenum">
              <a:rPr lang="ko-KR" altLang="en-US" smtClean="0"/>
              <a:pPr/>
              <a:t>16</a:t>
            </a:fld>
            <a:endParaRPr lang="ko-KR" altLang="en-US" dirty="0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B85C428C-7B2A-1997-471A-E884E50E7D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53571" y="590211"/>
            <a:ext cx="1408298" cy="66452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D55D9F1-464F-9CC3-EDF5-70664A33EEAC}"/>
              </a:ext>
            </a:extLst>
          </p:cNvPr>
          <p:cNvSpPr txBox="1"/>
          <p:nvPr/>
        </p:nvSpPr>
        <p:spPr>
          <a:xfrm>
            <a:off x="1090245" y="1925778"/>
            <a:ext cx="345537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5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제품 및 원료의 물리 </a:t>
            </a:r>
            <a:r>
              <a:rPr lang="en-US" altLang="ko-KR" sz="15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· </a:t>
            </a:r>
            <a:r>
              <a:rPr lang="ko-KR" altLang="en-US" sz="15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화학적 특성 및 안정성</a:t>
            </a:r>
            <a:endParaRPr lang="ko-KR" altLang="en-US" sz="1500" dirty="0">
              <a:solidFill>
                <a:schemeClr val="bg1"/>
              </a:solidFill>
              <a:latin typeface="넥슨Lv1고딕 Light" panose="00000300000000000000" pitchFamily="2" charset="-127"/>
              <a:ea typeface="넥슨Lv1고딕 Light" panose="00000300000000000000" pitchFamily="2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4187BA0-BC36-7C51-4D44-2BA62B8BDB05}"/>
              </a:ext>
            </a:extLst>
          </p:cNvPr>
          <p:cNvSpPr txBox="1"/>
          <p:nvPr/>
        </p:nvSpPr>
        <p:spPr>
          <a:xfrm>
            <a:off x="1090245" y="2452811"/>
            <a:ext cx="3455378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50" charset="-127"/>
              </a:rPr>
              <a:t>■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화장품에 사용된 물질 또는 혼합물과 제품 자체의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     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물리 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·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화학적 특성을 포함하는 규격 자료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036467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>
            <a:extLst>
              <a:ext uri="{FF2B5EF4-FFF2-40B4-BE49-F238E27FC236}">
                <a16:creationId xmlns:a16="http://schemas.microsoft.com/office/drawing/2014/main" id="{463C0A5E-8A79-4215-86C5-7746652953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662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79635C3-7FBA-4D80-9901-BD89E1ED3C1E}"/>
              </a:ext>
            </a:extLst>
          </p:cNvPr>
          <p:cNvSpPr txBox="1"/>
          <p:nvPr/>
        </p:nvSpPr>
        <p:spPr>
          <a:xfrm>
            <a:off x="1090245" y="2452811"/>
            <a:ext cx="3455378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50" charset="-127"/>
              </a:rPr>
              <a:t>■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화장품에 사용된 물질 또는 혼합물과 제품 자체의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     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물리 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·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화학적 특성을 포함하는 규격 자료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92D4963-F2B9-457D-A3D3-ADFED3B0B842}"/>
              </a:ext>
            </a:extLst>
          </p:cNvPr>
          <p:cNvSpPr txBox="1"/>
          <p:nvPr/>
        </p:nvSpPr>
        <p:spPr>
          <a:xfrm>
            <a:off x="1090244" y="2989635"/>
            <a:ext cx="3455378" cy="757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50" charset="-127"/>
              </a:rPr>
              <a:t>■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제품의  안정성에 영향을 미칠 수 있는 합리적으로 예측     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  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가능한 보관 조건에서 화장품에 사용된 물질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,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혼합물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, </a:t>
            </a: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     제품의 품질 및 안정성을 확보 할 수 있는 정보 포함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A652496-E967-4B56-8224-9C3E0C26E1AC}"/>
              </a:ext>
            </a:extLst>
          </p:cNvPr>
          <p:cNvSpPr txBox="1"/>
          <p:nvPr/>
        </p:nvSpPr>
        <p:spPr>
          <a:xfrm>
            <a:off x="1063870" y="5489290"/>
            <a:ext cx="103309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제품의 조성 정보가 유사하고 포장재가 동일한 화장품의 경우 기존 데이터 및 실험 데이터를 기반으로 안정성 평가를 대체할 수 있음</a:t>
            </a:r>
            <a:endParaRPr lang="en-US" altLang="ko-KR" sz="1500" spc="-150" dirty="0"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  <a:cs typeface="Calibri" pitchFamily="34" charset="0"/>
            </a:endParaRPr>
          </a:p>
          <a:p>
            <a:r>
              <a:rPr lang="ko-KR" altLang="en-US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다만</a:t>
            </a:r>
            <a:r>
              <a:rPr lang="en-US" altLang="ko-KR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, </a:t>
            </a:r>
            <a:r>
              <a:rPr lang="ko-KR" altLang="en-US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해당 요건을 면제 또는 생략하는 경우에는 그 사유를 구체적으로 기재 또는 설명하여야 함</a:t>
            </a:r>
            <a:endParaRPr lang="ko-KR" altLang="en-US" sz="1500" dirty="0">
              <a:solidFill>
                <a:schemeClr val="bg1"/>
              </a:solidFill>
              <a:latin typeface="넥슨Lv1고딕 Light" panose="00000300000000000000" pitchFamily="2" charset="-127"/>
              <a:ea typeface="넥슨Lv1고딕 Light" panose="00000300000000000000" pitchFamily="2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75F09DD-FCE3-4D7B-95E7-6518F7AAA095}"/>
              </a:ext>
            </a:extLst>
          </p:cNvPr>
          <p:cNvSpPr txBox="1"/>
          <p:nvPr/>
        </p:nvSpPr>
        <p:spPr>
          <a:xfrm>
            <a:off x="5495195" y="2922336"/>
            <a:ext cx="2347545" cy="387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O </a:t>
            </a:r>
            <a:r>
              <a:rPr kumimoji="1" lang="en-US" altLang="ko-KR" sz="1600" spc="-150" dirty="0" err="1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O</a:t>
            </a:r>
            <a:r>
              <a:rPr kumimoji="1" lang="en-US" altLang="ko-KR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</a:t>
            </a:r>
            <a:r>
              <a:rPr kumimoji="1" lang="en-US" altLang="ko-KR" sz="1600" spc="-150" dirty="0" err="1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O</a:t>
            </a:r>
            <a:r>
              <a:rPr kumimoji="1" lang="en-US" altLang="ko-KR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</a:t>
            </a:r>
            <a:r>
              <a:rPr kumimoji="1" lang="ko-KR" altLang="en-US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화장품</a:t>
            </a:r>
            <a:endParaRPr kumimoji="1" lang="en-US" altLang="ko-KR" sz="1600" spc="-150" dirty="0">
              <a:solidFill>
                <a:schemeClr val="accent5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5D151B5-1D6C-4940-86F6-75B9E74BAFD5}"/>
              </a:ext>
            </a:extLst>
          </p:cNvPr>
          <p:cNvSpPr txBox="1"/>
          <p:nvPr/>
        </p:nvSpPr>
        <p:spPr>
          <a:xfrm>
            <a:off x="5383822" y="2220372"/>
            <a:ext cx="5284183" cy="41748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dirty="0">
                <a:solidFill>
                  <a:srgbClr val="C00000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※ </a:t>
            </a:r>
            <a:r>
              <a:rPr kumimoji="1" lang="ko-KR" altLang="en-US" sz="900" b="1" dirty="0">
                <a:solidFill>
                  <a:srgbClr val="C00000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예시 자료는 이해를 돕기 위한 참고자료로 향후 규제 방향에 따라 변경될 수 있음</a:t>
            </a:r>
            <a:endParaRPr kumimoji="1" lang="en-US" altLang="ko-KR" sz="900" b="1" dirty="0">
              <a:solidFill>
                <a:srgbClr val="C00000"/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※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「우수화장품 제조 및 품질관리 기준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(CGMP) 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해설서」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제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4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개정 발췌</a:t>
            </a:r>
            <a:endParaRPr kumimoji="1" lang="en-US" altLang="ko-KR" sz="900" b="1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B65D9227-3C65-4119-B1AA-B63841D7DAF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9193"/>
          <a:stretch>
            <a:fillRect/>
          </a:stretch>
        </p:blipFill>
        <p:spPr>
          <a:xfrm>
            <a:off x="8249221" y="2845537"/>
            <a:ext cx="2338184" cy="901228"/>
          </a:xfrm>
          <a:prstGeom prst="rect">
            <a:avLst/>
          </a:prstGeom>
        </p:spPr>
      </p:pic>
      <p:pic>
        <p:nvPicPr>
          <p:cNvPr id="15" name="Picture 1">
            <a:extLst>
              <a:ext uri="{FF2B5EF4-FFF2-40B4-BE49-F238E27FC236}">
                <a16:creationId xmlns:a16="http://schemas.microsoft.com/office/drawing/2014/main" id="{E4902D33-B0BA-4A1A-8C3A-CD7A23E7CD7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6277" b="50960"/>
          <a:stretch>
            <a:fillRect/>
          </a:stretch>
        </p:blipFill>
        <p:spPr>
          <a:xfrm>
            <a:off x="8249221" y="3746765"/>
            <a:ext cx="2338184" cy="1414324"/>
          </a:xfrm>
          <a:prstGeom prst="rect">
            <a:avLst/>
          </a:prstGeom>
          <a:noFill/>
          <a:ln>
            <a:noFill/>
          </a:ln>
          <a:effectLst/>
        </p:spPr>
      </p:pic>
      <p:cxnSp>
        <p:nvCxnSpPr>
          <p:cNvPr id="18" name="직선 연결선 17">
            <a:extLst>
              <a:ext uri="{FF2B5EF4-FFF2-40B4-BE49-F238E27FC236}">
                <a16:creationId xmlns:a16="http://schemas.microsoft.com/office/drawing/2014/main" id="{5CDEC12C-AE02-4E66-96EE-8ED374B9A3A9}"/>
              </a:ext>
            </a:extLst>
          </p:cNvPr>
          <p:cNvCxnSpPr>
            <a:cxnSpLocks/>
          </p:cNvCxnSpPr>
          <p:nvPr/>
        </p:nvCxnSpPr>
        <p:spPr>
          <a:xfrm>
            <a:off x="5583115" y="3270746"/>
            <a:ext cx="12573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450F9D84-DAF8-43C4-903A-6B770E3E4CF9}"/>
              </a:ext>
            </a:extLst>
          </p:cNvPr>
          <p:cNvSpPr txBox="1"/>
          <p:nvPr/>
        </p:nvSpPr>
        <p:spPr>
          <a:xfrm>
            <a:off x="5527433" y="3424791"/>
            <a:ext cx="3455378" cy="15234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20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성상 </a:t>
            </a:r>
            <a:r>
              <a:rPr kumimoji="1" lang="en-US" altLang="ko-KR" sz="120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: </a:t>
            </a:r>
            <a:r>
              <a:rPr kumimoji="1" lang="ko-KR" altLang="en-US" sz="120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유백색의 크림</a:t>
            </a:r>
            <a:endParaRPr kumimoji="1" lang="en-US" altLang="ko-KR" sz="120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20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향취 </a:t>
            </a:r>
            <a:r>
              <a:rPr kumimoji="1" lang="en-US" altLang="ko-KR" sz="120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:  </a:t>
            </a:r>
            <a:r>
              <a:rPr kumimoji="1" lang="ko-KR" altLang="en-US" sz="120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표준품과 통일</a:t>
            </a:r>
            <a:endParaRPr kumimoji="1" lang="en-US" altLang="ko-KR" sz="120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20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20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pH(25℃) : 7.5 ~ 8.3</a:t>
            </a:r>
          </a:p>
          <a:p>
            <a:pPr marL="0" lvl="1">
              <a:lnSpc>
                <a:spcPct val="20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점도 </a:t>
            </a:r>
            <a:r>
              <a:rPr kumimoji="1" lang="en-US" altLang="ko-KR" sz="120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(25 ℃) : 7-11 ㎛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1419DA6-A06C-481E-8620-07B6B983556C}"/>
              </a:ext>
            </a:extLst>
          </p:cNvPr>
          <p:cNvSpPr txBox="1"/>
          <p:nvPr/>
        </p:nvSpPr>
        <p:spPr>
          <a:xfrm>
            <a:off x="5263664" y="1798085"/>
            <a:ext cx="5612425" cy="387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제품의 물리 </a:t>
            </a:r>
            <a:r>
              <a:rPr kumimoji="1" lang="en-US" altLang="ko-KR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· </a:t>
            </a:r>
            <a:r>
              <a:rPr kumimoji="1" lang="ko-KR" altLang="en-US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화학적특성</a:t>
            </a:r>
            <a:endParaRPr kumimoji="1" lang="en-US" altLang="ko-KR" sz="1600" spc="-150" dirty="0">
              <a:solidFill>
                <a:schemeClr val="accent5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cxnSp>
        <p:nvCxnSpPr>
          <p:cNvPr id="26" name="직선 연결선 25">
            <a:extLst>
              <a:ext uri="{FF2B5EF4-FFF2-40B4-BE49-F238E27FC236}">
                <a16:creationId xmlns:a16="http://schemas.microsoft.com/office/drawing/2014/main" id="{7A032CB9-62B0-4BE3-AD75-DD24E61EA6FD}"/>
              </a:ext>
            </a:extLst>
          </p:cNvPr>
          <p:cNvCxnSpPr>
            <a:cxnSpLocks/>
          </p:cNvCxnSpPr>
          <p:nvPr/>
        </p:nvCxnSpPr>
        <p:spPr>
          <a:xfrm>
            <a:off x="1203567" y="2978508"/>
            <a:ext cx="3228731" cy="10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표 27">
            <a:extLst>
              <a:ext uri="{FF2B5EF4-FFF2-40B4-BE49-F238E27FC236}">
                <a16:creationId xmlns:a16="http://schemas.microsoft.com/office/drawing/2014/main" id="{03AA6E76-3411-438F-9C03-03A71BCAE4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4863724"/>
              </p:ext>
            </p:extLst>
          </p:nvPr>
        </p:nvGraphicFramePr>
        <p:xfrm>
          <a:off x="1203567" y="3803099"/>
          <a:ext cx="3228731" cy="1284158"/>
        </p:xfrm>
        <a:graphic>
          <a:graphicData uri="http://schemas.openxmlformats.org/drawingml/2006/table">
            <a:tbl>
              <a:tblPr/>
              <a:tblGrid>
                <a:gridCol w="3228731">
                  <a:extLst>
                    <a:ext uri="{9D8B030D-6E8A-4147-A177-3AD203B41FA5}">
                      <a16:colId xmlns:a16="http://schemas.microsoft.com/office/drawing/2014/main" val="1928516564"/>
                    </a:ext>
                  </a:extLst>
                </a:gridCol>
              </a:tblGrid>
              <a:tr h="243205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①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제품의 성상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(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색상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,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향취 등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)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706147"/>
                  </a:ext>
                </a:extLst>
              </a:tr>
              <a:tr h="244345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②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제품의 제형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(</a:t>
                      </a:r>
                      <a:r>
                        <a:rPr lang="ko-KR" alt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크림제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, </a:t>
                      </a:r>
                      <a:r>
                        <a:rPr lang="ko-KR" alt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액제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, </a:t>
                      </a:r>
                      <a:r>
                        <a:rPr lang="ko-KR" alt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로션제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등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)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468950"/>
                  </a:ext>
                </a:extLst>
              </a:tr>
              <a:tr h="243205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③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물리화학적 특성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(pH,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점도 등 규격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)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0583869"/>
                  </a:ext>
                </a:extLst>
              </a:tr>
              <a:tr h="243205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④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합리적으로 예측 가능한 보관 조건에서의 제품의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   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안정성과 사용기한 및 개봉 후 사용기간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(PAO)</a:t>
                      </a:r>
                    </a:p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   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설정 근거에 관한 자료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3092569"/>
                  </a:ext>
                </a:extLst>
              </a:tr>
            </a:tbl>
          </a:graphicData>
        </a:graphic>
      </p:graphicFrame>
      <p:cxnSp>
        <p:nvCxnSpPr>
          <p:cNvPr id="17" name="직선 연결선 16">
            <a:extLst>
              <a:ext uri="{FF2B5EF4-FFF2-40B4-BE49-F238E27FC236}">
                <a16:creationId xmlns:a16="http://schemas.microsoft.com/office/drawing/2014/main" id="{4E0ABE3D-9C38-447A-8B25-DE8C5BAECA33}"/>
              </a:ext>
            </a:extLst>
          </p:cNvPr>
          <p:cNvCxnSpPr>
            <a:cxnSpLocks/>
          </p:cNvCxnSpPr>
          <p:nvPr/>
        </p:nvCxnSpPr>
        <p:spPr>
          <a:xfrm flipV="1">
            <a:off x="699205" y="6480765"/>
            <a:ext cx="10809158" cy="495"/>
          </a:xfrm>
          <a:prstGeom prst="line">
            <a:avLst/>
          </a:prstGeom>
          <a:ln>
            <a:solidFill>
              <a:srgbClr val="C04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CF620EBF-5D41-C961-D3D4-0F32F14B1A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1288789"/>
              </p:ext>
            </p:extLst>
          </p:nvPr>
        </p:nvGraphicFramePr>
        <p:xfrm>
          <a:off x="699205" y="6263174"/>
          <a:ext cx="38996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9896">
                  <a:extLst>
                    <a:ext uri="{9D8B030D-6E8A-4147-A177-3AD203B41FA5}">
                      <a16:colId xmlns:a16="http://schemas.microsoft.com/office/drawing/2014/main" val="855526410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106271662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374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01| </a:t>
                      </a:r>
                      <a:r>
                        <a:rPr lang="ko-KR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안전성 평가 개요</a:t>
                      </a:r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02|</a:t>
                      </a:r>
                      <a:r>
                        <a:rPr lang="ko-KR" altLang="en-US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안정성 정보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03|</a:t>
                      </a:r>
                      <a:r>
                        <a:rPr lang="ko-KR" altLang="en-US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안전성 평가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graphicFrame>
        <p:nvGraphicFramePr>
          <p:cNvPr id="23" name="표 22">
            <a:extLst>
              <a:ext uri="{FF2B5EF4-FFF2-40B4-BE49-F238E27FC236}">
                <a16:creationId xmlns:a16="http://schemas.microsoft.com/office/drawing/2014/main" id="{60840C61-748D-4C43-B0B1-E1895FD012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080353"/>
              </p:ext>
            </p:extLst>
          </p:nvPr>
        </p:nvGraphicFramePr>
        <p:xfrm>
          <a:off x="11196722" y="6274725"/>
          <a:ext cx="3042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288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0053">
                <a:tc>
                  <a:txBody>
                    <a:bodyPr/>
                    <a:lstStyle/>
                    <a:p>
                      <a:pPr latinLnBrk="1"/>
                      <a:endParaRPr lang="ko-KR" altLang="en-US" sz="800" dirty="0">
                        <a:solidFill>
                          <a:schemeClr val="bg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B3062BBC-DAED-4D89-B6F4-5419AAE8D7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DE84-D504-4A98-B5DC-B7F62ED37110}" type="slidenum">
              <a:rPr lang="ko-KR" altLang="en-US" smtClean="0"/>
              <a:pPr/>
              <a:t>17</a:t>
            </a:fld>
            <a:endParaRPr lang="ko-KR" altLang="en-US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6CF454AF-3369-CC05-A560-4925165724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53571" y="590211"/>
            <a:ext cx="1408298" cy="6645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EF37FEF-2422-F245-FEDF-B19E08475D0E}"/>
              </a:ext>
            </a:extLst>
          </p:cNvPr>
          <p:cNvSpPr txBox="1"/>
          <p:nvPr/>
        </p:nvSpPr>
        <p:spPr>
          <a:xfrm>
            <a:off x="1090245" y="1925778"/>
            <a:ext cx="345537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5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제품 및 원료의 물리 </a:t>
            </a:r>
            <a:r>
              <a:rPr lang="en-US" altLang="ko-KR" sz="15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· </a:t>
            </a:r>
            <a:r>
              <a:rPr lang="ko-KR" altLang="en-US" sz="15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화학적 특성 및 안정성</a:t>
            </a:r>
            <a:endParaRPr lang="ko-KR" altLang="en-US" sz="1500" dirty="0">
              <a:solidFill>
                <a:schemeClr val="bg1"/>
              </a:solidFill>
              <a:latin typeface="넥슨Lv1고딕 Light" panose="00000300000000000000" pitchFamily="2" charset="-127"/>
              <a:ea typeface="넥슨Lv1고딕 Light" panose="000003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260871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AC561B1D-64C0-4684-BBC0-560B15465E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ABF7E49-2147-4BC4-B905-AAF2117E3BD9}"/>
              </a:ext>
            </a:extLst>
          </p:cNvPr>
          <p:cNvSpPr txBox="1"/>
          <p:nvPr/>
        </p:nvSpPr>
        <p:spPr>
          <a:xfrm>
            <a:off x="1090244" y="2989635"/>
            <a:ext cx="3455378" cy="757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50" charset="-127"/>
              </a:rPr>
              <a:t>■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제품의  안정성에 영향을 미칠 수 있는 합리적으로 예측     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  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가능한 보관 조건에서 화장품에 사용된 물질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,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혼합물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, </a:t>
            </a: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     제품의 품질 및 안정성을 확보 할 수 있는 정보 포함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8DAC17-A83B-409C-A268-056EC2EB2C20}"/>
              </a:ext>
            </a:extLst>
          </p:cNvPr>
          <p:cNvSpPr txBox="1"/>
          <p:nvPr/>
        </p:nvSpPr>
        <p:spPr>
          <a:xfrm>
            <a:off x="1063870" y="5489290"/>
            <a:ext cx="103309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제품의 조성 정보가 유사하고 포장재가 동일한 화장품의 경우 기존 데이터 및 실험 데이터를 기반으로 안정성 평가를 대체할 수 있음</a:t>
            </a:r>
            <a:endParaRPr lang="en-US" altLang="ko-KR" sz="1500" spc="-150" dirty="0"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  <a:cs typeface="Calibri" pitchFamily="34" charset="0"/>
            </a:endParaRPr>
          </a:p>
          <a:p>
            <a:r>
              <a:rPr lang="ko-KR" altLang="en-US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다만</a:t>
            </a:r>
            <a:r>
              <a:rPr lang="en-US" altLang="ko-KR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, </a:t>
            </a:r>
            <a:r>
              <a:rPr lang="ko-KR" altLang="en-US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해당 요건을 면제 또는 생략하는 경우에는 그 사유를 구체적으로 기재 또는 설명하여야 함</a:t>
            </a:r>
            <a:endParaRPr lang="ko-KR" altLang="en-US" sz="1500" dirty="0">
              <a:solidFill>
                <a:schemeClr val="bg1"/>
              </a:solidFill>
              <a:latin typeface="넥슨Lv1고딕 Light" panose="00000300000000000000" pitchFamily="2" charset="-127"/>
              <a:ea typeface="넥슨Lv1고딕 Light" panose="00000300000000000000" pitchFamily="2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0110C12-771E-449A-8D5D-FE0C3CCFA937}"/>
              </a:ext>
            </a:extLst>
          </p:cNvPr>
          <p:cNvSpPr txBox="1"/>
          <p:nvPr/>
        </p:nvSpPr>
        <p:spPr>
          <a:xfrm>
            <a:off x="5263664" y="1798085"/>
            <a:ext cx="5612425" cy="387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물질 또는 혼합물의 물리 </a:t>
            </a:r>
            <a:r>
              <a:rPr kumimoji="1" lang="en-US" altLang="ko-KR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· </a:t>
            </a:r>
            <a:r>
              <a:rPr kumimoji="1" lang="ko-KR" altLang="en-US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화학적특성</a:t>
            </a:r>
            <a:endParaRPr kumimoji="1" lang="en-US" altLang="ko-KR" sz="1600" spc="-150" dirty="0">
              <a:solidFill>
                <a:schemeClr val="accent5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20B5EA6-F95C-46DA-841E-625E28A1CC2B}"/>
              </a:ext>
            </a:extLst>
          </p:cNvPr>
          <p:cNvSpPr txBox="1"/>
          <p:nvPr/>
        </p:nvSpPr>
        <p:spPr>
          <a:xfrm>
            <a:off x="5383822" y="2220372"/>
            <a:ext cx="5284183" cy="25128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dirty="0">
                <a:solidFill>
                  <a:srgbClr val="C00000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※ </a:t>
            </a:r>
            <a:r>
              <a:rPr kumimoji="1" lang="ko-KR" altLang="en-US" sz="900" b="1" dirty="0">
                <a:solidFill>
                  <a:srgbClr val="C00000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예시 자료는 이해를 돕기 위한 참고자료로 향후 규제 방향에 따라 변경될 수 있음</a:t>
            </a:r>
            <a:endParaRPr kumimoji="1" lang="en-US" altLang="ko-KR" sz="900" b="1" dirty="0">
              <a:solidFill>
                <a:srgbClr val="C00000"/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443D66A-D6A1-4EBB-96EC-D028A653D9A8}"/>
              </a:ext>
            </a:extLst>
          </p:cNvPr>
          <p:cNvSpPr txBox="1"/>
          <p:nvPr/>
        </p:nvSpPr>
        <p:spPr>
          <a:xfrm>
            <a:off x="5506910" y="2883230"/>
            <a:ext cx="7913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Calibri" pitchFamily="34" charset="0"/>
              </a:rPr>
              <a:t>유 </a:t>
            </a:r>
            <a:r>
              <a:rPr lang="ko-KR" altLang="en-US" sz="1200" spc="-150" dirty="0" err="1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Calibri" pitchFamily="34" charset="0"/>
              </a:rPr>
              <a:t>럽</a:t>
            </a:r>
            <a:r>
              <a:rPr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Calibri" pitchFamily="34" charset="0"/>
              </a:rPr>
              <a:t> </a:t>
            </a:r>
            <a:r>
              <a:rPr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Calibri" pitchFamily="34" charset="0"/>
              </a:rPr>
              <a:t>(</a:t>
            </a:r>
            <a:r>
              <a:rPr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  <a:cs typeface="Calibri" pitchFamily="34" charset="0"/>
              </a:rPr>
              <a:t>예</a:t>
            </a:r>
            <a:r>
              <a:rPr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Calibri" pitchFamily="34" charset="0"/>
              </a:rPr>
              <a:t>)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8CD2230-7529-4ED4-A08E-4AA161BA209A}"/>
              </a:ext>
            </a:extLst>
          </p:cNvPr>
          <p:cNvSpPr txBox="1"/>
          <p:nvPr/>
        </p:nvSpPr>
        <p:spPr>
          <a:xfrm>
            <a:off x="5471743" y="3318169"/>
            <a:ext cx="2353412" cy="69288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1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자사에서 관리하고 있는</a:t>
            </a:r>
            <a:endParaRPr kumimoji="1" lang="en-US" altLang="ko-KR" sz="1100" b="1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1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제품의 </a:t>
            </a:r>
            <a:r>
              <a:rPr kumimoji="1" lang="en-US" altLang="ko-KR" sz="11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Test specification </a:t>
            </a:r>
            <a:r>
              <a:rPr kumimoji="1" lang="ko-KR" altLang="en-US" sz="11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및 </a:t>
            </a:r>
            <a:endParaRPr kumimoji="1" lang="en-US" altLang="ko-KR" sz="1100" b="1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1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Analytical method</a:t>
            </a:r>
            <a:r>
              <a:rPr kumimoji="1" lang="ko-KR" altLang="en-US" sz="11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를 기준으로 작성</a:t>
            </a:r>
            <a:endParaRPr kumimoji="1" lang="en-US" altLang="ko-KR" sz="1100" b="1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EB6AC88-0956-4B3D-A556-509B0699A7E8}"/>
              </a:ext>
            </a:extLst>
          </p:cNvPr>
          <p:cNvSpPr txBox="1"/>
          <p:nvPr/>
        </p:nvSpPr>
        <p:spPr>
          <a:xfrm>
            <a:off x="1090245" y="2452811"/>
            <a:ext cx="3455378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50" charset="-127"/>
              </a:rPr>
              <a:t>■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화장품에 사용된 물질 또는 혼합물과 제품 자체의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     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물리 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·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화학적 특성을 포함하는 규격 자료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D0AEBD6A-EE16-4C7D-B790-0448B7B9B16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3728"/>
          <a:stretch>
            <a:fillRect/>
          </a:stretch>
        </p:blipFill>
        <p:spPr>
          <a:xfrm>
            <a:off x="8361484" y="2650836"/>
            <a:ext cx="1964348" cy="2555144"/>
          </a:xfrm>
          <a:prstGeom prst="rect">
            <a:avLst/>
          </a:prstGeom>
        </p:spPr>
      </p:pic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id="{79341CC0-F7E6-41CE-86AF-E7F4C9B64562}"/>
              </a:ext>
            </a:extLst>
          </p:cNvPr>
          <p:cNvCxnSpPr>
            <a:cxnSpLocks/>
          </p:cNvCxnSpPr>
          <p:nvPr/>
        </p:nvCxnSpPr>
        <p:spPr>
          <a:xfrm>
            <a:off x="1203567" y="2978508"/>
            <a:ext cx="3228731" cy="10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표 22">
            <a:extLst>
              <a:ext uri="{FF2B5EF4-FFF2-40B4-BE49-F238E27FC236}">
                <a16:creationId xmlns:a16="http://schemas.microsoft.com/office/drawing/2014/main" id="{43069570-9D56-4F01-8A89-64164BF751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4863724"/>
              </p:ext>
            </p:extLst>
          </p:nvPr>
        </p:nvGraphicFramePr>
        <p:xfrm>
          <a:off x="1203567" y="3803099"/>
          <a:ext cx="3228731" cy="1284158"/>
        </p:xfrm>
        <a:graphic>
          <a:graphicData uri="http://schemas.openxmlformats.org/drawingml/2006/table">
            <a:tbl>
              <a:tblPr/>
              <a:tblGrid>
                <a:gridCol w="3228731">
                  <a:extLst>
                    <a:ext uri="{9D8B030D-6E8A-4147-A177-3AD203B41FA5}">
                      <a16:colId xmlns:a16="http://schemas.microsoft.com/office/drawing/2014/main" val="1928516564"/>
                    </a:ext>
                  </a:extLst>
                </a:gridCol>
              </a:tblGrid>
              <a:tr h="243205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①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제품의 성상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(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색상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,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향취 등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)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706147"/>
                  </a:ext>
                </a:extLst>
              </a:tr>
              <a:tr h="244345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②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제품의 제형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(</a:t>
                      </a:r>
                      <a:r>
                        <a:rPr lang="ko-KR" alt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크림제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, </a:t>
                      </a:r>
                      <a:r>
                        <a:rPr lang="ko-KR" alt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액제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, </a:t>
                      </a:r>
                      <a:r>
                        <a:rPr lang="ko-KR" alt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로션제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등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)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468950"/>
                  </a:ext>
                </a:extLst>
              </a:tr>
              <a:tr h="243205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③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물리화학적 특성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(pH,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점도 등 규격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)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0583869"/>
                  </a:ext>
                </a:extLst>
              </a:tr>
              <a:tr h="243205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④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합리적으로 예측 가능한 보관 조건에서의 제품의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   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안정성과 사용기한 및 개봉 후 사용기간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(PAO)</a:t>
                      </a:r>
                    </a:p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   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설정 근거에 관한 자료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3092569"/>
                  </a:ext>
                </a:extLst>
              </a:tr>
            </a:tbl>
          </a:graphicData>
        </a:graphic>
      </p:graphicFrame>
      <p:cxnSp>
        <p:nvCxnSpPr>
          <p:cNvPr id="17" name="직선 연결선 16">
            <a:extLst>
              <a:ext uri="{FF2B5EF4-FFF2-40B4-BE49-F238E27FC236}">
                <a16:creationId xmlns:a16="http://schemas.microsoft.com/office/drawing/2014/main" id="{A86AF46A-3CEC-4317-9BDC-CBE975EDA110}"/>
              </a:ext>
            </a:extLst>
          </p:cNvPr>
          <p:cNvCxnSpPr>
            <a:cxnSpLocks/>
          </p:cNvCxnSpPr>
          <p:nvPr/>
        </p:nvCxnSpPr>
        <p:spPr>
          <a:xfrm flipV="1">
            <a:off x="699205" y="6480765"/>
            <a:ext cx="10809158" cy="495"/>
          </a:xfrm>
          <a:prstGeom prst="line">
            <a:avLst/>
          </a:prstGeom>
          <a:ln>
            <a:solidFill>
              <a:srgbClr val="C04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표 17">
            <a:extLst>
              <a:ext uri="{FF2B5EF4-FFF2-40B4-BE49-F238E27FC236}">
                <a16:creationId xmlns:a16="http://schemas.microsoft.com/office/drawing/2014/main" id="{EA74E90B-034B-4B3A-A43A-4740A09349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932698"/>
              </p:ext>
            </p:extLst>
          </p:nvPr>
        </p:nvGraphicFramePr>
        <p:xfrm>
          <a:off x="699205" y="6263174"/>
          <a:ext cx="38996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9896">
                  <a:extLst>
                    <a:ext uri="{9D8B030D-6E8A-4147-A177-3AD203B41FA5}">
                      <a16:colId xmlns:a16="http://schemas.microsoft.com/office/drawing/2014/main" val="855526410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106271662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374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01| </a:t>
                      </a:r>
                      <a:r>
                        <a:rPr lang="ko-KR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안전성 평가 개요</a:t>
                      </a:r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02|</a:t>
                      </a:r>
                      <a:r>
                        <a:rPr lang="ko-KR" altLang="en-US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안정성 정보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03|</a:t>
                      </a:r>
                      <a:r>
                        <a:rPr lang="ko-KR" altLang="en-US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안전성 평가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graphicFrame>
        <p:nvGraphicFramePr>
          <p:cNvPr id="19" name="표 18">
            <a:extLst>
              <a:ext uri="{FF2B5EF4-FFF2-40B4-BE49-F238E27FC236}">
                <a16:creationId xmlns:a16="http://schemas.microsoft.com/office/drawing/2014/main" id="{5437ECE9-63E1-4CFF-B211-19EED52A73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080353"/>
              </p:ext>
            </p:extLst>
          </p:nvPr>
        </p:nvGraphicFramePr>
        <p:xfrm>
          <a:off x="11196722" y="6274725"/>
          <a:ext cx="3042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288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0053">
                <a:tc>
                  <a:txBody>
                    <a:bodyPr/>
                    <a:lstStyle/>
                    <a:p>
                      <a:pPr latinLnBrk="1"/>
                      <a:endParaRPr lang="ko-KR" altLang="en-US" sz="800" dirty="0">
                        <a:solidFill>
                          <a:schemeClr val="bg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F4559BAB-00C9-4F79-B563-B06FD38143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DE84-D504-4A98-B5DC-B7F62ED37110}" type="slidenum">
              <a:rPr lang="ko-KR" altLang="en-US" smtClean="0"/>
              <a:pPr/>
              <a:t>18</a:t>
            </a:fld>
            <a:endParaRPr lang="ko-KR" altLang="en-US" dirty="0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8141B46F-5254-3AA5-7A7A-B86C27DF5B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53571" y="590211"/>
            <a:ext cx="1408298" cy="6645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BEEA085-8D0F-39D8-3562-928998B600BF}"/>
              </a:ext>
            </a:extLst>
          </p:cNvPr>
          <p:cNvSpPr txBox="1"/>
          <p:nvPr/>
        </p:nvSpPr>
        <p:spPr>
          <a:xfrm>
            <a:off x="1090245" y="1925778"/>
            <a:ext cx="345537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5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제품 및 원료의 물리 </a:t>
            </a:r>
            <a:r>
              <a:rPr lang="en-US" altLang="ko-KR" sz="15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· </a:t>
            </a:r>
            <a:r>
              <a:rPr lang="ko-KR" altLang="en-US" sz="15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화학적 특성 및 안정성</a:t>
            </a:r>
            <a:endParaRPr lang="ko-KR" altLang="en-US" sz="1500" dirty="0">
              <a:solidFill>
                <a:schemeClr val="bg1"/>
              </a:solidFill>
              <a:latin typeface="넥슨Lv1고딕 Light" panose="00000300000000000000" pitchFamily="2" charset="-127"/>
              <a:ea typeface="넥슨Lv1고딕 Light" panose="000003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791794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0D8FCCE2-FE31-42B3-9A07-EA8CEF7EBC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6F778D4-95B9-419F-957C-60ADC5E2CA35}"/>
              </a:ext>
            </a:extLst>
          </p:cNvPr>
          <p:cNvSpPr txBox="1"/>
          <p:nvPr/>
        </p:nvSpPr>
        <p:spPr>
          <a:xfrm>
            <a:off x="1090245" y="2452811"/>
            <a:ext cx="3455378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50" charset="-127"/>
              </a:rPr>
              <a:t>■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화장품에 사용된 물질 또는 혼합물과 제품 자체의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     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물리 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·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화학적 특성을 포함하는 규격 자료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B196536-7CC7-4C30-B6E0-8676776479C7}"/>
              </a:ext>
            </a:extLst>
          </p:cNvPr>
          <p:cNvSpPr txBox="1"/>
          <p:nvPr/>
        </p:nvSpPr>
        <p:spPr>
          <a:xfrm>
            <a:off x="1090244" y="2989635"/>
            <a:ext cx="3455378" cy="757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50" charset="-127"/>
              </a:rPr>
              <a:t>■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제품의  안정성에 영향을 미칠 수 있는 합리적으로 예측     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  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가능한 보관 조건에서 화장품에 사용된 물질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,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혼합물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, </a:t>
            </a: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     제품의 품질 및 안정성을 확보 할 수 있는 정보 포함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3FCA03E-0141-4E70-9BD3-BD76BA916A96}"/>
              </a:ext>
            </a:extLst>
          </p:cNvPr>
          <p:cNvSpPr txBox="1"/>
          <p:nvPr/>
        </p:nvSpPr>
        <p:spPr>
          <a:xfrm>
            <a:off x="1063870" y="5489290"/>
            <a:ext cx="103309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제품의 조성 정보가 유사하고 포장재가 동일한 화장품의 경우 기존 데이터 및 실험 데이터를 기반으로 안정성 평가를 대체할 수 있음</a:t>
            </a:r>
            <a:endParaRPr lang="en-US" altLang="ko-KR" sz="1500" spc="-150" dirty="0"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  <a:cs typeface="Calibri" pitchFamily="34" charset="0"/>
            </a:endParaRPr>
          </a:p>
          <a:p>
            <a:r>
              <a:rPr lang="ko-KR" altLang="en-US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다만</a:t>
            </a:r>
            <a:r>
              <a:rPr lang="en-US" altLang="ko-KR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, </a:t>
            </a:r>
            <a:r>
              <a:rPr lang="ko-KR" altLang="en-US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해당 요건을 면제 또는 생략하는 경우에는 그 사유를 구체적으로 기재 또는 설명하여야 함</a:t>
            </a:r>
            <a:endParaRPr lang="ko-KR" altLang="en-US" sz="1500" dirty="0">
              <a:solidFill>
                <a:schemeClr val="bg1"/>
              </a:solidFill>
              <a:latin typeface="넥슨Lv1고딕 Light" panose="00000300000000000000" pitchFamily="2" charset="-127"/>
              <a:ea typeface="넥슨Lv1고딕 Light" panose="00000300000000000000" pitchFamily="2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A00B54B-EC88-4FAC-A08C-06902B912FC6}"/>
              </a:ext>
            </a:extLst>
          </p:cNvPr>
          <p:cNvSpPr txBox="1"/>
          <p:nvPr/>
        </p:nvSpPr>
        <p:spPr>
          <a:xfrm>
            <a:off x="5263664" y="1798085"/>
            <a:ext cx="5612425" cy="387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화장품의 안정성</a:t>
            </a:r>
            <a:endParaRPr kumimoji="1" lang="en-US" altLang="ko-KR" sz="1600" spc="-150" dirty="0">
              <a:solidFill>
                <a:schemeClr val="accent5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3BC78A4-20E4-429E-89D9-481B2B496D58}"/>
              </a:ext>
            </a:extLst>
          </p:cNvPr>
          <p:cNvSpPr txBox="1"/>
          <p:nvPr/>
        </p:nvSpPr>
        <p:spPr>
          <a:xfrm>
            <a:off x="5383822" y="2220372"/>
            <a:ext cx="5284183" cy="25128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dirty="0">
                <a:solidFill>
                  <a:srgbClr val="C00000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※ </a:t>
            </a:r>
            <a:r>
              <a:rPr kumimoji="1" lang="ko-KR" altLang="en-US" sz="900" b="1" dirty="0">
                <a:solidFill>
                  <a:srgbClr val="C00000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예시 자료는 이해를 돕기 위한 참고자료로 향후 규제 방향에 따라 변경될 수 있음</a:t>
            </a:r>
            <a:endParaRPr kumimoji="1" lang="en-US" altLang="ko-KR" sz="900" b="1" dirty="0">
              <a:solidFill>
                <a:srgbClr val="C00000"/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C2F004D-65DE-40BA-A7CE-581254FC2197}"/>
              </a:ext>
            </a:extLst>
          </p:cNvPr>
          <p:cNvSpPr txBox="1"/>
          <p:nvPr/>
        </p:nvSpPr>
        <p:spPr>
          <a:xfrm>
            <a:off x="5506910" y="2877316"/>
            <a:ext cx="7913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Calibri" pitchFamily="34" charset="0"/>
              </a:rPr>
              <a:t>유 </a:t>
            </a:r>
            <a:r>
              <a:rPr lang="ko-KR" altLang="en-US" sz="1200" spc="-150" dirty="0" err="1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Calibri" pitchFamily="34" charset="0"/>
              </a:rPr>
              <a:t>럽</a:t>
            </a:r>
            <a:r>
              <a:rPr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Calibri" pitchFamily="34" charset="0"/>
              </a:rPr>
              <a:t> </a:t>
            </a:r>
            <a:r>
              <a:rPr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Calibri" pitchFamily="34" charset="0"/>
              </a:rPr>
              <a:t>(</a:t>
            </a:r>
            <a:r>
              <a:rPr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Light" panose="02000000000000000000" pitchFamily="50" charset="-127"/>
                <a:ea typeface="G마켓 산스 Light" panose="02000000000000000000" pitchFamily="50" charset="-127"/>
                <a:cs typeface="Calibri" pitchFamily="34" charset="0"/>
              </a:rPr>
              <a:t>예</a:t>
            </a:r>
            <a:r>
              <a:rPr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Calibri" pitchFamily="34" charset="0"/>
              </a:rPr>
              <a:t>)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1CA0231-C7C9-4A01-8407-49FCF73F1D58}"/>
              </a:ext>
            </a:extLst>
          </p:cNvPr>
          <p:cNvSpPr txBox="1"/>
          <p:nvPr/>
        </p:nvSpPr>
        <p:spPr>
          <a:xfrm>
            <a:off x="5506909" y="3239590"/>
            <a:ext cx="354037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00" dirty="0">
                <a:solidFill>
                  <a:schemeClr val="bg2">
                    <a:lumMod val="25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Stability Test </a:t>
            </a:r>
            <a:r>
              <a:rPr lang="ko-KR" altLang="en-US" sz="1300" dirty="0">
                <a:solidFill>
                  <a:schemeClr val="bg2">
                    <a:lumMod val="25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결과 기입</a:t>
            </a:r>
            <a:endParaRPr lang="en-US" altLang="ko-KR" sz="1300" dirty="0">
              <a:solidFill>
                <a:schemeClr val="bg2">
                  <a:lumMod val="25000"/>
                </a:schemeClr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  <a:p>
            <a:r>
              <a:rPr lang="ko-KR" altLang="en-US" sz="1300" dirty="0">
                <a:solidFill>
                  <a:schemeClr val="bg2">
                    <a:lumMod val="25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실험 데이터를 생략하는 경우에 대한 사유 설명</a:t>
            </a:r>
          </a:p>
        </p:txBody>
      </p:sp>
      <p:cxnSp>
        <p:nvCxnSpPr>
          <p:cNvPr id="18" name="직선 연결선 17">
            <a:extLst>
              <a:ext uri="{FF2B5EF4-FFF2-40B4-BE49-F238E27FC236}">
                <a16:creationId xmlns:a16="http://schemas.microsoft.com/office/drawing/2014/main" id="{D7DDF015-075F-4BF2-A4FB-2C0B0D942578}"/>
              </a:ext>
            </a:extLst>
          </p:cNvPr>
          <p:cNvCxnSpPr>
            <a:cxnSpLocks/>
          </p:cNvCxnSpPr>
          <p:nvPr/>
        </p:nvCxnSpPr>
        <p:spPr>
          <a:xfrm>
            <a:off x="5506909" y="3776723"/>
            <a:ext cx="354037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1F448FF3-5010-4B5C-AE02-FA9D246F7329}"/>
              </a:ext>
            </a:extLst>
          </p:cNvPr>
          <p:cNvSpPr txBox="1"/>
          <p:nvPr/>
        </p:nvSpPr>
        <p:spPr>
          <a:xfrm>
            <a:off x="5506909" y="3873595"/>
            <a:ext cx="3531583" cy="10441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kumimoji="1" lang="ko-KR" altLang="en-US" sz="1000" b="1" dirty="0"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본 제품은 </a:t>
            </a:r>
            <a:r>
              <a:rPr kumimoji="1" lang="en-US" altLang="ko-KR" sz="1000" b="1" dirty="0"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pH 10 </a:t>
            </a:r>
            <a:r>
              <a:rPr kumimoji="1" lang="ko-KR" altLang="en-US" sz="1000" b="1" dirty="0"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이상의 강알칼리성 제품이며</a:t>
            </a:r>
            <a:r>
              <a:rPr kumimoji="1" lang="en-US" altLang="ko-KR" sz="1000" b="1" dirty="0"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1000" b="1" dirty="0"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제품에 산화방지제</a:t>
            </a:r>
            <a:r>
              <a:rPr kumimoji="1" lang="en-US" altLang="ko-KR" sz="1000" b="1" dirty="0"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</a:t>
            </a:r>
            <a:r>
              <a:rPr kumimoji="1" lang="ko-KR" altLang="en-US" sz="1000" b="1" dirty="0"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예</a:t>
            </a:r>
            <a:r>
              <a:rPr kumimoji="1" lang="en-US" altLang="ko-KR" sz="1000" b="1" dirty="0"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: Sodium Sulfite) </a:t>
            </a:r>
            <a:r>
              <a:rPr kumimoji="1" lang="ko-KR" altLang="en-US" sz="1000" b="1" dirty="0"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가 포함되어 있어 산화 및 분해 반응이 억제됨</a:t>
            </a:r>
            <a:r>
              <a:rPr kumimoji="1" lang="en-US" altLang="ko-KR" sz="1000" b="1" dirty="0"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</a:t>
            </a:r>
          </a:p>
          <a:p>
            <a:pPr>
              <a:lnSpc>
                <a:spcPct val="125000"/>
              </a:lnSpc>
            </a:pPr>
            <a:r>
              <a:rPr kumimoji="1" lang="ko-KR" altLang="en-US" sz="1000" b="1" dirty="0"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또한 알루미늄 튜브용기를 </a:t>
            </a:r>
            <a:r>
              <a:rPr kumimoji="1" lang="ko-KR" altLang="en-US" sz="1000" b="1" dirty="0" err="1"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사용함으로서</a:t>
            </a:r>
            <a:r>
              <a:rPr kumimoji="1" lang="ko-KR" altLang="en-US" sz="1000" b="1" dirty="0"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외부 공기 차단</a:t>
            </a:r>
            <a:r>
              <a:rPr kumimoji="1" lang="en-US" altLang="ko-KR" sz="1000" b="1" dirty="0"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·</a:t>
            </a:r>
            <a:r>
              <a:rPr kumimoji="1" lang="ko-KR" altLang="en-US" sz="1000" b="1" dirty="0"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누출 방지 구조임에 따라 외부 요인에 의한</a:t>
            </a:r>
            <a:r>
              <a:rPr kumimoji="1" lang="en-US" altLang="ko-KR" sz="1000" b="1" dirty="0"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</a:t>
            </a:r>
            <a:r>
              <a:rPr kumimoji="1" lang="ko-KR" altLang="en-US" sz="1000" b="1" dirty="0"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변질 가능성이 매우 낮으며</a:t>
            </a:r>
            <a:r>
              <a:rPr kumimoji="1" lang="en-US" altLang="ko-KR" sz="1000" b="1" dirty="0"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1000" b="1" dirty="0"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개봉 후 </a:t>
            </a:r>
            <a:r>
              <a:rPr kumimoji="1" lang="en-US" altLang="ko-KR" sz="1000" b="1" dirty="0"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1</a:t>
            </a:r>
            <a:r>
              <a:rPr kumimoji="1" lang="ko-KR" altLang="en-US" sz="1000" b="1" dirty="0"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회 사용을 위한 제품으로</a:t>
            </a:r>
            <a:r>
              <a:rPr kumimoji="1" lang="en-US" altLang="ko-KR" sz="1000" b="1" dirty="0"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</a:t>
            </a:r>
            <a:r>
              <a:rPr kumimoji="1" lang="ko-KR" altLang="en-US" sz="1000" b="1" dirty="0" err="1"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다회</a:t>
            </a:r>
            <a:r>
              <a:rPr kumimoji="1" lang="ko-KR" altLang="en-US" sz="1000" b="1" dirty="0"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개봉에 따른 변질 우려가 없음</a:t>
            </a:r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71D2C43F-9420-470F-B955-06A74E11B4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4868" y="2690445"/>
            <a:ext cx="1989258" cy="2471395"/>
          </a:xfrm>
          <a:prstGeom prst="rect">
            <a:avLst/>
          </a:prstGeom>
        </p:spPr>
      </p:pic>
      <p:cxnSp>
        <p:nvCxnSpPr>
          <p:cNvPr id="23" name="직선 연결선 22">
            <a:extLst>
              <a:ext uri="{FF2B5EF4-FFF2-40B4-BE49-F238E27FC236}">
                <a16:creationId xmlns:a16="http://schemas.microsoft.com/office/drawing/2014/main" id="{D07F808B-F084-4F92-9370-AC90C668AE06}"/>
              </a:ext>
            </a:extLst>
          </p:cNvPr>
          <p:cNvCxnSpPr>
            <a:cxnSpLocks/>
          </p:cNvCxnSpPr>
          <p:nvPr/>
        </p:nvCxnSpPr>
        <p:spPr>
          <a:xfrm>
            <a:off x="1203567" y="2978508"/>
            <a:ext cx="3228731" cy="10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표 24">
            <a:extLst>
              <a:ext uri="{FF2B5EF4-FFF2-40B4-BE49-F238E27FC236}">
                <a16:creationId xmlns:a16="http://schemas.microsoft.com/office/drawing/2014/main" id="{5C48A9BE-BC71-4E3A-83DB-C63E49E976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4863724"/>
              </p:ext>
            </p:extLst>
          </p:nvPr>
        </p:nvGraphicFramePr>
        <p:xfrm>
          <a:off x="1203567" y="3803099"/>
          <a:ext cx="3228731" cy="1284158"/>
        </p:xfrm>
        <a:graphic>
          <a:graphicData uri="http://schemas.openxmlformats.org/drawingml/2006/table">
            <a:tbl>
              <a:tblPr/>
              <a:tblGrid>
                <a:gridCol w="3228731">
                  <a:extLst>
                    <a:ext uri="{9D8B030D-6E8A-4147-A177-3AD203B41FA5}">
                      <a16:colId xmlns:a16="http://schemas.microsoft.com/office/drawing/2014/main" val="1928516564"/>
                    </a:ext>
                  </a:extLst>
                </a:gridCol>
              </a:tblGrid>
              <a:tr h="243205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①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제품의 성상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(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색상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,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향취 등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)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706147"/>
                  </a:ext>
                </a:extLst>
              </a:tr>
              <a:tr h="244345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②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제품의 제형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(</a:t>
                      </a:r>
                      <a:r>
                        <a:rPr lang="ko-KR" alt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크림제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, </a:t>
                      </a:r>
                      <a:r>
                        <a:rPr lang="ko-KR" alt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액제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, </a:t>
                      </a:r>
                      <a:r>
                        <a:rPr lang="ko-KR" alt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로션제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등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)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468950"/>
                  </a:ext>
                </a:extLst>
              </a:tr>
              <a:tr h="243205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③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물리화학적 특성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(pH,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점도 등 규격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)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0583869"/>
                  </a:ext>
                </a:extLst>
              </a:tr>
              <a:tr h="243205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④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합리적으로 예측 가능한 보관 조건에서의 제품의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   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안정성과 사용기한 및 개봉 후 사용기간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(PAO)</a:t>
                      </a:r>
                    </a:p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   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설정 근거에 관한 자료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3092569"/>
                  </a:ext>
                </a:extLst>
              </a:tr>
            </a:tbl>
          </a:graphicData>
        </a:graphic>
      </p:graphicFrame>
      <p:cxnSp>
        <p:nvCxnSpPr>
          <p:cNvPr id="17" name="직선 연결선 16">
            <a:extLst>
              <a:ext uri="{FF2B5EF4-FFF2-40B4-BE49-F238E27FC236}">
                <a16:creationId xmlns:a16="http://schemas.microsoft.com/office/drawing/2014/main" id="{28D49205-7D76-4574-8ADC-ECA1BE306E90}"/>
              </a:ext>
            </a:extLst>
          </p:cNvPr>
          <p:cNvCxnSpPr>
            <a:cxnSpLocks/>
          </p:cNvCxnSpPr>
          <p:nvPr/>
        </p:nvCxnSpPr>
        <p:spPr>
          <a:xfrm flipV="1">
            <a:off x="699205" y="6480765"/>
            <a:ext cx="10809158" cy="495"/>
          </a:xfrm>
          <a:prstGeom prst="line">
            <a:avLst/>
          </a:prstGeom>
          <a:ln>
            <a:solidFill>
              <a:srgbClr val="C04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표 19">
            <a:extLst>
              <a:ext uri="{FF2B5EF4-FFF2-40B4-BE49-F238E27FC236}">
                <a16:creationId xmlns:a16="http://schemas.microsoft.com/office/drawing/2014/main" id="{0CEDC314-4C97-41AE-8678-29F8E01610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932698"/>
              </p:ext>
            </p:extLst>
          </p:nvPr>
        </p:nvGraphicFramePr>
        <p:xfrm>
          <a:off x="699205" y="6263174"/>
          <a:ext cx="38996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9896">
                  <a:extLst>
                    <a:ext uri="{9D8B030D-6E8A-4147-A177-3AD203B41FA5}">
                      <a16:colId xmlns:a16="http://schemas.microsoft.com/office/drawing/2014/main" val="855526410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106271662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374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01| </a:t>
                      </a:r>
                      <a:r>
                        <a:rPr lang="ko-KR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안전성 평가 개요</a:t>
                      </a:r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02|</a:t>
                      </a:r>
                      <a:r>
                        <a:rPr lang="ko-KR" altLang="en-US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안정성 정보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03|</a:t>
                      </a:r>
                      <a:r>
                        <a:rPr lang="ko-KR" altLang="en-US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안전성 평가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graphicFrame>
        <p:nvGraphicFramePr>
          <p:cNvPr id="21" name="표 20">
            <a:extLst>
              <a:ext uri="{FF2B5EF4-FFF2-40B4-BE49-F238E27FC236}">
                <a16:creationId xmlns:a16="http://schemas.microsoft.com/office/drawing/2014/main" id="{3EBEA220-8DAC-4435-B93A-9342E0A461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080353"/>
              </p:ext>
            </p:extLst>
          </p:nvPr>
        </p:nvGraphicFramePr>
        <p:xfrm>
          <a:off x="11196722" y="6274725"/>
          <a:ext cx="3042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288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0053">
                <a:tc>
                  <a:txBody>
                    <a:bodyPr/>
                    <a:lstStyle/>
                    <a:p>
                      <a:pPr latinLnBrk="1"/>
                      <a:endParaRPr lang="ko-KR" altLang="en-US" sz="800" dirty="0">
                        <a:solidFill>
                          <a:schemeClr val="bg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74999F6A-E9C1-4B52-B131-D33448636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DE84-D504-4A98-B5DC-B7F62ED37110}" type="slidenum">
              <a:rPr lang="ko-KR" altLang="en-US" smtClean="0"/>
              <a:pPr/>
              <a:t>19</a:t>
            </a:fld>
            <a:endParaRPr lang="ko-KR" altLang="en-US" dirty="0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DECE2709-0017-58BB-D3D0-0E6ACAF49D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53571" y="590211"/>
            <a:ext cx="1408298" cy="6645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CCB3345-6348-3C58-FEB7-6B581AAE756A}"/>
              </a:ext>
            </a:extLst>
          </p:cNvPr>
          <p:cNvSpPr txBox="1"/>
          <p:nvPr/>
        </p:nvSpPr>
        <p:spPr>
          <a:xfrm>
            <a:off x="1090245" y="1925778"/>
            <a:ext cx="345537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5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제품 및 원료의 물리 </a:t>
            </a:r>
            <a:r>
              <a:rPr lang="en-US" altLang="ko-KR" sz="15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· </a:t>
            </a:r>
            <a:r>
              <a:rPr lang="ko-KR" altLang="en-US" sz="15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화학적 특성 및 안정성</a:t>
            </a:r>
            <a:endParaRPr lang="ko-KR" altLang="en-US" sz="1500" dirty="0">
              <a:solidFill>
                <a:schemeClr val="bg1"/>
              </a:solidFill>
              <a:latin typeface="넥슨Lv1고딕 Light" panose="00000300000000000000" pitchFamily="2" charset="-127"/>
              <a:ea typeface="넥슨Lv1고딕 Light" panose="000003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997920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0544280"/>
              </p:ext>
            </p:extLst>
          </p:nvPr>
        </p:nvGraphicFramePr>
        <p:xfrm>
          <a:off x="6096000" y="533400"/>
          <a:ext cx="5553967" cy="3884645"/>
        </p:xfrm>
        <a:graphic>
          <a:graphicData uri="http://schemas.openxmlformats.org/drawingml/2006/table">
            <a:tbl>
              <a:tblPr/>
              <a:tblGrid>
                <a:gridCol w="1905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489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76929">
                <a:tc>
                  <a:txBody>
                    <a:bodyPr/>
                    <a:lstStyle/>
                    <a:p>
                      <a:pPr lvl="0" algn="l">
                        <a:lnSpc>
                          <a:spcPct val="116199"/>
                        </a:lnSpc>
                        <a:defRPr/>
                      </a:pPr>
                      <a:r>
                        <a:rPr lang="en-US" sz="1900" b="0" i="0" u="none" strike="noStrike" dirty="0">
                          <a:solidFill>
                            <a:srgbClr val="2671FF"/>
                          </a:solidFill>
                          <a:latin typeface="G마켓 산스 TTF Bold" panose="02000000000000000000" pitchFamily="2" charset="-127"/>
                          <a:ea typeface="G마켓 산스 TTF Bold" panose="02000000000000000000" pitchFamily="2" charset="-127"/>
                          <a:cs typeface="Lexend Medium"/>
                        </a:rPr>
                        <a:t>Chapter 1</a:t>
                      </a:r>
                      <a:endParaRPr lang="en-US" sz="600" dirty="0">
                        <a:latin typeface="G마켓 산스 TTF Bold" panose="02000000000000000000" pitchFamily="2" charset="-127"/>
                        <a:ea typeface="G마켓 산스 TTF Bold" panose="02000000000000000000" pitchFamily="2" charset="-127"/>
                      </a:endParaRPr>
                    </a:p>
                  </a:txBody>
                  <a:tcPr marL="12700" marR="12700" marT="12700" marB="12700" anchor="ctr">
                    <a:lnL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4316" cap="flat" cmpd="sng" algn="ctr">
                      <a:solidFill>
                        <a:srgbClr val="267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4316" cap="flat" cmpd="sng" algn="ctr">
                      <a:solidFill>
                        <a:srgbClr val="267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ct val="116199"/>
                        </a:lnSpc>
                        <a:defRPr/>
                      </a:pPr>
                      <a:r>
                        <a:rPr lang="ko-KR" altLang="en-US" sz="1800" b="0" i="0" u="none" strike="noStrike" dirty="0">
                          <a:solidFill>
                            <a:srgbClr val="FFFFFF"/>
                          </a:solidFill>
                          <a:latin typeface="G마켓 산스 TTF Bold" panose="02000000000000000000" pitchFamily="2" charset="-127"/>
                          <a:ea typeface="G마켓 산스 TTF Bold" panose="02000000000000000000" pitchFamily="2" charset="-127"/>
                          <a:cs typeface="Lexend Medium"/>
                        </a:rPr>
                        <a:t>화장품 안전성 평가 제도</a:t>
                      </a:r>
                      <a:endParaRPr lang="en-US" sz="500" dirty="0">
                        <a:latin typeface="G마켓 산스 TTF Bold" panose="02000000000000000000" pitchFamily="2" charset="-127"/>
                        <a:ea typeface="G마켓 산스 TTF Bold" panose="02000000000000000000" pitchFamily="2" charset="-127"/>
                      </a:endParaRPr>
                    </a:p>
                  </a:txBody>
                  <a:tcPr marL="12700" marR="12700" marT="12700" marB="12700" anchor="ctr">
                    <a:lnL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4316" cap="flat" cmpd="sng" algn="ctr">
                      <a:solidFill>
                        <a:srgbClr val="267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4316" cap="flat" cmpd="sng" algn="ctr">
                      <a:solidFill>
                        <a:srgbClr val="267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>
                        <a:alpha val="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6929">
                <a:tc>
                  <a:txBody>
                    <a:bodyPr/>
                    <a:lstStyle/>
                    <a:p>
                      <a:pPr lvl="0" algn="l">
                        <a:lnSpc>
                          <a:spcPct val="116199"/>
                        </a:lnSpc>
                        <a:defRPr/>
                      </a:pPr>
                      <a:r>
                        <a:rPr lang="en-US" sz="1900" b="0" i="0" u="none" strike="noStrike" dirty="0">
                          <a:solidFill>
                            <a:srgbClr val="2671FF"/>
                          </a:solidFill>
                          <a:latin typeface="G마켓 산스 TTF Bold" panose="02000000000000000000" pitchFamily="2" charset="-127"/>
                          <a:ea typeface="G마켓 산스 TTF Bold" panose="02000000000000000000" pitchFamily="2" charset="-127"/>
                          <a:cs typeface="Lexend Medium"/>
                        </a:rPr>
                        <a:t>Chapter 2</a:t>
                      </a:r>
                      <a:endParaRPr lang="en-US" sz="600" dirty="0">
                        <a:latin typeface="G마켓 산스 TTF Bold" panose="02000000000000000000" pitchFamily="2" charset="-127"/>
                        <a:ea typeface="G마켓 산스 TTF Bold" panose="02000000000000000000" pitchFamily="2" charset="-127"/>
                      </a:endParaRPr>
                    </a:p>
                  </a:txBody>
                  <a:tcPr marL="12700" marR="12700" marT="12700" marB="12700" anchor="ctr">
                    <a:lnL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4316" cap="flat" cmpd="sng" algn="ctr">
                      <a:solidFill>
                        <a:srgbClr val="267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4316" cap="flat" cmpd="sng" algn="ctr">
                      <a:solidFill>
                        <a:srgbClr val="267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ct val="116199"/>
                        </a:lnSpc>
                        <a:defRPr/>
                      </a:pPr>
                      <a:r>
                        <a:rPr lang="ko-KR" altLang="en-US" sz="1800" b="0" i="0" u="none" strike="noStrike" dirty="0">
                          <a:solidFill>
                            <a:srgbClr val="FFFFFF"/>
                          </a:solidFill>
                          <a:latin typeface="G마켓 산스 TTF Bold" panose="02000000000000000000" pitchFamily="2" charset="-127"/>
                          <a:ea typeface="G마켓 산스 TTF Bold" panose="02000000000000000000" pitchFamily="2" charset="-127"/>
                          <a:cs typeface="Lexend Medium"/>
                        </a:rPr>
                        <a:t>화장품 안전성 평가 가이드라인</a:t>
                      </a:r>
                      <a:endParaRPr lang="en-US" sz="500" dirty="0">
                        <a:latin typeface="G마켓 산스 TTF Bold" panose="02000000000000000000" pitchFamily="2" charset="-127"/>
                        <a:ea typeface="G마켓 산스 TTF Bold" panose="02000000000000000000" pitchFamily="2" charset="-127"/>
                      </a:endParaRPr>
                    </a:p>
                  </a:txBody>
                  <a:tcPr marL="12700" marR="12700" marT="12700" marB="12700" anchor="ctr">
                    <a:lnL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4316" cap="flat" cmpd="sng" algn="ctr">
                      <a:solidFill>
                        <a:srgbClr val="267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4316" cap="flat" cmpd="sng" algn="ctr">
                      <a:solidFill>
                        <a:srgbClr val="267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>
                        <a:alpha val="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6929">
                <a:tc>
                  <a:txBody>
                    <a:bodyPr/>
                    <a:lstStyle/>
                    <a:p>
                      <a:pPr lvl="0" algn="r">
                        <a:lnSpc>
                          <a:spcPct val="116199"/>
                        </a:lnSpc>
                        <a:defRPr/>
                      </a:pPr>
                      <a:r>
                        <a:rPr lang="en-US" sz="1900" b="0" i="0" u="none" strike="noStrike" dirty="0">
                          <a:solidFill>
                            <a:srgbClr val="61BBFF"/>
                          </a:solidFill>
                          <a:latin typeface="G마켓 산스 TTF Bold" panose="02000000000000000000" pitchFamily="2" charset="-127"/>
                          <a:ea typeface="G마켓 산스 TTF Bold" panose="02000000000000000000" pitchFamily="2" charset="-127"/>
                          <a:cs typeface="Lexend Medium"/>
                        </a:rPr>
                        <a:t>Chapter 2.1</a:t>
                      </a:r>
                      <a:endParaRPr lang="en-US" sz="600" dirty="0">
                        <a:solidFill>
                          <a:srgbClr val="61BBFF"/>
                        </a:solidFill>
                        <a:latin typeface="G마켓 산스 TTF Bold" panose="02000000000000000000" pitchFamily="2" charset="-127"/>
                        <a:ea typeface="G마켓 산스 TTF Bold" panose="02000000000000000000" pitchFamily="2" charset="-127"/>
                      </a:endParaRPr>
                    </a:p>
                  </a:txBody>
                  <a:tcPr marL="12700" marR="12700" marT="12700" marB="12700" anchor="ctr">
                    <a:lnL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4316" cap="flat" cmpd="sng" algn="ctr">
                      <a:solidFill>
                        <a:srgbClr val="267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4316" cap="flat" cmpd="sng" algn="ctr">
                      <a:solidFill>
                        <a:srgbClr val="267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ct val="116199"/>
                        </a:lnSpc>
                        <a:defRPr/>
                      </a:pPr>
                      <a:r>
                        <a:rPr lang="ko-KR" altLang="en-US" sz="1900" b="0" i="0" u="none" strike="noStrike" dirty="0">
                          <a:solidFill>
                            <a:srgbClr val="FFFFFF"/>
                          </a:solidFill>
                          <a:latin typeface="G마켓 산스 TTF Bold" panose="02000000000000000000" pitchFamily="2" charset="-127"/>
                          <a:ea typeface="G마켓 산스 TTF Bold" panose="02000000000000000000" pitchFamily="2" charset="-127"/>
                          <a:cs typeface="Lexend Medium"/>
                        </a:rPr>
                        <a:t>안전성 평가의 개요</a:t>
                      </a:r>
                      <a:endParaRPr lang="en-US" sz="600" dirty="0">
                        <a:latin typeface="G마켓 산스 TTF Bold" panose="02000000000000000000" pitchFamily="2" charset="-127"/>
                        <a:ea typeface="G마켓 산스 TTF Bold" panose="02000000000000000000" pitchFamily="2" charset="-127"/>
                      </a:endParaRPr>
                    </a:p>
                  </a:txBody>
                  <a:tcPr marL="12700" marR="12700" marT="12700" marB="12700" anchor="ctr">
                    <a:lnL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4316" cap="flat" cmpd="sng" algn="ctr">
                      <a:solidFill>
                        <a:srgbClr val="267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4316" cap="flat" cmpd="sng" algn="ctr">
                      <a:solidFill>
                        <a:srgbClr val="267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>
                        <a:alpha val="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6929">
                <a:tc>
                  <a:txBody>
                    <a:bodyPr/>
                    <a:lstStyle/>
                    <a:p>
                      <a:pPr lvl="0" algn="r">
                        <a:lnSpc>
                          <a:spcPct val="116199"/>
                        </a:lnSpc>
                        <a:defRPr/>
                      </a:pPr>
                      <a:r>
                        <a:rPr lang="en-US" sz="1900" b="0" i="0" u="none" strike="noStrike" dirty="0">
                          <a:solidFill>
                            <a:srgbClr val="61BBFF"/>
                          </a:solidFill>
                          <a:latin typeface="G마켓 산스 TTF Bold" panose="02000000000000000000" pitchFamily="2" charset="-127"/>
                          <a:ea typeface="G마켓 산스 TTF Bold" panose="02000000000000000000" pitchFamily="2" charset="-127"/>
                          <a:cs typeface="Lexend Medium"/>
                        </a:rPr>
                        <a:t>Chapter 2.2</a:t>
                      </a:r>
                      <a:endParaRPr lang="en-US" sz="600" dirty="0">
                        <a:solidFill>
                          <a:srgbClr val="61BBFF"/>
                        </a:solidFill>
                        <a:latin typeface="G마켓 산스 TTF Bold" panose="02000000000000000000" pitchFamily="2" charset="-127"/>
                        <a:ea typeface="G마켓 산스 TTF Bold" panose="02000000000000000000" pitchFamily="2" charset="-127"/>
                      </a:endParaRPr>
                    </a:p>
                  </a:txBody>
                  <a:tcPr marL="12700" marR="12700" marT="12700" marB="12700" anchor="ctr">
                    <a:lnL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4316" cap="flat" cmpd="sng" algn="ctr">
                      <a:solidFill>
                        <a:srgbClr val="267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4316" cap="flat" cmpd="sng" algn="ctr">
                      <a:solidFill>
                        <a:srgbClr val="267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ct val="116199"/>
                        </a:lnSpc>
                        <a:defRPr/>
                      </a:pPr>
                      <a:r>
                        <a:rPr lang="ko-KR" altLang="en-US" sz="1900" b="0" i="0" u="none" strike="noStrike" dirty="0">
                          <a:solidFill>
                            <a:srgbClr val="FFFFFF"/>
                          </a:solidFill>
                          <a:latin typeface="G마켓 산스 TTF Bold" panose="02000000000000000000" pitchFamily="2" charset="-127"/>
                          <a:ea typeface="G마켓 산스 TTF Bold" panose="02000000000000000000" pitchFamily="2" charset="-127"/>
                        </a:rPr>
                        <a:t>화장품 안전성 정보</a:t>
                      </a:r>
                      <a:endParaRPr lang="en-US" sz="600" dirty="0">
                        <a:latin typeface="G마켓 산스 TTF Bold" panose="02000000000000000000" pitchFamily="2" charset="-127"/>
                        <a:ea typeface="G마켓 산스 TTF Bold" panose="02000000000000000000" pitchFamily="2" charset="-127"/>
                      </a:endParaRPr>
                    </a:p>
                  </a:txBody>
                  <a:tcPr marL="12700" marR="12700" marT="12700" marB="12700" anchor="ctr">
                    <a:lnL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4316" cap="flat" cmpd="sng" algn="ctr">
                      <a:solidFill>
                        <a:srgbClr val="267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4316" cap="flat" cmpd="sng" algn="ctr">
                      <a:solidFill>
                        <a:srgbClr val="267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>
                        <a:alpha val="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76929">
                <a:tc>
                  <a:txBody>
                    <a:bodyPr/>
                    <a:lstStyle/>
                    <a:p>
                      <a:pPr lvl="0" algn="r">
                        <a:lnSpc>
                          <a:spcPct val="116199"/>
                        </a:lnSpc>
                        <a:defRPr/>
                      </a:pPr>
                      <a:r>
                        <a:rPr lang="en-US" sz="1900" b="0" i="0" u="none" strike="noStrike" dirty="0">
                          <a:solidFill>
                            <a:srgbClr val="61BBFF"/>
                          </a:solidFill>
                          <a:latin typeface="G마켓 산스 TTF Bold" panose="02000000000000000000" pitchFamily="2" charset="-127"/>
                          <a:ea typeface="G마켓 산스 TTF Bold" panose="02000000000000000000" pitchFamily="2" charset="-127"/>
                          <a:cs typeface="Lexend Medium"/>
                        </a:rPr>
                        <a:t>Chapter 2.3</a:t>
                      </a:r>
                      <a:endParaRPr lang="en-US" sz="600" dirty="0">
                        <a:solidFill>
                          <a:srgbClr val="61BBFF"/>
                        </a:solidFill>
                        <a:latin typeface="G마켓 산스 TTF Bold" panose="02000000000000000000" pitchFamily="2" charset="-127"/>
                        <a:ea typeface="G마켓 산스 TTF Bold" panose="02000000000000000000" pitchFamily="2" charset="-127"/>
                      </a:endParaRPr>
                    </a:p>
                  </a:txBody>
                  <a:tcPr marL="12700" marR="12700" marT="12700" marB="12700" anchor="ctr">
                    <a:lnL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4316" cap="flat" cmpd="sng" algn="ctr">
                      <a:solidFill>
                        <a:srgbClr val="267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4316" cap="flat" cmpd="sng" algn="ctr">
                      <a:solidFill>
                        <a:srgbClr val="267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ct val="116199"/>
                        </a:lnSpc>
                        <a:defRPr/>
                      </a:pPr>
                      <a:r>
                        <a:rPr lang="ko-KR" altLang="en-US" sz="1900" b="0" i="0" u="none" strike="noStrike" dirty="0">
                          <a:solidFill>
                            <a:srgbClr val="FFFFFF"/>
                          </a:solidFill>
                          <a:latin typeface="G마켓 산스 TTF Bold" panose="02000000000000000000" pitchFamily="2" charset="-127"/>
                          <a:ea typeface="G마켓 산스 TTF Bold" panose="02000000000000000000" pitchFamily="2" charset="-127"/>
                          <a:cs typeface="Lexend Medium"/>
                        </a:rPr>
                        <a:t>화장품 안전성 평가</a:t>
                      </a:r>
                      <a:endParaRPr lang="en-US" sz="600" dirty="0">
                        <a:latin typeface="G마켓 산스 TTF Bold" panose="02000000000000000000" pitchFamily="2" charset="-127"/>
                        <a:ea typeface="G마켓 산스 TTF Bold" panose="02000000000000000000" pitchFamily="2" charset="-127"/>
                      </a:endParaRPr>
                    </a:p>
                  </a:txBody>
                  <a:tcPr marL="12700" marR="12700" marT="12700" marB="12700" anchor="ctr">
                    <a:lnL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4316" cap="flat" cmpd="sng" algn="ctr">
                      <a:solidFill>
                        <a:srgbClr val="267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4316" cap="flat" cmpd="sng" algn="ctr">
                      <a:solidFill>
                        <a:srgbClr val="2671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>
                        <a:alpha val="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TextBox 3"/>
          <p:cNvSpPr txBox="1"/>
          <p:nvPr/>
        </p:nvSpPr>
        <p:spPr>
          <a:xfrm>
            <a:off x="533400" y="533400"/>
            <a:ext cx="1143000" cy="59055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124499"/>
              </a:lnSpc>
            </a:pPr>
            <a:r>
              <a:rPr lang="en-US" sz="1600" dirty="0">
                <a:solidFill>
                  <a:srgbClr val="FFFFFF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Lexend SemiBold"/>
              </a:rPr>
              <a:t>Table of</a:t>
            </a:r>
          </a:p>
          <a:p>
            <a:pPr lvl="0" algn="l">
              <a:lnSpc>
                <a:spcPct val="124499"/>
              </a:lnSpc>
            </a:pPr>
            <a:r>
              <a:rPr lang="en-US" sz="1600" dirty="0">
                <a:solidFill>
                  <a:srgbClr val="FFFFFF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Lexend SemiBold"/>
              </a:rPr>
              <a:t>Contents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6B882B0C-B75F-4195-8CF3-E37CE634D9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30EA623-5D39-4563-9E33-68530F25CB48}"/>
              </a:ext>
            </a:extLst>
          </p:cNvPr>
          <p:cNvSpPr txBox="1"/>
          <p:nvPr/>
        </p:nvSpPr>
        <p:spPr>
          <a:xfrm>
            <a:off x="5484937" y="2413841"/>
            <a:ext cx="4979374" cy="4174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900" b="1" dirty="0" err="1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광둥성약감국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안전성 평가 보고서 전체버전 및 기본 결론 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(2024.12.17)</a:t>
            </a: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7. </a:t>
            </a:r>
            <a:r>
              <a:rPr kumimoji="1" lang="en-US" altLang="ko-KR" sz="900" b="1" dirty="0" err="1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xxxx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에센스 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안전성 평가 보고서 전체버전 예시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6EA5941-B59E-492B-B453-5E706B8B1D78}"/>
              </a:ext>
            </a:extLst>
          </p:cNvPr>
          <p:cNvSpPr txBox="1"/>
          <p:nvPr/>
        </p:nvSpPr>
        <p:spPr>
          <a:xfrm>
            <a:off x="1090244" y="2989635"/>
            <a:ext cx="3455378" cy="757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50" charset="-127"/>
              </a:rPr>
              <a:t>■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제품의  안정성에 영향을 미칠 수 있는 합리적으로 예측     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  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가능한 보관 조건에서 화장품에 사용된 물질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,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혼합물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, </a:t>
            </a: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     제품의 품질 및 안정성을 확보 할 수 있는 정보 포함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F309FAD-6E76-4F03-B422-AF2AC4134E47}"/>
              </a:ext>
            </a:extLst>
          </p:cNvPr>
          <p:cNvSpPr txBox="1"/>
          <p:nvPr/>
        </p:nvSpPr>
        <p:spPr>
          <a:xfrm>
            <a:off x="1063870" y="5489290"/>
            <a:ext cx="103309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제품의 조성 정보가 유사하고 포장재가 동일한 화장품의 경우 기존 데이터 및 실험 데이터를 기반으로 안정성 평가를 대체할 수 있음</a:t>
            </a:r>
            <a:endParaRPr lang="en-US" altLang="ko-KR" sz="1500" spc="-150" dirty="0"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  <a:cs typeface="Calibri" pitchFamily="34" charset="0"/>
            </a:endParaRPr>
          </a:p>
          <a:p>
            <a:r>
              <a:rPr lang="ko-KR" altLang="en-US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다만</a:t>
            </a:r>
            <a:r>
              <a:rPr lang="en-US" altLang="ko-KR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, </a:t>
            </a:r>
            <a:r>
              <a:rPr lang="ko-KR" altLang="en-US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해당 요건을 면제 또는 생략하는 경우에는 그 사유를 구체적으로 기재 또는 설명하여야 함</a:t>
            </a:r>
            <a:endParaRPr lang="ko-KR" altLang="en-US" sz="1500" dirty="0">
              <a:solidFill>
                <a:schemeClr val="bg1"/>
              </a:solidFill>
              <a:latin typeface="넥슨Lv1고딕 Light" panose="00000300000000000000" pitchFamily="2" charset="-127"/>
              <a:ea typeface="넥슨Lv1고딕 Light" panose="00000300000000000000" pitchFamily="2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B2C4466-6400-40A2-9885-EF638A6DE94A}"/>
              </a:ext>
            </a:extLst>
          </p:cNvPr>
          <p:cNvSpPr txBox="1"/>
          <p:nvPr/>
        </p:nvSpPr>
        <p:spPr>
          <a:xfrm>
            <a:off x="5263664" y="1798085"/>
            <a:ext cx="5612425" cy="387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화장품의 안정성</a:t>
            </a:r>
            <a:endParaRPr kumimoji="1" lang="en-US" altLang="ko-KR" sz="1600" spc="-150" dirty="0">
              <a:solidFill>
                <a:schemeClr val="accent5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744629D-B732-4262-9984-99EA411C012F}"/>
              </a:ext>
            </a:extLst>
          </p:cNvPr>
          <p:cNvSpPr txBox="1"/>
          <p:nvPr/>
        </p:nvSpPr>
        <p:spPr>
          <a:xfrm>
            <a:off x="5383822" y="2220372"/>
            <a:ext cx="5284183" cy="25128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dirty="0">
                <a:solidFill>
                  <a:srgbClr val="C00000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※ [</a:t>
            </a:r>
            <a:r>
              <a:rPr kumimoji="1" lang="ko-KR" altLang="en-US" sz="900" b="1" dirty="0">
                <a:solidFill>
                  <a:srgbClr val="C00000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중국</a:t>
            </a:r>
            <a:r>
              <a:rPr kumimoji="1" lang="en-US" altLang="ko-KR" sz="900" b="1" dirty="0">
                <a:solidFill>
                  <a:srgbClr val="C00000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] </a:t>
            </a:r>
            <a:r>
              <a:rPr kumimoji="1" lang="ko-KR" altLang="en-US" sz="900" b="1" dirty="0">
                <a:solidFill>
                  <a:srgbClr val="C00000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화장품 안전성 평가 보고서 전체버전</a:t>
            </a:r>
            <a:endParaRPr kumimoji="1" lang="en-US" altLang="ko-KR" sz="900" b="1" dirty="0">
              <a:solidFill>
                <a:srgbClr val="C00000"/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7AE95FB-0C99-49BB-9CD6-74421D3BCE64}"/>
              </a:ext>
            </a:extLst>
          </p:cNvPr>
          <p:cNvSpPr txBox="1"/>
          <p:nvPr/>
        </p:nvSpPr>
        <p:spPr>
          <a:xfrm>
            <a:off x="5383822" y="3281834"/>
            <a:ext cx="2846509" cy="19233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buSzPct val="100000"/>
            </a:pPr>
            <a:r>
              <a:rPr lang="en-US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1. </a:t>
            </a:r>
            <a:r>
              <a:rPr lang="ko-KR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제품 명칭</a:t>
            </a:r>
            <a:r>
              <a:rPr lang="en-US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: </a:t>
            </a:r>
            <a:r>
              <a:rPr lang="en-US" altLang="ko-KR" sz="8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xxxx</a:t>
            </a:r>
            <a:r>
              <a:rPr lang="en-US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</a:t>
            </a:r>
            <a:r>
              <a:rPr lang="ko-KR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에센스</a:t>
            </a:r>
          </a:p>
          <a:p>
            <a:pPr lvl="0" fontAlgn="base">
              <a:lnSpc>
                <a:spcPct val="150000"/>
              </a:lnSpc>
              <a:buSzPct val="100000"/>
            </a:pPr>
            <a:r>
              <a:rPr lang="en-US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2. </a:t>
            </a:r>
            <a:r>
              <a:rPr lang="ko-KR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시험 평가 근거</a:t>
            </a:r>
            <a:r>
              <a:rPr lang="en-US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: (</a:t>
            </a:r>
            <a:r>
              <a:rPr lang="ko-KR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주</a:t>
            </a:r>
            <a:r>
              <a:rPr lang="en-US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: </a:t>
            </a:r>
            <a:r>
              <a:rPr lang="ko-KR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실제 상황에 근거하여 체크하며</a:t>
            </a:r>
            <a:r>
              <a:rPr lang="en-US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, </a:t>
            </a:r>
          </a:p>
          <a:p>
            <a:pPr lvl="0" fontAlgn="base">
              <a:lnSpc>
                <a:spcPct val="150000"/>
              </a:lnSpc>
              <a:buSzPct val="100000"/>
            </a:pPr>
            <a:r>
              <a:rPr lang="en-US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   </a:t>
            </a:r>
            <a:r>
              <a:rPr lang="ko-KR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복수 선택 가능</a:t>
            </a:r>
            <a:r>
              <a:rPr lang="en-US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)</a:t>
            </a:r>
          </a:p>
          <a:p>
            <a:pPr lvl="0" fontAlgn="base">
              <a:lnSpc>
                <a:spcPct val="150000"/>
              </a:lnSpc>
              <a:buSzPct val="100000"/>
            </a:pPr>
            <a:r>
              <a:rPr lang="en-US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   </a:t>
            </a:r>
            <a:r>
              <a:rPr lang="ko-KR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·</a:t>
            </a:r>
            <a:r>
              <a:rPr lang="en-US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</a:t>
            </a:r>
            <a:r>
              <a:rPr lang="ko-KR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기술 규범</a:t>
            </a:r>
            <a:r>
              <a:rPr lang="en-US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, </a:t>
            </a:r>
            <a:r>
              <a:rPr lang="ko-KR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기술 지침</a:t>
            </a:r>
            <a:r>
              <a:rPr lang="en-US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, </a:t>
            </a:r>
            <a:r>
              <a:rPr lang="ko-KR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국가 표준</a:t>
            </a:r>
            <a:r>
              <a:rPr lang="en-US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, </a:t>
            </a:r>
            <a:r>
              <a:rPr lang="ko-KR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업계 표준 또는 국제 표준 </a:t>
            </a:r>
            <a:r>
              <a:rPr lang="ko-KR" altLang="en-US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등에</a:t>
            </a:r>
            <a:endParaRPr lang="en-US" altLang="ko-KR" sz="800" b="1" dirty="0">
              <a:solidFill>
                <a:schemeClr val="tx1">
                  <a:lumMod val="75000"/>
                  <a:lumOff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</a:endParaRPr>
          </a:p>
          <a:p>
            <a:pPr lvl="0" fontAlgn="base">
              <a:lnSpc>
                <a:spcPct val="150000"/>
              </a:lnSpc>
              <a:buSzPct val="100000"/>
            </a:pPr>
            <a:r>
              <a:rPr lang="en-US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      </a:t>
            </a:r>
            <a:r>
              <a:rPr lang="ko-KR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근거하여 실시한 관련 연구</a:t>
            </a:r>
            <a:r>
              <a:rPr lang="en-US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(</a:t>
            </a:r>
            <a:r>
              <a:rPr lang="ko-KR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기업이 제공하는 구체적인 참고 문헌</a:t>
            </a:r>
            <a:endParaRPr lang="en-US" altLang="ko-KR" sz="800" b="1" dirty="0">
              <a:solidFill>
                <a:schemeClr val="tx1">
                  <a:lumMod val="75000"/>
                  <a:lumOff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</a:endParaRPr>
          </a:p>
          <a:p>
            <a:pPr lvl="0" fontAlgn="base">
              <a:lnSpc>
                <a:spcPct val="150000"/>
              </a:lnSpc>
              <a:buSzPct val="100000"/>
            </a:pPr>
            <a:r>
              <a:rPr lang="en-US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      </a:t>
            </a:r>
            <a:r>
              <a:rPr lang="ko-KR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명칭과 번호</a:t>
            </a:r>
            <a:r>
              <a:rPr lang="en-US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)</a:t>
            </a:r>
          </a:p>
          <a:p>
            <a:pPr lvl="0" fontAlgn="base">
              <a:lnSpc>
                <a:spcPct val="150000"/>
              </a:lnSpc>
              <a:buSzPct val="100000"/>
            </a:pPr>
            <a:r>
              <a:rPr lang="en-US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   · </a:t>
            </a:r>
            <a:r>
              <a:rPr lang="ko-KR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자체 시험 또는 평가 방법을 이용한 화장품의 안정성 연구</a:t>
            </a:r>
            <a:r>
              <a:rPr lang="en-US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</a:t>
            </a:r>
          </a:p>
          <a:p>
            <a:pPr lvl="0" fontAlgn="base">
              <a:lnSpc>
                <a:spcPct val="150000"/>
              </a:lnSpc>
              <a:buSzPct val="100000"/>
            </a:pPr>
            <a:r>
              <a:rPr lang="en-US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     </a:t>
            </a:r>
            <a:r>
              <a:rPr lang="ko-KR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보고서</a:t>
            </a:r>
            <a:r>
              <a:rPr lang="en-US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. </a:t>
            </a:r>
            <a:r>
              <a:rPr lang="ko-KR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방법은 기업 검증을 거쳐 표준을 이미 수립한 작업 규정</a:t>
            </a:r>
            <a:endParaRPr lang="en-US" altLang="ko-KR" sz="800" b="1" dirty="0">
              <a:solidFill>
                <a:schemeClr val="tx1">
                  <a:lumMod val="75000"/>
                  <a:lumOff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</a:endParaRPr>
          </a:p>
          <a:p>
            <a:pPr lvl="0" fontAlgn="base">
              <a:lnSpc>
                <a:spcPct val="150000"/>
              </a:lnSpc>
              <a:buSzPct val="100000"/>
            </a:pPr>
            <a:r>
              <a:rPr lang="en-US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      (</a:t>
            </a:r>
            <a:r>
              <a:rPr lang="ko-KR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기업이 내부 표준작업절차</a:t>
            </a:r>
            <a:r>
              <a:rPr lang="en-US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(SOP) </a:t>
            </a:r>
            <a:r>
              <a:rPr lang="ko-KR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명칭과 번호 제공</a:t>
            </a:r>
            <a:r>
              <a:rPr lang="en-US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)</a:t>
            </a:r>
          </a:p>
          <a:p>
            <a:pPr lvl="0" fontAlgn="base">
              <a:lnSpc>
                <a:spcPct val="150000"/>
              </a:lnSpc>
              <a:buSzPct val="100000"/>
            </a:pPr>
            <a:r>
              <a:rPr lang="en-US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    · </a:t>
            </a:r>
            <a:r>
              <a:rPr lang="ko-KR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기타</a:t>
            </a:r>
            <a:r>
              <a:rPr lang="en-US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: (</a:t>
            </a:r>
            <a:r>
              <a:rPr lang="ko-KR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구체적인 내용을 기재해 주시기 바랍니다</a:t>
            </a:r>
            <a:r>
              <a:rPr lang="en-US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)</a:t>
            </a:r>
            <a:endParaRPr lang="ko-KR" altLang="ko-KR" sz="800" b="1" dirty="0">
              <a:solidFill>
                <a:schemeClr val="tx1">
                  <a:lumMod val="75000"/>
                  <a:lumOff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D17E0C2-742B-4329-95D3-EE4A53529987}"/>
              </a:ext>
            </a:extLst>
          </p:cNvPr>
          <p:cNvSpPr txBox="1"/>
          <p:nvPr/>
        </p:nvSpPr>
        <p:spPr>
          <a:xfrm>
            <a:off x="8230330" y="3281834"/>
            <a:ext cx="2846509" cy="1858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fontAlgn="base">
              <a:lnSpc>
                <a:spcPct val="120000"/>
              </a:lnSpc>
              <a:buSzPct val="100000"/>
            </a:pPr>
            <a:r>
              <a:rPr lang="en-US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3. </a:t>
            </a:r>
            <a:r>
              <a:rPr lang="ko-KR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시험 과정과 결과 약술</a:t>
            </a:r>
            <a:r>
              <a:rPr lang="en-US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: (</a:t>
            </a:r>
            <a:r>
              <a:rPr lang="ko-KR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시험 시작일 및 종료일</a:t>
            </a:r>
            <a:r>
              <a:rPr lang="en-US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, </a:t>
            </a:r>
            <a:r>
              <a:rPr lang="ko-KR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시험 샘플</a:t>
            </a:r>
            <a:r>
              <a:rPr lang="en-US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, </a:t>
            </a:r>
          </a:p>
          <a:p>
            <a:pPr lvl="0" fontAlgn="base">
              <a:lnSpc>
                <a:spcPct val="120000"/>
              </a:lnSpc>
              <a:buSzPct val="100000"/>
            </a:pPr>
            <a:r>
              <a:rPr lang="en-US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   </a:t>
            </a:r>
            <a:r>
              <a:rPr lang="ko-KR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시험 방법</a:t>
            </a:r>
            <a:r>
              <a:rPr lang="en-US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, </a:t>
            </a:r>
            <a:r>
              <a:rPr lang="ko-KR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시험 관찰 사항</a:t>
            </a:r>
            <a:r>
              <a:rPr lang="en-US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, </a:t>
            </a:r>
            <a:r>
              <a:rPr lang="ko-KR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시험 결과 등 내용 서술 포함</a:t>
            </a:r>
            <a:r>
              <a:rPr lang="en-US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)</a:t>
            </a:r>
            <a:endParaRPr lang="ko-KR" altLang="ko-KR" sz="800" b="1" dirty="0">
              <a:solidFill>
                <a:schemeClr val="tx1">
                  <a:lumMod val="75000"/>
                  <a:lumOff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</a:endParaRPr>
          </a:p>
          <a:p>
            <a:pPr lvl="0" fontAlgn="base">
              <a:lnSpc>
                <a:spcPct val="120000"/>
              </a:lnSpc>
              <a:buSzPct val="100000"/>
            </a:pPr>
            <a:r>
              <a:rPr lang="en-US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4. </a:t>
            </a:r>
            <a:r>
              <a:rPr lang="ko-KR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평가 결과</a:t>
            </a:r>
            <a:r>
              <a:rPr lang="en-US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: </a:t>
            </a:r>
            <a:r>
              <a:rPr lang="ko-KR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화장품 안정성 연구 결과를 체계적으로 분석하고</a:t>
            </a:r>
            <a:r>
              <a:rPr lang="en-US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, </a:t>
            </a:r>
          </a:p>
          <a:p>
            <a:pPr lvl="0" fontAlgn="base">
              <a:lnSpc>
                <a:spcPct val="120000"/>
              </a:lnSpc>
              <a:buSzPct val="100000"/>
            </a:pPr>
            <a:r>
              <a:rPr lang="en-US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   </a:t>
            </a:r>
            <a:r>
              <a:rPr lang="ko-KR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제품 특성과 제품 처방 등에 대한 종합적인 연구 및 판단을 종합한</a:t>
            </a:r>
            <a:endParaRPr lang="en-US" altLang="ko-KR" sz="800" b="1" dirty="0">
              <a:solidFill>
                <a:schemeClr val="tx1">
                  <a:lumMod val="75000"/>
                  <a:lumOff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</a:endParaRPr>
          </a:p>
          <a:p>
            <a:pPr lvl="0" fontAlgn="base">
              <a:lnSpc>
                <a:spcPct val="120000"/>
              </a:lnSpc>
              <a:buSzPct val="100000"/>
            </a:pPr>
            <a:r>
              <a:rPr lang="en-US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   </a:t>
            </a:r>
            <a:r>
              <a:rPr lang="ko-KR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결과</a:t>
            </a:r>
            <a:r>
              <a:rPr lang="en-US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, </a:t>
            </a:r>
            <a:r>
              <a:rPr lang="ko-KR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기존 지식 수준을 기반으로 정상적으로 예측 가능한</a:t>
            </a:r>
            <a:endParaRPr lang="en-US" altLang="ko-KR" sz="800" b="1" dirty="0">
              <a:solidFill>
                <a:schemeClr val="tx1">
                  <a:lumMod val="75000"/>
                  <a:lumOff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</a:endParaRPr>
          </a:p>
          <a:p>
            <a:pPr lvl="0" fontAlgn="base">
              <a:lnSpc>
                <a:spcPct val="120000"/>
              </a:lnSpc>
              <a:buSzPct val="100000"/>
            </a:pPr>
            <a:r>
              <a:rPr lang="en-US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  </a:t>
            </a:r>
            <a:r>
              <a:rPr lang="ko-KR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저장 조건에서 본 제품의 안정성은</a:t>
            </a:r>
            <a:r>
              <a:rPr lang="en-US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XX</a:t>
            </a:r>
            <a:r>
              <a:rPr lang="ko-KR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개월까지 도달할 수 있다</a:t>
            </a:r>
            <a:r>
              <a:rPr lang="en-US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.</a:t>
            </a:r>
            <a:endParaRPr lang="ko-KR" altLang="ko-KR" sz="800" b="1" dirty="0">
              <a:solidFill>
                <a:schemeClr val="tx1">
                  <a:lumMod val="75000"/>
                  <a:lumOff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</a:endParaRPr>
          </a:p>
          <a:p>
            <a:pPr lvl="0" fontAlgn="base">
              <a:lnSpc>
                <a:spcPct val="120000"/>
              </a:lnSpc>
              <a:buSzPct val="100000"/>
            </a:pPr>
            <a:r>
              <a:rPr lang="en-US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5. </a:t>
            </a:r>
            <a:r>
              <a:rPr lang="ko-KR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서약</a:t>
            </a:r>
          </a:p>
          <a:p>
            <a:pPr fontAlgn="base">
              <a:lnSpc>
                <a:spcPct val="120000"/>
              </a:lnSpc>
            </a:pPr>
            <a:r>
              <a:rPr lang="en-US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   </a:t>
            </a:r>
            <a:r>
              <a:rPr lang="ko-KR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당사는 본 성명서에 포함된 안전성 평가 과정 및 평가 결론의</a:t>
            </a:r>
            <a:endParaRPr lang="en-US" altLang="ko-KR" sz="800" b="1" dirty="0">
              <a:solidFill>
                <a:schemeClr val="tx1">
                  <a:lumMod val="75000"/>
                  <a:lumOff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</a:endParaRPr>
          </a:p>
          <a:p>
            <a:pPr fontAlgn="base">
              <a:lnSpc>
                <a:spcPct val="120000"/>
              </a:lnSpc>
            </a:pPr>
            <a:r>
              <a:rPr lang="en-US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   </a:t>
            </a:r>
            <a:r>
              <a:rPr lang="ko-KR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과학성</a:t>
            </a:r>
            <a:r>
              <a:rPr lang="en-US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, </a:t>
            </a:r>
            <a:r>
              <a:rPr lang="ko-KR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정확성 및 진실성에 책임진다</a:t>
            </a:r>
            <a:r>
              <a:rPr lang="en-US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.</a:t>
            </a:r>
            <a:endParaRPr lang="ko-KR" altLang="ko-KR" sz="800" b="1" dirty="0">
              <a:solidFill>
                <a:schemeClr val="tx1">
                  <a:lumMod val="75000"/>
                  <a:lumOff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</a:endParaRPr>
          </a:p>
          <a:p>
            <a:pPr fontAlgn="base">
              <a:lnSpc>
                <a:spcPct val="120000"/>
              </a:lnSpc>
            </a:pPr>
            <a:r>
              <a:rPr lang="en-US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 </a:t>
            </a:r>
            <a:endParaRPr lang="ko-KR" altLang="ko-KR" sz="800" b="1" dirty="0">
              <a:solidFill>
                <a:schemeClr val="tx1">
                  <a:lumMod val="75000"/>
                  <a:lumOff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</a:endParaRPr>
          </a:p>
          <a:p>
            <a:pPr algn="r" fontAlgn="base">
              <a:lnSpc>
                <a:spcPct val="120000"/>
              </a:lnSpc>
            </a:pPr>
            <a:r>
              <a:rPr lang="ko-KR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화장품 허가인</a:t>
            </a:r>
            <a:r>
              <a:rPr lang="en-US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/</a:t>
            </a:r>
            <a:r>
              <a:rPr lang="ko-KR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등록인 </a:t>
            </a:r>
            <a:r>
              <a:rPr lang="en-US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(</a:t>
            </a:r>
            <a:r>
              <a:rPr lang="ko-KR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서명 날인</a:t>
            </a:r>
            <a:r>
              <a:rPr lang="en-US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)</a:t>
            </a:r>
            <a:endParaRPr lang="ko-KR" altLang="ko-KR" sz="800" b="1" dirty="0">
              <a:solidFill>
                <a:schemeClr val="tx1">
                  <a:lumMod val="75000"/>
                  <a:lumOff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</a:endParaRPr>
          </a:p>
          <a:p>
            <a:pPr algn="r" fontAlgn="base">
              <a:lnSpc>
                <a:spcPct val="120000"/>
              </a:lnSpc>
            </a:pPr>
            <a:r>
              <a:rPr lang="en-US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20XX</a:t>
            </a:r>
            <a:r>
              <a:rPr lang="ko-KR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년</a:t>
            </a:r>
            <a:r>
              <a:rPr lang="en-US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XX</a:t>
            </a:r>
            <a:r>
              <a:rPr lang="ko-KR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월</a:t>
            </a:r>
            <a:r>
              <a:rPr lang="en-US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XX</a:t>
            </a:r>
            <a:r>
              <a:rPr lang="ko-KR" altLang="ko-KR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일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EA21207-73FB-49BD-836E-C3B429665EB7}"/>
              </a:ext>
            </a:extLst>
          </p:cNvPr>
          <p:cNvSpPr txBox="1"/>
          <p:nvPr/>
        </p:nvSpPr>
        <p:spPr>
          <a:xfrm>
            <a:off x="1090245" y="2452811"/>
            <a:ext cx="3455378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50" charset="-127"/>
              </a:rPr>
              <a:t>■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화장품에 사용된 물질 또는 혼합물과 제품 자체의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     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물리 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·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화학적 특성을 포함하는 규격 자료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042A8DB-2B42-4FB9-A65D-1E6B78A9E4C9}"/>
              </a:ext>
            </a:extLst>
          </p:cNvPr>
          <p:cNvSpPr txBox="1"/>
          <p:nvPr/>
        </p:nvSpPr>
        <p:spPr>
          <a:xfrm>
            <a:off x="6893169" y="2966783"/>
            <a:ext cx="2743201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300" spc="-150" dirty="0">
                <a:solidFill>
                  <a:schemeClr val="bg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Calibri" pitchFamily="34" charset="0"/>
              </a:rPr>
              <a:t>화장품 안정성 시험 평가 결과</a:t>
            </a:r>
            <a:endParaRPr lang="en-US" altLang="ko-KR" sz="1300" spc="-150" dirty="0">
              <a:solidFill>
                <a:schemeClr val="bg1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Calibri" pitchFamily="34" charset="0"/>
            </a:endParaRPr>
          </a:p>
        </p:txBody>
      </p:sp>
      <p:cxnSp>
        <p:nvCxnSpPr>
          <p:cNvPr id="24" name="직선 연결선 23">
            <a:extLst>
              <a:ext uri="{FF2B5EF4-FFF2-40B4-BE49-F238E27FC236}">
                <a16:creationId xmlns:a16="http://schemas.microsoft.com/office/drawing/2014/main" id="{7DDE7CFC-6AA7-4103-9E16-FC98E641864A}"/>
              </a:ext>
            </a:extLst>
          </p:cNvPr>
          <p:cNvCxnSpPr/>
          <p:nvPr/>
        </p:nvCxnSpPr>
        <p:spPr>
          <a:xfrm>
            <a:off x="8230330" y="3358662"/>
            <a:ext cx="0" cy="178188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25">
            <a:extLst>
              <a:ext uri="{FF2B5EF4-FFF2-40B4-BE49-F238E27FC236}">
                <a16:creationId xmlns:a16="http://schemas.microsoft.com/office/drawing/2014/main" id="{3990F0A2-E5E9-4D63-B776-D068D2B524D6}"/>
              </a:ext>
            </a:extLst>
          </p:cNvPr>
          <p:cNvCxnSpPr>
            <a:cxnSpLocks/>
          </p:cNvCxnSpPr>
          <p:nvPr/>
        </p:nvCxnSpPr>
        <p:spPr>
          <a:xfrm>
            <a:off x="1203567" y="2978508"/>
            <a:ext cx="3228731" cy="10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표 26">
            <a:extLst>
              <a:ext uri="{FF2B5EF4-FFF2-40B4-BE49-F238E27FC236}">
                <a16:creationId xmlns:a16="http://schemas.microsoft.com/office/drawing/2014/main" id="{4CDB786D-E8E7-45DB-8571-3509EEA093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0070392"/>
              </p:ext>
            </p:extLst>
          </p:nvPr>
        </p:nvGraphicFramePr>
        <p:xfrm>
          <a:off x="1203567" y="3803099"/>
          <a:ext cx="3228731" cy="1284158"/>
        </p:xfrm>
        <a:graphic>
          <a:graphicData uri="http://schemas.openxmlformats.org/drawingml/2006/table">
            <a:tbl>
              <a:tblPr/>
              <a:tblGrid>
                <a:gridCol w="3228731">
                  <a:extLst>
                    <a:ext uri="{9D8B030D-6E8A-4147-A177-3AD203B41FA5}">
                      <a16:colId xmlns:a16="http://schemas.microsoft.com/office/drawing/2014/main" val="1928516564"/>
                    </a:ext>
                  </a:extLst>
                </a:gridCol>
              </a:tblGrid>
              <a:tr h="243205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①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제품의 성상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(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색상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,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향취 등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)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706147"/>
                  </a:ext>
                </a:extLst>
              </a:tr>
              <a:tr h="244345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②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제품의 제형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(</a:t>
                      </a:r>
                      <a:r>
                        <a:rPr lang="ko-KR" alt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크림제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, </a:t>
                      </a:r>
                      <a:r>
                        <a:rPr lang="ko-KR" alt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액제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, </a:t>
                      </a:r>
                      <a:r>
                        <a:rPr lang="ko-KR" alt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로션제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등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)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468950"/>
                  </a:ext>
                </a:extLst>
              </a:tr>
              <a:tr h="243205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③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물리화학적 특성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(pH,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점도 등 규격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)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0583869"/>
                  </a:ext>
                </a:extLst>
              </a:tr>
              <a:tr h="243205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④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합리적으로 예측 가능한 보관 조건에서의 제품의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   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안정성과 사용기한 및 개봉 후 사용기간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(PAO)</a:t>
                      </a:r>
                    </a:p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   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설정 근거에 관한 자료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3092569"/>
                  </a:ext>
                </a:extLst>
              </a:tr>
            </a:tbl>
          </a:graphicData>
        </a:graphic>
      </p:graphicFrame>
      <p:cxnSp>
        <p:nvCxnSpPr>
          <p:cNvPr id="17" name="직선 연결선 16">
            <a:extLst>
              <a:ext uri="{FF2B5EF4-FFF2-40B4-BE49-F238E27FC236}">
                <a16:creationId xmlns:a16="http://schemas.microsoft.com/office/drawing/2014/main" id="{DD27DB35-AB7A-4DAB-B27C-1CCF4299B900}"/>
              </a:ext>
            </a:extLst>
          </p:cNvPr>
          <p:cNvCxnSpPr>
            <a:cxnSpLocks/>
          </p:cNvCxnSpPr>
          <p:nvPr/>
        </p:nvCxnSpPr>
        <p:spPr>
          <a:xfrm flipV="1">
            <a:off x="699205" y="6480765"/>
            <a:ext cx="10809158" cy="495"/>
          </a:xfrm>
          <a:prstGeom prst="line">
            <a:avLst/>
          </a:prstGeom>
          <a:ln>
            <a:solidFill>
              <a:srgbClr val="C04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표 20">
            <a:extLst>
              <a:ext uri="{FF2B5EF4-FFF2-40B4-BE49-F238E27FC236}">
                <a16:creationId xmlns:a16="http://schemas.microsoft.com/office/drawing/2014/main" id="{D48FA167-8C9F-4999-9BDF-8C2140F149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932698"/>
              </p:ext>
            </p:extLst>
          </p:nvPr>
        </p:nvGraphicFramePr>
        <p:xfrm>
          <a:off x="699205" y="6263174"/>
          <a:ext cx="38996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9896">
                  <a:extLst>
                    <a:ext uri="{9D8B030D-6E8A-4147-A177-3AD203B41FA5}">
                      <a16:colId xmlns:a16="http://schemas.microsoft.com/office/drawing/2014/main" val="855526410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106271662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374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01| </a:t>
                      </a:r>
                      <a:r>
                        <a:rPr lang="ko-KR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안전성 평가 개요</a:t>
                      </a:r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02|</a:t>
                      </a:r>
                      <a:r>
                        <a:rPr lang="ko-KR" altLang="en-US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안정성 정보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03|</a:t>
                      </a:r>
                      <a:r>
                        <a:rPr lang="ko-KR" altLang="en-US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안전성 평가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graphicFrame>
        <p:nvGraphicFramePr>
          <p:cNvPr id="23" name="표 22">
            <a:extLst>
              <a:ext uri="{FF2B5EF4-FFF2-40B4-BE49-F238E27FC236}">
                <a16:creationId xmlns:a16="http://schemas.microsoft.com/office/drawing/2014/main" id="{4E18366A-9D1A-482B-9EFB-8DB649B420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080353"/>
              </p:ext>
            </p:extLst>
          </p:nvPr>
        </p:nvGraphicFramePr>
        <p:xfrm>
          <a:off x="11196722" y="6274725"/>
          <a:ext cx="3042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288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0053">
                <a:tc>
                  <a:txBody>
                    <a:bodyPr/>
                    <a:lstStyle/>
                    <a:p>
                      <a:pPr latinLnBrk="1"/>
                      <a:endParaRPr lang="ko-KR" altLang="en-US" sz="800" dirty="0">
                        <a:solidFill>
                          <a:schemeClr val="bg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1F956990-940F-4DC4-92F2-EC40ABA1B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DE84-D504-4A98-B5DC-B7F62ED37110}" type="slidenum">
              <a:rPr lang="ko-KR" altLang="en-US" smtClean="0"/>
              <a:pPr/>
              <a:t>20</a:t>
            </a:fld>
            <a:endParaRPr lang="ko-KR" altLang="en-US" dirty="0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CD9A001D-9D2B-90D5-B15B-B228BEA12C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3571" y="590211"/>
            <a:ext cx="1408298" cy="6645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6D9A7EA-0239-0B3B-2DF2-DB143743DC7F}"/>
              </a:ext>
            </a:extLst>
          </p:cNvPr>
          <p:cNvSpPr txBox="1"/>
          <p:nvPr/>
        </p:nvSpPr>
        <p:spPr>
          <a:xfrm>
            <a:off x="1090245" y="1925778"/>
            <a:ext cx="345537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5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제품 및 원료의 물리 </a:t>
            </a:r>
            <a:r>
              <a:rPr lang="en-US" altLang="ko-KR" sz="15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· </a:t>
            </a:r>
            <a:r>
              <a:rPr lang="ko-KR" altLang="en-US" sz="15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화학적 특성 및 안정성</a:t>
            </a:r>
            <a:endParaRPr lang="ko-KR" altLang="en-US" sz="1500" dirty="0">
              <a:solidFill>
                <a:schemeClr val="bg1"/>
              </a:solidFill>
              <a:latin typeface="넥슨Lv1고딕 Light" panose="00000300000000000000" pitchFamily="2" charset="-127"/>
              <a:ea typeface="넥슨Lv1고딕 Light" panose="000003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861786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그림 23">
            <a:extLst>
              <a:ext uri="{FF2B5EF4-FFF2-40B4-BE49-F238E27FC236}">
                <a16:creationId xmlns:a16="http://schemas.microsoft.com/office/drawing/2014/main" id="{1DF96497-D784-4BBE-903D-93857EA1C3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FBBE7C7-62B1-4C30-80E3-EBD32E11E46F}"/>
              </a:ext>
            </a:extLst>
          </p:cNvPr>
          <p:cNvSpPr txBox="1"/>
          <p:nvPr/>
        </p:nvSpPr>
        <p:spPr>
          <a:xfrm>
            <a:off x="1090246" y="1951618"/>
            <a:ext cx="34465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미생물학적 품질</a:t>
            </a:r>
            <a:endParaRPr lang="en-US" altLang="ko-KR" sz="1600" spc="-150" dirty="0"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  <a:cs typeface="Calibri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036DE1E-C396-4B0C-97AC-2740B4E92D03}"/>
              </a:ext>
            </a:extLst>
          </p:cNvPr>
          <p:cNvSpPr txBox="1"/>
          <p:nvPr/>
        </p:nvSpPr>
        <p:spPr>
          <a:xfrm>
            <a:off x="1090245" y="2452811"/>
            <a:ext cx="3455378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미생물학적 관점에서 원료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(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물질 또는 혼합물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)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및 제품의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허용 가능한 미생물학적 규격을 결정하기 위하여 제품의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미생물 기준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미생물학적 위험성에 근거한 보존력 검토 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정보를 포함하는 자료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197A1DD-EBE4-4A06-B617-8D392FA42C8A}"/>
              </a:ext>
            </a:extLst>
          </p:cNvPr>
          <p:cNvSpPr txBox="1"/>
          <p:nvPr/>
        </p:nvSpPr>
        <p:spPr>
          <a:xfrm>
            <a:off x="5263664" y="1798085"/>
            <a:ext cx="5612425" cy="387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미생물학적 품질에 관한 정보 확인</a:t>
            </a:r>
            <a:endParaRPr kumimoji="1" lang="en-US" altLang="ko-KR" sz="1600" spc="-150" dirty="0">
              <a:solidFill>
                <a:schemeClr val="accent5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095C096-4C6A-4FD4-86FF-5436550FA122}"/>
              </a:ext>
            </a:extLst>
          </p:cNvPr>
          <p:cNvSpPr txBox="1"/>
          <p:nvPr/>
        </p:nvSpPr>
        <p:spPr>
          <a:xfrm>
            <a:off x="5263662" y="2880631"/>
            <a:ext cx="5612425" cy="387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물질 및 혼합물의 미생물학적 품질</a:t>
            </a:r>
            <a:endParaRPr kumimoji="1" lang="en-US" altLang="ko-KR" sz="1600" spc="-150" dirty="0">
              <a:solidFill>
                <a:schemeClr val="accent5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DC9BC7F-B3BB-4E68-B129-C797933E4459}"/>
              </a:ext>
            </a:extLst>
          </p:cNvPr>
          <p:cNvSpPr txBox="1"/>
          <p:nvPr/>
        </p:nvSpPr>
        <p:spPr>
          <a:xfrm>
            <a:off x="5263662" y="3967018"/>
            <a:ext cx="5612425" cy="387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화장품 제품의 미생물학적 품질</a:t>
            </a:r>
            <a:endParaRPr kumimoji="1" lang="en-US" altLang="ko-KR" sz="1600" spc="-150" dirty="0">
              <a:solidFill>
                <a:schemeClr val="accent5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DCB189A-052D-4322-BE63-935C5D548F20}"/>
              </a:ext>
            </a:extLst>
          </p:cNvPr>
          <p:cNvSpPr txBox="1"/>
          <p:nvPr/>
        </p:nvSpPr>
        <p:spPr>
          <a:xfrm>
            <a:off x="1063870" y="5489290"/>
            <a:ext cx="103309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제품의 보존 시스템이 동일하고 조성 정보가 유사한 제품의 경우 기존 데이터 및 실험 데이터를 참조하여 보존력 평가 보고서를 대체할</a:t>
            </a:r>
            <a:r>
              <a:rPr lang="en-US" altLang="ko-KR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 </a:t>
            </a:r>
            <a:r>
              <a:rPr lang="ko-KR" altLang="en-US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수</a:t>
            </a:r>
            <a:endParaRPr lang="en-US" altLang="ko-KR" sz="1500" spc="-150" dirty="0"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  <a:cs typeface="Calibri" pitchFamily="34" charset="0"/>
            </a:endParaRPr>
          </a:p>
          <a:p>
            <a:r>
              <a:rPr lang="ko-KR" altLang="en-US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있으나</a:t>
            </a:r>
            <a:r>
              <a:rPr lang="en-US" altLang="ko-KR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, </a:t>
            </a:r>
            <a:r>
              <a:rPr lang="ko-KR" altLang="en-US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해당 요건을 면제 또는 생략하는 경우에는 그 사유를 구체적으로 기재 또는 설명하여야 함</a:t>
            </a:r>
            <a:endParaRPr lang="ko-KR" altLang="en-US" sz="1500" dirty="0">
              <a:solidFill>
                <a:schemeClr val="bg1"/>
              </a:solidFill>
              <a:latin typeface="넥슨Lv1고딕 Light" panose="00000300000000000000" pitchFamily="2" charset="-127"/>
              <a:ea typeface="넥슨Lv1고딕 Light" panose="00000300000000000000" pitchFamily="2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203CF5F8-BC6E-4BD8-820A-71F3C7C9D7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1462" y="2280496"/>
            <a:ext cx="140208" cy="11582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959FA41-9515-4683-9288-32A25CC3E3C2}"/>
              </a:ext>
            </a:extLst>
          </p:cNvPr>
          <p:cNvSpPr txBox="1"/>
          <p:nvPr/>
        </p:nvSpPr>
        <p:spPr>
          <a:xfrm>
            <a:off x="5521567" y="2177664"/>
            <a:ext cx="5694486" cy="313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보존 시스템의 유효성 확인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8F39644E-A829-4E7D-A0E7-5AEC7B97DC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1462" y="2587277"/>
            <a:ext cx="140208" cy="11582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FE227FC-C6A0-4E17-A141-AA387CE52FCB}"/>
              </a:ext>
            </a:extLst>
          </p:cNvPr>
          <p:cNvSpPr txBox="1"/>
          <p:nvPr/>
        </p:nvSpPr>
        <p:spPr>
          <a:xfrm>
            <a:off x="5521567" y="2490933"/>
            <a:ext cx="5694486" cy="313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제품의 사용기한 및 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/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혹은 개봉 후 사용 기간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(PAO)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의 타당성 확인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56DD7622-1E95-4385-8DC2-5E356E4892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1462" y="3363814"/>
            <a:ext cx="140208" cy="11582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147D8432-1CFF-49DF-8E54-C07073E4312B}"/>
              </a:ext>
            </a:extLst>
          </p:cNvPr>
          <p:cNvSpPr txBox="1"/>
          <p:nvPr/>
        </p:nvSpPr>
        <p:spPr>
          <a:xfrm>
            <a:off x="5521567" y="3270626"/>
            <a:ext cx="5694486" cy="313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미생물 생장에 민감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*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한 원료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물질 및 혼합물에 특별히 주의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0D37B10-DEE9-4132-9BAB-B21166B43D59}"/>
              </a:ext>
            </a:extLst>
          </p:cNvPr>
          <p:cNvSpPr txBox="1"/>
          <p:nvPr/>
        </p:nvSpPr>
        <p:spPr>
          <a:xfrm>
            <a:off x="5536225" y="4363613"/>
            <a:ext cx="5694486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제품에 대한 보존력 시험 및 미생물 한도 시험이 필요하나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다음의 경우 시험을 생략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(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과학적 근거 또는 연구결과 필요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)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할 수 있음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0D363C69-6131-4EE0-B1F1-619BE37D7C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1462" y="4464996"/>
            <a:ext cx="140208" cy="11582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151BE308-DD3F-42E9-853D-AFFDEA16025C}"/>
              </a:ext>
            </a:extLst>
          </p:cNvPr>
          <p:cNvSpPr txBox="1"/>
          <p:nvPr/>
        </p:nvSpPr>
        <p:spPr>
          <a:xfrm>
            <a:off x="5530358" y="4843955"/>
            <a:ext cx="5666364" cy="41748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- 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미생물에 의한 위험성이 낮은 제품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예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: 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알코올 함량이 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20% 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보다 많은 제품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유기 용매 기반 제품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pH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가 </a:t>
            </a:r>
            <a:r>
              <a:rPr kumimoji="1" lang="ko-KR" altLang="en-US" sz="900" b="1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높거나 낮은 제품등</a:t>
            </a:r>
            <a:r>
              <a:rPr kumimoji="1" lang="en-US" altLang="ko-KR" sz="900" b="1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)</a:t>
            </a:r>
            <a:endParaRPr kumimoji="1" lang="en-US" altLang="ko-KR" sz="900" b="1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- 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일회용 제품 또는 개봉할 수 없는 제품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예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: 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공기와 접촉하지 않고 제품을 투여할 수 있는 포장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E82971E-A2A4-4DE2-A0BC-ACCFCB56749C}"/>
              </a:ext>
            </a:extLst>
          </p:cNvPr>
          <p:cNvSpPr txBox="1"/>
          <p:nvPr/>
        </p:nvSpPr>
        <p:spPr>
          <a:xfrm>
            <a:off x="5521566" y="3534377"/>
            <a:ext cx="5486403" cy="41748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* 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예 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: 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물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-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기반 혼합물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단백질이 풍부한 물질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식물성 또는 동물성 원료</a:t>
            </a:r>
            <a:endParaRPr kumimoji="1" lang="en-US" altLang="ko-KR" sz="900" b="1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&lt;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참고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&gt; 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미생물 생장이 어려운 원료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유기용매 등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)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도 있음</a:t>
            </a:r>
            <a:endParaRPr kumimoji="1" lang="en-US" altLang="ko-KR" sz="900" b="1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</p:txBody>
      </p:sp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id="{30877950-21CD-41E8-89FC-FF36E5146132}"/>
              </a:ext>
            </a:extLst>
          </p:cNvPr>
          <p:cNvCxnSpPr>
            <a:cxnSpLocks/>
          </p:cNvCxnSpPr>
          <p:nvPr/>
        </p:nvCxnSpPr>
        <p:spPr>
          <a:xfrm flipV="1">
            <a:off x="699205" y="6480765"/>
            <a:ext cx="10809158" cy="495"/>
          </a:xfrm>
          <a:prstGeom prst="line">
            <a:avLst/>
          </a:prstGeom>
          <a:ln>
            <a:solidFill>
              <a:srgbClr val="C04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표 21">
            <a:extLst>
              <a:ext uri="{FF2B5EF4-FFF2-40B4-BE49-F238E27FC236}">
                <a16:creationId xmlns:a16="http://schemas.microsoft.com/office/drawing/2014/main" id="{0F98D39C-0C54-4B8E-9F36-E5B54891EF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932698"/>
              </p:ext>
            </p:extLst>
          </p:nvPr>
        </p:nvGraphicFramePr>
        <p:xfrm>
          <a:off x="699205" y="6263174"/>
          <a:ext cx="38996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9896">
                  <a:extLst>
                    <a:ext uri="{9D8B030D-6E8A-4147-A177-3AD203B41FA5}">
                      <a16:colId xmlns:a16="http://schemas.microsoft.com/office/drawing/2014/main" val="855526410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106271662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374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01| </a:t>
                      </a:r>
                      <a:r>
                        <a:rPr lang="ko-KR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안전성 평가 개요</a:t>
                      </a:r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02|</a:t>
                      </a:r>
                      <a:r>
                        <a:rPr lang="ko-KR" altLang="en-US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안정성 정보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03|</a:t>
                      </a:r>
                      <a:r>
                        <a:rPr lang="ko-KR" altLang="en-US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안전성 평가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graphicFrame>
        <p:nvGraphicFramePr>
          <p:cNvPr id="25" name="표 24">
            <a:extLst>
              <a:ext uri="{FF2B5EF4-FFF2-40B4-BE49-F238E27FC236}">
                <a16:creationId xmlns:a16="http://schemas.microsoft.com/office/drawing/2014/main" id="{57DDB0F5-5D16-42DB-8133-693C87E0D2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080353"/>
              </p:ext>
            </p:extLst>
          </p:nvPr>
        </p:nvGraphicFramePr>
        <p:xfrm>
          <a:off x="11196722" y="6274725"/>
          <a:ext cx="3042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288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0053">
                <a:tc>
                  <a:txBody>
                    <a:bodyPr/>
                    <a:lstStyle/>
                    <a:p>
                      <a:pPr latinLnBrk="1"/>
                      <a:endParaRPr lang="ko-KR" altLang="en-US" sz="800" dirty="0">
                        <a:solidFill>
                          <a:schemeClr val="bg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F7BBBDEF-099F-412A-9CFF-FE0C38653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DE84-D504-4A98-B5DC-B7F62ED37110}" type="slidenum">
              <a:rPr lang="ko-KR" altLang="en-US" smtClean="0"/>
              <a:pPr/>
              <a:t>21</a:t>
            </a:fld>
            <a:endParaRPr lang="ko-KR" altLang="en-US" dirty="0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A2B4F153-E629-D769-7D7B-672A8422E2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53571" y="590211"/>
            <a:ext cx="1408298" cy="66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3979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E4D7E44F-AB72-4C30-BB46-5B574CD8A5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53D4A45-C60B-4C53-969E-DE75E603D5F8}"/>
              </a:ext>
            </a:extLst>
          </p:cNvPr>
          <p:cNvSpPr txBox="1"/>
          <p:nvPr/>
        </p:nvSpPr>
        <p:spPr>
          <a:xfrm>
            <a:off x="1090246" y="1951618"/>
            <a:ext cx="34465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미생물학적 품질</a:t>
            </a:r>
            <a:endParaRPr lang="en-US" altLang="ko-KR" sz="1600" spc="-150" dirty="0"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  <a:cs typeface="Calibri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B08484-41B7-430E-AEBA-032FDC6F6759}"/>
              </a:ext>
            </a:extLst>
          </p:cNvPr>
          <p:cNvSpPr txBox="1"/>
          <p:nvPr/>
        </p:nvSpPr>
        <p:spPr>
          <a:xfrm>
            <a:off x="5263664" y="1798085"/>
            <a:ext cx="5612425" cy="387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미생물학적 품질에 관한 정보 확인</a:t>
            </a:r>
            <a:endParaRPr kumimoji="1" lang="en-US" altLang="ko-KR" sz="1600" spc="-150" dirty="0">
              <a:solidFill>
                <a:schemeClr val="accent5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BB4E21A-9151-48EA-8633-21119E0D788A}"/>
              </a:ext>
            </a:extLst>
          </p:cNvPr>
          <p:cNvSpPr txBox="1"/>
          <p:nvPr/>
        </p:nvSpPr>
        <p:spPr>
          <a:xfrm>
            <a:off x="5484937" y="2413841"/>
            <a:ext cx="4979374" cy="4174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900" b="1" dirty="0" err="1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광둥성약감국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안전성 평가 보고서 전체버전 및 기본 결론 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(2024.12.17)</a:t>
            </a: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7. </a:t>
            </a:r>
            <a:r>
              <a:rPr kumimoji="1" lang="en-US" altLang="ko-KR" sz="900" b="1" dirty="0" err="1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xxxx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에센스 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안전성 평가 보고서 전체버전 예시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0A9ECA6-A5B1-4F0D-8218-61D90A8F0D5D}"/>
              </a:ext>
            </a:extLst>
          </p:cNvPr>
          <p:cNvSpPr txBox="1"/>
          <p:nvPr/>
        </p:nvSpPr>
        <p:spPr>
          <a:xfrm>
            <a:off x="5383822" y="2220372"/>
            <a:ext cx="5284183" cy="25128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dirty="0">
                <a:solidFill>
                  <a:srgbClr val="C00000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※ [</a:t>
            </a:r>
            <a:r>
              <a:rPr kumimoji="1" lang="ko-KR" altLang="en-US" sz="900" b="1" dirty="0">
                <a:solidFill>
                  <a:srgbClr val="C00000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중국</a:t>
            </a:r>
            <a:r>
              <a:rPr kumimoji="1" lang="en-US" altLang="ko-KR" sz="900" b="1" dirty="0">
                <a:solidFill>
                  <a:srgbClr val="C00000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] </a:t>
            </a:r>
            <a:r>
              <a:rPr kumimoji="1" lang="ko-KR" altLang="en-US" sz="900" b="1" dirty="0">
                <a:solidFill>
                  <a:srgbClr val="C00000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화장품 안전성 평가 보고서 전체버전</a:t>
            </a:r>
            <a:endParaRPr kumimoji="1" lang="en-US" altLang="ko-KR" sz="900" b="1" dirty="0">
              <a:solidFill>
                <a:srgbClr val="C00000"/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5C38B5E-38A4-4C58-A3D6-F1469CE3576B}"/>
              </a:ext>
            </a:extLst>
          </p:cNvPr>
          <p:cNvSpPr txBox="1"/>
          <p:nvPr/>
        </p:nvSpPr>
        <p:spPr>
          <a:xfrm>
            <a:off x="5383822" y="3264257"/>
            <a:ext cx="2846509" cy="22280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buSzPct val="100000"/>
            </a:pP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1. 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제품 명칭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: </a:t>
            </a:r>
            <a:r>
              <a:rPr lang="en-US" altLang="ko-KR" sz="800" b="1" dirty="0" err="1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xxxx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에센스</a:t>
            </a:r>
          </a:p>
          <a:p>
            <a:pPr lvl="0" fontAlgn="base">
              <a:lnSpc>
                <a:spcPct val="150000"/>
              </a:lnSpc>
              <a:buSzPct val="100000"/>
            </a:pP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2. 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시험 평가 근거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: (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주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: 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실제 상황에 근거하여 체크하며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, </a:t>
            </a:r>
          </a:p>
          <a:p>
            <a:pPr lvl="0" fontAlgn="base">
              <a:lnSpc>
                <a:spcPct val="150000"/>
              </a:lnSpc>
              <a:buSzPct val="100000"/>
            </a:pP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   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복수 선택 가능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)</a:t>
            </a:r>
          </a:p>
          <a:p>
            <a:pPr lvl="0" fontAlgn="base">
              <a:lnSpc>
                <a:spcPct val="150000"/>
              </a:lnSpc>
              <a:buSzPct val="100000"/>
            </a:pP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   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·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기술 규범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, 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기술 지침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, 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국가 표준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, 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업계 표준 또는 국제 표준 </a:t>
            </a:r>
            <a:r>
              <a:rPr lang="ko-KR" altLang="en-US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등에</a:t>
            </a:r>
            <a:endParaRPr lang="en-US" altLang="ko-KR" sz="800" b="1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</a:endParaRPr>
          </a:p>
          <a:p>
            <a:pPr lvl="0" fontAlgn="base">
              <a:lnSpc>
                <a:spcPct val="150000"/>
              </a:lnSpc>
              <a:buSzPct val="100000"/>
            </a:pP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      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근거하여 실시한 관련 연구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(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구체적인 참고 문헌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명칭과 번호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: </a:t>
            </a:r>
          </a:p>
          <a:p>
            <a:pPr lvl="0" fontAlgn="base">
              <a:lnSpc>
                <a:spcPct val="150000"/>
              </a:lnSpc>
              <a:buSzPct val="100000"/>
            </a:pP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       </a:t>
            </a:r>
            <a:r>
              <a:rPr lang="en-US" altLang="ko-KR" sz="800" b="1" dirty="0" err="1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xxxxxx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)</a:t>
            </a:r>
          </a:p>
          <a:p>
            <a:pPr lvl="0" fontAlgn="base">
              <a:lnSpc>
                <a:spcPct val="150000"/>
              </a:lnSpc>
              <a:buSzPct val="100000"/>
            </a:pP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   · 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자체 시험 또는 평가 방법을 이용한 화장품의 </a:t>
            </a:r>
            <a:r>
              <a:rPr lang="ko-KR" altLang="en-US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방부 효능 연구</a:t>
            </a:r>
            <a:endParaRPr lang="en-US" altLang="ko-KR" sz="800" b="1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</a:endParaRPr>
          </a:p>
          <a:p>
            <a:pPr lvl="0" fontAlgn="base">
              <a:lnSpc>
                <a:spcPct val="150000"/>
              </a:lnSpc>
              <a:buSzPct val="100000"/>
            </a:pP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      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보고서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. 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방법은 기업 검증을 </a:t>
            </a:r>
            <a:r>
              <a:rPr lang="ko-KR" altLang="en-US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통해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</a:t>
            </a:r>
            <a:r>
              <a:rPr lang="ko-KR" altLang="en-US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표준작업절차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(SOP) </a:t>
            </a:r>
            <a:r>
              <a:rPr lang="ko-KR" altLang="en-US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수립</a:t>
            </a:r>
            <a:endParaRPr lang="en-US" altLang="ko-KR" sz="800" b="1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</a:endParaRPr>
          </a:p>
          <a:p>
            <a:pPr lvl="0" fontAlgn="base">
              <a:lnSpc>
                <a:spcPct val="150000"/>
              </a:lnSpc>
              <a:buSzPct val="100000"/>
            </a:pP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       (</a:t>
            </a:r>
            <a:r>
              <a:rPr lang="ko-KR" altLang="en-US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자체 방법 명칭과 번호 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: </a:t>
            </a:r>
            <a:r>
              <a:rPr lang="en-US" altLang="ko-KR" sz="800" b="1" dirty="0" err="1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xxxxxx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)</a:t>
            </a:r>
          </a:p>
          <a:p>
            <a:pPr lvl="0" fontAlgn="base">
              <a:lnSpc>
                <a:spcPct val="150000"/>
              </a:lnSpc>
              <a:buSzPct val="100000"/>
            </a:pP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    · 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기타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: (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구체적인 내용을 기재해 주시기 바랍니다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)</a:t>
            </a:r>
          </a:p>
          <a:p>
            <a:pPr lvl="0" fontAlgn="base">
              <a:lnSpc>
                <a:spcPct val="120000"/>
              </a:lnSpc>
              <a:buSzPct val="100000"/>
            </a:pP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3. 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시험 과정과 결과 약술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: (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시험 시작일 및 종료일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, 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시험 샘플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, </a:t>
            </a:r>
          </a:p>
          <a:p>
            <a:pPr lvl="0" fontAlgn="base">
              <a:lnSpc>
                <a:spcPct val="120000"/>
              </a:lnSpc>
              <a:buSzPct val="100000"/>
            </a:pP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   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시험 </a:t>
            </a:r>
            <a:r>
              <a:rPr lang="ko-KR" altLang="en-US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균주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, </a:t>
            </a:r>
            <a:r>
              <a:rPr lang="ko-KR" altLang="en-US" sz="800" b="1" dirty="0" err="1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중화제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, 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시험 결과 등 내용 서술 포함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)</a:t>
            </a:r>
            <a:endParaRPr lang="ko-KR" altLang="ko-KR" sz="800" b="1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0C08AFE-FFE9-439F-B7E4-25C94AFA099B}"/>
              </a:ext>
            </a:extLst>
          </p:cNvPr>
          <p:cNvSpPr txBox="1"/>
          <p:nvPr/>
        </p:nvSpPr>
        <p:spPr>
          <a:xfrm>
            <a:off x="8230330" y="3264257"/>
            <a:ext cx="2846509" cy="25973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fontAlgn="base">
              <a:lnSpc>
                <a:spcPct val="120000"/>
              </a:lnSpc>
              <a:buSzPct val="100000"/>
            </a:pP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4. 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평가 결과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: </a:t>
            </a:r>
          </a:p>
          <a:p>
            <a:pPr lvl="0" fontAlgn="base">
              <a:lnSpc>
                <a:spcPct val="120000"/>
              </a:lnSpc>
              <a:buSzPct val="100000"/>
            </a:pP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  - </a:t>
            </a:r>
            <a:r>
              <a:rPr lang="ko-KR" altLang="ko-KR" sz="800" b="1" kern="100" dirty="0">
                <a:solidFill>
                  <a:schemeClr val="bg2">
                    <a:lumMod val="25000"/>
                  </a:schemeClr>
                </a:solidFill>
                <a:effectLst/>
                <a:latin typeface="넥슨Lv2고딕 Light" panose="00000300000000000000" pitchFamily="2" charset="-127"/>
                <a:ea typeface="넥슨Lv2고딕 Light" panose="00000300000000000000" pitchFamily="2" charset="-127"/>
                <a:cs typeface="굴림" panose="020B0600000101010101" pitchFamily="50" charset="-127"/>
              </a:rPr>
              <a:t>화장품 방부 효능 연구 결과를 체계적으로 분석하고</a:t>
            </a:r>
            <a:r>
              <a:rPr lang="en-US" altLang="ko-KR" sz="800" b="1" kern="100" dirty="0">
                <a:solidFill>
                  <a:schemeClr val="bg2">
                    <a:lumMod val="25000"/>
                  </a:schemeClr>
                </a:solidFill>
                <a:effectLst/>
                <a:latin typeface="넥슨Lv2고딕 Light" panose="00000300000000000000" pitchFamily="2" charset="-127"/>
                <a:ea typeface="넥슨Lv2고딕 Light" panose="00000300000000000000" pitchFamily="2" charset="-127"/>
                <a:cs typeface="굴림" panose="020B0600000101010101" pitchFamily="50" charset="-127"/>
              </a:rPr>
              <a:t>, </a:t>
            </a:r>
            <a:r>
              <a:rPr lang="ko-KR" altLang="ko-KR" sz="800" b="1" kern="100" dirty="0">
                <a:solidFill>
                  <a:schemeClr val="bg2">
                    <a:lumMod val="25000"/>
                  </a:schemeClr>
                </a:solidFill>
                <a:effectLst/>
                <a:latin typeface="넥슨Lv2고딕 Light" panose="00000300000000000000" pitchFamily="2" charset="-127"/>
                <a:ea typeface="넥슨Lv2고딕 Light" panose="00000300000000000000" pitchFamily="2" charset="-127"/>
                <a:cs typeface="굴림" panose="020B0600000101010101" pitchFamily="50" charset="-127"/>
              </a:rPr>
              <a:t>제품 특성</a:t>
            </a:r>
            <a:r>
              <a:rPr lang="en-US" altLang="ko-KR" sz="800" b="1" kern="100" dirty="0">
                <a:solidFill>
                  <a:schemeClr val="bg2">
                    <a:lumMod val="25000"/>
                  </a:schemeClr>
                </a:solidFill>
                <a:effectLst/>
                <a:latin typeface="넥슨Lv2고딕 Light" panose="00000300000000000000" pitchFamily="2" charset="-127"/>
                <a:ea typeface="넥슨Lv2고딕 Light" panose="00000300000000000000" pitchFamily="2" charset="-127"/>
                <a:cs typeface="굴림" panose="020B0600000101010101" pitchFamily="50" charset="-127"/>
              </a:rPr>
              <a:t>,</a:t>
            </a:r>
          </a:p>
          <a:p>
            <a:pPr lvl="0" fontAlgn="base">
              <a:lnSpc>
                <a:spcPct val="120000"/>
              </a:lnSpc>
              <a:buSzPct val="100000"/>
            </a:pPr>
            <a:r>
              <a:rPr lang="en-US" altLang="ko-KR" sz="800" b="1" kern="10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굴림" panose="020B0600000101010101" pitchFamily="50" charset="-127"/>
              </a:rPr>
              <a:t>      </a:t>
            </a:r>
            <a:r>
              <a:rPr lang="ko-KR" altLang="ko-KR" sz="800" b="1" kern="100" dirty="0">
                <a:solidFill>
                  <a:schemeClr val="bg2">
                    <a:lumMod val="25000"/>
                  </a:schemeClr>
                </a:solidFill>
                <a:effectLst/>
                <a:latin typeface="넥슨Lv2고딕 Light" panose="00000300000000000000" pitchFamily="2" charset="-127"/>
                <a:ea typeface="넥슨Lv2고딕 Light" panose="00000300000000000000" pitchFamily="2" charset="-127"/>
                <a:cs typeface="굴림" panose="020B0600000101010101" pitchFamily="50" charset="-127"/>
              </a:rPr>
              <a:t>제품 처방 및 제품 포장 등과 종합하여 연구와 판단을 했다</a:t>
            </a:r>
            <a:r>
              <a:rPr lang="en-US" altLang="ko-KR" sz="800" b="1" kern="100" dirty="0">
                <a:solidFill>
                  <a:schemeClr val="bg2">
                    <a:lumMod val="25000"/>
                  </a:schemeClr>
                </a:solidFill>
                <a:effectLst/>
                <a:latin typeface="넥슨Lv2고딕 Light" panose="00000300000000000000" pitchFamily="2" charset="-127"/>
                <a:ea typeface="넥슨Lv2고딕 Light" panose="00000300000000000000" pitchFamily="2" charset="-127"/>
                <a:cs typeface="굴림" panose="020B0600000101010101" pitchFamily="50" charset="-127"/>
              </a:rPr>
              <a:t>. </a:t>
            </a:r>
            <a:r>
              <a:rPr lang="ko-KR" altLang="ko-KR" sz="800" b="1" kern="100" dirty="0">
                <a:solidFill>
                  <a:schemeClr val="bg2">
                    <a:lumMod val="25000"/>
                  </a:schemeClr>
                </a:solidFill>
                <a:effectLst/>
                <a:latin typeface="넥슨Lv2고딕 Light" panose="00000300000000000000" pitchFamily="2" charset="-127"/>
                <a:ea typeface="넥슨Lv2고딕 Light" panose="00000300000000000000" pitchFamily="2" charset="-127"/>
                <a:cs typeface="굴림" panose="020B0600000101010101" pitchFamily="50" charset="-127"/>
              </a:rPr>
              <a:t>기존</a:t>
            </a:r>
            <a:endParaRPr lang="en-US" altLang="ko-KR" sz="800" b="1" kern="100" dirty="0">
              <a:solidFill>
                <a:schemeClr val="bg2">
                  <a:lumMod val="25000"/>
                </a:schemeClr>
              </a:solidFill>
              <a:effectLst/>
              <a:latin typeface="넥슨Lv2고딕 Light" panose="00000300000000000000" pitchFamily="2" charset="-127"/>
              <a:ea typeface="넥슨Lv2고딕 Light" panose="00000300000000000000" pitchFamily="2" charset="-127"/>
              <a:cs typeface="굴림" panose="020B0600000101010101" pitchFamily="50" charset="-127"/>
            </a:endParaRPr>
          </a:p>
          <a:p>
            <a:pPr lvl="0" fontAlgn="base">
              <a:lnSpc>
                <a:spcPct val="120000"/>
              </a:lnSpc>
              <a:buSzPct val="100000"/>
            </a:pPr>
            <a:r>
              <a:rPr lang="en-US" altLang="ko-KR" sz="800" b="1" kern="10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굴림" panose="020B0600000101010101" pitchFamily="50" charset="-127"/>
              </a:rPr>
              <a:t>      </a:t>
            </a:r>
            <a:r>
              <a:rPr lang="ko-KR" altLang="ko-KR" sz="800" b="1" kern="100" dirty="0">
                <a:solidFill>
                  <a:schemeClr val="bg2">
                    <a:lumMod val="25000"/>
                  </a:schemeClr>
                </a:solidFill>
                <a:effectLst/>
                <a:latin typeface="넥슨Lv2고딕 Light" panose="00000300000000000000" pitchFamily="2" charset="-127"/>
                <a:ea typeface="넥슨Lv2고딕 Light" panose="00000300000000000000" pitchFamily="2" charset="-127"/>
                <a:cs typeface="굴림" panose="020B0600000101010101" pitchFamily="50" charset="-127"/>
              </a:rPr>
              <a:t>지식 수준을 기반으로</a:t>
            </a:r>
            <a:r>
              <a:rPr lang="en-US" altLang="ko-KR" sz="800" b="1" kern="100" dirty="0">
                <a:solidFill>
                  <a:schemeClr val="bg2">
                    <a:lumMod val="25000"/>
                  </a:schemeClr>
                </a:solidFill>
                <a:effectLst/>
                <a:latin typeface="넥슨Lv2고딕 Light" panose="00000300000000000000" pitchFamily="2" charset="-127"/>
                <a:ea typeface="넥슨Lv2고딕 Light" panose="00000300000000000000" pitchFamily="2" charset="-127"/>
                <a:cs typeface="굴림" panose="020B0600000101010101" pitchFamily="50" charset="-127"/>
              </a:rPr>
              <a:t>, </a:t>
            </a:r>
            <a:r>
              <a:rPr lang="ko-KR" altLang="ko-KR" sz="800" b="1" kern="100" dirty="0">
                <a:solidFill>
                  <a:schemeClr val="bg2">
                    <a:lumMod val="25000"/>
                  </a:schemeClr>
                </a:solidFill>
                <a:effectLst/>
                <a:latin typeface="넥슨Lv2고딕 Light" panose="00000300000000000000" pitchFamily="2" charset="-127"/>
                <a:ea typeface="넥슨Lv2고딕 Light" panose="00000300000000000000" pitchFamily="2" charset="-127"/>
                <a:cs typeface="굴림" panose="020B0600000101010101" pitchFamily="50" charset="-127"/>
              </a:rPr>
              <a:t>정상적인 사용 조건하에서 본 제품의 방부</a:t>
            </a:r>
            <a:endParaRPr lang="en-US" altLang="ko-KR" sz="800" b="1" kern="100" dirty="0">
              <a:solidFill>
                <a:schemeClr val="bg2">
                  <a:lumMod val="25000"/>
                </a:schemeClr>
              </a:solidFill>
              <a:effectLst/>
              <a:latin typeface="넥슨Lv2고딕 Light" panose="00000300000000000000" pitchFamily="2" charset="-127"/>
              <a:ea typeface="넥슨Lv2고딕 Light" panose="00000300000000000000" pitchFamily="2" charset="-127"/>
              <a:cs typeface="굴림" panose="020B0600000101010101" pitchFamily="50" charset="-127"/>
            </a:endParaRPr>
          </a:p>
          <a:p>
            <a:pPr lvl="0" fontAlgn="base">
              <a:lnSpc>
                <a:spcPct val="120000"/>
              </a:lnSpc>
              <a:buSzPct val="100000"/>
            </a:pPr>
            <a:r>
              <a:rPr lang="en-US" altLang="ko-KR" sz="800" b="1" kern="10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굴림" panose="020B0600000101010101" pitchFamily="50" charset="-127"/>
              </a:rPr>
              <a:t>      </a:t>
            </a:r>
            <a:r>
              <a:rPr lang="ko-KR" altLang="ko-KR" sz="800" b="1" kern="100" dirty="0">
                <a:solidFill>
                  <a:schemeClr val="bg2">
                    <a:lumMod val="25000"/>
                  </a:schemeClr>
                </a:solidFill>
                <a:effectLst/>
                <a:latin typeface="넥슨Lv2고딕 Light" panose="00000300000000000000" pitchFamily="2" charset="-127"/>
                <a:ea typeface="넥슨Lv2고딕 Light" panose="00000300000000000000" pitchFamily="2" charset="-127"/>
                <a:cs typeface="굴림" panose="020B0600000101010101" pitchFamily="50" charset="-127"/>
              </a:rPr>
              <a:t>효능은 양호하며 소비자에게 잠재적인 미생물 안전성 위험을</a:t>
            </a:r>
            <a:endParaRPr lang="en-US" altLang="ko-KR" sz="800" b="1" kern="100" dirty="0">
              <a:solidFill>
                <a:schemeClr val="bg2">
                  <a:lumMod val="25000"/>
                </a:schemeClr>
              </a:solidFill>
              <a:effectLst/>
              <a:latin typeface="넥슨Lv2고딕 Light" panose="00000300000000000000" pitchFamily="2" charset="-127"/>
              <a:ea typeface="넥슨Lv2고딕 Light" panose="00000300000000000000" pitchFamily="2" charset="-127"/>
              <a:cs typeface="굴림" panose="020B0600000101010101" pitchFamily="50" charset="-127"/>
            </a:endParaRPr>
          </a:p>
          <a:p>
            <a:pPr lvl="0" fontAlgn="base">
              <a:lnSpc>
                <a:spcPct val="120000"/>
              </a:lnSpc>
              <a:buSzPct val="100000"/>
            </a:pPr>
            <a:r>
              <a:rPr lang="en-US" altLang="ko-KR" sz="800" b="1" kern="10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굴림" panose="020B0600000101010101" pitchFamily="50" charset="-127"/>
              </a:rPr>
              <a:t>      </a:t>
            </a:r>
            <a:r>
              <a:rPr lang="ko-KR" altLang="ko-KR" sz="800" b="1" kern="100" dirty="0">
                <a:solidFill>
                  <a:schemeClr val="bg2">
                    <a:lumMod val="25000"/>
                  </a:schemeClr>
                </a:solidFill>
                <a:effectLst/>
                <a:latin typeface="넥슨Lv2고딕 Light" panose="00000300000000000000" pitchFamily="2" charset="-127"/>
                <a:ea typeface="넥슨Lv2고딕 Light" panose="00000300000000000000" pitchFamily="2" charset="-127"/>
                <a:cs typeface="굴림" panose="020B0600000101010101" pitchFamily="50" charset="-127"/>
              </a:rPr>
              <a:t>초래할 것으로 예견하지</a:t>
            </a:r>
            <a:r>
              <a:rPr lang="en-US" altLang="ko-KR" sz="800" b="1" kern="100" dirty="0">
                <a:solidFill>
                  <a:schemeClr val="bg2">
                    <a:lumMod val="25000"/>
                  </a:schemeClr>
                </a:solidFill>
                <a:effectLst/>
                <a:latin typeface="넥슨Lv2고딕 Light" panose="00000300000000000000" pitchFamily="2" charset="-127"/>
                <a:ea typeface="넥슨Lv2고딕 Light" panose="00000300000000000000" pitchFamily="2" charset="-127"/>
                <a:cs typeface="굴림" panose="020B0600000101010101" pitchFamily="50" charset="-127"/>
              </a:rPr>
              <a:t> </a:t>
            </a:r>
            <a:r>
              <a:rPr lang="ko-KR" altLang="en-US" sz="800" b="1" kern="100" dirty="0">
                <a:solidFill>
                  <a:schemeClr val="bg2">
                    <a:lumMod val="25000"/>
                  </a:schemeClr>
                </a:solidFill>
                <a:effectLst/>
                <a:latin typeface="넥슨Lv2고딕 Light" panose="00000300000000000000" pitchFamily="2" charset="-127"/>
                <a:ea typeface="넥슨Lv2고딕 Light" panose="00000300000000000000" pitchFamily="2" charset="-127"/>
                <a:cs typeface="굴림" panose="020B0600000101010101" pitchFamily="50" charset="-127"/>
              </a:rPr>
              <a:t>못했다</a:t>
            </a:r>
            <a:r>
              <a:rPr lang="en-US" altLang="ko-KR" sz="800" b="1" kern="100" dirty="0">
                <a:solidFill>
                  <a:schemeClr val="bg2">
                    <a:lumMod val="25000"/>
                  </a:schemeClr>
                </a:solidFill>
                <a:effectLst/>
                <a:latin typeface="넥슨Lv2고딕 Light" panose="00000300000000000000" pitchFamily="2" charset="-127"/>
                <a:ea typeface="넥슨Lv2고딕 Light" panose="00000300000000000000" pitchFamily="2" charset="-127"/>
                <a:cs typeface="굴림" panose="020B0600000101010101" pitchFamily="50" charset="-127"/>
              </a:rPr>
              <a:t>.</a:t>
            </a:r>
            <a:r>
              <a:rPr lang="ko-KR" altLang="ko-KR" sz="800" b="1" kern="100" dirty="0">
                <a:solidFill>
                  <a:schemeClr val="bg2">
                    <a:lumMod val="25000"/>
                  </a:schemeClr>
                </a:solidFill>
                <a:effectLst/>
                <a:latin typeface="넥슨Lv2고딕 Light" panose="00000300000000000000" pitchFamily="2" charset="-127"/>
                <a:ea typeface="넥슨Lv2고딕 Light" panose="00000300000000000000" pitchFamily="2" charset="-127"/>
                <a:cs typeface="굴림" panose="020B0600000101010101" pitchFamily="50" charset="-127"/>
              </a:rPr>
              <a:t> </a:t>
            </a:r>
            <a:endParaRPr lang="en-US" altLang="ko-KR" sz="800" b="1" kern="100" dirty="0">
              <a:solidFill>
                <a:schemeClr val="bg2">
                  <a:lumMod val="25000"/>
                </a:schemeClr>
              </a:solidFill>
              <a:effectLst/>
              <a:latin typeface="넥슨Lv2고딕 Light" panose="00000300000000000000" pitchFamily="2" charset="-127"/>
              <a:ea typeface="넥슨Lv2고딕 Light" panose="00000300000000000000" pitchFamily="2" charset="-127"/>
              <a:cs typeface="굴림" panose="020B0600000101010101" pitchFamily="50" charset="-127"/>
            </a:endParaRPr>
          </a:p>
          <a:p>
            <a:pPr fontAlgn="base">
              <a:lnSpc>
                <a:spcPct val="120000"/>
              </a:lnSpc>
              <a:buSzPct val="100000"/>
            </a:pPr>
            <a:r>
              <a:rPr lang="en-US" altLang="ko-KR" sz="800" b="1" kern="10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굴림" panose="020B0600000101010101" pitchFamily="50" charset="-127"/>
              </a:rPr>
              <a:t>    - </a:t>
            </a:r>
            <a:r>
              <a:rPr lang="ko-KR" altLang="ko-KR" sz="800" b="1" kern="100" dirty="0">
                <a:solidFill>
                  <a:schemeClr val="bg2">
                    <a:lumMod val="25000"/>
                  </a:schemeClr>
                </a:solidFill>
                <a:effectLst/>
                <a:latin typeface="넥슨Lv2고딕 Light" panose="00000300000000000000" pitchFamily="2" charset="-127"/>
                <a:ea typeface="넥슨Lv2고딕 Light" panose="00000300000000000000" pitchFamily="2" charset="-127"/>
                <a:cs typeface="굴림" panose="020B0600000101010101" pitchFamily="50" charset="-127"/>
              </a:rPr>
              <a:t>제품 특성</a:t>
            </a:r>
            <a:r>
              <a:rPr lang="en-US" altLang="ko-KR" sz="800" b="1" kern="100" dirty="0">
                <a:solidFill>
                  <a:schemeClr val="bg2">
                    <a:lumMod val="25000"/>
                  </a:schemeClr>
                </a:solidFill>
                <a:effectLst/>
                <a:latin typeface="넥슨Lv2고딕 Light" panose="00000300000000000000" pitchFamily="2" charset="-127"/>
                <a:ea typeface="넥슨Lv2고딕 Light" panose="00000300000000000000" pitchFamily="2" charset="-127"/>
                <a:cs typeface="굴림" panose="020B0600000101010101" pitchFamily="50" charset="-127"/>
              </a:rPr>
              <a:t>, </a:t>
            </a:r>
            <a:r>
              <a:rPr lang="ko-KR" altLang="ko-KR" sz="800" b="1" kern="100" dirty="0">
                <a:solidFill>
                  <a:schemeClr val="bg2">
                    <a:lumMod val="25000"/>
                  </a:schemeClr>
                </a:solidFill>
                <a:effectLst/>
                <a:latin typeface="넥슨Lv2고딕 Light" panose="00000300000000000000" pitchFamily="2" charset="-127"/>
                <a:ea typeface="넥슨Lv2고딕 Light" panose="00000300000000000000" pitchFamily="2" charset="-127"/>
                <a:cs typeface="굴림" panose="020B0600000101010101" pitchFamily="50" charset="-127"/>
              </a:rPr>
              <a:t>제품 처방 및 제품 포장 등에 대한 종합적으로 연구와</a:t>
            </a:r>
            <a:endParaRPr lang="en-US" altLang="ko-KR" sz="800" b="1" kern="100" dirty="0">
              <a:solidFill>
                <a:schemeClr val="bg2">
                  <a:lumMod val="25000"/>
                </a:schemeClr>
              </a:solidFill>
              <a:effectLst/>
              <a:latin typeface="넥슨Lv2고딕 Light" panose="00000300000000000000" pitchFamily="2" charset="-127"/>
              <a:ea typeface="넥슨Lv2고딕 Light" panose="00000300000000000000" pitchFamily="2" charset="-127"/>
              <a:cs typeface="굴림" panose="020B0600000101010101" pitchFamily="50" charset="-127"/>
            </a:endParaRPr>
          </a:p>
          <a:p>
            <a:pPr fontAlgn="base">
              <a:lnSpc>
                <a:spcPct val="120000"/>
              </a:lnSpc>
              <a:buSzPct val="100000"/>
            </a:pPr>
            <a:r>
              <a:rPr lang="en-US" altLang="ko-KR" sz="800" b="1" kern="10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굴림" panose="020B0600000101010101" pitchFamily="50" charset="-127"/>
              </a:rPr>
              <a:t>       </a:t>
            </a:r>
            <a:r>
              <a:rPr lang="ko-KR" altLang="ko-KR" sz="800" b="1" kern="100" dirty="0">
                <a:solidFill>
                  <a:schemeClr val="bg2">
                    <a:lumMod val="25000"/>
                  </a:schemeClr>
                </a:solidFill>
                <a:effectLst/>
                <a:latin typeface="넥슨Lv2고딕 Light" panose="00000300000000000000" pitchFamily="2" charset="-127"/>
                <a:ea typeface="넥슨Lv2고딕 Light" panose="00000300000000000000" pitchFamily="2" charset="-127"/>
                <a:cs typeface="굴림" panose="020B0600000101010101" pitchFamily="50" charset="-127"/>
              </a:rPr>
              <a:t>판단을 한 결과</a:t>
            </a:r>
            <a:r>
              <a:rPr lang="en-US" altLang="ko-KR" sz="800" b="1" kern="100" dirty="0">
                <a:solidFill>
                  <a:schemeClr val="bg2">
                    <a:lumMod val="25000"/>
                  </a:schemeClr>
                </a:solidFill>
                <a:effectLst/>
                <a:latin typeface="넥슨Lv2고딕 Light" panose="00000300000000000000" pitchFamily="2" charset="-127"/>
                <a:ea typeface="넥슨Lv2고딕 Light" panose="00000300000000000000" pitchFamily="2" charset="-127"/>
                <a:cs typeface="굴림" panose="020B0600000101010101" pitchFamily="50" charset="-127"/>
              </a:rPr>
              <a:t>, </a:t>
            </a:r>
            <a:r>
              <a:rPr lang="ko-KR" altLang="ko-KR" sz="800" b="1" kern="100" dirty="0">
                <a:solidFill>
                  <a:schemeClr val="bg2">
                    <a:lumMod val="25000"/>
                  </a:schemeClr>
                </a:solidFill>
                <a:effectLst/>
                <a:latin typeface="넥슨Lv2고딕 Light" panose="00000300000000000000" pitchFamily="2" charset="-127"/>
                <a:ea typeface="넥슨Lv2고딕 Light" panose="00000300000000000000" pitchFamily="2" charset="-127"/>
                <a:cs typeface="굴림" panose="020B0600000101010101" pitchFamily="50" charset="-127"/>
              </a:rPr>
              <a:t>정상적인 사용 조건하에서 본제품은 미생물</a:t>
            </a:r>
            <a:endParaRPr lang="en-US" altLang="ko-KR" sz="800" b="1" kern="100" dirty="0">
              <a:solidFill>
                <a:schemeClr val="bg2">
                  <a:lumMod val="25000"/>
                </a:schemeClr>
              </a:solidFill>
              <a:effectLst/>
              <a:latin typeface="넥슨Lv2고딕 Light" panose="00000300000000000000" pitchFamily="2" charset="-127"/>
              <a:ea typeface="넥슨Lv2고딕 Light" panose="00000300000000000000" pitchFamily="2" charset="-127"/>
              <a:cs typeface="굴림" panose="020B0600000101010101" pitchFamily="50" charset="-127"/>
            </a:endParaRPr>
          </a:p>
          <a:p>
            <a:pPr fontAlgn="base">
              <a:lnSpc>
                <a:spcPct val="120000"/>
              </a:lnSpc>
              <a:buSzPct val="100000"/>
            </a:pPr>
            <a:r>
              <a:rPr lang="ko-KR" altLang="en-US" sz="800" b="1" kern="10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굴림" panose="020B0600000101010101" pitchFamily="50" charset="-127"/>
              </a:rPr>
              <a:t>       위</a:t>
            </a:r>
            <a:r>
              <a:rPr lang="ko-KR" altLang="ko-KR" sz="800" b="1" kern="100" dirty="0">
                <a:solidFill>
                  <a:schemeClr val="bg2">
                    <a:lumMod val="25000"/>
                  </a:schemeClr>
                </a:solidFill>
                <a:effectLst/>
                <a:latin typeface="넥슨Lv2고딕 Light" panose="00000300000000000000" pitchFamily="2" charset="-127"/>
                <a:ea typeface="넥슨Lv2고딕 Light" panose="00000300000000000000" pitchFamily="2" charset="-127"/>
                <a:cs typeface="굴림" panose="020B0600000101010101" pitchFamily="50" charset="-127"/>
              </a:rPr>
              <a:t>험이 낮은 제품으로 판단하며</a:t>
            </a:r>
            <a:r>
              <a:rPr lang="en-US" altLang="ko-KR" sz="800" b="1" kern="100" dirty="0">
                <a:solidFill>
                  <a:schemeClr val="bg2">
                    <a:lumMod val="25000"/>
                  </a:schemeClr>
                </a:solidFill>
                <a:effectLst/>
                <a:latin typeface="넥슨Lv2고딕 Light" panose="00000300000000000000" pitchFamily="2" charset="-127"/>
                <a:ea typeface="넥슨Lv2고딕 Light" panose="00000300000000000000" pitchFamily="2" charset="-127"/>
                <a:cs typeface="굴림" panose="020B0600000101010101" pitchFamily="50" charset="-127"/>
              </a:rPr>
              <a:t>, </a:t>
            </a:r>
            <a:r>
              <a:rPr lang="ko-KR" altLang="ko-KR" sz="800" b="1" kern="100" dirty="0">
                <a:solidFill>
                  <a:schemeClr val="bg2">
                    <a:lumMod val="25000"/>
                  </a:schemeClr>
                </a:solidFill>
                <a:effectLst/>
                <a:latin typeface="넥슨Lv2고딕 Light" panose="00000300000000000000" pitchFamily="2" charset="-127"/>
                <a:ea typeface="넥슨Lv2고딕 Light" panose="00000300000000000000" pitchFamily="2" charset="-127"/>
                <a:cs typeface="굴림" panose="020B0600000101010101" pitchFamily="50" charset="-127"/>
              </a:rPr>
              <a:t>소비자에게 잠재적인 미생물</a:t>
            </a:r>
            <a:endParaRPr lang="en-US" altLang="ko-KR" sz="800" b="1" kern="100" dirty="0">
              <a:solidFill>
                <a:schemeClr val="bg2">
                  <a:lumMod val="25000"/>
                </a:schemeClr>
              </a:solidFill>
              <a:effectLst/>
              <a:latin typeface="넥슨Lv2고딕 Light" panose="00000300000000000000" pitchFamily="2" charset="-127"/>
              <a:ea typeface="넥슨Lv2고딕 Light" panose="00000300000000000000" pitchFamily="2" charset="-127"/>
              <a:cs typeface="굴림" panose="020B0600000101010101" pitchFamily="50" charset="-127"/>
            </a:endParaRPr>
          </a:p>
          <a:p>
            <a:pPr fontAlgn="base">
              <a:lnSpc>
                <a:spcPct val="120000"/>
              </a:lnSpc>
              <a:buSzPct val="100000"/>
            </a:pPr>
            <a:r>
              <a:rPr lang="en-US" altLang="ko-KR" sz="800" b="1" kern="10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굴림" panose="020B0600000101010101" pitchFamily="50" charset="-127"/>
              </a:rPr>
              <a:t>       </a:t>
            </a:r>
            <a:r>
              <a:rPr lang="ko-KR" altLang="ko-KR" sz="800" b="1" kern="100" dirty="0">
                <a:solidFill>
                  <a:schemeClr val="bg2">
                    <a:lumMod val="25000"/>
                  </a:schemeClr>
                </a:solidFill>
                <a:effectLst/>
                <a:latin typeface="넥슨Lv2고딕 Light" panose="00000300000000000000" pitchFamily="2" charset="-127"/>
                <a:ea typeface="넥슨Lv2고딕 Light" panose="00000300000000000000" pitchFamily="2" charset="-127"/>
                <a:cs typeface="굴림" panose="020B0600000101010101" pitchFamily="50" charset="-127"/>
              </a:rPr>
              <a:t>안전성 위험을 초래할 것으로는 예견되지 않으므로 시험이 </a:t>
            </a:r>
            <a:endParaRPr lang="en-US" altLang="ko-KR" sz="800" b="1" kern="100" dirty="0">
              <a:solidFill>
                <a:schemeClr val="bg2">
                  <a:lumMod val="25000"/>
                </a:schemeClr>
              </a:solidFill>
              <a:effectLst/>
              <a:latin typeface="넥슨Lv2고딕 Light" panose="00000300000000000000" pitchFamily="2" charset="-127"/>
              <a:ea typeface="넥슨Lv2고딕 Light" panose="00000300000000000000" pitchFamily="2" charset="-127"/>
              <a:cs typeface="굴림" panose="020B0600000101010101" pitchFamily="50" charset="-127"/>
            </a:endParaRPr>
          </a:p>
          <a:p>
            <a:pPr fontAlgn="base">
              <a:lnSpc>
                <a:spcPct val="120000"/>
              </a:lnSpc>
              <a:buSzPct val="100000"/>
            </a:pPr>
            <a:r>
              <a:rPr lang="en-US" altLang="ko-KR" sz="800" b="1" kern="10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굴림" panose="020B0600000101010101" pitchFamily="50" charset="-127"/>
              </a:rPr>
              <a:t>       </a:t>
            </a:r>
            <a:r>
              <a:rPr lang="ko-KR" altLang="ko-KR" sz="800" b="1" kern="100" dirty="0">
                <a:solidFill>
                  <a:schemeClr val="bg2">
                    <a:lumMod val="25000"/>
                  </a:schemeClr>
                </a:solidFill>
                <a:effectLst/>
                <a:latin typeface="넥슨Lv2고딕 Light" panose="00000300000000000000" pitchFamily="2" charset="-127"/>
                <a:ea typeface="넥슨Lv2고딕 Light" panose="00000300000000000000" pitchFamily="2" charset="-127"/>
                <a:cs typeface="굴림" panose="020B0600000101010101" pitchFamily="50" charset="-127"/>
              </a:rPr>
              <a:t>불필요하다고 본다</a:t>
            </a:r>
            <a:r>
              <a:rPr lang="en-US" altLang="ko-KR" sz="800" b="1" kern="100" dirty="0">
                <a:solidFill>
                  <a:schemeClr val="bg2">
                    <a:lumMod val="25000"/>
                  </a:schemeClr>
                </a:solidFill>
                <a:effectLst/>
                <a:latin typeface="넥슨Lv2고딕 Light" panose="00000300000000000000" pitchFamily="2" charset="-127"/>
                <a:ea typeface="넥슨Lv2고딕 Light" panose="00000300000000000000" pitchFamily="2" charset="-127"/>
                <a:cs typeface="굴림" panose="020B0600000101010101" pitchFamily="50" charset="-127"/>
              </a:rPr>
              <a:t>. </a:t>
            </a:r>
          </a:p>
          <a:p>
            <a:pPr lvl="0" fontAlgn="base">
              <a:lnSpc>
                <a:spcPct val="120000"/>
              </a:lnSpc>
              <a:buSzPct val="100000"/>
            </a:pP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5. 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서약</a:t>
            </a:r>
          </a:p>
          <a:p>
            <a:pPr fontAlgn="base">
              <a:lnSpc>
                <a:spcPct val="120000"/>
              </a:lnSpc>
            </a:pP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   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당사는 본 </a:t>
            </a:r>
            <a:r>
              <a:rPr lang="ko-KR" altLang="en-US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제품의 방부 유효성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평가 과정 및 평가 결론의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과학성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,</a:t>
            </a:r>
          </a:p>
          <a:p>
            <a:pPr fontAlgn="base">
              <a:lnSpc>
                <a:spcPct val="120000"/>
              </a:lnSpc>
            </a:pP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   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정확성 및 진실성에 </a:t>
            </a:r>
            <a:r>
              <a:rPr lang="ko-KR" altLang="en-US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대해 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책임진다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.</a:t>
            </a:r>
            <a:endParaRPr lang="ko-KR" altLang="ko-KR" sz="800" b="1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</a:endParaRPr>
          </a:p>
          <a:p>
            <a:pPr fontAlgn="base">
              <a:lnSpc>
                <a:spcPct val="120000"/>
              </a:lnSpc>
            </a:pP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 </a:t>
            </a:r>
            <a:endParaRPr lang="ko-KR" altLang="ko-KR" sz="800" b="1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</a:endParaRPr>
          </a:p>
          <a:p>
            <a:pPr algn="r" fontAlgn="base">
              <a:lnSpc>
                <a:spcPct val="120000"/>
              </a:lnSpc>
            </a:pP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화장품 허가인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/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등록인 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(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서명 날인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)</a:t>
            </a:r>
            <a:endParaRPr lang="ko-KR" altLang="ko-KR" sz="800" b="1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</a:endParaRPr>
          </a:p>
          <a:p>
            <a:pPr algn="r" fontAlgn="base">
              <a:lnSpc>
                <a:spcPct val="120000"/>
              </a:lnSpc>
            </a:pP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20XX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년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XX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월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XX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일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AABCFD6-E231-4655-B787-2F39D547CCD0}"/>
              </a:ext>
            </a:extLst>
          </p:cNvPr>
          <p:cNvSpPr txBox="1"/>
          <p:nvPr/>
        </p:nvSpPr>
        <p:spPr>
          <a:xfrm>
            <a:off x="6893169" y="2966790"/>
            <a:ext cx="2743201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300" spc="-150" dirty="0">
                <a:solidFill>
                  <a:schemeClr val="bg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Calibri" pitchFamily="34" charset="0"/>
              </a:rPr>
              <a:t>화장품 방부 효능 시험 평가 결과</a:t>
            </a:r>
            <a:endParaRPr lang="en-US" altLang="ko-KR" sz="1300" spc="-150" dirty="0">
              <a:solidFill>
                <a:schemeClr val="bg1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Calibri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E27B19-4DB5-46E8-847A-700C916CE57B}"/>
              </a:ext>
            </a:extLst>
          </p:cNvPr>
          <p:cNvSpPr txBox="1"/>
          <p:nvPr/>
        </p:nvSpPr>
        <p:spPr>
          <a:xfrm>
            <a:off x="1090245" y="2452811"/>
            <a:ext cx="3455378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미생물학적 관점에서 원료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(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물질 또는 혼합물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)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및 제품의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허용 가능한 미생물학적 규격을 결정하기 위하여 제품의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미생물 기준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미생물학적 위험성에 근거한 보존력 검토 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정보를 포함하는 자료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cxnSp>
        <p:nvCxnSpPr>
          <p:cNvPr id="15" name="직선 연결선 14">
            <a:extLst>
              <a:ext uri="{FF2B5EF4-FFF2-40B4-BE49-F238E27FC236}">
                <a16:creationId xmlns:a16="http://schemas.microsoft.com/office/drawing/2014/main" id="{D0410421-388F-40E7-B6A3-021CB86357DD}"/>
              </a:ext>
            </a:extLst>
          </p:cNvPr>
          <p:cNvCxnSpPr>
            <a:cxnSpLocks/>
          </p:cNvCxnSpPr>
          <p:nvPr/>
        </p:nvCxnSpPr>
        <p:spPr>
          <a:xfrm>
            <a:off x="8230330" y="3317009"/>
            <a:ext cx="0" cy="222804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>
            <a:extLst>
              <a:ext uri="{FF2B5EF4-FFF2-40B4-BE49-F238E27FC236}">
                <a16:creationId xmlns:a16="http://schemas.microsoft.com/office/drawing/2014/main" id="{C4162FEF-0D54-4796-B2D2-3F694ED48A66}"/>
              </a:ext>
            </a:extLst>
          </p:cNvPr>
          <p:cNvCxnSpPr>
            <a:cxnSpLocks/>
          </p:cNvCxnSpPr>
          <p:nvPr/>
        </p:nvCxnSpPr>
        <p:spPr>
          <a:xfrm flipV="1">
            <a:off x="699205" y="6480765"/>
            <a:ext cx="10809158" cy="495"/>
          </a:xfrm>
          <a:prstGeom prst="line">
            <a:avLst/>
          </a:prstGeom>
          <a:ln>
            <a:solidFill>
              <a:srgbClr val="C04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표 13">
            <a:extLst>
              <a:ext uri="{FF2B5EF4-FFF2-40B4-BE49-F238E27FC236}">
                <a16:creationId xmlns:a16="http://schemas.microsoft.com/office/drawing/2014/main" id="{D7DE9ACC-7204-49F4-815D-BA4230C2A0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932698"/>
              </p:ext>
            </p:extLst>
          </p:nvPr>
        </p:nvGraphicFramePr>
        <p:xfrm>
          <a:off x="699205" y="6263174"/>
          <a:ext cx="38996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9896">
                  <a:extLst>
                    <a:ext uri="{9D8B030D-6E8A-4147-A177-3AD203B41FA5}">
                      <a16:colId xmlns:a16="http://schemas.microsoft.com/office/drawing/2014/main" val="855526410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106271662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374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01| </a:t>
                      </a:r>
                      <a:r>
                        <a:rPr lang="ko-KR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안전성 평가 개요</a:t>
                      </a:r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02|</a:t>
                      </a:r>
                      <a:r>
                        <a:rPr lang="ko-KR" altLang="en-US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안정성 정보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03|</a:t>
                      </a:r>
                      <a:r>
                        <a:rPr lang="ko-KR" altLang="en-US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안전성 평가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graphicFrame>
        <p:nvGraphicFramePr>
          <p:cNvPr id="17" name="표 16">
            <a:extLst>
              <a:ext uri="{FF2B5EF4-FFF2-40B4-BE49-F238E27FC236}">
                <a16:creationId xmlns:a16="http://schemas.microsoft.com/office/drawing/2014/main" id="{0B333CDC-30FB-4807-8090-8B986E595C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080353"/>
              </p:ext>
            </p:extLst>
          </p:nvPr>
        </p:nvGraphicFramePr>
        <p:xfrm>
          <a:off x="11196722" y="6274725"/>
          <a:ext cx="3042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288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0053">
                <a:tc>
                  <a:txBody>
                    <a:bodyPr/>
                    <a:lstStyle/>
                    <a:p>
                      <a:pPr latinLnBrk="1"/>
                      <a:endParaRPr lang="ko-KR" altLang="en-US" sz="800" dirty="0">
                        <a:solidFill>
                          <a:schemeClr val="bg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17BDABCF-782C-4BCF-B05D-D776B5AD0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DE84-D504-4A98-B5DC-B7F62ED37110}" type="slidenum">
              <a:rPr lang="ko-KR" altLang="en-US" smtClean="0"/>
              <a:pPr/>
              <a:t>22</a:t>
            </a:fld>
            <a:endParaRPr lang="ko-KR" altLang="en-US" dirty="0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ABBC5FF5-02F9-10E0-DFF7-0B5DE571F8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3571" y="590211"/>
            <a:ext cx="1408298" cy="66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4285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78E0EC2B-B4AD-4A27-99E5-7A2AF58AC0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0B307BB-5A4D-4D7E-8566-4252056A9C78}"/>
              </a:ext>
            </a:extLst>
          </p:cNvPr>
          <p:cNvSpPr txBox="1"/>
          <p:nvPr/>
        </p:nvSpPr>
        <p:spPr>
          <a:xfrm>
            <a:off x="1090246" y="1951618"/>
            <a:ext cx="34465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불순물</a:t>
            </a:r>
            <a:r>
              <a:rPr lang="en-US" altLang="ko-KR" sz="16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 </a:t>
            </a:r>
            <a:r>
              <a:rPr lang="ko-KR" altLang="en-US" sz="16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및</a:t>
            </a:r>
            <a:r>
              <a:rPr lang="en-US" altLang="ko-KR" sz="16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 </a:t>
            </a:r>
            <a:r>
              <a:rPr lang="ko-KR" altLang="en-US" sz="16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포장재 관련 정보</a:t>
            </a:r>
            <a:endParaRPr lang="en-US" altLang="ko-KR" sz="1600" spc="-150" dirty="0"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  <a:cs typeface="Calibri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E3522DA-F196-4670-8635-73733D8A0D93}"/>
              </a:ext>
            </a:extLst>
          </p:cNvPr>
          <p:cNvSpPr txBox="1"/>
          <p:nvPr/>
        </p:nvSpPr>
        <p:spPr>
          <a:xfrm>
            <a:off x="5263664" y="1798085"/>
            <a:ext cx="5612425" cy="387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물질 및 혼합물의 순도</a:t>
            </a:r>
            <a:endParaRPr kumimoji="1" lang="en-US" altLang="ko-KR" sz="1600" spc="-150" dirty="0">
              <a:solidFill>
                <a:schemeClr val="accent5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7FCE620-34D9-4A1D-A72A-E31F87AE1016}"/>
              </a:ext>
            </a:extLst>
          </p:cNvPr>
          <p:cNvSpPr txBox="1"/>
          <p:nvPr/>
        </p:nvSpPr>
        <p:spPr>
          <a:xfrm>
            <a:off x="1090245" y="2452811"/>
            <a:ext cx="3455378" cy="757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제품에 의도적으로 첨가되지 않은 물질이 화장품에 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포함되어 있고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안전성에 영향을 미칠 수 있는지 여부를 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판단하기 위하여 작성하는 자료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640B06EF-BB34-4CB2-9E2B-673B73BA9C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3022848"/>
              </p:ext>
            </p:extLst>
          </p:nvPr>
        </p:nvGraphicFramePr>
        <p:xfrm>
          <a:off x="1203567" y="3319521"/>
          <a:ext cx="3228731" cy="2343231"/>
        </p:xfrm>
        <a:graphic>
          <a:graphicData uri="http://schemas.openxmlformats.org/drawingml/2006/table">
            <a:tbl>
              <a:tblPr/>
              <a:tblGrid>
                <a:gridCol w="3228731">
                  <a:extLst>
                    <a:ext uri="{9D8B030D-6E8A-4147-A177-3AD203B41FA5}">
                      <a16:colId xmlns:a16="http://schemas.microsoft.com/office/drawing/2014/main" val="1928516564"/>
                    </a:ext>
                  </a:extLst>
                </a:gridCol>
              </a:tblGrid>
              <a:tr h="298518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①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원료에 존재하는 의도하지 않은 불순물 정보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706147"/>
                  </a:ext>
                </a:extLst>
              </a:tr>
              <a:tr h="127629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②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제품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(Final Product)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에 존재하는 의도하지 않은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  <a:p>
                      <a:pPr algn="l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   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불순물 정보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(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화장품을 제조하면서 인위적으로 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  <a:p>
                      <a:pPr algn="l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   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첨가하지 않았으나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,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비의도적으로 유래된 사실이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  <a:p>
                      <a:pPr algn="l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   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객관적인 자료로 확인되고 기술적으로 완전한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  <a:p>
                      <a:pPr algn="l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   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제거가 불가능한 경우 해당 물질을 고려하여 작성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)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468950"/>
                  </a:ext>
                </a:extLst>
              </a:tr>
              <a:tr h="768421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③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포장재에 대한 특성 및 용기 및 포장 적합성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    (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포장재와 내용물의 적합성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(Compatibility)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및 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   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내용물로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이행되는 물질을 고려하여 작성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)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0583869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A43A1180-573A-4D43-BB3C-F14D76CB2861}"/>
              </a:ext>
            </a:extLst>
          </p:cNvPr>
          <p:cNvSpPr txBox="1"/>
          <p:nvPr/>
        </p:nvSpPr>
        <p:spPr>
          <a:xfrm>
            <a:off x="5521567" y="2288608"/>
            <a:ext cx="5694486" cy="313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제품에서 불순물의 존재 여부를 평가하는 방법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9D28DA1-8AC8-432C-9CA2-896967DE0D64}"/>
              </a:ext>
            </a:extLst>
          </p:cNvPr>
          <p:cNvSpPr txBox="1"/>
          <p:nvPr/>
        </p:nvSpPr>
        <p:spPr>
          <a:xfrm>
            <a:off x="5521567" y="3272034"/>
            <a:ext cx="5694486" cy="313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불순물이 기술적으로 제거가 불가능한 경우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B04DB38-D8A8-4614-8E0E-86C16354BE13}"/>
              </a:ext>
            </a:extLst>
          </p:cNvPr>
          <p:cNvSpPr txBox="1"/>
          <p:nvPr/>
        </p:nvSpPr>
        <p:spPr>
          <a:xfrm>
            <a:off x="5521566" y="2524594"/>
            <a:ext cx="6264966" cy="6979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lvl="1" indent="-180975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·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원료의 기본 정보 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원산지 등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)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및 제조 공정 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추출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합성 등의 생산 공정 방법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사용된 용매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)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을 포함한 원료의 규격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(specification) </a:t>
            </a:r>
          </a:p>
          <a:p>
            <a:pPr marL="180975" lvl="1" indent="-180975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 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및 기술 데이터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180975" lvl="1" indent="-180975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·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원료 및 제품에서 잠재적으로 존재하는 불순물의 물리 화학적 분석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CD4F0FA-8DF6-4324-A001-4C7811F7D453}"/>
              </a:ext>
            </a:extLst>
          </p:cNvPr>
          <p:cNvSpPr txBox="1"/>
          <p:nvPr/>
        </p:nvSpPr>
        <p:spPr>
          <a:xfrm>
            <a:off x="5521566" y="3504743"/>
            <a:ext cx="5466867" cy="9056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lvl="1" indent="-180975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·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불순물을 제거 불가능한 사유를 설명하고 존재할 수 있는 불순물이 안전하고 정당함을 명시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180975" lvl="1" indent="-180975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·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물질의 불순물 함량을 최대한 낮은 함량으로 유지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180975" lvl="1" indent="-180975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·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제품 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(final product)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의 안정성 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(stability)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문제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보존 또는 운송 시 문제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900" b="1" spc="-20" dirty="0" err="1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원료간의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상호작용에 의해 생성되는 불순물의 경우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</a:t>
            </a:r>
          </a:p>
          <a:p>
            <a:pPr marL="180975" lvl="1" indent="-180975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 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제품의 조성 변경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(Re-formulation)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C810168-0578-4DF5-938F-7B9C28765190}"/>
              </a:ext>
            </a:extLst>
          </p:cNvPr>
          <p:cNvSpPr txBox="1"/>
          <p:nvPr/>
        </p:nvSpPr>
        <p:spPr>
          <a:xfrm>
            <a:off x="5521566" y="4647375"/>
            <a:ext cx="5466867" cy="313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accent5">
                    <a:lumMod val="7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불순물이  발생할 수 있는 경우</a:t>
            </a:r>
            <a:endParaRPr kumimoji="1" lang="en-US" altLang="ko-KR" sz="1200" spc="-150" dirty="0">
              <a:solidFill>
                <a:schemeClr val="accent5">
                  <a:lumMod val="7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F2AD553-87E1-49CF-A8D6-CA982C907C5A}"/>
              </a:ext>
            </a:extLst>
          </p:cNvPr>
          <p:cNvSpPr txBox="1"/>
          <p:nvPr/>
        </p:nvSpPr>
        <p:spPr>
          <a:xfrm>
            <a:off x="5521566" y="4876009"/>
            <a:ext cx="5466867" cy="9056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·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원료 및 물질에 존재하는 의도하지 않은 물질</a:t>
            </a:r>
          </a:p>
          <a:p>
            <a:pPr>
              <a:lnSpc>
                <a:spcPct val="150000"/>
              </a:lnSpc>
            </a:pP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·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제품의 제조공정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보관 조건에서 유래한 의도하지 않은 물질</a:t>
            </a:r>
          </a:p>
          <a:p>
            <a:pPr marL="119063" indent="-119063">
              <a:lnSpc>
                <a:spcPct val="150000"/>
              </a:lnSpc>
            </a:pP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·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포장재의 물질 또는 포장재와 내용물의 용기 및 포장 적합성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(Compatibility)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으로 인해 발생할 수 있는 물질로 포장재에서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119063" indent="-119063">
              <a:lnSpc>
                <a:spcPct val="150000"/>
              </a:lnSpc>
            </a:pP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 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내용물로 이행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(migration)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되는 물질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</p:txBody>
      </p:sp>
      <p:cxnSp>
        <p:nvCxnSpPr>
          <p:cNvPr id="14" name="직선 연결선 13">
            <a:extLst>
              <a:ext uri="{FF2B5EF4-FFF2-40B4-BE49-F238E27FC236}">
                <a16:creationId xmlns:a16="http://schemas.microsoft.com/office/drawing/2014/main" id="{0FA8A2F1-179E-40F9-B8E8-C65C12EF2D63}"/>
              </a:ext>
            </a:extLst>
          </p:cNvPr>
          <p:cNvCxnSpPr>
            <a:cxnSpLocks/>
          </p:cNvCxnSpPr>
          <p:nvPr/>
        </p:nvCxnSpPr>
        <p:spPr>
          <a:xfrm flipV="1">
            <a:off x="699205" y="6480765"/>
            <a:ext cx="10809158" cy="495"/>
          </a:xfrm>
          <a:prstGeom prst="line">
            <a:avLst/>
          </a:prstGeom>
          <a:ln>
            <a:solidFill>
              <a:srgbClr val="C04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표 14">
            <a:extLst>
              <a:ext uri="{FF2B5EF4-FFF2-40B4-BE49-F238E27FC236}">
                <a16:creationId xmlns:a16="http://schemas.microsoft.com/office/drawing/2014/main" id="{8454A48B-FA90-45EA-87BD-5F21DF6E90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932698"/>
              </p:ext>
            </p:extLst>
          </p:nvPr>
        </p:nvGraphicFramePr>
        <p:xfrm>
          <a:off x="699205" y="6263174"/>
          <a:ext cx="38996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9896">
                  <a:extLst>
                    <a:ext uri="{9D8B030D-6E8A-4147-A177-3AD203B41FA5}">
                      <a16:colId xmlns:a16="http://schemas.microsoft.com/office/drawing/2014/main" val="855526410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106271662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374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01| </a:t>
                      </a:r>
                      <a:r>
                        <a:rPr lang="ko-KR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안전성 평가 개요</a:t>
                      </a:r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02|</a:t>
                      </a:r>
                      <a:r>
                        <a:rPr lang="ko-KR" altLang="en-US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안정성 정보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03|</a:t>
                      </a:r>
                      <a:r>
                        <a:rPr lang="ko-KR" altLang="en-US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안전성 평가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pic>
        <p:nvPicPr>
          <p:cNvPr id="5" name="그림 4">
            <a:extLst>
              <a:ext uri="{FF2B5EF4-FFF2-40B4-BE49-F238E27FC236}">
                <a16:creationId xmlns:a16="http://schemas.microsoft.com/office/drawing/2014/main" id="{13BD789B-144C-4088-B66D-6FD0544326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2362" y="2354044"/>
            <a:ext cx="222504" cy="210312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374AF26F-CE3E-43D3-95FF-E05F7AFECD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755" y="3324908"/>
            <a:ext cx="222504" cy="210312"/>
          </a:xfrm>
          <a:prstGeom prst="rect">
            <a:avLst/>
          </a:prstGeom>
        </p:spPr>
      </p:pic>
      <p:graphicFrame>
        <p:nvGraphicFramePr>
          <p:cNvPr id="22" name="표 21">
            <a:extLst>
              <a:ext uri="{FF2B5EF4-FFF2-40B4-BE49-F238E27FC236}">
                <a16:creationId xmlns:a16="http://schemas.microsoft.com/office/drawing/2014/main" id="{A07C9A65-3C7B-45D3-B916-9CCA8C0008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080353"/>
              </p:ext>
            </p:extLst>
          </p:nvPr>
        </p:nvGraphicFramePr>
        <p:xfrm>
          <a:off x="11196722" y="6274725"/>
          <a:ext cx="3042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288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0053">
                <a:tc>
                  <a:txBody>
                    <a:bodyPr/>
                    <a:lstStyle/>
                    <a:p>
                      <a:pPr latinLnBrk="1"/>
                      <a:endParaRPr lang="ko-KR" altLang="en-US" sz="800" dirty="0">
                        <a:solidFill>
                          <a:schemeClr val="bg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0297CDF-9E9F-4887-B757-654F03B39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DE84-D504-4A98-B5DC-B7F62ED37110}" type="slidenum">
              <a:rPr lang="ko-KR" altLang="en-US" smtClean="0"/>
              <a:pPr/>
              <a:t>23</a:t>
            </a:fld>
            <a:endParaRPr lang="ko-KR" altLang="en-US" dirty="0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7DBD8CB7-F67F-9E24-1025-3186DD12A0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53571" y="590211"/>
            <a:ext cx="1408298" cy="66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8561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AB49B2FA-9F34-4145-8F37-4B31372FEB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B1AE12A-399C-4747-B787-65877D1498EF}"/>
              </a:ext>
            </a:extLst>
          </p:cNvPr>
          <p:cNvSpPr txBox="1"/>
          <p:nvPr/>
        </p:nvSpPr>
        <p:spPr>
          <a:xfrm>
            <a:off x="1090245" y="2452811"/>
            <a:ext cx="3455378" cy="757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제품에 의도적으로 첨가되지 않은 물질이 화장품에 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포함되어 있고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안전성에 영향을 미칠 수 있는지 여부를 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판단하기 위하여 작성하는 자료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E808037-4E22-49D2-878C-77490EA07398}"/>
              </a:ext>
            </a:extLst>
          </p:cNvPr>
          <p:cNvSpPr txBox="1"/>
          <p:nvPr/>
        </p:nvSpPr>
        <p:spPr>
          <a:xfrm>
            <a:off x="5263664" y="1798085"/>
            <a:ext cx="5612425" cy="387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물질 및 혼합물의 순도</a:t>
            </a:r>
            <a:endParaRPr kumimoji="1" lang="en-US" altLang="ko-KR" sz="1600" spc="-150" dirty="0">
              <a:solidFill>
                <a:schemeClr val="accent5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9B91FA8-F7DF-466C-B681-3C03B60400FE}"/>
              </a:ext>
            </a:extLst>
          </p:cNvPr>
          <p:cNvSpPr txBox="1"/>
          <p:nvPr/>
        </p:nvSpPr>
        <p:spPr>
          <a:xfrm>
            <a:off x="5484937" y="2413841"/>
            <a:ext cx="4979374" cy="4174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900" b="1" dirty="0" err="1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광둥성약감국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안전성 평가 보고서 전체버전 및 기본 결론 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(2024.12.17)</a:t>
            </a: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7. </a:t>
            </a:r>
            <a:r>
              <a:rPr kumimoji="1" lang="en-US" altLang="ko-KR" sz="900" b="1" dirty="0" err="1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xxxx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에센스 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안전성 평가 보고서 전체버전 예시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8BA79DF-DF48-431D-A6D1-F96317484A63}"/>
              </a:ext>
            </a:extLst>
          </p:cNvPr>
          <p:cNvSpPr txBox="1"/>
          <p:nvPr/>
        </p:nvSpPr>
        <p:spPr>
          <a:xfrm>
            <a:off x="5383822" y="2220372"/>
            <a:ext cx="5284183" cy="25128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dirty="0">
                <a:solidFill>
                  <a:srgbClr val="C00000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※ [</a:t>
            </a:r>
            <a:r>
              <a:rPr kumimoji="1" lang="ko-KR" altLang="en-US" sz="900" b="1" dirty="0">
                <a:solidFill>
                  <a:srgbClr val="C00000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중국</a:t>
            </a:r>
            <a:r>
              <a:rPr kumimoji="1" lang="en-US" altLang="ko-KR" sz="900" b="1" dirty="0">
                <a:solidFill>
                  <a:srgbClr val="C00000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] </a:t>
            </a:r>
            <a:r>
              <a:rPr kumimoji="1" lang="ko-KR" altLang="en-US" sz="900" b="1" dirty="0">
                <a:solidFill>
                  <a:srgbClr val="C00000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화장품 안전성 평가 보고서 전체버전</a:t>
            </a:r>
            <a:endParaRPr kumimoji="1" lang="en-US" altLang="ko-KR" sz="900" b="1" dirty="0">
              <a:solidFill>
                <a:srgbClr val="C00000"/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E4BF11E-4464-4B14-B223-151C139D170C}"/>
              </a:ext>
            </a:extLst>
          </p:cNvPr>
          <p:cNvSpPr txBox="1"/>
          <p:nvPr/>
        </p:nvSpPr>
        <p:spPr>
          <a:xfrm>
            <a:off x="5069501" y="3228274"/>
            <a:ext cx="2869223" cy="6999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 latinLnBrk="0">
              <a:lnSpc>
                <a:spcPct val="125000"/>
              </a:lnSpc>
              <a:spcAft>
                <a:spcPts val="600"/>
              </a:spcAft>
              <a:buNone/>
              <a:tabLst>
                <a:tab pos="5401310" algn="l"/>
              </a:tabLst>
            </a:pPr>
            <a:r>
              <a:rPr kumimoji="1" lang="ko-KR" altLang="ko-KR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본 제품은 </a:t>
            </a:r>
            <a:r>
              <a:rPr kumimoji="1" lang="en-US" altLang="ko-KR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“</a:t>
            </a:r>
            <a:r>
              <a:rPr kumimoji="1" lang="ko-KR" altLang="ko-KR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화장품 안전성 평가 기술지침</a:t>
            </a:r>
            <a:r>
              <a:rPr kumimoji="1" lang="en-US" altLang="ko-KR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”</a:t>
            </a:r>
            <a:r>
              <a:rPr kumimoji="1" lang="ko-KR" altLang="ko-KR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과 </a:t>
            </a:r>
            <a:r>
              <a:rPr kumimoji="1" lang="en-US" altLang="ko-KR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“</a:t>
            </a:r>
            <a:r>
              <a:rPr kumimoji="1" lang="ko-KR" altLang="ko-KR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화장품 위험물질 식별 및 평가 기술지침 지도원칙</a:t>
            </a:r>
            <a:r>
              <a:rPr kumimoji="1" lang="en-US" altLang="ko-KR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”</a:t>
            </a:r>
            <a:r>
              <a:rPr kumimoji="1" lang="ko-KR" altLang="ko-KR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의 요건에 따라 현재 과학 인지 수준을 바탕으로 화장품 원료 투입</a:t>
            </a:r>
            <a:r>
              <a:rPr kumimoji="1" lang="en-US" altLang="ko-KR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r>
              <a:rPr kumimoji="1" lang="ko-KR" altLang="ko-KR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생산 과정 중 발생하거나 유입될 수 있는 위험물질을 평가하였으며 그 결과는 다음과 같다</a:t>
            </a:r>
            <a:r>
              <a:rPr kumimoji="1" lang="en-US" altLang="ko-KR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.</a:t>
            </a: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9C03DB78-13B3-4202-BE60-0BD226158A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9876" y="3319521"/>
            <a:ext cx="2878582" cy="2435958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B7FC448A-1845-4F69-8270-5BD38D972989}"/>
              </a:ext>
            </a:extLst>
          </p:cNvPr>
          <p:cNvSpPr txBox="1"/>
          <p:nvPr/>
        </p:nvSpPr>
        <p:spPr>
          <a:xfrm>
            <a:off x="8990300" y="3099109"/>
            <a:ext cx="2007984" cy="221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base" latinLnBrk="0">
              <a:lnSpc>
                <a:spcPct val="107000"/>
              </a:lnSpc>
              <a:spcAft>
                <a:spcPts val="600"/>
              </a:spcAft>
              <a:buNone/>
              <a:tabLst>
                <a:tab pos="5401310" algn="l"/>
              </a:tabLst>
            </a:pPr>
            <a:r>
              <a:rPr lang="ko-KR" altLang="ko-KR" sz="800" b="1" kern="0" dirty="0">
                <a:solidFill>
                  <a:schemeClr val="bg2">
                    <a:lumMod val="50000"/>
                  </a:schemeClr>
                </a:solidFill>
                <a:effectLst/>
                <a:latin typeface="넥슨Lv2고딕 Light" panose="00000300000000000000" pitchFamily="2" charset="-127"/>
                <a:ea typeface="넥슨Lv2고딕 Light" panose="00000300000000000000" pitchFamily="2" charset="-127"/>
                <a:cs typeface="굴림" panose="020B0600000101010101" pitchFamily="50" charset="-127"/>
              </a:rPr>
              <a:t>표</a:t>
            </a:r>
            <a:r>
              <a:rPr lang="en-US" altLang="ko-KR" sz="800" b="1" kern="0" dirty="0">
                <a:solidFill>
                  <a:schemeClr val="bg2">
                    <a:lumMod val="50000"/>
                  </a:schemeClr>
                </a:solidFill>
                <a:effectLst/>
                <a:latin typeface="넥슨Lv2고딕 Light" panose="00000300000000000000" pitchFamily="2" charset="-127"/>
                <a:ea typeface="넥슨Lv2고딕 Light" panose="00000300000000000000" pitchFamily="2" charset="-127"/>
                <a:cs typeface="굴림" panose="020B0600000101010101" pitchFamily="50" charset="-127"/>
              </a:rPr>
              <a:t>4 </a:t>
            </a:r>
            <a:r>
              <a:rPr lang="ko-KR" altLang="en-US" sz="800" b="1" kern="0" dirty="0">
                <a:solidFill>
                  <a:schemeClr val="bg2">
                    <a:lumMod val="50000"/>
                  </a:schemeClr>
                </a:solidFill>
                <a:effectLst/>
                <a:latin typeface="넥슨Lv2고딕 Light" panose="00000300000000000000" pitchFamily="2" charset="-127"/>
                <a:ea typeface="넥슨Lv2고딕 Light" panose="00000300000000000000" pitchFamily="2" charset="-127"/>
                <a:cs typeface="굴림" panose="020B0600000101010101" pitchFamily="50" charset="-127"/>
              </a:rPr>
              <a:t>화장품 중 안전성 위험물질 위해 </a:t>
            </a:r>
            <a:r>
              <a:rPr lang="ko-KR" altLang="en-US" sz="800" b="1" kern="0" dirty="0" err="1">
                <a:solidFill>
                  <a:schemeClr val="bg2">
                    <a:lumMod val="50000"/>
                  </a:schemeClr>
                </a:solidFill>
                <a:effectLst/>
                <a:latin typeface="넥슨Lv2고딕 Light" panose="00000300000000000000" pitchFamily="2" charset="-127"/>
                <a:ea typeface="넥슨Lv2고딕 Light" panose="00000300000000000000" pitchFamily="2" charset="-127"/>
                <a:cs typeface="굴림" panose="020B0600000101010101" pitchFamily="50" charset="-127"/>
              </a:rPr>
              <a:t>식별표</a:t>
            </a:r>
            <a:endParaRPr lang="ko-KR" altLang="ko-KR" sz="800" b="1" kern="100" dirty="0">
              <a:solidFill>
                <a:schemeClr val="bg2">
                  <a:lumMod val="50000"/>
                </a:schemeClr>
              </a:solidFill>
              <a:effectLst/>
              <a:latin typeface="넥슨Lv2고딕 Light" panose="00000300000000000000" pitchFamily="2" charset="-127"/>
              <a:ea typeface="넥슨Lv2고딕 Light" panose="00000300000000000000" pitchFamily="2" charset="-127"/>
              <a:cs typeface="Times New Roman" panose="02020603050405020304" pitchFamily="18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1E1D385-1E28-46E0-95CA-3986A2D393D2}"/>
              </a:ext>
            </a:extLst>
          </p:cNvPr>
          <p:cNvSpPr txBox="1"/>
          <p:nvPr/>
        </p:nvSpPr>
        <p:spPr>
          <a:xfrm>
            <a:off x="5069501" y="3919417"/>
            <a:ext cx="2869223" cy="1084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25000"/>
              </a:lnSpc>
              <a:spcAft>
                <a:spcPts val="600"/>
              </a:spcAft>
              <a:tabLst>
                <a:tab pos="5401310" algn="l"/>
              </a:tabLst>
            </a:pPr>
            <a:r>
              <a:rPr kumimoji="1" lang="ko-KR" altLang="ko-KR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본 제품의 생산은 국가 관련 </a:t>
            </a:r>
            <a:r>
              <a:rPr kumimoji="1" lang="ko-KR" altLang="ko-KR" sz="800" b="1" spc="-20" dirty="0" err="1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법률·법규에</a:t>
            </a:r>
            <a:r>
              <a:rPr kumimoji="1" lang="ko-KR" altLang="ko-KR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부합하며</a:t>
            </a:r>
            <a:r>
              <a:rPr kumimoji="1" lang="en-US" altLang="ko-KR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r>
              <a:rPr kumimoji="1" lang="ko-KR" altLang="ko-KR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생산 과정과 제품 </a:t>
            </a:r>
            <a:br>
              <a:rPr kumimoji="1" lang="en-US" altLang="ko-KR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</a:br>
            <a:r>
              <a:rPr kumimoji="1" lang="ko-KR" altLang="ko-KR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포장 재료를 엄격히 관리 및 통제한다</a:t>
            </a:r>
            <a:r>
              <a:rPr kumimoji="1" lang="en-US" altLang="ko-KR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.</a:t>
            </a:r>
            <a:endParaRPr kumimoji="1" lang="ko-KR" altLang="ko-KR" sz="8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fontAlgn="base">
              <a:lnSpc>
                <a:spcPct val="125000"/>
              </a:lnSpc>
              <a:spcAft>
                <a:spcPts val="600"/>
              </a:spcAft>
              <a:tabLst>
                <a:tab pos="5401310" algn="l"/>
              </a:tabLst>
            </a:pPr>
            <a:r>
              <a:rPr kumimoji="1" lang="ko-KR" altLang="ko-KR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제품에 존재할 수 있는 안전성 위험 물질은 기술적으로 피할 수 없고</a:t>
            </a:r>
            <a:r>
              <a:rPr kumimoji="1" lang="en-US" altLang="ko-KR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br>
              <a:rPr kumimoji="1" lang="en-US" altLang="ko-KR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</a:br>
            <a:r>
              <a:rPr kumimoji="1" lang="ko-KR" altLang="ko-KR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원료가 투입되면서 발생하는 불순물이다</a:t>
            </a:r>
            <a:r>
              <a:rPr kumimoji="1" lang="en-US" altLang="ko-KR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. </a:t>
            </a:r>
            <a:r>
              <a:rPr kumimoji="1" lang="ko-KR" altLang="ko-KR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잔류한 미량의 불순물은 정상적이고 합리적인 사용조건에서 인체 건강에 해를 끼치지 않는다</a:t>
            </a:r>
            <a:r>
              <a:rPr kumimoji="1" lang="en-US" altLang="ko-KR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. </a:t>
            </a:r>
            <a:r>
              <a:rPr kumimoji="1" lang="ko-KR" altLang="ko-KR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제품 안전성 위험물질 위해 식별표는 표</a:t>
            </a:r>
            <a:r>
              <a:rPr kumimoji="1" lang="en-US" altLang="ko-KR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3</a:t>
            </a:r>
            <a:r>
              <a:rPr kumimoji="1" lang="ko-KR" altLang="ko-KR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을 참조한다</a:t>
            </a:r>
            <a:r>
              <a:rPr kumimoji="1" lang="en-US" altLang="ko-KR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.</a:t>
            </a:r>
            <a:endParaRPr kumimoji="1" lang="ko-KR" altLang="ko-KR" sz="8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</p:txBody>
      </p:sp>
      <p:graphicFrame>
        <p:nvGraphicFramePr>
          <p:cNvPr id="14" name="표 13">
            <a:extLst>
              <a:ext uri="{FF2B5EF4-FFF2-40B4-BE49-F238E27FC236}">
                <a16:creationId xmlns:a16="http://schemas.microsoft.com/office/drawing/2014/main" id="{0C2054C9-BEB9-4800-BE98-3B6A9B8431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5805230"/>
              </p:ext>
            </p:extLst>
          </p:nvPr>
        </p:nvGraphicFramePr>
        <p:xfrm>
          <a:off x="1203567" y="3319521"/>
          <a:ext cx="3228731" cy="2343231"/>
        </p:xfrm>
        <a:graphic>
          <a:graphicData uri="http://schemas.openxmlformats.org/drawingml/2006/table">
            <a:tbl>
              <a:tblPr/>
              <a:tblGrid>
                <a:gridCol w="3228731">
                  <a:extLst>
                    <a:ext uri="{9D8B030D-6E8A-4147-A177-3AD203B41FA5}">
                      <a16:colId xmlns:a16="http://schemas.microsoft.com/office/drawing/2014/main" val="1928516564"/>
                    </a:ext>
                  </a:extLst>
                </a:gridCol>
              </a:tblGrid>
              <a:tr h="298518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①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원료에 존재하는 의도하지 않은 불순물 정보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706147"/>
                  </a:ext>
                </a:extLst>
              </a:tr>
              <a:tr h="127629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②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제품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(Final Product)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에 존재하는 의도하지 않은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  <a:p>
                      <a:pPr algn="l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   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불순물 정보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(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화장품을 제조하면서 인위적으로 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  <a:p>
                      <a:pPr algn="l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   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첨가하지 않았으나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,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비의도적으로 유래된 사실이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  <a:p>
                      <a:pPr algn="l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   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객관적인 자료로 확인되고 기술적으로 완전한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  <a:p>
                      <a:pPr algn="l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   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제거가 불가능한 경우 해당 물질을 고려하여 작성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)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468950"/>
                  </a:ext>
                </a:extLst>
              </a:tr>
              <a:tr h="768421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③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포장재에 대한 특성 및 용기 및 포장 적합성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    (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포장재와 내용물의 적합성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(Compatibility)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및 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   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내용물로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이행되는 물질을 고려하여 작성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)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0583869"/>
                  </a:ext>
                </a:extLst>
              </a:tr>
            </a:tbl>
          </a:graphicData>
        </a:graphic>
      </p:graphicFrame>
      <p:cxnSp>
        <p:nvCxnSpPr>
          <p:cNvPr id="15" name="직선 연결선 14">
            <a:extLst>
              <a:ext uri="{FF2B5EF4-FFF2-40B4-BE49-F238E27FC236}">
                <a16:creationId xmlns:a16="http://schemas.microsoft.com/office/drawing/2014/main" id="{A77F228B-07A2-4AEC-B028-D75EA13F6D99}"/>
              </a:ext>
            </a:extLst>
          </p:cNvPr>
          <p:cNvCxnSpPr>
            <a:cxnSpLocks/>
          </p:cNvCxnSpPr>
          <p:nvPr/>
        </p:nvCxnSpPr>
        <p:spPr>
          <a:xfrm flipV="1">
            <a:off x="699205" y="6480765"/>
            <a:ext cx="10809158" cy="495"/>
          </a:xfrm>
          <a:prstGeom prst="line">
            <a:avLst/>
          </a:prstGeom>
          <a:ln>
            <a:solidFill>
              <a:srgbClr val="C04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표 17">
            <a:extLst>
              <a:ext uri="{FF2B5EF4-FFF2-40B4-BE49-F238E27FC236}">
                <a16:creationId xmlns:a16="http://schemas.microsoft.com/office/drawing/2014/main" id="{7616BF4C-863C-425A-B791-63A1D6A07A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932698"/>
              </p:ext>
            </p:extLst>
          </p:nvPr>
        </p:nvGraphicFramePr>
        <p:xfrm>
          <a:off x="699205" y="6263174"/>
          <a:ext cx="38996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9896">
                  <a:extLst>
                    <a:ext uri="{9D8B030D-6E8A-4147-A177-3AD203B41FA5}">
                      <a16:colId xmlns:a16="http://schemas.microsoft.com/office/drawing/2014/main" val="855526410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106271662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374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01| </a:t>
                      </a:r>
                      <a:r>
                        <a:rPr lang="ko-KR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안전성 평가 개요</a:t>
                      </a:r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02|</a:t>
                      </a:r>
                      <a:r>
                        <a:rPr lang="ko-KR" altLang="en-US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안정성 정보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03|</a:t>
                      </a:r>
                      <a:r>
                        <a:rPr lang="ko-KR" altLang="en-US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안전성 평가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graphicFrame>
        <p:nvGraphicFramePr>
          <p:cNvPr id="19" name="표 18">
            <a:extLst>
              <a:ext uri="{FF2B5EF4-FFF2-40B4-BE49-F238E27FC236}">
                <a16:creationId xmlns:a16="http://schemas.microsoft.com/office/drawing/2014/main" id="{60A147D5-594D-48FE-A1ED-4F2B998FD1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080353"/>
              </p:ext>
            </p:extLst>
          </p:nvPr>
        </p:nvGraphicFramePr>
        <p:xfrm>
          <a:off x="11196722" y="6274725"/>
          <a:ext cx="3042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288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0053">
                <a:tc>
                  <a:txBody>
                    <a:bodyPr/>
                    <a:lstStyle/>
                    <a:p>
                      <a:pPr latinLnBrk="1"/>
                      <a:endParaRPr lang="ko-KR" altLang="en-US" sz="800" dirty="0">
                        <a:solidFill>
                          <a:schemeClr val="bg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C74BB63-09AC-4854-A151-62AA47F34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DE84-D504-4A98-B5DC-B7F62ED37110}" type="slidenum">
              <a:rPr lang="ko-KR" altLang="en-US" smtClean="0"/>
              <a:pPr/>
              <a:t>24</a:t>
            </a:fld>
            <a:endParaRPr lang="ko-KR" altLang="en-US" dirty="0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CC8033B7-F3B3-5FAC-BD3F-FC4D91EC92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53571" y="590211"/>
            <a:ext cx="1408298" cy="6645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DB1B62E-7396-A827-CF3F-CDAF72DA40D1}"/>
              </a:ext>
            </a:extLst>
          </p:cNvPr>
          <p:cNvSpPr txBox="1"/>
          <p:nvPr/>
        </p:nvSpPr>
        <p:spPr>
          <a:xfrm>
            <a:off x="1090246" y="1951618"/>
            <a:ext cx="34465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불순물</a:t>
            </a:r>
            <a:r>
              <a:rPr lang="en-US" altLang="ko-KR" sz="16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 </a:t>
            </a:r>
            <a:r>
              <a:rPr lang="ko-KR" altLang="en-US" sz="16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및</a:t>
            </a:r>
            <a:r>
              <a:rPr lang="en-US" altLang="ko-KR" sz="16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 </a:t>
            </a:r>
            <a:r>
              <a:rPr lang="ko-KR" altLang="en-US" sz="16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포장재 관련 정보</a:t>
            </a:r>
            <a:endParaRPr lang="en-US" altLang="ko-KR" sz="1600" spc="-150" dirty="0"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07360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E4E103B3-EAF0-4916-BB9E-E23E8EC61B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3AF5043-1199-4137-B4D6-5DF7E2AFC002}"/>
              </a:ext>
            </a:extLst>
          </p:cNvPr>
          <p:cNvSpPr txBox="1"/>
          <p:nvPr/>
        </p:nvSpPr>
        <p:spPr>
          <a:xfrm>
            <a:off x="1090245" y="2452811"/>
            <a:ext cx="3455378" cy="757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제품에 의도적으로 첨가되지 않은 물질이 화장품에 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포함되어 있고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안전성에 영향을 미칠 수 있는지 여부를 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판단하기 위하여 작성하는 자료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8453801-ADDA-492A-8F5E-5F6A61235C40}"/>
              </a:ext>
            </a:extLst>
          </p:cNvPr>
          <p:cNvSpPr txBox="1"/>
          <p:nvPr/>
        </p:nvSpPr>
        <p:spPr>
          <a:xfrm>
            <a:off x="5263664" y="1798085"/>
            <a:ext cx="5612425" cy="387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포장재 특성 고려</a:t>
            </a:r>
            <a:endParaRPr kumimoji="1" lang="en-US" altLang="ko-KR" sz="1600" spc="-150" dirty="0">
              <a:solidFill>
                <a:schemeClr val="accent5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CF68CEE-3571-41B4-B3D4-5771A23CA8A0}"/>
              </a:ext>
            </a:extLst>
          </p:cNvPr>
          <p:cNvSpPr txBox="1"/>
          <p:nvPr/>
        </p:nvSpPr>
        <p:spPr>
          <a:xfrm>
            <a:off x="5530359" y="2323776"/>
            <a:ext cx="5694486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신규 포장재에 대해 용기 및 포장 적합성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(</a:t>
            </a:r>
            <a:r>
              <a:rPr kumimoji="1" lang="en-US" altLang="ko-KR" sz="1200" spc="-12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Compatibility)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및 이행에 대한 평가 수행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200" spc="-150" dirty="0">
                <a:solidFill>
                  <a:schemeClr val="bg2">
                    <a:lumMod val="50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(</a:t>
            </a:r>
            <a:r>
              <a:rPr kumimoji="1" lang="ko-KR" altLang="en-US" sz="1200" spc="-150" dirty="0">
                <a:solidFill>
                  <a:schemeClr val="bg2">
                    <a:lumMod val="50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제품과 직접 접촉하는 </a:t>
            </a:r>
            <a:r>
              <a:rPr kumimoji="1" lang="en-US" altLang="ko-KR" sz="1200" spc="-150" dirty="0">
                <a:solidFill>
                  <a:schemeClr val="bg2">
                    <a:lumMod val="50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1</a:t>
            </a:r>
            <a:r>
              <a:rPr kumimoji="1" lang="ko-KR" altLang="en-US" sz="1200" spc="-150" dirty="0">
                <a:solidFill>
                  <a:schemeClr val="bg2">
                    <a:lumMod val="50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차포장의 특성을 확인하고</a:t>
            </a:r>
            <a:r>
              <a:rPr kumimoji="1" lang="en-US" altLang="ko-KR" sz="1200" spc="-150" dirty="0">
                <a:solidFill>
                  <a:schemeClr val="bg2">
                    <a:lumMod val="50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1200" spc="-150" dirty="0">
                <a:solidFill>
                  <a:schemeClr val="bg2">
                    <a:lumMod val="50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제품의 안전성 고려</a:t>
            </a:r>
            <a:r>
              <a:rPr kumimoji="1" lang="en-US" altLang="ko-KR" sz="1200" spc="-150" dirty="0">
                <a:solidFill>
                  <a:schemeClr val="bg2">
                    <a:lumMod val="50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D39B26D-CD68-4FF5-9E80-4A8F1170B7EE}"/>
              </a:ext>
            </a:extLst>
          </p:cNvPr>
          <p:cNvSpPr txBox="1"/>
          <p:nvPr/>
        </p:nvSpPr>
        <p:spPr>
          <a:xfrm>
            <a:off x="5530359" y="4220680"/>
            <a:ext cx="5556741" cy="5133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14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포장재에서 또는 포장재로의 물질 이행이 보관 조건에 따라 달라지는 경우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제품 라벨에 올바른 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14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조건을 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표시하도록 함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FD11233-08D8-437E-ADD0-03183B63BB05}"/>
              </a:ext>
            </a:extLst>
          </p:cNvPr>
          <p:cNvSpPr txBox="1"/>
          <p:nvPr/>
        </p:nvSpPr>
        <p:spPr>
          <a:xfrm>
            <a:off x="5530359" y="4678529"/>
            <a:ext cx="5556741" cy="5133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14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2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제품 내용물이 빛이나 공기에 민감하고 제품 안전이나 제품 효능에 영향을 미칠 수</a:t>
            </a:r>
            <a:endParaRPr kumimoji="1" lang="en-US" altLang="ko-KR" sz="1200" spc="-2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14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2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있게 분해되는 경우 적절한 포장을 선택하여야 함</a:t>
            </a:r>
            <a:endParaRPr kumimoji="1" lang="en-US" altLang="ko-KR" sz="1200" spc="-2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B5327BF-6341-4DDB-BC6D-FC89AD1A6C55}"/>
              </a:ext>
            </a:extLst>
          </p:cNvPr>
          <p:cNvSpPr txBox="1"/>
          <p:nvPr/>
        </p:nvSpPr>
        <p:spPr>
          <a:xfrm>
            <a:off x="5559667" y="2981682"/>
            <a:ext cx="808895" cy="4431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14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0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포장재 주요 고려사항</a:t>
            </a:r>
            <a:endParaRPr kumimoji="1" lang="en-US" altLang="ko-KR" sz="10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68B9FDB-EBF6-497E-8424-33A441950C3D}"/>
              </a:ext>
            </a:extLst>
          </p:cNvPr>
          <p:cNvSpPr txBox="1"/>
          <p:nvPr/>
        </p:nvSpPr>
        <p:spPr>
          <a:xfrm>
            <a:off x="6286500" y="3350035"/>
            <a:ext cx="147320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spc="-130" dirty="0">
                <a:solidFill>
                  <a:schemeClr val="bg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Calibri" pitchFamily="34" charset="0"/>
              </a:rPr>
              <a:t>내용물과 포장재 사이의</a:t>
            </a:r>
            <a:endParaRPr lang="en-US" altLang="ko-KR" sz="1100" spc="-130" dirty="0">
              <a:solidFill>
                <a:schemeClr val="bg1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Calibri" pitchFamily="34" charset="0"/>
            </a:endParaRPr>
          </a:p>
          <a:p>
            <a:r>
              <a:rPr lang="ko-KR" altLang="en-US" sz="1100" spc="-130" dirty="0">
                <a:solidFill>
                  <a:schemeClr val="bg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Calibri" pitchFamily="34" charset="0"/>
              </a:rPr>
              <a:t>상호작용</a:t>
            </a:r>
            <a:endParaRPr lang="en-US" altLang="ko-KR" sz="1100" spc="-130" dirty="0">
              <a:solidFill>
                <a:schemeClr val="bg1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Calibri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FC6FC0F-6A62-464B-8763-3F56744001E9}"/>
              </a:ext>
            </a:extLst>
          </p:cNvPr>
          <p:cNvSpPr txBox="1"/>
          <p:nvPr/>
        </p:nvSpPr>
        <p:spPr>
          <a:xfrm>
            <a:off x="7924799" y="3350034"/>
            <a:ext cx="147320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spc="-130" dirty="0">
                <a:solidFill>
                  <a:schemeClr val="bg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Calibri" pitchFamily="34" charset="0"/>
              </a:rPr>
              <a:t>포장재의 차단 특성</a:t>
            </a:r>
            <a:endParaRPr lang="en-US" altLang="ko-KR" sz="1100" spc="-130" dirty="0">
              <a:solidFill>
                <a:schemeClr val="bg1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Calibri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8F78DC3-0F16-44D4-80FE-84488155DA30}"/>
              </a:ext>
            </a:extLst>
          </p:cNvPr>
          <p:cNvSpPr txBox="1"/>
          <p:nvPr/>
        </p:nvSpPr>
        <p:spPr>
          <a:xfrm>
            <a:off x="9563098" y="3354470"/>
            <a:ext cx="147320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spc="-130" dirty="0">
                <a:solidFill>
                  <a:schemeClr val="bg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Calibri" pitchFamily="34" charset="0"/>
              </a:rPr>
              <a:t>포장재에서 또는</a:t>
            </a:r>
            <a:endParaRPr lang="en-US" altLang="ko-KR" sz="1100" spc="-130" dirty="0">
              <a:solidFill>
                <a:schemeClr val="bg1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Calibri" pitchFamily="34" charset="0"/>
            </a:endParaRPr>
          </a:p>
          <a:p>
            <a:r>
              <a:rPr lang="ko-KR" altLang="en-US" sz="1100" spc="-130" dirty="0">
                <a:solidFill>
                  <a:schemeClr val="bg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Calibri" pitchFamily="34" charset="0"/>
              </a:rPr>
              <a:t>포장재로의 물질 이행</a:t>
            </a:r>
            <a:endParaRPr lang="en-US" altLang="ko-KR" sz="1100" spc="-130" dirty="0">
              <a:solidFill>
                <a:schemeClr val="bg1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Calibri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C51907D-856D-43F7-BFC0-357A0E3207C5}"/>
              </a:ext>
            </a:extLst>
          </p:cNvPr>
          <p:cNvSpPr txBox="1"/>
          <p:nvPr/>
        </p:nvSpPr>
        <p:spPr>
          <a:xfrm>
            <a:off x="1063870" y="5489290"/>
            <a:ext cx="103309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이미 시장에서 판매되고 있는 유사한 내용물과 포장재에 대한 용기 및 포장 적합성</a:t>
            </a:r>
            <a:r>
              <a:rPr lang="en-US" altLang="ko-KR" sz="1400" dirty="0">
                <a:solidFill>
                  <a:schemeClr val="bg1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Calibri" pitchFamily="34" charset="0"/>
              </a:rPr>
              <a:t>(</a:t>
            </a:r>
            <a:r>
              <a:rPr lang="en-US" altLang="ko-KR" sz="1200" dirty="0">
                <a:solidFill>
                  <a:schemeClr val="bg1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Calibri" pitchFamily="34" charset="0"/>
              </a:rPr>
              <a:t>Compatibility) </a:t>
            </a:r>
            <a:r>
              <a:rPr lang="ko-KR" altLang="en-US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평가는 기존의 용기 및 포장 적합성 평가</a:t>
            </a:r>
            <a:endParaRPr lang="en-US" altLang="ko-KR" sz="1500" spc="-150" dirty="0"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  <a:cs typeface="Calibri" pitchFamily="34" charset="0"/>
            </a:endParaRPr>
          </a:p>
          <a:p>
            <a:r>
              <a:rPr lang="ko-KR" altLang="en-US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이력으로 갈음할 수 있음</a:t>
            </a:r>
            <a:r>
              <a:rPr lang="en-US" altLang="ko-KR" sz="1200" spc="-150" dirty="0">
                <a:solidFill>
                  <a:schemeClr val="bg1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Calibri" pitchFamily="34" charset="0"/>
              </a:rPr>
              <a:t>(</a:t>
            </a:r>
            <a:r>
              <a:rPr lang="ko-KR" altLang="en-US" sz="1200" spc="-150" dirty="0">
                <a:solidFill>
                  <a:schemeClr val="bg1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Calibri" pitchFamily="34" charset="0"/>
              </a:rPr>
              <a:t>식품 포장용으로 개발된 포장재 재료는 식품에서  적용 가능 테스트를 확인했다는 자료를 구비하여 안전성 및 이행</a:t>
            </a:r>
            <a:r>
              <a:rPr lang="en-US" altLang="ko-KR" sz="1200" dirty="0">
                <a:solidFill>
                  <a:schemeClr val="bg1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Calibri" pitchFamily="34" charset="0"/>
              </a:rPr>
              <a:t>(migration)</a:t>
            </a:r>
            <a:r>
              <a:rPr lang="ko-KR" altLang="en-US" sz="1200" spc="-150" dirty="0">
                <a:solidFill>
                  <a:schemeClr val="bg1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Calibri" pitchFamily="34" charset="0"/>
              </a:rPr>
              <a:t>에</a:t>
            </a:r>
            <a:r>
              <a:rPr lang="en-US" altLang="ko-KR" sz="1200" spc="-150" dirty="0">
                <a:solidFill>
                  <a:schemeClr val="bg1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Calibri" pitchFamily="34" charset="0"/>
              </a:rPr>
              <a:t> </a:t>
            </a:r>
            <a:r>
              <a:rPr lang="ko-KR" altLang="en-US" sz="1200" spc="-150" dirty="0">
                <a:solidFill>
                  <a:schemeClr val="bg1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Calibri" pitchFamily="34" charset="0"/>
              </a:rPr>
              <a:t>대한 정보 활용 가능</a:t>
            </a:r>
            <a:r>
              <a:rPr lang="en-US" altLang="ko-KR" sz="1200" spc="-150" dirty="0">
                <a:solidFill>
                  <a:schemeClr val="bg1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Calibri" pitchFamily="34" charset="0"/>
              </a:rPr>
              <a:t>)</a:t>
            </a:r>
            <a:endParaRPr lang="ko-KR" altLang="en-US" sz="1200" dirty="0">
              <a:solidFill>
                <a:schemeClr val="bg1"/>
              </a:solidFill>
              <a:latin typeface="넥슨Lv2고딕 Light" panose="00000300000000000000" pitchFamily="2" charset="-127"/>
              <a:ea typeface="넥슨Lv2고딕 Light" panose="00000300000000000000" pitchFamily="2" charset="-127"/>
            </a:endParaRPr>
          </a:p>
        </p:txBody>
      </p:sp>
      <p:graphicFrame>
        <p:nvGraphicFramePr>
          <p:cNvPr id="15" name="표 14">
            <a:extLst>
              <a:ext uri="{FF2B5EF4-FFF2-40B4-BE49-F238E27FC236}">
                <a16:creationId xmlns:a16="http://schemas.microsoft.com/office/drawing/2014/main" id="{98369CC0-6DAB-4E09-B85E-177DBB2F5F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7691266"/>
              </p:ext>
            </p:extLst>
          </p:nvPr>
        </p:nvGraphicFramePr>
        <p:xfrm>
          <a:off x="1203567" y="3209941"/>
          <a:ext cx="3228731" cy="1981935"/>
        </p:xfrm>
        <a:graphic>
          <a:graphicData uri="http://schemas.openxmlformats.org/drawingml/2006/table">
            <a:tbl>
              <a:tblPr/>
              <a:tblGrid>
                <a:gridCol w="3228731">
                  <a:extLst>
                    <a:ext uri="{9D8B030D-6E8A-4147-A177-3AD203B41FA5}">
                      <a16:colId xmlns:a16="http://schemas.microsoft.com/office/drawing/2014/main" val="1928516564"/>
                    </a:ext>
                  </a:extLst>
                </a:gridCol>
              </a:tblGrid>
              <a:tr h="252490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①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원료에 존재하는 의도하지 않은 불순물 정보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706147"/>
                  </a:ext>
                </a:extLst>
              </a:tr>
              <a:tr h="1079505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②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제품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(Final Product)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에 존재하는 의도하지 않은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  <a:p>
                      <a:pPr algn="l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   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불순물 정보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(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화장품을 제조하면서 인위적으로 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  <a:p>
                      <a:pPr algn="l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   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첨가하지 않았으나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,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비의도적으로 유래된 사실이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  <a:p>
                      <a:pPr algn="l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   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객관적인 자료로 확인되고 기술적으로 완전한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  <a:p>
                      <a:pPr algn="l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   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제거가 불가능한 경우 해당 물질을 고려하여 작성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)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468950"/>
                  </a:ext>
                </a:extLst>
              </a:tr>
              <a:tr h="649940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③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포장재에 대한 특성 및 용기 및 포장 적합성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    (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포장재와 내용물의 적합성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(Compatibility)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및 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   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내용물로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이행되는 물질을 고려하여 작성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)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0583869"/>
                  </a:ext>
                </a:extLst>
              </a:tr>
            </a:tbl>
          </a:graphicData>
        </a:graphic>
      </p:graphicFrame>
      <p:cxnSp>
        <p:nvCxnSpPr>
          <p:cNvPr id="17" name="직선 연결선 16">
            <a:extLst>
              <a:ext uri="{FF2B5EF4-FFF2-40B4-BE49-F238E27FC236}">
                <a16:creationId xmlns:a16="http://schemas.microsoft.com/office/drawing/2014/main" id="{A577532D-A9BC-4559-9E62-DCBDADCEE324}"/>
              </a:ext>
            </a:extLst>
          </p:cNvPr>
          <p:cNvCxnSpPr>
            <a:cxnSpLocks/>
          </p:cNvCxnSpPr>
          <p:nvPr/>
        </p:nvCxnSpPr>
        <p:spPr>
          <a:xfrm flipV="1">
            <a:off x="699205" y="6480765"/>
            <a:ext cx="10809158" cy="495"/>
          </a:xfrm>
          <a:prstGeom prst="line">
            <a:avLst/>
          </a:prstGeom>
          <a:ln>
            <a:solidFill>
              <a:srgbClr val="C04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표 23">
            <a:extLst>
              <a:ext uri="{FF2B5EF4-FFF2-40B4-BE49-F238E27FC236}">
                <a16:creationId xmlns:a16="http://schemas.microsoft.com/office/drawing/2014/main" id="{5D0F7D50-5F4E-46C2-8231-E6234091A9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932698"/>
              </p:ext>
            </p:extLst>
          </p:nvPr>
        </p:nvGraphicFramePr>
        <p:xfrm>
          <a:off x="699205" y="6263174"/>
          <a:ext cx="38996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9896">
                  <a:extLst>
                    <a:ext uri="{9D8B030D-6E8A-4147-A177-3AD203B41FA5}">
                      <a16:colId xmlns:a16="http://schemas.microsoft.com/office/drawing/2014/main" val="855526410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106271662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374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01| </a:t>
                      </a:r>
                      <a:r>
                        <a:rPr lang="ko-KR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안전성 평가 개요</a:t>
                      </a:r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02|</a:t>
                      </a:r>
                      <a:r>
                        <a:rPr lang="ko-KR" altLang="en-US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안정성 정보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03|</a:t>
                      </a:r>
                      <a:r>
                        <a:rPr lang="ko-KR" altLang="en-US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안전성 평가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pic>
        <p:nvPicPr>
          <p:cNvPr id="4" name="그림 3">
            <a:extLst>
              <a:ext uri="{FF2B5EF4-FFF2-40B4-BE49-F238E27FC236}">
                <a16:creationId xmlns:a16="http://schemas.microsoft.com/office/drawing/2014/main" id="{0ACAE5FE-C929-47CE-8BC5-A79CD2FFFF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4811" y="2386679"/>
            <a:ext cx="222504" cy="210312"/>
          </a:xfrm>
          <a:prstGeom prst="rect">
            <a:avLst/>
          </a:prstGeom>
        </p:spPr>
      </p:pic>
      <p:pic>
        <p:nvPicPr>
          <p:cNvPr id="25" name="그림 24">
            <a:extLst>
              <a:ext uri="{FF2B5EF4-FFF2-40B4-BE49-F238E27FC236}">
                <a16:creationId xmlns:a16="http://schemas.microsoft.com/office/drawing/2014/main" id="{4F3D549F-A72D-49D1-AEEA-DF76F55785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0554" y="4267457"/>
            <a:ext cx="222504" cy="210312"/>
          </a:xfrm>
          <a:prstGeom prst="rect">
            <a:avLst/>
          </a:prstGeom>
        </p:spPr>
      </p:pic>
      <p:pic>
        <p:nvPicPr>
          <p:cNvPr id="26" name="그림 25">
            <a:extLst>
              <a:ext uri="{FF2B5EF4-FFF2-40B4-BE49-F238E27FC236}">
                <a16:creationId xmlns:a16="http://schemas.microsoft.com/office/drawing/2014/main" id="{EDDF113C-87B1-4605-B2FC-7331392800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0554" y="4724474"/>
            <a:ext cx="222504" cy="210312"/>
          </a:xfrm>
          <a:prstGeom prst="rect">
            <a:avLst/>
          </a:prstGeom>
        </p:spPr>
      </p:pic>
      <p:graphicFrame>
        <p:nvGraphicFramePr>
          <p:cNvPr id="27" name="표 26">
            <a:extLst>
              <a:ext uri="{FF2B5EF4-FFF2-40B4-BE49-F238E27FC236}">
                <a16:creationId xmlns:a16="http://schemas.microsoft.com/office/drawing/2014/main" id="{50428C5D-8771-4F80-8D2B-A5ED9F9334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080353"/>
              </p:ext>
            </p:extLst>
          </p:nvPr>
        </p:nvGraphicFramePr>
        <p:xfrm>
          <a:off x="11196722" y="6274725"/>
          <a:ext cx="3042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288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0053">
                <a:tc>
                  <a:txBody>
                    <a:bodyPr/>
                    <a:lstStyle/>
                    <a:p>
                      <a:pPr latinLnBrk="1"/>
                      <a:endParaRPr lang="ko-KR" altLang="en-US" sz="800" dirty="0">
                        <a:solidFill>
                          <a:schemeClr val="bg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99009E2A-B51D-4B14-B4D7-9C5C09408D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DE84-D504-4A98-B5DC-B7F62ED37110}" type="slidenum">
              <a:rPr lang="ko-KR" altLang="en-US" smtClean="0"/>
              <a:pPr/>
              <a:t>25</a:t>
            </a:fld>
            <a:endParaRPr lang="ko-KR" altLang="en-US" dirty="0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752E6586-8130-A219-8671-C86559A9E5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53571" y="590211"/>
            <a:ext cx="1408298" cy="6645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0EC0AA-08C6-0EC2-0A9D-544A23EEA224}"/>
              </a:ext>
            </a:extLst>
          </p:cNvPr>
          <p:cNvSpPr txBox="1"/>
          <p:nvPr/>
        </p:nvSpPr>
        <p:spPr>
          <a:xfrm>
            <a:off x="1090246" y="1951618"/>
            <a:ext cx="34465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불순물</a:t>
            </a:r>
            <a:r>
              <a:rPr lang="en-US" altLang="ko-KR" sz="16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 </a:t>
            </a:r>
            <a:r>
              <a:rPr lang="ko-KR" altLang="en-US" sz="16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및</a:t>
            </a:r>
            <a:r>
              <a:rPr lang="en-US" altLang="ko-KR" sz="16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 </a:t>
            </a:r>
            <a:r>
              <a:rPr lang="ko-KR" altLang="en-US" sz="16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포장재 관련 정보</a:t>
            </a:r>
            <a:endParaRPr lang="en-US" altLang="ko-KR" sz="1600" spc="-150" dirty="0"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88289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83F67381-A923-4784-8F87-2411C7D8EC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A858B95-605D-429B-89FF-393A46CA5B6C}"/>
              </a:ext>
            </a:extLst>
          </p:cNvPr>
          <p:cNvSpPr txBox="1"/>
          <p:nvPr/>
        </p:nvSpPr>
        <p:spPr>
          <a:xfrm>
            <a:off x="5263664" y="1798085"/>
            <a:ext cx="5612425" cy="387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포장재 특성 고려</a:t>
            </a:r>
            <a:endParaRPr kumimoji="1" lang="en-US" altLang="ko-KR" sz="1600" spc="-150" dirty="0">
              <a:solidFill>
                <a:schemeClr val="accent5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00372D4-CF81-4B46-83C8-7212A5848E07}"/>
              </a:ext>
            </a:extLst>
          </p:cNvPr>
          <p:cNvSpPr txBox="1"/>
          <p:nvPr/>
        </p:nvSpPr>
        <p:spPr>
          <a:xfrm>
            <a:off x="1063870" y="5489290"/>
            <a:ext cx="103309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이미 시장에서 판매되고 있는 유사한 내용물과 포장재에 대한 용기 및 포장 적합성</a:t>
            </a:r>
            <a:r>
              <a:rPr lang="en-US" altLang="ko-KR" sz="1400" dirty="0">
                <a:solidFill>
                  <a:schemeClr val="bg1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Calibri" pitchFamily="34" charset="0"/>
              </a:rPr>
              <a:t>(</a:t>
            </a:r>
            <a:r>
              <a:rPr lang="en-US" altLang="ko-KR" sz="1200" dirty="0">
                <a:solidFill>
                  <a:schemeClr val="bg1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Calibri" pitchFamily="34" charset="0"/>
              </a:rPr>
              <a:t>Compatibility) </a:t>
            </a:r>
            <a:r>
              <a:rPr lang="ko-KR" altLang="en-US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평가는 기존의 용기 및 포장 적합성 평가</a:t>
            </a:r>
            <a:endParaRPr lang="en-US" altLang="ko-KR" sz="1500" spc="-150" dirty="0"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  <a:cs typeface="Calibri" pitchFamily="34" charset="0"/>
            </a:endParaRPr>
          </a:p>
          <a:p>
            <a:r>
              <a:rPr lang="ko-KR" altLang="en-US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이력으로 갈음할 수 있음</a:t>
            </a:r>
            <a:r>
              <a:rPr lang="en-US" altLang="ko-KR" sz="1200" spc="-150" dirty="0">
                <a:solidFill>
                  <a:schemeClr val="bg1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Calibri" pitchFamily="34" charset="0"/>
              </a:rPr>
              <a:t>(</a:t>
            </a:r>
            <a:r>
              <a:rPr lang="ko-KR" altLang="en-US" sz="1200" spc="-150" dirty="0">
                <a:solidFill>
                  <a:schemeClr val="bg1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Calibri" pitchFamily="34" charset="0"/>
              </a:rPr>
              <a:t>식품 포장용으로 개발된 포장재 재료는 식품에서  적용 가능 테스트를 확인했다는 자료를 구비하여 안전성 및 이행</a:t>
            </a:r>
            <a:r>
              <a:rPr lang="en-US" altLang="ko-KR" sz="1200" dirty="0">
                <a:solidFill>
                  <a:schemeClr val="bg1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Calibri" pitchFamily="34" charset="0"/>
              </a:rPr>
              <a:t>(migration)</a:t>
            </a:r>
            <a:r>
              <a:rPr lang="ko-KR" altLang="en-US" sz="1200" spc="-150" dirty="0">
                <a:solidFill>
                  <a:schemeClr val="bg1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Calibri" pitchFamily="34" charset="0"/>
              </a:rPr>
              <a:t>에</a:t>
            </a:r>
            <a:r>
              <a:rPr lang="en-US" altLang="ko-KR" sz="1200" spc="-150" dirty="0">
                <a:solidFill>
                  <a:schemeClr val="bg1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Calibri" pitchFamily="34" charset="0"/>
              </a:rPr>
              <a:t> </a:t>
            </a:r>
            <a:r>
              <a:rPr lang="ko-KR" altLang="en-US" sz="1200" spc="-150" dirty="0">
                <a:solidFill>
                  <a:schemeClr val="bg1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Calibri" pitchFamily="34" charset="0"/>
              </a:rPr>
              <a:t>대한 정보 활용 가능</a:t>
            </a:r>
            <a:r>
              <a:rPr lang="en-US" altLang="ko-KR" sz="1200" spc="-150" dirty="0">
                <a:solidFill>
                  <a:schemeClr val="bg1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Calibri" pitchFamily="34" charset="0"/>
              </a:rPr>
              <a:t>)</a:t>
            </a:r>
            <a:endParaRPr lang="ko-KR" altLang="en-US" sz="1200" dirty="0">
              <a:solidFill>
                <a:schemeClr val="bg1"/>
              </a:solidFill>
              <a:latin typeface="넥슨Lv2고딕 Light" panose="00000300000000000000" pitchFamily="2" charset="-127"/>
              <a:ea typeface="넥슨Lv2고딕 Light" panose="00000300000000000000" pitchFamily="2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D2229E1-ED51-4BD1-A3B8-666442B1E7C5}"/>
              </a:ext>
            </a:extLst>
          </p:cNvPr>
          <p:cNvSpPr txBox="1"/>
          <p:nvPr/>
        </p:nvSpPr>
        <p:spPr>
          <a:xfrm>
            <a:off x="1090245" y="2452811"/>
            <a:ext cx="3455378" cy="757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제품에 의도적으로 첨가되지 않은 물질이 화장품에 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포함되어 있고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안전성에 영향을 미칠 수 있는지 여부를 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판단하기 위하여 작성하는 자료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A9EA7D7-7742-49BA-B4AC-BC05093605B8}"/>
              </a:ext>
            </a:extLst>
          </p:cNvPr>
          <p:cNvSpPr txBox="1"/>
          <p:nvPr/>
        </p:nvSpPr>
        <p:spPr>
          <a:xfrm>
            <a:off x="5484937" y="2536929"/>
            <a:ext cx="4979374" cy="4174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900" b="1" dirty="0" err="1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광둥성약감국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안전성 평가 보고서 전체버전 및 기본 결론 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(2024.12.17)</a:t>
            </a: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7. </a:t>
            </a:r>
            <a:r>
              <a:rPr kumimoji="1" lang="en-US" altLang="ko-KR" sz="900" b="1" dirty="0" err="1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xxxx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에센스 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안전성 평가 보고서 전체버전 예시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65C9262-54D1-4D54-A549-4D0D86BB8B2D}"/>
              </a:ext>
            </a:extLst>
          </p:cNvPr>
          <p:cNvSpPr txBox="1"/>
          <p:nvPr/>
        </p:nvSpPr>
        <p:spPr>
          <a:xfrm>
            <a:off x="5383822" y="2343460"/>
            <a:ext cx="5284183" cy="25128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dirty="0">
                <a:solidFill>
                  <a:srgbClr val="C00000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※ [</a:t>
            </a:r>
            <a:r>
              <a:rPr kumimoji="1" lang="ko-KR" altLang="en-US" sz="900" b="1" dirty="0">
                <a:solidFill>
                  <a:srgbClr val="C00000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중국</a:t>
            </a:r>
            <a:r>
              <a:rPr kumimoji="1" lang="en-US" altLang="ko-KR" sz="900" b="1" dirty="0">
                <a:solidFill>
                  <a:srgbClr val="C00000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] </a:t>
            </a:r>
            <a:r>
              <a:rPr kumimoji="1" lang="ko-KR" altLang="en-US" sz="900" b="1" dirty="0">
                <a:solidFill>
                  <a:srgbClr val="C00000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화장품 안전성 평가 보고서 전체버전</a:t>
            </a:r>
            <a:endParaRPr kumimoji="1" lang="en-US" altLang="ko-KR" sz="900" b="1" dirty="0">
              <a:solidFill>
                <a:srgbClr val="C00000"/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A29E3F7-583E-42F7-BE22-BB4857F0A8A6}"/>
              </a:ext>
            </a:extLst>
          </p:cNvPr>
          <p:cNvSpPr txBox="1"/>
          <p:nvPr/>
        </p:nvSpPr>
        <p:spPr>
          <a:xfrm>
            <a:off x="6708530" y="3133840"/>
            <a:ext cx="2743201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300" spc="-150" dirty="0">
                <a:solidFill>
                  <a:schemeClr val="bg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Calibri" pitchFamily="34" charset="0"/>
              </a:rPr>
              <a:t>화장품 포장재 호환성 시험 평가 결과</a:t>
            </a:r>
            <a:endParaRPr lang="en-US" altLang="ko-KR" sz="1300" spc="-150" dirty="0">
              <a:solidFill>
                <a:schemeClr val="bg1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Calibri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4FFBC5F-2FC8-443D-AFCE-618CB5B044A8}"/>
              </a:ext>
            </a:extLst>
          </p:cNvPr>
          <p:cNvSpPr txBox="1"/>
          <p:nvPr/>
        </p:nvSpPr>
        <p:spPr>
          <a:xfrm>
            <a:off x="5093438" y="3474081"/>
            <a:ext cx="274320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fontAlgn="base">
              <a:buSzPct val="100000"/>
            </a:pP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1. 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제품 명칭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: </a:t>
            </a:r>
            <a:r>
              <a:rPr lang="en-US" altLang="ko-KR" sz="800" b="1" dirty="0" err="1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xxxx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에센스</a:t>
            </a:r>
          </a:p>
          <a:p>
            <a:pPr lvl="0" fontAlgn="base">
              <a:buSzPct val="100000"/>
            </a:pP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2. 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시험 평가 근거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: (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주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: 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실제 상황에 근거하여 체크하며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, </a:t>
            </a:r>
          </a:p>
          <a:p>
            <a:pPr lvl="0" fontAlgn="base">
              <a:buSzPct val="100000"/>
            </a:pP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   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복수 선택 가능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)</a:t>
            </a:r>
          </a:p>
          <a:p>
            <a:pPr lvl="0" fontAlgn="base">
              <a:buSzPct val="100000"/>
            </a:pP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   · 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기술 규범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, 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기술 지침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, 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국가 표준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, 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업계 표준 또는 국제 표준</a:t>
            </a:r>
            <a:endParaRPr lang="en-US" altLang="ko-KR" sz="800" b="1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</a:endParaRPr>
          </a:p>
          <a:p>
            <a:pPr lvl="0" fontAlgn="base">
              <a:buSzPct val="100000"/>
            </a:pP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      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등을 근거로 실시한 관련 연구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(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구체적인 참고 문헌 명칭과 </a:t>
            </a:r>
            <a:endParaRPr lang="en-US" altLang="ko-KR" sz="800" b="1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</a:endParaRPr>
          </a:p>
          <a:p>
            <a:pPr lvl="0" fontAlgn="base">
              <a:buSzPct val="100000"/>
            </a:pP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      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번호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: </a:t>
            </a:r>
            <a:r>
              <a:rPr lang="en-US" altLang="ko-KR" sz="800" b="1" dirty="0" err="1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xxxxxx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)</a:t>
            </a:r>
          </a:p>
          <a:p>
            <a:pPr lvl="0" fontAlgn="base">
              <a:buSzPct val="100000"/>
            </a:pP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   · 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자체 시험 또는 평가 방법을 이용한 화장품과 포장재 호환성</a:t>
            </a:r>
            <a:endParaRPr lang="en-US" altLang="ko-KR" sz="800" b="1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</a:endParaRPr>
          </a:p>
          <a:p>
            <a:pPr lvl="0" fontAlgn="base">
              <a:buSzPct val="100000"/>
            </a:pP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      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연구 보고서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. 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방법은 기업 검증을 거쳐 이미 수립한 표준작업</a:t>
            </a:r>
            <a:endParaRPr lang="en-US" altLang="ko-KR" sz="800" b="1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</a:endParaRPr>
          </a:p>
          <a:p>
            <a:pPr lvl="0" fontAlgn="base">
              <a:buSzPct val="100000"/>
            </a:pP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      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절차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(SOP)(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자체 방법 명칭과 번호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: </a:t>
            </a:r>
            <a:r>
              <a:rPr lang="en-US" altLang="ko-KR" sz="800" b="1" dirty="0" err="1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xxxxxx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)</a:t>
            </a:r>
          </a:p>
          <a:p>
            <a:pPr lvl="0" fontAlgn="base">
              <a:buSzPct val="100000"/>
            </a:pP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   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·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기타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(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구체적인 내용을 기재해 주시기 바랍니다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)</a:t>
            </a:r>
            <a:endParaRPr lang="ko-KR" altLang="ko-KR" sz="800" b="1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</a:endParaRPr>
          </a:p>
          <a:p>
            <a:pPr lvl="0" fontAlgn="base">
              <a:buSzPct val="100000"/>
            </a:pP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3. 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시험 과정과 결과 약술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: (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시험 시작일 및 종료일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, 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시험 샘플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, </a:t>
            </a:r>
          </a:p>
          <a:p>
            <a:pPr lvl="0" fontAlgn="base">
              <a:buSzPct val="100000"/>
            </a:pP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   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시험 방법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, 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시험 관찰 사항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, </a:t>
            </a:r>
            <a:r>
              <a:rPr lang="ko-KR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시험 결과 등 내용 서술 포함</a:t>
            </a:r>
            <a:r>
              <a:rPr lang="en-US" altLang="ko-KR" sz="8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)</a:t>
            </a:r>
            <a:endParaRPr lang="ko-KR" altLang="ko-KR" sz="800" b="1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A366299-1F49-44C6-BD05-1BFF390227F1}"/>
              </a:ext>
            </a:extLst>
          </p:cNvPr>
          <p:cNvSpPr txBox="1"/>
          <p:nvPr/>
        </p:nvSpPr>
        <p:spPr>
          <a:xfrm>
            <a:off x="7891831" y="3529846"/>
            <a:ext cx="3119800" cy="16158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fontAlgn="base">
              <a:buSzPct val="100000"/>
            </a:pPr>
            <a:r>
              <a:rPr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4. </a:t>
            </a:r>
            <a:r>
              <a:rPr lang="ko-KR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평가 결과</a:t>
            </a:r>
            <a:r>
              <a:rPr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:</a:t>
            </a:r>
          </a:p>
          <a:p>
            <a:pPr lvl="0" fontAlgn="base">
              <a:buSzPct val="100000"/>
            </a:pPr>
            <a:r>
              <a:rPr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   </a:t>
            </a:r>
            <a:r>
              <a:rPr lang="ko-KR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기존 제품 포장재의 호환성 데이터를 기존의 지식 수준을 토대로</a:t>
            </a:r>
            <a:endParaRPr lang="en-US" altLang="ko-KR" sz="900" b="1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</a:endParaRPr>
          </a:p>
          <a:p>
            <a:pPr lvl="0" fontAlgn="base">
              <a:buSzPct val="100000"/>
            </a:pPr>
            <a:r>
              <a:rPr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   </a:t>
            </a:r>
            <a:r>
              <a:rPr lang="ko-KR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정상적인 사용 조건하에서 평가한 결과</a:t>
            </a:r>
            <a:r>
              <a:rPr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, </a:t>
            </a:r>
            <a:r>
              <a:rPr lang="ko-KR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이 제품과 포장재 간의</a:t>
            </a:r>
            <a:endParaRPr lang="en-US" altLang="ko-KR" sz="900" b="1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</a:endParaRPr>
          </a:p>
          <a:p>
            <a:pPr lvl="0" fontAlgn="base">
              <a:buSzPct val="100000"/>
            </a:pPr>
            <a:r>
              <a:rPr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  </a:t>
            </a:r>
            <a:r>
              <a:rPr lang="ko-KR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직접 접촉하는 호환성 위험은 통제 가능하며</a:t>
            </a:r>
            <a:r>
              <a:rPr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, </a:t>
            </a:r>
            <a:r>
              <a:rPr lang="ko-KR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화장품이 인체 </a:t>
            </a:r>
            <a:endParaRPr lang="en-US" altLang="ko-KR" sz="900" b="1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</a:endParaRPr>
          </a:p>
          <a:p>
            <a:pPr lvl="0" fontAlgn="base">
              <a:buSzPct val="100000"/>
            </a:pPr>
            <a:r>
              <a:rPr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   </a:t>
            </a:r>
            <a:r>
              <a:rPr lang="ko-KR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건강에 대한 안전성 위험을 유발할 것으로는 예견되지 않는다</a:t>
            </a:r>
            <a:r>
              <a:rPr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.</a:t>
            </a:r>
            <a:endParaRPr lang="ko-KR" altLang="ko-KR" sz="900" b="1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</a:endParaRPr>
          </a:p>
          <a:p>
            <a:pPr lvl="0" fontAlgn="base">
              <a:buSzPct val="100000"/>
            </a:pPr>
            <a:r>
              <a:rPr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5. </a:t>
            </a:r>
            <a:r>
              <a:rPr lang="ko-KR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서약</a:t>
            </a:r>
          </a:p>
          <a:p>
            <a:pPr fontAlgn="base">
              <a:buSzPct val="100000"/>
            </a:pPr>
            <a:r>
              <a:rPr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   </a:t>
            </a:r>
            <a:r>
              <a:rPr lang="ko-KR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당사는 본 성명서에 포함된 평가 과정 및 평가 결론의 과학성</a:t>
            </a:r>
            <a:r>
              <a:rPr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, </a:t>
            </a:r>
          </a:p>
          <a:p>
            <a:pPr fontAlgn="base">
              <a:buSzPct val="100000"/>
            </a:pPr>
            <a:r>
              <a:rPr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   </a:t>
            </a:r>
            <a:r>
              <a:rPr lang="ko-KR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정확성 및 진실성에 책임진다</a:t>
            </a:r>
            <a:r>
              <a:rPr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.</a:t>
            </a:r>
            <a:endParaRPr lang="ko-KR" altLang="ko-KR" sz="900" b="1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</a:endParaRPr>
          </a:p>
          <a:p>
            <a:pPr fontAlgn="base">
              <a:buSzPct val="100000"/>
            </a:pPr>
            <a:r>
              <a:rPr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 </a:t>
            </a:r>
            <a:endParaRPr lang="ko-KR" altLang="ko-KR" sz="900" b="1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</a:endParaRPr>
          </a:p>
          <a:p>
            <a:pPr algn="r" fontAlgn="base">
              <a:buSzPct val="100000"/>
            </a:pPr>
            <a:r>
              <a:rPr lang="ko-KR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화장품 허가인</a:t>
            </a:r>
            <a:r>
              <a:rPr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/</a:t>
            </a:r>
            <a:r>
              <a:rPr lang="ko-KR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등록인 </a:t>
            </a:r>
            <a:r>
              <a:rPr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(</a:t>
            </a:r>
            <a:r>
              <a:rPr lang="ko-KR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서명 날인</a:t>
            </a:r>
            <a:r>
              <a:rPr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)</a:t>
            </a:r>
            <a:endParaRPr lang="ko-KR" altLang="ko-KR" sz="900" b="1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</a:endParaRPr>
          </a:p>
          <a:p>
            <a:pPr algn="r" fontAlgn="base"/>
            <a:r>
              <a:rPr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20XX</a:t>
            </a:r>
            <a:r>
              <a:rPr lang="ko-KR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년</a:t>
            </a:r>
            <a:r>
              <a:rPr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XX</a:t>
            </a:r>
            <a:r>
              <a:rPr lang="ko-KR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월</a:t>
            </a:r>
            <a:r>
              <a:rPr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 XX</a:t>
            </a:r>
            <a:r>
              <a:rPr lang="ko-KR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일</a:t>
            </a:r>
          </a:p>
        </p:txBody>
      </p:sp>
      <p:graphicFrame>
        <p:nvGraphicFramePr>
          <p:cNvPr id="14" name="표 13">
            <a:extLst>
              <a:ext uri="{FF2B5EF4-FFF2-40B4-BE49-F238E27FC236}">
                <a16:creationId xmlns:a16="http://schemas.microsoft.com/office/drawing/2014/main" id="{313425FC-BE50-46D8-B3A2-9FF9164125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7283027"/>
              </p:ext>
            </p:extLst>
          </p:nvPr>
        </p:nvGraphicFramePr>
        <p:xfrm>
          <a:off x="1203567" y="3209941"/>
          <a:ext cx="3228731" cy="1981935"/>
        </p:xfrm>
        <a:graphic>
          <a:graphicData uri="http://schemas.openxmlformats.org/drawingml/2006/table">
            <a:tbl>
              <a:tblPr/>
              <a:tblGrid>
                <a:gridCol w="3228731">
                  <a:extLst>
                    <a:ext uri="{9D8B030D-6E8A-4147-A177-3AD203B41FA5}">
                      <a16:colId xmlns:a16="http://schemas.microsoft.com/office/drawing/2014/main" val="1928516564"/>
                    </a:ext>
                  </a:extLst>
                </a:gridCol>
              </a:tblGrid>
              <a:tr h="252490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①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원료에 존재하는 의도하지 않은 불순물 정보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706147"/>
                  </a:ext>
                </a:extLst>
              </a:tr>
              <a:tr h="1079505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②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제품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(Final Product)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에 존재하는 의도하지 않은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  <a:p>
                      <a:pPr algn="l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   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불순물 정보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(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화장품을 제조하면서 인위적으로 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  <a:p>
                      <a:pPr algn="l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   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첨가하지 않았으나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,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비의도적으로 유래된 사실이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  <a:p>
                      <a:pPr algn="l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   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객관적인 자료로 확인되고 기술적으로 완전한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  <a:p>
                      <a:pPr algn="l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   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제거가 불가능한 경우 해당 물질을 고려하여 작성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)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468950"/>
                  </a:ext>
                </a:extLst>
              </a:tr>
              <a:tr h="649940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③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포장재에 대한 특성 및 용기 및 포장 적합성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    (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포장재와 내용물의 적합성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(Compatibility)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및 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   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내용물로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이행되는 물질을 고려하여 작성</a:t>
                      </a:r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)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0583869"/>
                  </a:ext>
                </a:extLst>
              </a:tr>
            </a:tbl>
          </a:graphicData>
        </a:graphic>
      </p:graphicFrame>
      <p:cxnSp>
        <p:nvCxnSpPr>
          <p:cNvPr id="16" name="직선 연결선 15">
            <a:extLst>
              <a:ext uri="{FF2B5EF4-FFF2-40B4-BE49-F238E27FC236}">
                <a16:creationId xmlns:a16="http://schemas.microsoft.com/office/drawing/2014/main" id="{9DF116A3-A575-4FDD-A084-CB8392E0F141}"/>
              </a:ext>
            </a:extLst>
          </p:cNvPr>
          <p:cNvCxnSpPr>
            <a:cxnSpLocks/>
          </p:cNvCxnSpPr>
          <p:nvPr/>
        </p:nvCxnSpPr>
        <p:spPr>
          <a:xfrm flipV="1">
            <a:off x="699205" y="6480765"/>
            <a:ext cx="10809158" cy="495"/>
          </a:xfrm>
          <a:prstGeom prst="line">
            <a:avLst/>
          </a:prstGeom>
          <a:ln>
            <a:solidFill>
              <a:srgbClr val="C04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표 17">
            <a:extLst>
              <a:ext uri="{FF2B5EF4-FFF2-40B4-BE49-F238E27FC236}">
                <a16:creationId xmlns:a16="http://schemas.microsoft.com/office/drawing/2014/main" id="{95B9A766-35C3-4B9A-B94B-8F426C8ECC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932698"/>
              </p:ext>
            </p:extLst>
          </p:nvPr>
        </p:nvGraphicFramePr>
        <p:xfrm>
          <a:off x="699205" y="6263174"/>
          <a:ext cx="38996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9896">
                  <a:extLst>
                    <a:ext uri="{9D8B030D-6E8A-4147-A177-3AD203B41FA5}">
                      <a16:colId xmlns:a16="http://schemas.microsoft.com/office/drawing/2014/main" val="855526410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106271662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374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01| </a:t>
                      </a:r>
                      <a:r>
                        <a:rPr lang="ko-KR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안전성 평가 개요</a:t>
                      </a:r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02|</a:t>
                      </a:r>
                      <a:r>
                        <a:rPr lang="ko-KR" altLang="en-US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안정성 정보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03|</a:t>
                      </a:r>
                      <a:r>
                        <a:rPr lang="ko-KR" altLang="en-US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안전성 평가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graphicFrame>
        <p:nvGraphicFramePr>
          <p:cNvPr id="19" name="표 18">
            <a:extLst>
              <a:ext uri="{FF2B5EF4-FFF2-40B4-BE49-F238E27FC236}">
                <a16:creationId xmlns:a16="http://schemas.microsoft.com/office/drawing/2014/main" id="{5DA0BBB9-BA2F-49AC-BA61-B68F0BE586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080353"/>
              </p:ext>
            </p:extLst>
          </p:nvPr>
        </p:nvGraphicFramePr>
        <p:xfrm>
          <a:off x="11196722" y="6274725"/>
          <a:ext cx="3042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288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0053">
                <a:tc>
                  <a:txBody>
                    <a:bodyPr/>
                    <a:lstStyle/>
                    <a:p>
                      <a:pPr latinLnBrk="1"/>
                      <a:endParaRPr lang="ko-KR" altLang="en-US" sz="800" dirty="0">
                        <a:solidFill>
                          <a:schemeClr val="bg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345FECDE-8C83-4723-9F0D-05BAB48B7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DE84-D504-4A98-B5DC-B7F62ED37110}" type="slidenum">
              <a:rPr lang="ko-KR" altLang="en-US" smtClean="0"/>
              <a:pPr/>
              <a:t>26</a:t>
            </a:fld>
            <a:endParaRPr lang="ko-KR" altLang="en-US" dirty="0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B4F62444-5443-BD6D-DEC6-BA5F4881CB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3571" y="590211"/>
            <a:ext cx="1408298" cy="6645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19FB666-2D1D-8DD1-156E-B86ECCDA0E4B}"/>
              </a:ext>
            </a:extLst>
          </p:cNvPr>
          <p:cNvSpPr txBox="1"/>
          <p:nvPr/>
        </p:nvSpPr>
        <p:spPr>
          <a:xfrm>
            <a:off x="1090246" y="1951618"/>
            <a:ext cx="34465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불순물</a:t>
            </a:r>
            <a:r>
              <a:rPr lang="en-US" altLang="ko-KR" sz="16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 </a:t>
            </a:r>
            <a:r>
              <a:rPr lang="ko-KR" altLang="en-US" sz="16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및</a:t>
            </a:r>
            <a:r>
              <a:rPr lang="en-US" altLang="ko-KR" sz="16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 </a:t>
            </a:r>
            <a:r>
              <a:rPr lang="ko-KR" altLang="en-US" sz="16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포장재 관련 정보</a:t>
            </a:r>
            <a:endParaRPr lang="en-US" altLang="ko-KR" sz="1600" spc="-150" dirty="0"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808189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>
            <a:extLst>
              <a:ext uri="{FF2B5EF4-FFF2-40B4-BE49-F238E27FC236}">
                <a16:creationId xmlns:a16="http://schemas.microsoft.com/office/drawing/2014/main" id="{DAF53DE9-C199-466D-A135-4F439B4CF5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42C5CF-DC09-4E3D-BF12-E35CF80FA012}"/>
              </a:ext>
            </a:extLst>
          </p:cNvPr>
          <p:cNvSpPr txBox="1"/>
          <p:nvPr/>
        </p:nvSpPr>
        <p:spPr>
          <a:xfrm>
            <a:off x="1090245" y="2452811"/>
            <a:ext cx="3455378" cy="757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제품에 일반적이며 합리적으로 예측 가능한 사용 방법을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작성하는 것으로 제품의 사용할 때의 주의사항 및 기타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설명을 고려하여 작성하는 자료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6CA0753-74E5-41CF-8A7D-6C3C4F5CA872}"/>
              </a:ext>
            </a:extLst>
          </p:cNvPr>
          <p:cNvSpPr txBox="1"/>
          <p:nvPr/>
        </p:nvSpPr>
        <p:spPr>
          <a:xfrm>
            <a:off x="5263664" y="1798085"/>
            <a:ext cx="5612425" cy="387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안전성 평가 시 노출 시나리오를 결정할 수 있는 필수 요소</a:t>
            </a:r>
            <a:endParaRPr kumimoji="1" lang="en-US" altLang="ko-KR" sz="1600" spc="-150" dirty="0">
              <a:solidFill>
                <a:schemeClr val="accent5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5A353BB-2484-4BED-8C36-5B49FDEB0B83}"/>
              </a:ext>
            </a:extLst>
          </p:cNvPr>
          <p:cNvSpPr txBox="1"/>
          <p:nvPr/>
        </p:nvSpPr>
        <p:spPr>
          <a:xfrm>
            <a:off x="5263662" y="3267491"/>
            <a:ext cx="5612425" cy="387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합리적으로 예상 가능한 사용 방법 제공</a:t>
            </a:r>
            <a:endParaRPr kumimoji="1" lang="en-US" altLang="ko-KR" sz="1600" spc="-150" dirty="0">
              <a:solidFill>
                <a:schemeClr val="accent5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E7C66E2-EE1E-46BE-8580-4856355D8EE3}"/>
              </a:ext>
            </a:extLst>
          </p:cNvPr>
          <p:cNvSpPr txBox="1"/>
          <p:nvPr/>
        </p:nvSpPr>
        <p:spPr>
          <a:xfrm>
            <a:off x="5521567" y="2323776"/>
            <a:ext cx="5694486" cy="313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의도된 제품의 사용 방법을 소비자에게 명확하게 설명하여 제품의 오용을 피할 수 있도록 기재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EABF189-CBDB-439E-B723-7A1DA529D1CC}"/>
              </a:ext>
            </a:extLst>
          </p:cNvPr>
          <p:cNvSpPr txBox="1"/>
          <p:nvPr/>
        </p:nvSpPr>
        <p:spPr>
          <a:xfrm>
            <a:off x="5521567" y="3817161"/>
            <a:ext cx="5694486" cy="313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정상적인 사용 목적과 합리적으로 예상 가능한 사용에 대한 명확한 설명 제공필요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D5ACA2F-EB11-43B7-A4E7-30180A8BCF17}"/>
              </a:ext>
            </a:extLst>
          </p:cNvPr>
          <p:cNvSpPr txBox="1"/>
          <p:nvPr/>
        </p:nvSpPr>
        <p:spPr>
          <a:xfrm>
            <a:off x="5521566" y="4058658"/>
            <a:ext cx="5466867" cy="7758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lvl="1" indent="-180975">
              <a:lnSpc>
                <a:spcPct val="125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예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.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샴푸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180975" lvl="1" indent="-180975">
              <a:lnSpc>
                <a:spcPct val="125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정상적인 사용 목적 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: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모발 및 두피의 세정을 위하여 사용하는 것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180975" lvl="1" indent="-180975">
              <a:lnSpc>
                <a:spcPct val="125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의도하지 않았으나 합리적으로 예측 가능한 용도 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: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샤워 젤로 사용하는 것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180975" lvl="1" indent="-180975">
              <a:lnSpc>
                <a:spcPct val="125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다만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섭취는 명백한 오용으로 판단할 수 있음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</p:txBody>
      </p:sp>
      <p:cxnSp>
        <p:nvCxnSpPr>
          <p:cNvPr id="13" name="직선 연결선 12">
            <a:extLst>
              <a:ext uri="{FF2B5EF4-FFF2-40B4-BE49-F238E27FC236}">
                <a16:creationId xmlns:a16="http://schemas.microsoft.com/office/drawing/2014/main" id="{5DBFF15F-CABD-4E2A-B046-502A0C5F8EB7}"/>
              </a:ext>
            </a:extLst>
          </p:cNvPr>
          <p:cNvCxnSpPr>
            <a:cxnSpLocks/>
          </p:cNvCxnSpPr>
          <p:nvPr/>
        </p:nvCxnSpPr>
        <p:spPr>
          <a:xfrm flipV="1">
            <a:off x="699205" y="6480765"/>
            <a:ext cx="10809158" cy="495"/>
          </a:xfrm>
          <a:prstGeom prst="line">
            <a:avLst/>
          </a:prstGeom>
          <a:ln>
            <a:solidFill>
              <a:srgbClr val="C04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표 13">
            <a:extLst>
              <a:ext uri="{FF2B5EF4-FFF2-40B4-BE49-F238E27FC236}">
                <a16:creationId xmlns:a16="http://schemas.microsoft.com/office/drawing/2014/main" id="{7172FB6F-2129-40D0-9CA4-54D8094976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932698"/>
              </p:ext>
            </p:extLst>
          </p:nvPr>
        </p:nvGraphicFramePr>
        <p:xfrm>
          <a:off x="699205" y="6263174"/>
          <a:ext cx="38996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9896">
                  <a:extLst>
                    <a:ext uri="{9D8B030D-6E8A-4147-A177-3AD203B41FA5}">
                      <a16:colId xmlns:a16="http://schemas.microsoft.com/office/drawing/2014/main" val="855526410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106271662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374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01| </a:t>
                      </a:r>
                      <a:r>
                        <a:rPr lang="ko-KR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안전성 평가 개요</a:t>
                      </a:r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02|</a:t>
                      </a:r>
                      <a:r>
                        <a:rPr lang="ko-KR" altLang="en-US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안정성 정보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03|</a:t>
                      </a:r>
                      <a:r>
                        <a:rPr lang="ko-KR" altLang="en-US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안전성 평가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pic>
        <p:nvPicPr>
          <p:cNvPr id="4" name="그림 3">
            <a:extLst>
              <a:ext uri="{FF2B5EF4-FFF2-40B4-BE49-F238E27FC236}">
                <a16:creationId xmlns:a16="http://schemas.microsoft.com/office/drawing/2014/main" id="{165BD18B-E541-440D-9C82-8A824476D3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4810" y="2378940"/>
            <a:ext cx="222504" cy="210312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BA4F2193-1A78-4280-B4D5-14CD87AEF9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4810" y="3860916"/>
            <a:ext cx="222504" cy="210312"/>
          </a:xfrm>
          <a:prstGeom prst="rect">
            <a:avLst/>
          </a:prstGeom>
        </p:spPr>
      </p:pic>
      <p:graphicFrame>
        <p:nvGraphicFramePr>
          <p:cNvPr id="18" name="표 17">
            <a:extLst>
              <a:ext uri="{FF2B5EF4-FFF2-40B4-BE49-F238E27FC236}">
                <a16:creationId xmlns:a16="http://schemas.microsoft.com/office/drawing/2014/main" id="{EEE0A7AF-F81F-44CD-B829-9342CDF34F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080353"/>
              </p:ext>
            </p:extLst>
          </p:nvPr>
        </p:nvGraphicFramePr>
        <p:xfrm>
          <a:off x="11196722" y="6274725"/>
          <a:ext cx="3042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288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0053">
                <a:tc>
                  <a:txBody>
                    <a:bodyPr/>
                    <a:lstStyle/>
                    <a:p>
                      <a:pPr latinLnBrk="1"/>
                      <a:endParaRPr lang="ko-KR" altLang="en-US" sz="800" dirty="0">
                        <a:solidFill>
                          <a:schemeClr val="bg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237FCF52-BF56-44D5-B207-147F9195C0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DE84-D504-4A98-B5DC-B7F62ED37110}" type="slidenum">
              <a:rPr lang="ko-KR" altLang="en-US" smtClean="0"/>
              <a:pPr/>
              <a:t>27</a:t>
            </a:fld>
            <a:endParaRPr lang="ko-KR" altLang="en-US" dirty="0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9F7915DB-54AB-31C3-B35C-1A8F39C143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53571" y="590211"/>
            <a:ext cx="1408298" cy="6645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0973EB9-1FA4-7A54-FB00-14C5B63B7C52}"/>
              </a:ext>
            </a:extLst>
          </p:cNvPr>
          <p:cNvSpPr txBox="1"/>
          <p:nvPr/>
        </p:nvSpPr>
        <p:spPr>
          <a:xfrm>
            <a:off x="1090246" y="1951618"/>
            <a:ext cx="34465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제품의 사용 방법</a:t>
            </a:r>
            <a:endParaRPr lang="en-US" altLang="ko-KR" sz="1600" spc="-150" dirty="0"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98673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>
            <a:extLst>
              <a:ext uri="{FF2B5EF4-FFF2-40B4-BE49-F238E27FC236}">
                <a16:creationId xmlns:a16="http://schemas.microsoft.com/office/drawing/2014/main" id="{7DF565FB-2AB0-46FF-9479-1EEEDCF979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E7DDEA1-713A-479E-9D35-00CEA0A50B78}"/>
              </a:ext>
            </a:extLst>
          </p:cNvPr>
          <p:cNvSpPr txBox="1"/>
          <p:nvPr/>
        </p:nvSpPr>
        <p:spPr>
          <a:xfrm>
            <a:off x="1090246" y="1951618"/>
            <a:ext cx="34465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화장품에 대한 노출</a:t>
            </a:r>
            <a:endParaRPr lang="en-US" altLang="ko-KR" sz="1600" spc="-150" dirty="0"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  <a:cs typeface="Calibri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2808E9-0171-48E5-89C9-3317668B4F49}"/>
              </a:ext>
            </a:extLst>
          </p:cNvPr>
          <p:cNvSpPr txBox="1"/>
          <p:nvPr/>
        </p:nvSpPr>
        <p:spPr>
          <a:xfrm>
            <a:off x="5263664" y="1798085"/>
            <a:ext cx="5612425" cy="387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사용방법을 고려하여 노출 시나리오 설정 및 </a:t>
            </a:r>
            <a:r>
              <a:rPr kumimoji="1" lang="ko-KR" altLang="en-US" sz="1600" spc="-150" dirty="0" err="1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노출량</a:t>
            </a:r>
            <a:r>
              <a:rPr kumimoji="1" lang="ko-KR" altLang="en-US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평가</a:t>
            </a:r>
            <a:endParaRPr kumimoji="1" lang="en-US" altLang="ko-KR" sz="1600" spc="-150" dirty="0">
              <a:solidFill>
                <a:schemeClr val="accent5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A209DBB-F035-4794-99B5-1C751AC8E832}"/>
              </a:ext>
            </a:extLst>
          </p:cNvPr>
          <p:cNvSpPr txBox="1"/>
          <p:nvPr/>
        </p:nvSpPr>
        <p:spPr>
          <a:xfrm>
            <a:off x="1090245" y="2452811"/>
            <a:ext cx="3455378" cy="757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제품의 사용목적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사용 부위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사용 빈도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사용량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사용기간 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등을 고려하여 합리적으로 예상 가능한 사용범위에서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인체에 접촉하는 화장품의 양을 </a:t>
            </a:r>
            <a:r>
              <a:rPr kumimoji="1" lang="ko-KR" altLang="en-US" sz="1200" spc="-150" dirty="0" err="1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수량화하여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작성하는 자료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803502D-BAE7-49BB-9BD4-F6B3DF7EDE50}"/>
              </a:ext>
            </a:extLst>
          </p:cNvPr>
          <p:cNvSpPr txBox="1"/>
          <p:nvPr/>
        </p:nvSpPr>
        <p:spPr>
          <a:xfrm>
            <a:off x="1617784" y="4518151"/>
            <a:ext cx="2919047" cy="7017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1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화장품 사용량</a:t>
            </a:r>
            <a:r>
              <a:rPr kumimoji="1" lang="en-US" altLang="ko-KR" sz="11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11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피부흡수율 등의 관련 자료를 토대로</a:t>
            </a:r>
            <a:endParaRPr kumimoji="1" lang="en-US" altLang="ko-KR" sz="11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1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가상의 시나리오를 설정하여 이에 따른 </a:t>
            </a:r>
            <a:r>
              <a:rPr kumimoji="1" lang="ko-KR" altLang="en-US" sz="1100" spc="-150" dirty="0" err="1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인체노출량을</a:t>
            </a:r>
            <a:endParaRPr kumimoji="1" lang="en-US" altLang="ko-KR" sz="11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1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정량적으로 산출하는 과정</a:t>
            </a:r>
            <a:endParaRPr kumimoji="1" lang="en-US" altLang="ko-KR" sz="11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2FAA4B6-6DC8-4FFE-92A9-DD798C50905A}"/>
              </a:ext>
            </a:extLst>
          </p:cNvPr>
          <p:cNvSpPr txBox="1"/>
          <p:nvPr/>
        </p:nvSpPr>
        <p:spPr>
          <a:xfrm>
            <a:off x="1617784" y="4111200"/>
            <a:ext cx="2919047" cy="313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위해 평가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(risk assessment)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의 필수 요소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4AE8B86-20D0-43BE-8984-D5E80C11AA85}"/>
              </a:ext>
            </a:extLst>
          </p:cNvPr>
          <p:cNvSpPr txBox="1"/>
          <p:nvPr/>
        </p:nvSpPr>
        <p:spPr>
          <a:xfrm>
            <a:off x="5521567" y="2341360"/>
            <a:ext cx="5694486" cy="757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화장품 노출 평가는 화장품 유형별 사용방법을 고려하여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위험에 노출된 대상이 누구이며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어떻게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노출되었는지에 대해 보다 명확한 판단을 하기 위해 노출시나리오를 설정하고 </a:t>
            </a:r>
            <a:r>
              <a:rPr kumimoji="1" lang="ko-KR" altLang="en-US" sz="1200" spc="-150" dirty="0" err="1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노출량을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평가하는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것이 바람직함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99E889A-7C9B-4880-9962-FC59D84CF7A1}"/>
              </a:ext>
            </a:extLst>
          </p:cNvPr>
          <p:cNvSpPr txBox="1"/>
          <p:nvPr/>
        </p:nvSpPr>
        <p:spPr>
          <a:xfrm>
            <a:off x="5627075" y="3274515"/>
            <a:ext cx="34114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>
                <a:solidFill>
                  <a:schemeClr val="bg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Calibri" pitchFamily="34" charset="0"/>
              </a:rPr>
              <a:t>노출 분석을 위한 노출 시나리오 작성 시 고려 사항  </a:t>
            </a:r>
            <a:endParaRPr lang="en-US" altLang="ko-KR" sz="1100" dirty="0">
              <a:solidFill>
                <a:schemeClr val="bg1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Calibri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59642C4-F2C7-4649-AECA-1F2A7E7F7CEB}"/>
              </a:ext>
            </a:extLst>
          </p:cNvPr>
          <p:cNvSpPr txBox="1"/>
          <p:nvPr/>
        </p:nvSpPr>
        <p:spPr>
          <a:xfrm>
            <a:off x="5521566" y="3504743"/>
            <a:ext cx="5466867" cy="1778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4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    </a:t>
            </a:r>
            <a:r>
              <a:rPr kumimoji="1" lang="ko-KR" altLang="en-US" sz="1000" b="1" spc="-2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제품 유형 </a:t>
            </a:r>
            <a:r>
              <a:rPr kumimoji="1" lang="en-US" altLang="ko-KR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</a:t>
            </a:r>
            <a:r>
              <a:rPr kumimoji="1" lang="ko-KR" altLang="en-US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예</a:t>
            </a:r>
            <a:r>
              <a:rPr kumimoji="1" lang="en-US" altLang="ko-KR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: </a:t>
            </a:r>
            <a:r>
              <a:rPr kumimoji="1" lang="ko-KR" altLang="en-US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사용 후 씻어내는 제품 및 씻어내지 않는 제품 등</a:t>
            </a:r>
            <a:r>
              <a:rPr kumimoji="1" lang="en-US" altLang="ko-KR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)</a:t>
            </a:r>
          </a:p>
          <a:p>
            <a:pPr marL="0" lvl="1">
              <a:lnSpc>
                <a:spcPct val="14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    </a:t>
            </a:r>
            <a:r>
              <a:rPr kumimoji="1" lang="ko-KR" altLang="en-US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적용 </a:t>
            </a:r>
            <a:r>
              <a:rPr kumimoji="1" lang="ko-KR" altLang="en-US" sz="1000" b="1" spc="-2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부위 </a:t>
            </a:r>
            <a:endParaRPr kumimoji="1" lang="en-US" altLang="ko-KR" sz="1000" b="1" spc="-2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0" lvl="1">
              <a:lnSpc>
                <a:spcPct val="14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000" b="1" spc="-2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    </a:t>
            </a:r>
            <a:r>
              <a:rPr kumimoji="1" lang="ko-KR" altLang="en-US" sz="1000" b="1" spc="-2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일반적인 </a:t>
            </a:r>
            <a:r>
              <a:rPr kumimoji="1" lang="ko-KR" altLang="en-US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사용량 </a:t>
            </a:r>
            <a:r>
              <a:rPr kumimoji="1" lang="en-US" altLang="ko-KR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</a:t>
            </a:r>
            <a:r>
              <a:rPr kumimoji="1" lang="ko-KR" altLang="en-US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예</a:t>
            </a:r>
            <a:r>
              <a:rPr kumimoji="1" lang="en-US" altLang="ko-KR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: 1</a:t>
            </a:r>
            <a:r>
              <a:rPr kumimoji="1" lang="ko-KR" altLang="en-US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일 사용량 및 </a:t>
            </a:r>
            <a:r>
              <a:rPr kumimoji="1" lang="en-US" altLang="ko-KR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1</a:t>
            </a:r>
            <a:r>
              <a:rPr kumimoji="1" lang="ko-KR" altLang="en-US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회 사용량</a:t>
            </a:r>
            <a:r>
              <a:rPr kumimoji="1" lang="en-US" altLang="ko-KR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)</a:t>
            </a:r>
          </a:p>
          <a:p>
            <a:pPr marL="0" lvl="1">
              <a:lnSpc>
                <a:spcPct val="14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000" b="1" spc="-2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    </a:t>
            </a:r>
            <a:r>
              <a:rPr kumimoji="1" lang="ko-KR" altLang="en-US" sz="1000" b="1" spc="-2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적용 피부 표면적</a:t>
            </a:r>
            <a:endParaRPr kumimoji="1" lang="ko-KR" altLang="en-US" sz="10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300038" lvl="1" indent="-300038">
              <a:lnSpc>
                <a:spcPct val="14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    </a:t>
            </a:r>
            <a:r>
              <a:rPr kumimoji="1" lang="ko-KR" altLang="en-US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제품별 특성에 따른 예측 가능 경로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(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예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: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입술에 사용하는 제품의 경우 경구 노출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또는 에어로졸 등을 포함한 분사형 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300038" lvl="1" indent="-300038">
              <a:lnSpc>
                <a:spcPct val="14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   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제품 또는 휘발성 제형의 경우 흡입 노출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)</a:t>
            </a:r>
          </a:p>
          <a:p>
            <a:pPr marL="0" lvl="1">
              <a:lnSpc>
                <a:spcPct val="14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000" b="1" spc="-2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    </a:t>
            </a:r>
            <a:r>
              <a:rPr kumimoji="1" lang="ko-KR" altLang="en-US" sz="1000" b="1" spc="-2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사용 대상 인구 </a:t>
            </a:r>
            <a:r>
              <a:rPr kumimoji="1" lang="en-US" altLang="ko-KR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</a:t>
            </a:r>
            <a:r>
              <a:rPr kumimoji="1" lang="ko-KR" altLang="en-US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예</a:t>
            </a:r>
            <a:r>
              <a:rPr kumimoji="1" lang="en-US" altLang="ko-KR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: </a:t>
            </a:r>
            <a:r>
              <a:rPr kumimoji="1" lang="ko-KR" altLang="en-US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영유아 및 어린이</a:t>
            </a:r>
            <a:r>
              <a:rPr kumimoji="1" lang="en-US" altLang="ko-KR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성인 등</a:t>
            </a:r>
            <a:r>
              <a:rPr kumimoji="1" lang="en-US" altLang="ko-KR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)</a:t>
            </a:r>
          </a:p>
          <a:p>
            <a:pPr marL="0" lvl="1">
              <a:lnSpc>
                <a:spcPct val="14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000" b="1" spc="-2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    </a:t>
            </a:r>
            <a:r>
              <a:rPr kumimoji="1" lang="ko-KR" altLang="en-US" sz="1000" b="1" spc="-2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제품 잔류 지수</a:t>
            </a:r>
            <a:endParaRPr kumimoji="1" lang="en-US" altLang="ko-KR" sz="10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8CE65A5F-4243-412C-83EA-82B41F7D78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7770" y="3604960"/>
            <a:ext cx="140208" cy="140208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C53C4E99-F3D5-462E-AC09-165F0A410E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7770" y="3815828"/>
            <a:ext cx="140208" cy="140208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DFD7E4E-6FAB-4B93-8839-1C4FEA1E66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908" y="4026696"/>
            <a:ext cx="140208" cy="140208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DC2DFBA8-1540-4630-8E9A-4DEF7674288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908" y="4245057"/>
            <a:ext cx="140208" cy="140208"/>
          </a:xfrm>
          <a:prstGeom prst="rect">
            <a:avLst/>
          </a:prstGeom>
        </p:spPr>
      </p:pic>
      <p:pic>
        <p:nvPicPr>
          <p:cNvPr id="21" name="그림 20">
            <a:extLst>
              <a:ext uri="{FF2B5EF4-FFF2-40B4-BE49-F238E27FC236}">
                <a16:creationId xmlns:a16="http://schemas.microsoft.com/office/drawing/2014/main" id="{85F05A9C-6F50-45DC-AE6A-F516030D3F3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908" y="4461043"/>
            <a:ext cx="140208" cy="140208"/>
          </a:xfrm>
          <a:prstGeom prst="rect">
            <a:avLst/>
          </a:prstGeom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id="{96438270-D45C-4A95-AC00-4FC4EBC733C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908" y="4862002"/>
            <a:ext cx="140208" cy="140208"/>
          </a:xfrm>
          <a:prstGeom prst="rect">
            <a:avLst/>
          </a:prstGeom>
        </p:spPr>
      </p:pic>
      <p:pic>
        <p:nvPicPr>
          <p:cNvPr id="25" name="그림 24">
            <a:extLst>
              <a:ext uri="{FF2B5EF4-FFF2-40B4-BE49-F238E27FC236}">
                <a16:creationId xmlns:a16="http://schemas.microsoft.com/office/drawing/2014/main" id="{5F581BB7-9F5E-4E74-8D9B-A9C265E3AF0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6046" y="5079674"/>
            <a:ext cx="140208" cy="140208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5E2F64AB-FE40-427F-9563-E1259973B0C4}"/>
              </a:ext>
            </a:extLst>
          </p:cNvPr>
          <p:cNvSpPr txBox="1"/>
          <p:nvPr/>
        </p:nvSpPr>
        <p:spPr>
          <a:xfrm>
            <a:off x="1063870" y="5489290"/>
            <a:ext cx="103309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화장품 위해평가 가이드라인</a:t>
            </a:r>
            <a:r>
              <a:rPr lang="en-US" altLang="ko-KR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, SCCS Note</a:t>
            </a:r>
            <a:r>
              <a:rPr lang="ko-KR" altLang="en-US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 </a:t>
            </a:r>
            <a:r>
              <a:rPr lang="en-US" altLang="ko-KR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of</a:t>
            </a:r>
            <a:r>
              <a:rPr lang="ko-KR" altLang="en-US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 </a:t>
            </a:r>
            <a:r>
              <a:rPr lang="en-US" altLang="ko-KR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Guidance</a:t>
            </a:r>
            <a:r>
              <a:rPr lang="ko-KR" altLang="en-US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 등을 통해 </a:t>
            </a:r>
            <a:r>
              <a:rPr lang="ko-KR" altLang="en-US" sz="1500" spc="-150" dirty="0" err="1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노출량</a:t>
            </a:r>
            <a:r>
              <a:rPr lang="ko-KR" altLang="en-US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 산출 방안 및 시나리오와 관련된 고려사항의 적용 값 등의</a:t>
            </a:r>
            <a:endParaRPr lang="en-US" altLang="ko-KR" sz="1500" spc="-150" dirty="0"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  <a:cs typeface="Calibri" pitchFamily="34" charset="0"/>
            </a:endParaRPr>
          </a:p>
          <a:p>
            <a:r>
              <a:rPr lang="ko-KR" altLang="en-US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정보 참고 가능</a:t>
            </a:r>
            <a:endParaRPr lang="ko-KR" altLang="en-US" sz="1200" dirty="0">
              <a:solidFill>
                <a:schemeClr val="bg1"/>
              </a:solidFill>
              <a:latin typeface="넥슨Lv2고딕 Light" panose="00000300000000000000" pitchFamily="2" charset="-127"/>
              <a:ea typeface="넥슨Lv2고딕 Light" panose="00000300000000000000" pitchFamily="2" charset="-127"/>
            </a:endParaRPr>
          </a:p>
        </p:txBody>
      </p:sp>
      <p:cxnSp>
        <p:nvCxnSpPr>
          <p:cNvPr id="20" name="직선 연결선 19">
            <a:extLst>
              <a:ext uri="{FF2B5EF4-FFF2-40B4-BE49-F238E27FC236}">
                <a16:creationId xmlns:a16="http://schemas.microsoft.com/office/drawing/2014/main" id="{37080C85-CA93-452A-BB6A-C7C71B40A585}"/>
              </a:ext>
            </a:extLst>
          </p:cNvPr>
          <p:cNvCxnSpPr>
            <a:cxnSpLocks/>
          </p:cNvCxnSpPr>
          <p:nvPr/>
        </p:nvCxnSpPr>
        <p:spPr>
          <a:xfrm flipV="1">
            <a:off x="699205" y="6480765"/>
            <a:ext cx="10809158" cy="495"/>
          </a:xfrm>
          <a:prstGeom prst="line">
            <a:avLst/>
          </a:prstGeom>
          <a:ln>
            <a:solidFill>
              <a:srgbClr val="C04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표 21">
            <a:extLst>
              <a:ext uri="{FF2B5EF4-FFF2-40B4-BE49-F238E27FC236}">
                <a16:creationId xmlns:a16="http://schemas.microsoft.com/office/drawing/2014/main" id="{DF706E18-1AFE-458E-A6D6-A7FADDBC0B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932698"/>
              </p:ext>
            </p:extLst>
          </p:nvPr>
        </p:nvGraphicFramePr>
        <p:xfrm>
          <a:off x="699205" y="6263174"/>
          <a:ext cx="38996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9896">
                  <a:extLst>
                    <a:ext uri="{9D8B030D-6E8A-4147-A177-3AD203B41FA5}">
                      <a16:colId xmlns:a16="http://schemas.microsoft.com/office/drawing/2014/main" val="855526410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106271662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374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01| </a:t>
                      </a:r>
                      <a:r>
                        <a:rPr lang="ko-KR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안전성 평가 개요</a:t>
                      </a:r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02|</a:t>
                      </a:r>
                      <a:r>
                        <a:rPr lang="ko-KR" altLang="en-US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안정성 정보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03|</a:t>
                      </a:r>
                      <a:r>
                        <a:rPr lang="ko-KR" altLang="en-US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안전성 평가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pic>
        <p:nvPicPr>
          <p:cNvPr id="12" name="그림 11">
            <a:extLst>
              <a:ext uri="{FF2B5EF4-FFF2-40B4-BE49-F238E27FC236}">
                <a16:creationId xmlns:a16="http://schemas.microsoft.com/office/drawing/2014/main" id="{5DD29E71-B11B-445C-9CF9-96C9EDA2E5C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3969" y="2393859"/>
            <a:ext cx="222504" cy="210312"/>
          </a:xfrm>
          <a:prstGeom prst="rect">
            <a:avLst/>
          </a:prstGeom>
        </p:spPr>
      </p:pic>
      <p:graphicFrame>
        <p:nvGraphicFramePr>
          <p:cNvPr id="26" name="표 25">
            <a:extLst>
              <a:ext uri="{FF2B5EF4-FFF2-40B4-BE49-F238E27FC236}">
                <a16:creationId xmlns:a16="http://schemas.microsoft.com/office/drawing/2014/main" id="{37BFDB95-26C8-4C8B-B82B-3AA08802DA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080353"/>
              </p:ext>
            </p:extLst>
          </p:nvPr>
        </p:nvGraphicFramePr>
        <p:xfrm>
          <a:off x="11196722" y="6274725"/>
          <a:ext cx="3042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288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0053">
                <a:tc>
                  <a:txBody>
                    <a:bodyPr/>
                    <a:lstStyle/>
                    <a:p>
                      <a:pPr latinLnBrk="1"/>
                      <a:endParaRPr lang="ko-KR" altLang="en-US" sz="800" dirty="0">
                        <a:solidFill>
                          <a:schemeClr val="bg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6B9417E3-8A97-439B-8ECF-98A0A7F1A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DE84-D504-4A98-B5DC-B7F62ED37110}" type="slidenum">
              <a:rPr lang="ko-KR" altLang="en-US" smtClean="0"/>
              <a:pPr/>
              <a:t>28</a:t>
            </a:fld>
            <a:endParaRPr lang="ko-KR" altLang="en-US" dirty="0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C28F6C42-DE1F-C304-3BA7-C50BD82F75E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053571" y="590211"/>
            <a:ext cx="1408298" cy="66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9056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F7871E86-9DBD-4FFB-84FA-E9D367564A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C208658-E49C-4C40-8287-FECFE915FAA1}"/>
              </a:ext>
            </a:extLst>
          </p:cNvPr>
          <p:cNvSpPr txBox="1"/>
          <p:nvPr/>
        </p:nvSpPr>
        <p:spPr>
          <a:xfrm>
            <a:off x="1063870" y="5706122"/>
            <a:ext cx="888023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개별 성분에 대해 합리적으로 예측 가능한 노출 경로에서</a:t>
            </a:r>
            <a:r>
              <a:rPr lang="en-US" altLang="ko-KR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, </a:t>
            </a:r>
            <a:r>
              <a:rPr lang="ko-KR" altLang="en-US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적용 부위에 접촉하는 물질의 </a:t>
            </a:r>
            <a:r>
              <a:rPr lang="ko-KR" altLang="en-US" sz="1500" spc="-150" dirty="0" err="1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노출량을</a:t>
            </a:r>
            <a:r>
              <a:rPr lang="ko-KR" altLang="en-US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 결정하기 위한 자료</a:t>
            </a:r>
            <a:endParaRPr lang="ko-KR" altLang="en-US" sz="1500" dirty="0">
              <a:solidFill>
                <a:schemeClr val="bg1"/>
              </a:solidFill>
              <a:latin typeface="넥슨Lv1고딕 Light" panose="00000300000000000000" pitchFamily="2" charset="-127"/>
              <a:ea typeface="넥슨Lv1고딕 Light" panose="00000300000000000000" pitchFamily="2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3B2ED9F-8C2C-418A-87AF-660FF6D1DF5C}"/>
              </a:ext>
            </a:extLst>
          </p:cNvPr>
          <p:cNvSpPr txBox="1"/>
          <p:nvPr/>
        </p:nvSpPr>
        <p:spPr>
          <a:xfrm>
            <a:off x="1090246" y="1951618"/>
            <a:ext cx="34465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화장품 성분에 대한 노출 및 </a:t>
            </a:r>
            <a:r>
              <a:rPr lang="en-US" altLang="ko-KR" sz="16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MoS</a:t>
            </a:r>
            <a:endParaRPr lang="en-US" altLang="ko-KR" sz="1600" spc="-150" dirty="0"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  <a:cs typeface="Calibri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37F3D81-58A0-4944-8C31-4D88AED28810}"/>
              </a:ext>
            </a:extLst>
          </p:cNvPr>
          <p:cNvSpPr txBox="1"/>
          <p:nvPr/>
        </p:nvSpPr>
        <p:spPr>
          <a:xfrm>
            <a:off x="5263664" y="1798085"/>
            <a:ext cx="5612425" cy="387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제품에 포함된 개별 성분의 위해성 평가</a:t>
            </a:r>
            <a:endParaRPr kumimoji="1" lang="en-US" altLang="ko-KR" sz="1600" spc="-150" dirty="0">
              <a:solidFill>
                <a:schemeClr val="accent5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BC0419F-F508-432C-BAB6-D54CDB13285B}"/>
              </a:ext>
            </a:extLst>
          </p:cNvPr>
          <p:cNvSpPr txBox="1"/>
          <p:nvPr/>
        </p:nvSpPr>
        <p:spPr>
          <a:xfrm>
            <a:off x="1090245" y="2452811"/>
            <a:ext cx="3455378" cy="757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화장품의 노출 정보에 따라 화장품에 함유된 안전성 평가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대상 물질에 대하여 인체에 접촉하는 개별 물질의 양을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</a:t>
            </a:r>
            <a:r>
              <a:rPr kumimoji="1" lang="ko-KR" altLang="en-US" sz="1200" spc="-150" dirty="0" err="1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수량화하여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작성하는 자료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CB41464-7D62-457D-BB44-E1AED80977F6}"/>
              </a:ext>
            </a:extLst>
          </p:cNvPr>
          <p:cNvSpPr txBox="1"/>
          <p:nvPr/>
        </p:nvSpPr>
        <p:spPr>
          <a:xfrm>
            <a:off x="5521567" y="2353511"/>
            <a:ext cx="5451233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각 성분과 관련된 위해성</a:t>
            </a:r>
            <a:r>
              <a:rPr kumimoji="1" lang="en-US" altLang="ko-KR" sz="120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(risk)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을 평가하기 위해서는 화장품에 포함된 개별 성분에 대한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노출 평가 수행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EC17CBE-F11B-4053-9091-75A8E132940D}"/>
              </a:ext>
            </a:extLst>
          </p:cNvPr>
          <p:cNvSpPr txBox="1"/>
          <p:nvPr/>
        </p:nvSpPr>
        <p:spPr>
          <a:xfrm>
            <a:off x="5537202" y="2962365"/>
            <a:ext cx="5752121" cy="4985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10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화장품의 각 성분에 대한 노출 </a:t>
            </a:r>
            <a:r>
              <a:rPr kumimoji="1" lang="en-US" altLang="ko-KR" sz="110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: </a:t>
            </a:r>
            <a:r>
              <a:rPr kumimoji="1" lang="ko-KR" altLang="en-US" sz="110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제품의 </a:t>
            </a:r>
            <a:r>
              <a:rPr kumimoji="1" lang="ko-KR" altLang="en-US" sz="1100" dirty="0" err="1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노출량과</a:t>
            </a:r>
            <a:r>
              <a:rPr kumimoji="1" lang="ko-KR" altLang="en-US" sz="110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제품에 포함된 성분의 농도를 </a:t>
            </a:r>
            <a:endParaRPr kumimoji="1" lang="en-US" altLang="ko-KR" sz="110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10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고려하여 계산</a:t>
            </a:r>
            <a:endParaRPr kumimoji="1" lang="en-US" altLang="ko-KR" sz="110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038B3D-11D1-48B0-9237-C25CBAEACD96}"/>
              </a:ext>
            </a:extLst>
          </p:cNvPr>
          <p:cNvSpPr txBox="1"/>
          <p:nvPr/>
        </p:nvSpPr>
        <p:spPr>
          <a:xfrm>
            <a:off x="5537202" y="3542657"/>
            <a:ext cx="5100515" cy="2954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10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개별 성분에 대한 노출</a:t>
            </a:r>
            <a:endParaRPr kumimoji="1" lang="en-US" altLang="ko-KR" sz="110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7A571FF-B9E4-41BD-811E-44125EBF52EA}"/>
              </a:ext>
            </a:extLst>
          </p:cNvPr>
          <p:cNvSpPr txBox="1"/>
          <p:nvPr/>
        </p:nvSpPr>
        <p:spPr>
          <a:xfrm>
            <a:off x="5521566" y="3786091"/>
            <a:ext cx="5466867" cy="490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lvl="1" indent="-180975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· 성분의 피부흡수율과 </a:t>
            </a:r>
            <a:r>
              <a:rPr kumimoji="1" lang="ko-KR" altLang="en-US" sz="900" b="1" spc="-20" dirty="0" err="1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생체이용률을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활용한 정량적 요소를 고려하여 계산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180975" lvl="1" indent="-180975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·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제품 사용 중에 물질이 생성되거나 방출되는 경우 </a:t>
            </a:r>
            <a:r>
              <a:rPr kumimoji="1" lang="ko-KR" altLang="en-US" sz="900" b="1" spc="-20" dirty="0" err="1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노출량을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예측하고 안전성 평가에서 고려하여야 함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</p:txBody>
      </p:sp>
      <p:cxnSp>
        <p:nvCxnSpPr>
          <p:cNvPr id="17" name="직선 연결선 16">
            <a:extLst>
              <a:ext uri="{FF2B5EF4-FFF2-40B4-BE49-F238E27FC236}">
                <a16:creationId xmlns:a16="http://schemas.microsoft.com/office/drawing/2014/main" id="{E3B842FB-7E35-4878-99E0-DB9D33CC2B6F}"/>
              </a:ext>
            </a:extLst>
          </p:cNvPr>
          <p:cNvCxnSpPr>
            <a:cxnSpLocks/>
          </p:cNvCxnSpPr>
          <p:nvPr/>
        </p:nvCxnSpPr>
        <p:spPr>
          <a:xfrm>
            <a:off x="5451463" y="2901711"/>
            <a:ext cx="542462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 17">
            <a:extLst>
              <a:ext uri="{FF2B5EF4-FFF2-40B4-BE49-F238E27FC236}">
                <a16:creationId xmlns:a16="http://schemas.microsoft.com/office/drawing/2014/main" id="{A317FBA3-4D00-4268-B278-15C91B9D003E}"/>
              </a:ext>
            </a:extLst>
          </p:cNvPr>
          <p:cNvCxnSpPr>
            <a:cxnSpLocks/>
          </p:cNvCxnSpPr>
          <p:nvPr/>
        </p:nvCxnSpPr>
        <p:spPr>
          <a:xfrm>
            <a:off x="5451463" y="3481998"/>
            <a:ext cx="542462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그림 22">
            <a:extLst>
              <a:ext uri="{FF2B5EF4-FFF2-40B4-BE49-F238E27FC236}">
                <a16:creationId xmlns:a16="http://schemas.microsoft.com/office/drawing/2014/main" id="{4DA5F196-6C8E-4F6B-9556-04EB5099BF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5838" y="2452811"/>
            <a:ext cx="140208" cy="115824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FCD4D9BF-8D7F-43E0-8FF6-29C02B76DA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5838" y="3052623"/>
            <a:ext cx="140208" cy="115824"/>
          </a:xfrm>
          <a:prstGeom prst="rect">
            <a:avLst/>
          </a:prstGeom>
        </p:spPr>
      </p:pic>
      <p:pic>
        <p:nvPicPr>
          <p:cNvPr id="25" name="그림 24">
            <a:extLst>
              <a:ext uri="{FF2B5EF4-FFF2-40B4-BE49-F238E27FC236}">
                <a16:creationId xmlns:a16="http://schemas.microsoft.com/office/drawing/2014/main" id="{1C282720-4310-46C8-BAB4-7E30224850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1694" y="3642553"/>
            <a:ext cx="140208" cy="115824"/>
          </a:xfrm>
          <a:prstGeom prst="rect">
            <a:avLst/>
          </a:prstGeom>
        </p:spPr>
      </p:pic>
      <p:cxnSp>
        <p:nvCxnSpPr>
          <p:cNvPr id="19" name="직선 연결선 18">
            <a:extLst>
              <a:ext uri="{FF2B5EF4-FFF2-40B4-BE49-F238E27FC236}">
                <a16:creationId xmlns:a16="http://schemas.microsoft.com/office/drawing/2014/main" id="{9CDA2097-402C-4EE9-B092-B62116EFC795}"/>
              </a:ext>
            </a:extLst>
          </p:cNvPr>
          <p:cNvCxnSpPr>
            <a:cxnSpLocks/>
          </p:cNvCxnSpPr>
          <p:nvPr/>
        </p:nvCxnSpPr>
        <p:spPr>
          <a:xfrm flipV="1">
            <a:off x="699205" y="6480765"/>
            <a:ext cx="10809158" cy="495"/>
          </a:xfrm>
          <a:prstGeom prst="line">
            <a:avLst/>
          </a:prstGeom>
          <a:ln>
            <a:solidFill>
              <a:srgbClr val="C04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표 20">
            <a:extLst>
              <a:ext uri="{FF2B5EF4-FFF2-40B4-BE49-F238E27FC236}">
                <a16:creationId xmlns:a16="http://schemas.microsoft.com/office/drawing/2014/main" id="{E6775AEB-DEFD-43C1-B3B6-3FAC91DEA0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932698"/>
              </p:ext>
            </p:extLst>
          </p:nvPr>
        </p:nvGraphicFramePr>
        <p:xfrm>
          <a:off x="699205" y="6263174"/>
          <a:ext cx="38996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9896">
                  <a:extLst>
                    <a:ext uri="{9D8B030D-6E8A-4147-A177-3AD203B41FA5}">
                      <a16:colId xmlns:a16="http://schemas.microsoft.com/office/drawing/2014/main" val="855526410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106271662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374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01| </a:t>
                      </a:r>
                      <a:r>
                        <a:rPr lang="ko-KR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안전성 평가 개요</a:t>
                      </a:r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02|</a:t>
                      </a:r>
                      <a:r>
                        <a:rPr lang="ko-KR" altLang="en-US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안정성 정보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03|</a:t>
                      </a:r>
                      <a:r>
                        <a:rPr lang="ko-KR" altLang="en-US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안전성 평가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graphicFrame>
        <p:nvGraphicFramePr>
          <p:cNvPr id="22" name="표 21">
            <a:extLst>
              <a:ext uri="{FF2B5EF4-FFF2-40B4-BE49-F238E27FC236}">
                <a16:creationId xmlns:a16="http://schemas.microsoft.com/office/drawing/2014/main" id="{7DA62582-B60D-4FBB-A4B3-E0D8CB6539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080353"/>
              </p:ext>
            </p:extLst>
          </p:nvPr>
        </p:nvGraphicFramePr>
        <p:xfrm>
          <a:off x="11196722" y="6274725"/>
          <a:ext cx="3042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288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0053">
                <a:tc>
                  <a:txBody>
                    <a:bodyPr/>
                    <a:lstStyle/>
                    <a:p>
                      <a:pPr latinLnBrk="1"/>
                      <a:endParaRPr lang="ko-KR" altLang="en-US" sz="800" dirty="0">
                        <a:solidFill>
                          <a:schemeClr val="bg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60FF6A7F-9334-4F70-AFF1-42ECEED9C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DE84-D504-4A98-B5DC-B7F62ED37110}" type="slidenum">
              <a:rPr lang="ko-KR" altLang="en-US" smtClean="0"/>
              <a:pPr/>
              <a:t>29</a:t>
            </a:fld>
            <a:endParaRPr lang="ko-KR" altLang="en-US" dirty="0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2B800805-A201-5DCC-D4B0-611EAF3365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53571" y="590211"/>
            <a:ext cx="1408298" cy="66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2000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7D10B43-10C1-7C7B-9FD1-D57FCB1F8A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15">
            <a:extLst>
              <a:ext uri="{FF2B5EF4-FFF2-40B4-BE49-F238E27FC236}">
                <a16:creationId xmlns:a16="http://schemas.microsoft.com/office/drawing/2014/main" id="{30BBAAE0-17C9-9627-ED19-BE636B3CEEB5}"/>
              </a:ext>
            </a:extLst>
          </p:cNvPr>
          <p:cNvSpPr txBox="1"/>
          <p:nvPr/>
        </p:nvSpPr>
        <p:spPr>
          <a:xfrm>
            <a:off x="533400" y="533400"/>
            <a:ext cx="4686300" cy="48895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124499"/>
              </a:lnSpc>
            </a:pPr>
            <a:r>
              <a:rPr lang="en-US" sz="1333" dirty="0">
                <a:solidFill>
                  <a:srgbClr val="2671FF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Lexend Medium"/>
              </a:rPr>
              <a:t>Ch. 1</a:t>
            </a:r>
          </a:p>
          <a:p>
            <a:pPr lvl="0">
              <a:lnSpc>
                <a:spcPct val="124499"/>
              </a:lnSpc>
            </a:pPr>
            <a:r>
              <a:rPr lang="en-US" altLang="ko-KR" sz="1200" b="1" dirty="0">
                <a:solidFill>
                  <a:srgbClr val="FFFFFF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Lexend Regular"/>
              </a:rPr>
              <a:t>Cosmetic Product Safety Report Framework</a:t>
            </a:r>
          </a:p>
        </p:txBody>
      </p:sp>
      <p:pic>
        <p:nvPicPr>
          <p:cNvPr id="46" name="그림 45">
            <a:extLst>
              <a:ext uri="{FF2B5EF4-FFF2-40B4-BE49-F238E27FC236}">
                <a16:creationId xmlns:a16="http://schemas.microsoft.com/office/drawing/2014/main" id="{736BB136-35F2-B4C5-D704-B24D4C226D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5482" y="361950"/>
            <a:ext cx="1258868" cy="71437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96B4244-70DE-FB3A-59A4-4F8BE6D3F72C}"/>
              </a:ext>
            </a:extLst>
          </p:cNvPr>
          <p:cNvSpPr txBox="1"/>
          <p:nvPr/>
        </p:nvSpPr>
        <p:spPr>
          <a:xfrm>
            <a:off x="2740819" y="2875002"/>
            <a:ext cx="6710362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">
                      <a:srgbClr val="FCFDFF"/>
                    </a:gs>
                    <a:gs pos="41000">
                      <a:srgbClr val="D6E7FF"/>
                    </a:gs>
                    <a:gs pos="80000">
                      <a:srgbClr val="AFCEFC"/>
                    </a:gs>
                    <a:gs pos="100000">
                      <a:srgbClr val="87B9FF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G마켓 산스 TTF Bold" panose="02000000000000000000" pitchFamily="2" charset="-127"/>
                <a:ea typeface="G마켓 산스 TTF Bold" panose="02000000000000000000" pitchFamily="2" charset="-127"/>
                <a:cs typeface="+mn-cs"/>
              </a:rPr>
              <a:t>화장품 안전성 평가 제도</a:t>
            </a:r>
            <a:endParaRPr kumimoji="0" lang="en-US" altLang="ko-KR" sz="48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10000">
                    <a:srgbClr val="FCFDFF"/>
                  </a:gs>
                  <a:gs pos="41000">
                    <a:srgbClr val="D6E7FF"/>
                  </a:gs>
                  <a:gs pos="80000">
                    <a:srgbClr val="AFCEFC"/>
                  </a:gs>
                  <a:gs pos="100000">
                    <a:srgbClr val="87B9FF"/>
                  </a:gs>
                </a:gsLst>
                <a:lin ang="0" scaled="1"/>
                <a:tileRect/>
              </a:gradFill>
              <a:effectLst/>
              <a:uLnTx/>
              <a:uFillTx/>
              <a:latin typeface="G마켓 산스 TTF Bold" panose="02000000000000000000" pitchFamily="2" charset="-127"/>
              <a:ea typeface="G마켓 산스 TTF Bold" panose="02000000000000000000" pitchFamily="2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702148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7C5689A6-C7F2-4F2E-9F4D-D73DFEFE84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1FFC1-AD52-4C6A-8F1B-6DD3EE759361}"/>
              </a:ext>
            </a:extLst>
          </p:cNvPr>
          <p:cNvSpPr txBox="1"/>
          <p:nvPr/>
        </p:nvSpPr>
        <p:spPr>
          <a:xfrm>
            <a:off x="1090246" y="1951618"/>
            <a:ext cx="344658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5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화장품 성분의 독성 정보에 기반한 위해 판단</a:t>
            </a:r>
            <a:endParaRPr lang="en-US" altLang="ko-KR" sz="1500" spc="-150" dirty="0"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  <a:cs typeface="Calibri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B9EA02A-C242-4CDC-85A8-DB4499AA1F6D}"/>
              </a:ext>
            </a:extLst>
          </p:cNvPr>
          <p:cNvSpPr txBox="1"/>
          <p:nvPr/>
        </p:nvSpPr>
        <p:spPr>
          <a:xfrm>
            <a:off x="5263664" y="1798085"/>
            <a:ext cx="5612425" cy="387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제품에 사용하는 성분 관련 독성 종말점에 대한 물질 독성 정보 수집</a:t>
            </a:r>
            <a:endParaRPr kumimoji="1" lang="en-US" altLang="ko-KR" sz="1600" spc="-150" dirty="0">
              <a:solidFill>
                <a:schemeClr val="accent5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CA7F81-35F8-44C0-A5BA-D6EEBF8E996C}"/>
              </a:ext>
            </a:extLst>
          </p:cNvPr>
          <p:cNvSpPr txBox="1"/>
          <p:nvPr/>
        </p:nvSpPr>
        <p:spPr>
          <a:xfrm>
            <a:off x="1063870" y="5489290"/>
            <a:ext cx="103309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특정 위해성을 충분히 고려할 수 없거나 데이터의 완전성에 대한 의문이 남아 있는 경우 불확실성 계수를 추가하거나 데이터를 추가로</a:t>
            </a:r>
            <a:endParaRPr lang="en-US" altLang="ko-KR" sz="1500" spc="-150" dirty="0"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  <a:cs typeface="Calibri" pitchFamily="34" charset="0"/>
            </a:endParaRPr>
          </a:p>
          <a:p>
            <a:r>
              <a:rPr lang="ko-KR" altLang="en-US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수집해야 할 수 있음</a:t>
            </a:r>
            <a:endParaRPr lang="ko-KR" altLang="en-US" sz="1200" dirty="0">
              <a:solidFill>
                <a:schemeClr val="bg1"/>
              </a:solidFill>
              <a:latin typeface="넥슨Lv2고딕 Light" panose="00000300000000000000" pitchFamily="2" charset="-127"/>
              <a:ea typeface="넥슨Lv2고딕 Light" panose="00000300000000000000" pitchFamily="2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FCF6A32-1D80-4B5A-80A3-4F2208906D8D}"/>
              </a:ext>
            </a:extLst>
          </p:cNvPr>
          <p:cNvSpPr txBox="1"/>
          <p:nvPr/>
        </p:nvSpPr>
        <p:spPr>
          <a:xfrm>
            <a:off x="5627075" y="2421658"/>
            <a:ext cx="27432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>
                <a:solidFill>
                  <a:schemeClr val="bg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Calibri" pitchFamily="34" charset="0"/>
              </a:rPr>
              <a:t>독성 정보 수집의 예 </a:t>
            </a:r>
            <a:endParaRPr lang="en-US" altLang="ko-KR" sz="1100" dirty="0">
              <a:solidFill>
                <a:schemeClr val="bg1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Calibri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06D70B8-176E-4D48-8A5A-238762D865DE}"/>
              </a:ext>
            </a:extLst>
          </p:cNvPr>
          <p:cNvSpPr txBox="1"/>
          <p:nvPr/>
        </p:nvSpPr>
        <p:spPr>
          <a:xfrm>
            <a:off x="5341330" y="2683268"/>
            <a:ext cx="2853102" cy="25676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    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국제적 가이드라인 또는 기준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예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: OECD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테스트 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0" lvl="1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    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가이드라인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), </a:t>
            </a:r>
            <a:r>
              <a:rPr kumimoji="1" lang="ko-KR" altLang="en-US" sz="900" b="1" spc="-20" dirty="0" err="1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비임상시험관리기준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(GLP)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에 따라 수행된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0" lvl="1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      </a:t>
            </a:r>
            <a:r>
              <a:rPr kumimoji="1" lang="en-US" altLang="ko-KR" sz="900" b="1" i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in vivo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또는 </a:t>
            </a:r>
            <a:r>
              <a:rPr kumimoji="1" lang="en-US" altLang="ko-KR" sz="900" b="1" i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in vitro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연구의 실제 시험 데이터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265113" lvl="1" indent="-265113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    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최신 채택 또는 승인된 버전의 시험 가이드라인 또는 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265113" lvl="1" indent="-265113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     </a:t>
            </a:r>
            <a:r>
              <a:rPr kumimoji="1" lang="ko-KR" altLang="en-US" sz="900" b="1" spc="-20" dirty="0" err="1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비임상시험관리기준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(GLP)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에 따라 수행되지 않았지만 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265113" lvl="1" indent="-265113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    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유효한 것으로 간주할 수 있는 기존 시험 데이터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265113" lvl="1" indent="-265113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    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독성 예측을 위한 </a:t>
            </a:r>
            <a:r>
              <a:rPr kumimoji="1" lang="ko-KR" altLang="en-US" sz="900" b="1" spc="-20" dirty="0" err="1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스크리닝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연구에 사용하는 유효한 시험 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265113" lvl="1" indent="-265113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    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시스템의 </a:t>
            </a:r>
            <a:r>
              <a:rPr kumimoji="1" lang="en-US" altLang="ko-KR" sz="900" b="1" i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in vitro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데이터 또는 대체시험 데이터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265113" lvl="1" indent="-265113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    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인체 독성 정보 및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/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또는 사례</a:t>
            </a:r>
            <a:r>
              <a:rPr kumimoji="1" lang="en-US" altLang="ko-KR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</a:t>
            </a:r>
            <a:r>
              <a:rPr kumimoji="1" lang="ko-KR" altLang="en-US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일반적으로 유해성 확인</a:t>
            </a:r>
            <a:endParaRPr kumimoji="1" lang="en-US" altLang="ko-KR" sz="8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265113" lvl="1" indent="-265113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     (hazard identification)</a:t>
            </a:r>
            <a:r>
              <a:rPr kumimoji="1" lang="ko-KR" altLang="en-US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을 위해 인체 독성 연구를 수행하는</a:t>
            </a:r>
            <a:endParaRPr kumimoji="1" lang="en-US" altLang="ko-KR" sz="8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265113" lvl="1" indent="-265113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     </a:t>
            </a:r>
            <a:r>
              <a:rPr kumimoji="1" lang="ko-KR" altLang="en-US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것은 허용되지 않으나 기존의 데이터나 사례가 있는 경우에</a:t>
            </a:r>
            <a:endParaRPr kumimoji="1" lang="en-US" altLang="ko-KR" sz="8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265113" lvl="1" indent="-265113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     </a:t>
            </a:r>
            <a:r>
              <a:rPr kumimoji="1" lang="ko-KR" altLang="en-US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한하여 사용 가능</a:t>
            </a:r>
            <a:r>
              <a:rPr kumimoji="1" lang="en-US" altLang="ko-KR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)</a:t>
            </a:r>
            <a:endParaRPr kumimoji="1" lang="en-US" altLang="ko-KR" sz="800" b="1" spc="-20" baseline="-2500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82F3691-A5F6-4938-9CF4-3C2B2D3EAA8D}"/>
              </a:ext>
            </a:extLst>
          </p:cNvPr>
          <p:cNvSpPr txBox="1"/>
          <p:nvPr/>
        </p:nvSpPr>
        <p:spPr>
          <a:xfrm>
            <a:off x="8273562" y="2692460"/>
            <a:ext cx="2660407" cy="23599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    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인체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임상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)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데이터</a:t>
            </a:r>
            <a:r>
              <a:rPr kumimoji="1" lang="en-US" altLang="ko-KR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</a:t>
            </a:r>
            <a:r>
              <a:rPr kumimoji="1" lang="ko-KR" altLang="en-US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식품 및 의약품과 같은 다른 산업</a:t>
            </a:r>
            <a:endParaRPr kumimoji="1" lang="en-US" altLang="ko-KR" sz="8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0" lvl="1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     </a:t>
            </a:r>
            <a:r>
              <a:rPr kumimoji="1" lang="ko-KR" altLang="en-US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분야의 임상 시험 및 적용 시험 데이터 포함</a:t>
            </a:r>
            <a:r>
              <a:rPr kumimoji="1" lang="en-US" altLang="ko-KR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)</a:t>
            </a:r>
            <a:endParaRPr kumimoji="1" lang="en-US" altLang="ko-KR" sz="800" b="1" spc="-20" baseline="-2500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0" lvl="1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    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시판 후 조사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(post-marketing surveillance)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로부터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0" lvl="1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    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수집된 데이터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0" lvl="1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    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피험자를 대상으로 하는 피부 적합성 연구</a:t>
            </a:r>
            <a:r>
              <a:rPr kumimoji="1" lang="en-US" altLang="ko-KR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</a:t>
            </a:r>
            <a:r>
              <a:rPr kumimoji="1" lang="ko-KR" altLang="en-US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해당 대상</a:t>
            </a:r>
            <a:endParaRPr kumimoji="1" lang="en-US" altLang="ko-KR" sz="8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0" lvl="1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     </a:t>
            </a:r>
            <a:r>
              <a:rPr kumimoji="1" lang="ko-KR" altLang="en-US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집단에 대한 안전한 사용 수준을 확인하기 위한 용도에</a:t>
            </a:r>
            <a:endParaRPr kumimoji="1" lang="en-US" altLang="ko-KR" sz="8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0" lvl="1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    </a:t>
            </a:r>
            <a:r>
              <a:rPr kumimoji="1" lang="ko-KR" altLang="en-US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한함</a:t>
            </a:r>
            <a:r>
              <a:rPr kumimoji="1" lang="en-US" altLang="ko-KR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)</a:t>
            </a:r>
          </a:p>
          <a:p>
            <a:pPr marL="0" lvl="1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    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관련 물질들의 화학 구조 및 특성에 기초하여 물질의 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0" lvl="1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    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독성을 예측하는 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read-across 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접근 방식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물질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0" lvl="1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   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그룹화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(grouping of substances)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및 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QSAR</a:t>
            </a:r>
          </a:p>
          <a:p>
            <a:pPr marL="0" lvl="1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    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모델로부터 얻은 </a:t>
            </a:r>
            <a:r>
              <a:rPr kumimoji="1" lang="ko-KR" altLang="en-US" sz="900" b="1" spc="-20" dirty="0" err="1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비실험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데이터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</p:txBody>
      </p:sp>
      <p:cxnSp>
        <p:nvCxnSpPr>
          <p:cNvPr id="19" name="직선 연결선 18">
            <a:extLst>
              <a:ext uri="{FF2B5EF4-FFF2-40B4-BE49-F238E27FC236}">
                <a16:creationId xmlns:a16="http://schemas.microsoft.com/office/drawing/2014/main" id="{41857A12-3261-431C-863E-B662BF610225}"/>
              </a:ext>
            </a:extLst>
          </p:cNvPr>
          <p:cNvCxnSpPr>
            <a:cxnSpLocks/>
          </p:cNvCxnSpPr>
          <p:nvPr/>
        </p:nvCxnSpPr>
        <p:spPr>
          <a:xfrm>
            <a:off x="1203567" y="2749910"/>
            <a:ext cx="3228731" cy="10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그룹 4">
            <a:extLst>
              <a:ext uri="{FF2B5EF4-FFF2-40B4-BE49-F238E27FC236}">
                <a16:creationId xmlns:a16="http://schemas.microsoft.com/office/drawing/2014/main" id="{FDBEE738-7D8D-408D-BC08-E495BC15F6B8}"/>
              </a:ext>
            </a:extLst>
          </p:cNvPr>
          <p:cNvGrpSpPr/>
          <p:nvPr/>
        </p:nvGrpSpPr>
        <p:grpSpPr>
          <a:xfrm>
            <a:off x="1090245" y="2452811"/>
            <a:ext cx="3455379" cy="2049791"/>
            <a:chOff x="1090245" y="2452811"/>
            <a:chExt cx="3455379" cy="2049791"/>
          </a:xfrm>
        </p:grpSpPr>
        <p:grpSp>
          <p:nvGrpSpPr>
            <p:cNvPr id="2" name="그룹 1">
              <a:extLst>
                <a:ext uri="{FF2B5EF4-FFF2-40B4-BE49-F238E27FC236}">
                  <a16:creationId xmlns:a16="http://schemas.microsoft.com/office/drawing/2014/main" id="{BD5E5228-FCFF-49AE-9B12-A9D7323727DF}"/>
                </a:ext>
              </a:extLst>
            </p:cNvPr>
            <p:cNvGrpSpPr/>
            <p:nvPr/>
          </p:nvGrpSpPr>
          <p:grpSpPr>
            <a:xfrm>
              <a:off x="1090245" y="2452811"/>
              <a:ext cx="3455379" cy="2049791"/>
              <a:chOff x="1090245" y="2452811"/>
              <a:chExt cx="3455379" cy="2049791"/>
            </a:xfrm>
          </p:grpSpPr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F6B96C53-12B8-463E-8834-268E6348AD33}"/>
                  </a:ext>
                </a:extLst>
              </p:cNvPr>
              <p:cNvSpPr txBox="1"/>
              <p:nvPr/>
            </p:nvSpPr>
            <p:spPr>
              <a:xfrm>
                <a:off x="1090245" y="2452811"/>
                <a:ext cx="3455378" cy="3139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lvl="1">
                  <a:lnSpc>
                    <a:spcPct val="120000"/>
                  </a:lnSpc>
                  <a:buSzPct val="120000"/>
                  <a:tabLst>
                    <a:tab pos="0" algn="l"/>
                  </a:tabLst>
                  <a:defRPr/>
                </a:pP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Pretendard" panose="02000503000000020004" pitchFamily="50" charset="-127"/>
                  </a:rPr>
                  <a:t>■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화장품에 함유된 물질에 대한 독성 정보</a:t>
                </a:r>
                <a:endParaRPr kumimoji="1" lang="en-US" altLang="ko-KR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8D81740F-2F11-4ED5-A362-C43C6710EA57}"/>
                  </a:ext>
                </a:extLst>
              </p:cNvPr>
              <p:cNvSpPr txBox="1"/>
              <p:nvPr/>
            </p:nvSpPr>
            <p:spPr>
              <a:xfrm>
                <a:off x="1090246" y="2757951"/>
                <a:ext cx="3455378" cy="9787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lvl="1">
                  <a:lnSpc>
                    <a:spcPct val="120000"/>
                  </a:lnSpc>
                  <a:buSzPct val="120000"/>
                  <a:tabLst>
                    <a:tab pos="0" algn="l"/>
                  </a:tabLst>
                  <a:defRPr/>
                </a:pP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Pretendard" panose="02000503000000020004" pitchFamily="50" charset="-127"/>
                  </a:rPr>
                  <a:t>■ </a:t>
                </a:r>
                <a:r>
                  <a:rPr kumimoji="1" lang="ko-KR" altLang="en-US" sz="1200" spc="-150" dirty="0" err="1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무독성량</a:t>
                </a:r>
                <a:r>
                  <a:rPr kumimoji="1" lang="en-US" altLang="ko-KR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(NOAEL)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등과 같은 독성종말점 자료를 </a:t>
                </a:r>
                <a:endParaRPr kumimoji="1" lang="en-US" altLang="ko-KR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endParaRPr>
              </a:p>
              <a:p>
                <a:pPr marL="0" lvl="1">
                  <a:lnSpc>
                    <a:spcPct val="120000"/>
                  </a:lnSpc>
                  <a:buSzPct val="120000"/>
                  <a:tabLst>
                    <a:tab pos="0" algn="l"/>
                  </a:tabLst>
                  <a:defRPr/>
                </a:pP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       포함하여 작성하며</a:t>
                </a:r>
                <a:r>
                  <a:rPr kumimoji="1" lang="en-US" altLang="ko-KR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,  </a:t>
                </a:r>
                <a:r>
                  <a:rPr kumimoji="1" lang="ko-KR" altLang="en-US" sz="1200" spc="-150" dirty="0" err="1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안전역</a:t>
                </a:r>
                <a:r>
                  <a:rPr kumimoji="1" lang="en-US" altLang="ko-KR" sz="1200" spc="-15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(MoS</a:t>
                </a:r>
                <a:r>
                  <a:rPr kumimoji="1" lang="en-US" altLang="ko-KR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, Margin of Safety)</a:t>
                </a:r>
              </a:p>
              <a:p>
                <a:pPr marL="0" lvl="1">
                  <a:lnSpc>
                    <a:spcPct val="120000"/>
                  </a:lnSpc>
                  <a:buSzPct val="120000"/>
                  <a:tabLst>
                    <a:tab pos="0" algn="l"/>
                  </a:tabLst>
                  <a:defRPr/>
                </a:pPr>
                <a:r>
                  <a:rPr kumimoji="1" lang="en-US" altLang="ko-KR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     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혹은 그에 상응하는 안전 판단의 기준 산출이 가능한</a:t>
                </a:r>
                <a:endParaRPr kumimoji="1" lang="en-US" altLang="ko-KR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endParaRPr>
              </a:p>
              <a:p>
                <a:pPr marL="0" lvl="1">
                  <a:lnSpc>
                    <a:spcPct val="120000"/>
                  </a:lnSpc>
                  <a:buSzPct val="120000"/>
                  <a:tabLst>
                    <a:tab pos="0" algn="l"/>
                  </a:tabLst>
                  <a:defRPr/>
                </a:pPr>
                <a:r>
                  <a:rPr kumimoji="1" lang="ko-KR" altLang="en-US" sz="1200" spc="-15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     경우</a:t>
                </a:r>
                <a:r>
                  <a:rPr kumimoji="1" lang="en-US" altLang="ko-KR" sz="1200" spc="-15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각 물질의 인체 </a:t>
                </a:r>
                <a:r>
                  <a:rPr kumimoji="1" lang="ko-KR" altLang="en-US" sz="1200" spc="-150" dirty="0" err="1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노출량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자료에 근거하여 </a:t>
                </a:r>
                <a:r>
                  <a:rPr kumimoji="1" lang="ko-KR" altLang="en-US" sz="1200" spc="-150" dirty="0" err="1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안전역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기재</a:t>
                </a:r>
                <a:endParaRPr kumimoji="1" lang="en-US" altLang="ko-KR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endParaRP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DBA075A5-930B-4DF1-B579-E998CF49009E}"/>
                  </a:ext>
                </a:extLst>
              </p:cNvPr>
              <p:cNvSpPr txBox="1"/>
              <p:nvPr/>
            </p:nvSpPr>
            <p:spPr>
              <a:xfrm>
                <a:off x="1090245" y="3745472"/>
                <a:ext cx="3455378" cy="7571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lvl="1">
                  <a:lnSpc>
                    <a:spcPct val="120000"/>
                  </a:lnSpc>
                  <a:buSzPct val="120000"/>
                  <a:tabLst>
                    <a:tab pos="0" algn="l"/>
                  </a:tabLst>
                  <a:defRPr/>
                </a:pP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 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Pretendard" panose="02000503000000020004" pitchFamily="50" charset="-127"/>
                  </a:rPr>
                  <a:t>■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독성 정보 자료에서 독성 종말점이 없는 경우</a:t>
                </a:r>
                <a:r>
                  <a:rPr kumimoji="1" lang="en-US" altLang="ko-KR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,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해당 </a:t>
                </a:r>
                <a:endParaRPr kumimoji="1" lang="en-US" altLang="ko-KR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endParaRPr>
              </a:p>
              <a:p>
                <a:pPr marL="0" lvl="1">
                  <a:lnSpc>
                    <a:spcPct val="120000"/>
                  </a:lnSpc>
                  <a:buSzPct val="120000"/>
                  <a:tabLst>
                    <a:tab pos="0" algn="l"/>
                  </a:tabLst>
                  <a:defRPr/>
                </a:pP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      물질이</a:t>
                </a:r>
                <a:r>
                  <a:rPr kumimoji="1" lang="en-US" altLang="ko-KR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식용 또는 의료 목적으로 사용된 사례나 국내외     </a:t>
                </a:r>
                <a:endParaRPr kumimoji="1" lang="en-US" altLang="ko-KR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endParaRPr>
              </a:p>
              <a:p>
                <a:pPr marL="0" lvl="1">
                  <a:lnSpc>
                    <a:spcPct val="120000"/>
                  </a:lnSpc>
                  <a:buSzPct val="120000"/>
                  <a:tabLst>
                    <a:tab pos="0" algn="l"/>
                  </a:tabLst>
                  <a:defRPr/>
                </a:pPr>
                <a:r>
                  <a:rPr kumimoji="1" lang="en-US" altLang="ko-KR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     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문헌 등을</a:t>
                </a:r>
                <a:r>
                  <a:rPr kumimoji="1" lang="en-US" altLang="ko-KR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통하여 안전성을 평가할 수 있는 근거 제시</a:t>
                </a:r>
                <a:endParaRPr kumimoji="1" lang="en-US" altLang="ko-KR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endParaRPr>
              </a:p>
            </p:txBody>
          </p:sp>
        </p:grpSp>
        <p:cxnSp>
          <p:nvCxnSpPr>
            <p:cNvPr id="20" name="직선 연결선 19">
              <a:extLst>
                <a:ext uri="{FF2B5EF4-FFF2-40B4-BE49-F238E27FC236}">
                  <a16:creationId xmlns:a16="http://schemas.microsoft.com/office/drawing/2014/main" id="{6E6FDDC5-0773-40C7-8106-39B1C1CFD5C6}"/>
                </a:ext>
              </a:extLst>
            </p:cNvPr>
            <p:cNvCxnSpPr>
              <a:cxnSpLocks/>
            </p:cNvCxnSpPr>
            <p:nvPr/>
          </p:nvCxnSpPr>
          <p:spPr>
            <a:xfrm>
              <a:off x="1203567" y="3743437"/>
              <a:ext cx="3228731" cy="104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id="{C46222FF-5728-4ABF-88C0-3D511091E800}"/>
              </a:ext>
            </a:extLst>
          </p:cNvPr>
          <p:cNvCxnSpPr>
            <a:cxnSpLocks/>
          </p:cNvCxnSpPr>
          <p:nvPr/>
        </p:nvCxnSpPr>
        <p:spPr>
          <a:xfrm>
            <a:off x="1203567" y="4499581"/>
            <a:ext cx="3228731" cy="10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그림 22">
            <a:extLst>
              <a:ext uri="{FF2B5EF4-FFF2-40B4-BE49-F238E27FC236}">
                <a16:creationId xmlns:a16="http://schemas.microsoft.com/office/drawing/2014/main" id="{8F980EA0-F747-4283-AF39-DF711761EE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8279" y="2775535"/>
            <a:ext cx="140208" cy="140208"/>
          </a:xfrm>
          <a:prstGeom prst="rect">
            <a:avLst/>
          </a:prstGeom>
        </p:spPr>
      </p:pic>
      <p:pic>
        <p:nvPicPr>
          <p:cNvPr id="25" name="그림 24">
            <a:extLst>
              <a:ext uri="{FF2B5EF4-FFF2-40B4-BE49-F238E27FC236}">
                <a16:creationId xmlns:a16="http://schemas.microsoft.com/office/drawing/2014/main" id="{D98CA2A0-7580-4137-91F6-A9F9C6CEA9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8279" y="3400826"/>
            <a:ext cx="140208" cy="140208"/>
          </a:xfrm>
          <a:prstGeom prst="rect">
            <a:avLst/>
          </a:prstGeom>
        </p:spPr>
      </p:pic>
      <p:pic>
        <p:nvPicPr>
          <p:cNvPr id="27" name="그림 26">
            <a:extLst>
              <a:ext uri="{FF2B5EF4-FFF2-40B4-BE49-F238E27FC236}">
                <a16:creationId xmlns:a16="http://schemas.microsoft.com/office/drawing/2014/main" id="{0AD48A98-4A13-449E-B21D-9A448058BFD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1210" y="4005393"/>
            <a:ext cx="140208" cy="140208"/>
          </a:xfrm>
          <a:prstGeom prst="rect">
            <a:avLst/>
          </a:prstGeom>
        </p:spPr>
      </p:pic>
      <p:pic>
        <p:nvPicPr>
          <p:cNvPr id="29" name="그림 28">
            <a:extLst>
              <a:ext uri="{FF2B5EF4-FFF2-40B4-BE49-F238E27FC236}">
                <a16:creationId xmlns:a16="http://schemas.microsoft.com/office/drawing/2014/main" id="{B97D8988-ED34-486F-AD70-7335D8C5EBE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8279" y="4429477"/>
            <a:ext cx="140208" cy="140208"/>
          </a:xfrm>
          <a:prstGeom prst="rect">
            <a:avLst/>
          </a:prstGeom>
        </p:spPr>
      </p:pic>
      <p:pic>
        <p:nvPicPr>
          <p:cNvPr id="31" name="그림 30">
            <a:extLst>
              <a:ext uri="{FF2B5EF4-FFF2-40B4-BE49-F238E27FC236}">
                <a16:creationId xmlns:a16="http://schemas.microsoft.com/office/drawing/2014/main" id="{5ED647D2-8E53-4189-9384-FA0617B5C35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4414" y="2795136"/>
            <a:ext cx="140208" cy="140208"/>
          </a:xfrm>
          <a:prstGeom prst="rect">
            <a:avLst/>
          </a:prstGeom>
        </p:spPr>
      </p:pic>
      <p:pic>
        <p:nvPicPr>
          <p:cNvPr id="33" name="그림 32">
            <a:extLst>
              <a:ext uri="{FF2B5EF4-FFF2-40B4-BE49-F238E27FC236}">
                <a16:creationId xmlns:a16="http://schemas.microsoft.com/office/drawing/2014/main" id="{4287552E-7F88-434A-B480-54B89711DC6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8552" y="3194795"/>
            <a:ext cx="140208" cy="140208"/>
          </a:xfrm>
          <a:prstGeom prst="rect">
            <a:avLst/>
          </a:prstGeom>
        </p:spPr>
      </p:pic>
      <p:pic>
        <p:nvPicPr>
          <p:cNvPr id="35" name="그림 34">
            <a:extLst>
              <a:ext uri="{FF2B5EF4-FFF2-40B4-BE49-F238E27FC236}">
                <a16:creationId xmlns:a16="http://schemas.microsoft.com/office/drawing/2014/main" id="{EB033D77-0CAF-4B6B-A3C6-9A541FE1A70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0276" y="3603229"/>
            <a:ext cx="140208" cy="140208"/>
          </a:xfrm>
          <a:prstGeom prst="rect">
            <a:avLst/>
          </a:prstGeom>
        </p:spPr>
      </p:pic>
      <p:pic>
        <p:nvPicPr>
          <p:cNvPr id="37" name="그림 36">
            <a:extLst>
              <a:ext uri="{FF2B5EF4-FFF2-40B4-BE49-F238E27FC236}">
                <a16:creationId xmlns:a16="http://schemas.microsoft.com/office/drawing/2014/main" id="{72A08954-F199-4B3E-A75C-693FFA004EE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0276" y="4230204"/>
            <a:ext cx="140208" cy="140208"/>
          </a:xfrm>
          <a:prstGeom prst="rect">
            <a:avLst/>
          </a:prstGeom>
        </p:spPr>
      </p:pic>
      <p:cxnSp>
        <p:nvCxnSpPr>
          <p:cNvPr id="24" name="직선 연결선 23">
            <a:extLst>
              <a:ext uri="{FF2B5EF4-FFF2-40B4-BE49-F238E27FC236}">
                <a16:creationId xmlns:a16="http://schemas.microsoft.com/office/drawing/2014/main" id="{ECD4EA50-C9D9-4C26-97EF-65BBB245054E}"/>
              </a:ext>
            </a:extLst>
          </p:cNvPr>
          <p:cNvCxnSpPr>
            <a:cxnSpLocks/>
          </p:cNvCxnSpPr>
          <p:nvPr/>
        </p:nvCxnSpPr>
        <p:spPr>
          <a:xfrm flipV="1">
            <a:off x="699205" y="6480765"/>
            <a:ext cx="10809158" cy="495"/>
          </a:xfrm>
          <a:prstGeom prst="line">
            <a:avLst/>
          </a:prstGeom>
          <a:ln>
            <a:solidFill>
              <a:srgbClr val="C04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표 25">
            <a:extLst>
              <a:ext uri="{FF2B5EF4-FFF2-40B4-BE49-F238E27FC236}">
                <a16:creationId xmlns:a16="http://schemas.microsoft.com/office/drawing/2014/main" id="{915C9E21-EB50-461D-8268-31BF6F8A44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932698"/>
              </p:ext>
            </p:extLst>
          </p:nvPr>
        </p:nvGraphicFramePr>
        <p:xfrm>
          <a:off x="699205" y="6263174"/>
          <a:ext cx="38996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9896">
                  <a:extLst>
                    <a:ext uri="{9D8B030D-6E8A-4147-A177-3AD203B41FA5}">
                      <a16:colId xmlns:a16="http://schemas.microsoft.com/office/drawing/2014/main" val="855526410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106271662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374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01| </a:t>
                      </a:r>
                      <a:r>
                        <a:rPr lang="ko-KR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안전성 평가 개요</a:t>
                      </a:r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02|</a:t>
                      </a:r>
                      <a:r>
                        <a:rPr lang="ko-KR" altLang="en-US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안정성 정보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03|</a:t>
                      </a:r>
                      <a:r>
                        <a:rPr lang="ko-KR" altLang="en-US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안전성 평가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pic>
        <p:nvPicPr>
          <p:cNvPr id="4" name="그림 3">
            <a:extLst>
              <a:ext uri="{FF2B5EF4-FFF2-40B4-BE49-F238E27FC236}">
                <a16:creationId xmlns:a16="http://schemas.microsoft.com/office/drawing/2014/main" id="{078F63BA-C167-4400-89B0-29B587F6755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4154" y="2439930"/>
            <a:ext cx="222504" cy="210312"/>
          </a:xfrm>
          <a:prstGeom prst="rect">
            <a:avLst/>
          </a:prstGeom>
        </p:spPr>
      </p:pic>
      <p:graphicFrame>
        <p:nvGraphicFramePr>
          <p:cNvPr id="30" name="표 29">
            <a:extLst>
              <a:ext uri="{FF2B5EF4-FFF2-40B4-BE49-F238E27FC236}">
                <a16:creationId xmlns:a16="http://schemas.microsoft.com/office/drawing/2014/main" id="{91CD676E-2961-4F4D-A7DA-B62D209902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080353"/>
              </p:ext>
            </p:extLst>
          </p:nvPr>
        </p:nvGraphicFramePr>
        <p:xfrm>
          <a:off x="11196722" y="6274725"/>
          <a:ext cx="3042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288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0053">
                <a:tc>
                  <a:txBody>
                    <a:bodyPr/>
                    <a:lstStyle/>
                    <a:p>
                      <a:pPr latinLnBrk="1"/>
                      <a:endParaRPr lang="ko-KR" altLang="en-US" sz="800" dirty="0">
                        <a:solidFill>
                          <a:schemeClr val="bg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55050AA0-F8DE-4259-B116-BCA9E715D9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DE84-D504-4A98-B5DC-B7F62ED37110}" type="slidenum">
              <a:rPr lang="ko-KR" altLang="en-US" smtClean="0"/>
              <a:pPr/>
              <a:t>30</a:t>
            </a:fld>
            <a:endParaRPr lang="ko-KR" altLang="en-US" dirty="0"/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688D5BD9-D7D1-52EC-1762-3380AC92EA9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053571" y="590211"/>
            <a:ext cx="1408298" cy="66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00328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>
            <a:extLst>
              <a:ext uri="{FF2B5EF4-FFF2-40B4-BE49-F238E27FC236}">
                <a16:creationId xmlns:a16="http://schemas.microsoft.com/office/drawing/2014/main" id="{F1E8787D-6C12-423D-A87F-B3F9621941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EB982236-5A50-4159-B15A-E685A5EA175F}"/>
              </a:ext>
            </a:extLst>
          </p:cNvPr>
          <p:cNvCxnSpPr>
            <a:cxnSpLocks/>
          </p:cNvCxnSpPr>
          <p:nvPr/>
        </p:nvCxnSpPr>
        <p:spPr>
          <a:xfrm>
            <a:off x="1203567" y="2749910"/>
            <a:ext cx="3228731" cy="10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9FA111B7-2063-4490-AE66-CD7D647B9503}"/>
              </a:ext>
            </a:extLst>
          </p:cNvPr>
          <p:cNvSpPr txBox="1"/>
          <p:nvPr/>
        </p:nvSpPr>
        <p:spPr>
          <a:xfrm>
            <a:off x="5263664" y="1798085"/>
            <a:ext cx="5612425" cy="387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흡수 경로에 대한 고려</a:t>
            </a:r>
            <a:endParaRPr kumimoji="1" lang="en-US" altLang="ko-KR" sz="1600" spc="-150" dirty="0">
              <a:solidFill>
                <a:schemeClr val="accent5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3C0190D-AFC4-4D10-BDFE-A20E536B4809}"/>
              </a:ext>
            </a:extLst>
          </p:cNvPr>
          <p:cNvSpPr txBox="1"/>
          <p:nvPr/>
        </p:nvSpPr>
        <p:spPr>
          <a:xfrm>
            <a:off x="5521567" y="2353511"/>
            <a:ext cx="5451233" cy="313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화장품의 흡수는 피부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경구 및 흡입과 같은 여러 외부 경로로 이루어질 수 있음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251AC20-0D8F-4934-A848-38F7FBB4922B}"/>
              </a:ext>
            </a:extLst>
          </p:cNvPr>
          <p:cNvSpPr txBox="1"/>
          <p:nvPr/>
        </p:nvSpPr>
        <p:spPr>
          <a:xfrm>
            <a:off x="5521567" y="2808695"/>
            <a:ext cx="5580187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화장품의 의도된 노출 경로가 안전성 데이터의 노출 경로와 일치하지 않는 경우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</a:t>
            </a:r>
            <a:r>
              <a:rPr kumimoji="1" lang="en-US" altLang="ko-KR" sz="1200" spc="-13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route-to-route extrapolation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고려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460547B-63B4-4B5E-B1F4-18E24E37E89E}"/>
              </a:ext>
            </a:extLst>
          </p:cNvPr>
          <p:cNvSpPr txBox="1"/>
          <p:nvPr/>
        </p:nvSpPr>
        <p:spPr>
          <a:xfrm>
            <a:off x="5562602" y="3655754"/>
            <a:ext cx="2551237" cy="453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0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피부 노출 </a:t>
            </a:r>
            <a:r>
              <a:rPr kumimoji="1" lang="en-US" altLang="ko-KR" sz="10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: </a:t>
            </a:r>
            <a:r>
              <a:rPr kumimoji="1" lang="en-US" altLang="ko-KR" sz="1000" b="1" i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in</a:t>
            </a:r>
            <a:r>
              <a:rPr kumimoji="1" lang="ko-KR" altLang="en-US" sz="1000" b="1" i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</a:t>
            </a:r>
            <a:r>
              <a:rPr kumimoji="1" lang="en-US" altLang="ko-KR" sz="1000" b="1" i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vivo</a:t>
            </a:r>
            <a:r>
              <a:rPr kumimoji="1" lang="ko-KR" altLang="en-US" sz="1000" b="1" i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</a:t>
            </a:r>
            <a:r>
              <a:rPr kumimoji="1" lang="ko-KR" altLang="en-US" sz="10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및 </a:t>
            </a:r>
            <a:r>
              <a:rPr kumimoji="1" lang="en-US" altLang="ko-KR" sz="1000" b="1" i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in vitro </a:t>
            </a:r>
            <a:r>
              <a:rPr kumimoji="1" lang="ko-KR" altLang="en-US" sz="10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연구의 데이터를 </a:t>
            </a:r>
            <a:endParaRPr kumimoji="1" lang="en-US" altLang="ko-KR" sz="1000" b="1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0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사용하여 추정</a:t>
            </a:r>
            <a:endParaRPr kumimoji="1" lang="en-US" altLang="ko-KR" sz="1000" b="1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6B994CC-A64B-4160-B39F-B2DE9D4C1641}"/>
              </a:ext>
            </a:extLst>
          </p:cNvPr>
          <p:cNvSpPr txBox="1"/>
          <p:nvPr/>
        </p:nvSpPr>
        <p:spPr>
          <a:xfrm>
            <a:off x="8378345" y="3654352"/>
            <a:ext cx="2631827" cy="6383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0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경구 노출 </a:t>
            </a:r>
            <a:r>
              <a:rPr kumimoji="1" lang="en-US" altLang="ko-KR" sz="10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: </a:t>
            </a:r>
            <a:r>
              <a:rPr kumimoji="1" lang="ko-KR" altLang="en-US" sz="10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합리적으로 예측 가능한 사용 방법에</a:t>
            </a:r>
            <a:endParaRPr kumimoji="1" lang="en-US" altLang="ko-KR" sz="1000" b="1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0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섭취 가능성</a:t>
            </a:r>
            <a:r>
              <a:rPr kumimoji="1" lang="en-US" altLang="ko-KR" sz="10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</a:t>
            </a:r>
            <a:r>
              <a:rPr kumimoji="1" lang="ko-KR" altLang="en-US" sz="10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립스틱</a:t>
            </a:r>
            <a:r>
              <a:rPr kumimoji="1" lang="en-US" altLang="ko-KR" sz="10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</a:t>
            </a:r>
            <a:r>
              <a:rPr kumimoji="1" lang="ko-KR" altLang="en-US" sz="10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등</a:t>
            </a:r>
            <a:r>
              <a:rPr kumimoji="1" lang="en-US" altLang="ko-KR" sz="10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)</a:t>
            </a:r>
            <a:r>
              <a:rPr kumimoji="1" lang="ko-KR" altLang="en-US" sz="10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이 있는 경우</a:t>
            </a:r>
            <a:r>
              <a:rPr kumimoji="1" lang="en-US" altLang="ko-KR" sz="10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0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노출 시나리오에 경구 경로 포함</a:t>
            </a:r>
            <a:endParaRPr kumimoji="1" lang="en-US" altLang="ko-KR" sz="1000" b="1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289AF52-46FC-4FEE-B0DF-54052B1EFE2E}"/>
              </a:ext>
            </a:extLst>
          </p:cNvPr>
          <p:cNvSpPr txBox="1"/>
          <p:nvPr/>
        </p:nvSpPr>
        <p:spPr>
          <a:xfrm>
            <a:off x="8378344" y="4292668"/>
            <a:ext cx="2631827" cy="6383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0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흡입 노출 </a:t>
            </a:r>
            <a:r>
              <a:rPr kumimoji="1" lang="en-US" altLang="ko-KR" sz="10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: </a:t>
            </a:r>
            <a:r>
              <a:rPr kumimoji="1" lang="ko-KR" altLang="en-US" sz="10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스프레이 제품 및 일부 파우더 제품에</a:t>
            </a:r>
            <a:endParaRPr kumimoji="1" lang="en-US" altLang="ko-KR" sz="1000" b="1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0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사용되는 성분의 경우 전신 </a:t>
            </a:r>
            <a:r>
              <a:rPr kumimoji="1" lang="ko-KR" altLang="en-US" sz="1000" b="1" dirty="0" err="1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노출량을</a:t>
            </a:r>
            <a:r>
              <a:rPr kumimoji="1" lang="ko-KR" altLang="en-US" sz="10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결정할 때</a:t>
            </a:r>
            <a:endParaRPr kumimoji="1" lang="en-US" altLang="ko-KR" sz="1000" b="1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0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흡입 경로 고려</a:t>
            </a:r>
            <a:endParaRPr kumimoji="1" lang="en-US" altLang="ko-KR" sz="1000" b="1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015AE25-EADE-4924-BC61-DA67A4D60F18}"/>
              </a:ext>
            </a:extLst>
          </p:cNvPr>
          <p:cNvSpPr txBox="1"/>
          <p:nvPr/>
        </p:nvSpPr>
        <p:spPr>
          <a:xfrm>
            <a:off x="5510335" y="3997804"/>
            <a:ext cx="2546350" cy="1736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lvl="1" indent="-180975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· 측정 데이터가 없고 과학적으로 유효한 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in silico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방법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180975" lvl="1" indent="-180975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또는 기본 흡수율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(default absorption rate 50%)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을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180975" lvl="1" indent="-180975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 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사용하여 흡수율을 결정할 수 없는 경우 </a:t>
            </a:r>
            <a:r>
              <a:rPr kumimoji="1" lang="ko-KR" altLang="en-US" sz="900" b="1" spc="-2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최악의 경우</a:t>
            </a:r>
            <a:r>
              <a:rPr kumimoji="1" lang="en-US" altLang="ko-KR" sz="900" b="1" spc="-2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worst case)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를 고려한 값 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100%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를 전신 </a:t>
            </a:r>
            <a:r>
              <a:rPr kumimoji="1" lang="ko-KR" altLang="en-US" sz="900" b="1" spc="-20" dirty="0" err="1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노출량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180975" lvl="1" indent="-180975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 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계산에 사용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180975" lvl="1" indent="-180975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· 분자량이 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500 Da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보다 크고 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log Pow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가 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-1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보다 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180975" lvl="1" indent="-180975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  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작거나 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4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보가 큰 경우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10%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피부 흡수율을 고려할 수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180975" lvl="1" indent="-180975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 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있음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9A86A3D-D95E-43E3-AFF2-80EB008955D0}"/>
              </a:ext>
            </a:extLst>
          </p:cNvPr>
          <p:cNvSpPr txBox="1"/>
          <p:nvPr/>
        </p:nvSpPr>
        <p:spPr>
          <a:xfrm>
            <a:off x="8356857" y="4828801"/>
            <a:ext cx="2615943" cy="9056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lvl="1" indent="-180975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· 제품에 포함된 휘발성 물질이 사용 중 의도하지 않게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180975" lvl="1" indent="-180975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흡입될 수 있는 제품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예 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: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매니큐어의 </a:t>
            </a:r>
            <a:r>
              <a:rPr kumimoji="1" lang="ko-KR" altLang="en-US" sz="900" b="1" spc="-20" dirty="0" err="1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톨루엔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네일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180975" lvl="1" indent="-180975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모델링 젤에 함유된 각종 물질 등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)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의 경우 이차적인 흡입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180975" lvl="1" indent="-180975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노출 가능성이 있으므로 흡입 노출 경로 고려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</p:txBody>
      </p:sp>
      <p:pic>
        <p:nvPicPr>
          <p:cNvPr id="24" name="그림 23">
            <a:extLst>
              <a:ext uri="{FF2B5EF4-FFF2-40B4-BE49-F238E27FC236}">
                <a16:creationId xmlns:a16="http://schemas.microsoft.com/office/drawing/2014/main" id="{5E8F2549-29F9-4A8C-BA2E-1155AA9918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1463" y="3737627"/>
            <a:ext cx="140208" cy="140208"/>
          </a:xfrm>
          <a:prstGeom prst="rect">
            <a:avLst/>
          </a:prstGeom>
        </p:spPr>
      </p:pic>
      <p:pic>
        <p:nvPicPr>
          <p:cNvPr id="26" name="그림 25">
            <a:extLst>
              <a:ext uri="{FF2B5EF4-FFF2-40B4-BE49-F238E27FC236}">
                <a16:creationId xmlns:a16="http://schemas.microsoft.com/office/drawing/2014/main" id="{81C90CF2-5DE7-4093-A270-267847FB66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753" y="3737627"/>
            <a:ext cx="140208" cy="140208"/>
          </a:xfrm>
          <a:prstGeom prst="rect">
            <a:avLst/>
          </a:prstGeom>
        </p:spPr>
      </p:pic>
      <p:pic>
        <p:nvPicPr>
          <p:cNvPr id="28" name="그림 27">
            <a:extLst>
              <a:ext uri="{FF2B5EF4-FFF2-40B4-BE49-F238E27FC236}">
                <a16:creationId xmlns:a16="http://schemas.microsoft.com/office/drawing/2014/main" id="{BF6D0116-652E-4E15-8026-1B92525382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753" y="4367151"/>
            <a:ext cx="140208" cy="140208"/>
          </a:xfrm>
          <a:prstGeom prst="rect">
            <a:avLst/>
          </a:prstGeom>
        </p:spPr>
      </p:pic>
      <p:cxnSp>
        <p:nvCxnSpPr>
          <p:cNvPr id="29" name="직선 연결선 28">
            <a:extLst>
              <a:ext uri="{FF2B5EF4-FFF2-40B4-BE49-F238E27FC236}">
                <a16:creationId xmlns:a16="http://schemas.microsoft.com/office/drawing/2014/main" id="{05C86630-080C-4142-9B9A-8562977B9CA7}"/>
              </a:ext>
            </a:extLst>
          </p:cNvPr>
          <p:cNvCxnSpPr>
            <a:cxnSpLocks/>
          </p:cNvCxnSpPr>
          <p:nvPr/>
        </p:nvCxnSpPr>
        <p:spPr>
          <a:xfrm>
            <a:off x="5451463" y="2734655"/>
            <a:ext cx="542462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>
            <a:extLst>
              <a:ext uri="{FF2B5EF4-FFF2-40B4-BE49-F238E27FC236}">
                <a16:creationId xmlns:a16="http://schemas.microsoft.com/office/drawing/2014/main" id="{35213839-3022-4D72-A678-F2E587697382}"/>
              </a:ext>
            </a:extLst>
          </p:cNvPr>
          <p:cNvCxnSpPr>
            <a:cxnSpLocks/>
          </p:cNvCxnSpPr>
          <p:nvPr/>
        </p:nvCxnSpPr>
        <p:spPr>
          <a:xfrm flipV="1">
            <a:off x="699205" y="6480765"/>
            <a:ext cx="10809158" cy="495"/>
          </a:xfrm>
          <a:prstGeom prst="line">
            <a:avLst/>
          </a:prstGeom>
          <a:ln>
            <a:solidFill>
              <a:srgbClr val="C04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표 24">
            <a:extLst>
              <a:ext uri="{FF2B5EF4-FFF2-40B4-BE49-F238E27FC236}">
                <a16:creationId xmlns:a16="http://schemas.microsoft.com/office/drawing/2014/main" id="{222D3E70-B7F8-49E9-BF09-F8B2A016FE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932698"/>
              </p:ext>
            </p:extLst>
          </p:nvPr>
        </p:nvGraphicFramePr>
        <p:xfrm>
          <a:off x="699205" y="6263174"/>
          <a:ext cx="38996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9896">
                  <a:extLst>
                    <a:ext uri="{9D8B030D-6E8A-4147-A177-3AD203B41FA5}">
                      <a16:colId xmlns:a16="http://schemas.microsoft.com/office/drawing/2014/main" val="855526410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106271662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374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01| </a:t>
                      </a:r>
                      <a:r>
                        <a:rPr lang="ko-KR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안전성 평가 개요</a:t>
                      </a:r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02|</a:t>
                      </a:r>
                      <a:r>
                        <a:rPr lang="ko-KR" altLang="en-US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안정성 정보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03|</a:t>
                      </a:r>
                      <a:r>
                        <a:rPr lang="ko-KR" altLang="en-US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안전성 평가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pic>
        <p:nvPicPr>
          <p:cNvPr id="4" name="그림 3">
            <a:extLst>
              <a:ext uri="{FF2B5EF4-FFF2-40B4-BE49-F238E27FC236}">
                <a16:creationId xmlns:a16="http://schemas.microsoft.com/office/drawing/2014/main" id="{D9B3EF96-CBD1-4D2E-B0AA-4DE6B2E1A60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1132" y="2425292"/>
            <a:ext cx="222504" cy="210312"/>
          </a:xfrm>
          <a:prstGeom prst="rect">
            <a:avLst/>
          </a:prstGeom>
        </p:spPr>
      </p:pic>
      <p:pic>
        <p:nvPicPr>
          <p:cNvPr id="27" name="그림 26">
            <a:extLst>
              <a:ext uri="{FF2B5EF4-FFF2-40B4-BE49-F238E27FC236}">
                <a16:creationId xmlns:a16="http://schemas.microsoft.com/office/drawing/2014/main" id="{10B7215A-AA46-4991-9692-78846925E5C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1132" y="2871147"/>
            <a:ext cx="222504" cy="210312"/>
          </a:xfrm>
          <a:prstGeom prst="rect">
            <a:avLst/>
          </a:prstGeom>
        </p:spPr>
      </p:pic>
      <p:graphicFrame>
        <p:nvGraphicFramePr>
          <p:cNvPr id="30" name="표 29">
            <a:extLst>
              <a:ext uri="{FF2B5EF4-FFF2-40B4-BE49-F238E27FC236}">
                <a16:creationId xmlns:a16="http://schemas.microsoft.com/office/drawing/2014/main" id="{DDD01B58-2FB8-4B73-AEE2-67EDE019C2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080353"/>
              </p:ext>
            </p:extLst>
          </p:nvPr>
        </p:nvGraphicFramePr>
        <p:xfrm>
          <a:off x="11196722" y="6274725"/>
          <a:ext cx="3042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288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0053">
                <a:tc>
                  <a:txBody>
                    <a:bodyPr/>
                    <a:lstStyle/>
                    <a:p>
                      <a:pPr latinLnBrk="1"/>
                      <a:endParaRPr lang="ko-KR" altLang="en-US" sz="800" dirty="0">
                        <a:solidFill>
                          <a:schemeClr val="bg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B9A7C078-37D8-48CE-ADBE-FA7D9BC88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DE84-D504-4A98-B5DC-B7F62ED37110}" type="slidenum">
              <a:rPr lang="ko-KR" altLang="en-US" smtClean="0"/>
              <a:pPr/>
              <a:t>31</a:t>
            </a:fld>
            <a:endParaRPr lang="ko-KR" altLang="en-US" dirty="0"/>
          </a:p>
        </p:txBody>
      </p:sp>
      <p:grpSp>
        <p:nvGrpSpPr>
          <p:cNvPr id="37" name="그룹 36">
            <a:extLst>
              <a:ext uri="{FF2B5EF4-FFF2-40B4-BE49-F238E27FC236}">
                <a16:creationId xmlns:a16="http://schemas.microsoft.com/office/drawing/2014/main" id="{2452E161-2E19-40B5-8765-DFD9FAB19F05}"/>
              </a:ext>
            </a:extLst>
          </p:cNvPr>
          <p:cNvGrpSpPr/>
          <p:nvPr/>
        </p:nvGrpSpPr>
        <p:grpSpPr>
          <a:xfrm>
            <a:off x="1090245" y="2452811"/>
            <a:ext cx="3455379" cy="2049791"/>
            <a:chOff x="1090245" y="2452811"/>
            <a:chExt cx="3455379" cy="2049791"/>
          </a:xfrm>
        </p:grpSpPr>
        <p:grpSp>
          <p:nvGrpSpPr>
            <p:cNvPr id="38" name="그룹 37">
              <a:extLst>
                <a:ext uri="{FF2B5EF4-FFF2-40B4-BE49-F238E27FC236}">
                  <a16:creationId xmlns:a16="http://schemas.microsoft.com/office/drawing/2014/main" id="{2FCEE6DB-4D80-4CDA-8B71-170F278D0BF4}"/>
                </a:ext>
              </a:extLst>
            </p:cNvPr>
            <p:cNvGrpSpPr/>
            <p:nvPr/>
          </p:nvGrpSpPr>
          <p:grpSpPr>
            <a:xfrm>
              <a:off x="1090245" y="2452811"/>
              <a:ext cx="3455379" cy="2049791"/>
              <a:chOff x="1090245" y="2452811"/>
              <a:chExt cx="3455379" cy="2049791"/>
            </a:xfrm>
          </p:grpSpPr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BA1B744C-9E4C-48F1-A00E-D71FF88AEF8A}"/>
                  </a:ext>
                </a:extLst>
              </p:cNvPr>
              <p:cNvSpPr txBox="1"/>
              <p:nvPr/>
            </p:nvSpPr>
            <p:spPr>
              <a:xfrm>
                <a:off x="1090245" y="2452811"/>
                <a:ext cx="3455378" cy="3139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lvl="1">
                  <a:lnSpc>
                    <a:spcPct val="120000"/>
                  </a:lnSpc>
                  <a:buSzPct val="120000"/>
                  <a:tabLst>
                    <a:tab pos="0" algn="l"/>
                  </a:tabLst>
                  <a:defRPr/>
                </a:pP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Pretendard" panose="02000503000000020004" pitchFamily="50" charset="-127"/>
                  </a:rPr>
                  <a:t>■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화장품에 함유된 물질에 대한 독성 정보</a:t>
                </a:r>
                <a:endParaRPr kumimoji="1" lang="en-US" altLang="ko-KR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endParaRP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48EDC5A2-2AFC-4F61-AF07-013425DD434C}"/>
                  </a:ext>
                </a:extLst>
              </p:cNvPr>
              <p:cNvSpPr txBox="1"/>
              <p:nvPr/>
            </p:nvSpPr>
            <p:spPr>
              <a:xfrm>
                <a:off x="1090246" y="2757951"/>
                <a:ext cx="3455378" cy="9787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lvl="1">
                  <a:lnSpc>
                    <a:spcPct val="120000"/>
                  </a:lnSpc>
                  <a:buSzPct val="120000"/>
                  <a:tabLst>
                    <a:tab pos="0" algn="l"/>
                  </a:tabLst>
                  <a:defRPr/>
                </a:pP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Pretendard" panose="02000503000000020004" pitchFamily="50" charset="-127"/>
                  </a:rPr>
                  <a:t>■ </a:t>
                </a:r>
                <a:r>
                  <a:rPr kumimoji="1" lang="ko-KR" altLang="en-US" sz="1200" spc="-150" dirty="0" err="1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무독성량</a:t>
                </a:r>
                <a:r>
                  <a:rPr kumimoji="1" lang="en-US" altLang="ko-KR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(NOAEL)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등과 같은 독성종말점 자료를 </a:t>
                </a:r>
                <a:endParaRPr kumimoji="1" lang="en-US" altLang="ko-KR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endParaRPr>
              </a:p>
              <a:p>
                <a:pPr marL="0" lvl="1">
                  <a:lnSpc>
                    <a:spcPct val="120000"/>
                  </a:lnSpc>
                  <a:buSzPct val="120000"/>
                  <a:tabLst>
                    <a:tab pos="0" algn="l"/>
                  </a:tabLst>
                  <a:defRPr/>
                </a:pP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       포함하여 작성하며</a:t>
                </a:r>
                <a:r>
                  <a:rPr kumimoji="1" lang="en-US" altLang="ko-KR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,  </a:t>
                </a:r>
                <a:r>
                  <a:rPr kumimoji="1" lang="ko-KR" altLang="en-US" sz="1200" spc="-150" dirty="0" err="1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안전역</a:t>
                </a:r>
                <a:r>
                  <a:rPr kumimoji="1" lang="en-US" altLang="ko-KR" sz="1200" spc="-15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(MoS</a:t>
                </a:r>
                <a:r>
                  <a:rPr kumimoji="1" lang="en-US" altLang="ko-KR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, Margin of Safety)</a:t>
                </a:r>
              </a:p>
              <a:p>
                <a:pPr marL="0" lvl="1">
                  <a:lnSpc>
                    <a:spcPct val="120000"/>
                  </a:lnSpc>
                  <a:buSzPct val="120000"/>
                  <a:tabLst>
                    <a:tab pos="0" algn="l"/>
                  </a:tabLst>
                  <a:defRPr/>
                </a:pPr>
                <a:r>
                  <a:rPr kumimoji="1" lang="en-US" altLang="ko-KR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     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혹은 그에 상응하는 안전 판단의 기준 산출이 가능한</a:t>
                </a:r>
                <a:endParaRPr kumimoji="1" lang="en-US" altLang="ko-KR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endParaRPr>
              </a:p>
              <a:p>
                <a:pPr marL="0" lvl="1">
                  <a:lnSpc>
                    <a:spcPct val="120000"/>
                  </a:lnSpc>
                  <a:buSzPct val="120000"/>
                  <a:tabLst>
                    <a:tab pos="0" algn="l"/>
                  </a:tabLst>
                  <a:defRPr/>
                </a:pP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     경우</a:t>
                </a:r>
                <a:r>
                  <a:rPr kumimoji="1" lang="en-US" altLang="ko-KR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각 물질의 인체 </a:t>
                </a:r>
                <a:r>
                  <a:rPr kumimoji="1" lang="ko-KR" altLang="en-US" sz="1200" spc="-150" dirty="0" err="1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노출량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자료에 근거하여 </a:t>
                </a:r>
                <a:r>
                  <a:rPr kumimoji="1" lang="ko-KR" altLang="en-US" sz="1200" spc="-150" dirty="0" err="1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안전역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기재</a:t>
                </a:r>
                <a:endParaRPr kumimoji="1" lang="en-US" altLang="ko-KR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endParaRP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56527A76-9301-4D86-A7F7-3D0018941C47}"/>
                  </a:ext>
                </a:extLst>
              </p:cNvPr>
              <p:cNvSpPr txBox="1"/>
              <p:nvPr/>
            </p:nvSpPr>
            <p:spPr>
              <a:xfrm>
                <a:off x="1090245" y="3745472"/>
                <a:ext cx="3455378" cy="7571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lvl="1">
                  <a:lnSpc>
                    <a:spcPct val="120000"/>
                  </a:lnSpc>
                  <a:buSzPct val="120000"/>
                  <a:tabLst>
                    <a:tab pos="0" algn="l"/>
                  </a:tabLst>
                  <a:defRPr/>
                </a:pP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 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Pretendard" panose="02000503000000020004" pitchFamily="50" charset="-127"/>
                  </a:rPr>
                  <a:t>■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독성 정보 자료에서 독성 종말점이 없는 경우</a:t>
                </a:r>
                <a:r>
                  <a:rPr kumimoji="1" lang="en-US" altLang="ko-KR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,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해당 </a:t>
                </a:r>
                <a:endParaRPr kumimoji="1" lang="en-US" altLang="ko-KR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endParaRPr>
              </a:p>
              <a:p>
                <a:pPr marL="0" lvl="1">
                  <a:lnSpc>
                    <a:spcPct val="120000"/>
                  </a:lnSpc>
                  <a:buSzPct val="120000"/>
                  <a:tabLst>
                    <a:tab pos="0" algn="l"/>
                  </a:tabLst>
                  <a:defRPr/>
                </a:pP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      물질이</a:t>
                </a:r>
                <a:r>
                  <a:rPr kumimoji="1" lang="en-US" altLang="ko-KR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식용 또는 의료 목적으로 사용된 사례나 국내외     </a:t>
                </a:r>
                <a:endParaRPr kumimoji="1" lang="en-US" altLang="ko-KR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endParaRPr>
              </a:p>
              <a:p>
                <a:pPr marL="0" lvl="1">
                  <a:lnSpc>
                    <a:spcPct val="120000"/>
                  </a:lnSpc>
                  <a:buSzPct val="120000"/>
                  <a:tabLst>
                    <a:tab pos="0" algn="l"/>
                  </a:tabLst>
                  <a:defRPr/>
                </a:pPr>
                <a:r>
                  <a:rPr kumimoji="1" lang="en-US" altLang="ko-KR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     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문헌 등을</a:t>
                </a:r>
                <a:r>
                  <a:rPr kumimoji="1" lang="en-US" altLang="ko-KR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통하여 안전성을 평가할 수 있는 근거 제시</a:t>
                </a:r>
                <a:endParaRPr kumimoji="1" lang="en-US" altLang="ko-KR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endParaRPr>
              </a:p>
            </p:txBody>
          </p:sp>
        </p:grpSp>
        <p:cxnSp>
          <p:nvCxnSpPr>
            <p:cNvPr id="39" name="직선 연결선 38">
              <a:extLst>
                <a:ext uri="{FF2B5EF4-FFF2-40B4-BE49-F238E27FC236}">
                  <a16:creationId xmlns:a16="http://schemas.microsoft.com/office/drawing/2014/main" id="{D09932C2-4831-4426-BA99-9C346F716FD6}"/>
                </a:ext>
              </a:extLst>
            </p:cNvPr>
            <p:cNvCxnSpPr>
              <a:cxnSpLocks/>
            </p:cNvCxnSpPr>
            <p:nvPr/>
          </p:nvCxnSpPr>
          <p:spPr>
            <a:xfrm>
              <a:off x="1203567" y="3743437"/>
              <a:ext cx="3228731" cy="104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그림 1">
            <a:extLst>
              <a:ext uri="{FF2B5EF4-FFF2-40B4-BE49-F238E27FC236}">
                <a16:creationId xmlns:a16="http://schemas.microsoft.com/office/drawing/2014/main" id="{68E06F30-DB14-4A59-8FF4-C80EBF6DF6F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53571" y="590211"/>
            <a:ext cx="1408298" cy="6645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18A35E7-49A5-C224-F490-760A9AEA0B26}"/>
              </a:ext>
            </a:extLst>
          </p:cNvPr>
          <p:cNvSpPr txBox="1"/>
          <p:nvPr/>
        </p:nvSpPr>
        <p:spPr>
          <a:xfrm>
            <a:off x="1090246" y="1951618"/>
            <a:ext cx="344658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5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화장품 성분의 독성 정보에 기반한 위해 판단</a:t>
            </a:r>
            <a:endParaRPr lang="en-US" altLang="ko-KR" sz="1500" spc="-150" dirty="0"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423580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그림 24">
            <a:extLst>
              <a:ext uri="{FF2B5EF4-FFF2-40B4-BE49-F238E27FC236}">
                <a16:creationId xmlns:a16="http://schemas.microsoft.com/office/drawing/2014/main" id="{124DAEFB-E4E3-482C-8526-4507C6B256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4ACC5F5-3767-4E45-86C1-1BD8AFB82B23}"/>
              </a:ext>
            </a:extLst>
          </p:cNvPr>
          <p:cNvSpPr txBox="1"/>
          <p:nvPr/>
        </p:nvSpPr>
        <p:spPr>
          <a:xfrm>
            <a:off x="5263664" y="1798085"/>
            <a:ext cx="5612425" cy="387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전신독성 평가 및 </a:t>
            </a:r>
            <a:r>
              <a:rPr kumimoji="1" lang="ko-KR" altLang="en-US" sz="1600" spc="-150" dirty="0" err="1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안전역</a:t>
            </a:r>
            <a:r>
              <a:rPr kumimoji="1" lang="en-US" altLang="ko-KR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(</a:t>
            </a:r>
            <a:r>
              <a:rPr kumimoji="1" lang="en-US" altLang="ko-KR" sz="1600" spc="-150" dirty="0" err="1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MoS</a:t>
            </a:r>
            <a:r>
              <a:rPr kumimoji="1" lang="en-US" altLang="ko-KR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) </a:t>
            </a:r>
            <a:r>
              <a:rPr kumimoji="1" lang="ko-KR" altLang="en-US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계산</a:t>
            </a:r>
            <a:endParaRPr kumimoji="1" lang="en-US" altLang="ko-KR" sz="1600" spc="-150" dirty="0">
              <a:solidFill>
                <a:schemeClr val="accent5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B6D0F97-7464-4B5A-A418-3D8E60B73974}"/>
              </a:ext>
            </a:extLst>
          </p:cNvPr>
          <p:cNvSpPr txBox="1"/>
          <p:nvPr/>
        </p:nvSpPr>
        <p:spPr>
          <a:xfrm>
            <a:off x="5521567" y="2353511"/>
            <a:ext cx="5580187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제품에 대한 전신독성 데이터가 없으므로 제품 전신독성에 대한 안전선 평가는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각 물질의 데이터에 근거하여 수행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4DD84C3-C0C5-4CB7-834A-7F236A623376}"/>
              </a:ext>
            </a:extLst>
          </p:cNvPr>
          <p:cNvSpPr txBox="1"/>
          <p:nvPr/>
        </p:nvSpPr>
        <p:spPr>
          <a:xfrm>
            <a:off x="5521567" y="4195229"/>
            <a:ext cx="5694486" cy="313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다음의 경우 </a:t>
            </a:r>
            <a:r>
              <a:rPr kumimoji="1" lang="ko-KR" altLang="en-US" sz="1200" spc="-150" dirty="0" err="1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안전역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계산을 생략할 수 있음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40D8F4D-8629-4976-8A77-A51AF638EFCA}"/>
              </a:ext>
            </a:extLst>
          </p:cNvPr>
          <p:cNvSpPr txBox="1"/>
          <p:nvPr/>
        </p:nvSpPr>
        <p:spPr>
          <a:xfrm>
            <a:off x="5521567" y="3148946"/>
            <a:ext cx="5694486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 err="1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최대무독성량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(NOAEL)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은 장기 반복 투여 독성 시험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(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반복투여독성시험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발암성 시험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, </a:t>
            </a: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생식 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·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발생독성 시험 등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)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에서 선택하여 </a:t>
            </a:r>
            <a:r>
              <a:rPr kumimoji="1" lang="ko-KR" altLang="en-US" sz="1200" spc="-150" dirty="0" err="1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안전역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(</a:t>
            </a:r>
            <a:r>
              <a:rPr kumimoji="1" lang="en-US" altLang="ko-KR" sz="1200" spc="-150" dirty="0" err="1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MoS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)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계산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AE84481-57F8-44F1-A276-746F2A7B721E}"/>
              </a:ext>
            </a:extLst>
          </p:cNvPr>
          <p:cNvSpPr txBox="1"/>
          <p:nvPr/>
        </p:nvSpPr>
        <p:spPr>
          <a:xfrm>
            <a:off x="5521567" y="4453394"/>
            <a:ext cx="5466867" cy="6979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lvl="1" indent="-180975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· 물질이 제품에 낮은 함량으로 존재하고 예상 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최악의 상황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) </a:t>
            </a:r>
            <a:r>
              <a:rPr kumimoji="1" lang="ko-KR" altLang="en-US" sz="900" b="1" spc="-20" dirty="0" err="1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노출량이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적절한 독성학적 역치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(threshold of toxicological</a:t>
            </a:r>
          </a:p>
          <a:p>
            <a:pPr marL="180975" lvl="1" indent="-180975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   concern, TTC)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값 미만인 경우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180975" lvl="1" indent="-180975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·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훨씬 더 높은 무해한 섭취 수준이 알려진 식품 원료가 사용된 경우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364BE3A-ADDD-4473-B8E4-8E0DCEC56440}"/>
              </a:ext>
            </a:extLst>
          </p:cNvPr>
          <p:cNvSpPr txBox="1"/>
          <p:nvPr/>
        </p:nvSpPr>
        <p:spPr>
          <a:xfrm>
            <a:off x="5505933" y="3605591"/>
            <a:ext cx="5466867" cy="490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*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독성시험에서 확보된 값 중 시험물질의 사용 조건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종 민감도 등을 고려하여 가장 적절한 시험에서 얻은 가장 낮은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0" lvl="1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  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NOAEL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값 사용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</p:txBody>
      </p:sp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id="{19D25F9E-A694-4365-923C-FEA80A628CC6}"/>
              </a:ext>
            </a:extLst>
          </p:cNvPr>
          <p:cNvCxnSpPr>
            <a:cxnSpLocks/>
          </p:cNvCxnSpPr>
          <p:nvPr/>
        </p:nvCxnSpPr>
        <p:spPr>
          <a:xfrm>
            <a:off x="5451463" y="3016007"/>
            <a:ext cx="542462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직선 연결선 21">
            <a:extLst>
              <a:ext uri="{FF2B5EF4-FFF2-40B4-BE49-F238E27FC236}">
                <a16:creationId xmlns:a16="http://schemas.microsoft.com/office/drawing/2014/main" id="{981B6D8D-5262-415D-A386-B58825EEC205}"/>
              </a:ext>
            </a:extLst>
          </p:cNvPr>
          <p:cNvCxnSpPr>
            <a:cxnSpLocks/>
          </p:cNvCxnSpPr>
          <p:nvPr/>
        </p:nvCxnSpPr>
        <p:spPr>
          <a:xfrm>
            <a:off x="5451463" y="4150221"/>
            <a:ext cx="542462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 17">
            <a:extLst>
              <a:ext uri="{FF2B5EF4-FFF2-40B4-BE49-F238E27FC236}">
                <a16:creationId xmlns:a16="http://schemas.microsoft.com/office/drawing/2014/main" id="{3CFDB4B0-889E-4776-83E4-889658B301AB}"/>
              </a:ext>
            </a:extLst>
          </p:cNvPr>
          <p:cNvCxnSpPr>
            <a:cxnSpLocks/>
          </p:cNvCxnSpPr>
          <p:nvPr/>
        </p:nvCxnSpPr>
        <p:spPr>
          <a:xfrm flipV="1">
            <a:off x="699205" y="6480765"/>
            <a:ext cx="10809158" cy="495"/>
          </a:xfrm>
          <a:prstGeom prst="line">
            <a:avLst/>
          </a:prstGeom>
          <a:ln>
            <a:solidFill>
              <a:srgbClr val="C04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표 18">
            <a:extLst>
              <a:ext uri="{FF2B5EF4-FFF2-40B4-BE49-F238E27FC236}">
                <a16:creationId xmlns:a16="http://schemas.microsoft.com/office/drawing/2014/main" id="{1B9C32C4-9530-458B-A107-EFE0F6C0CA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932698"/>
              </p:ext>
            </p:extLst>
          </p:nvPr>
        </p:nvGraphicFramePr>
        <p:xfrm>
          <a:off x="699205" y="6263174"/>
          <a:ext cx="38996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9896">
                  <a:extLst>
                    <a:ext uri="{9D8B030D-6E8A-4147-A177-3AD203B41FA5}">
                      <a16:colId xmlns:a16="http://schemas.microsoft.com/office/drawing/2014/main" val="855526410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106271662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374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01| </a:t>
                      </a:r>
                      <a:r>
                        <a:rPr lang="ko-KR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안전성 평가 개요</a:t>
                      </a:r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02|</a:t>
                      </a:r>
                      <a:r>
                        <a:rPr lang="ko-KR" altLang="en-US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안정성 정보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03|</a:t>
                      </a:r>
                      <a:r>
                        <a:rPr lang="ko-KR" altLang="en-US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안전성 평가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pic>
        <p:nvPicPr>
          <p:cNvPr id="4" name="그림 3">
            <a:extLst>
              <a:ext uri="{FF2B5EF4-FFF2-40B4-BE49-F238E27FC236}">
                <a16:creationId xmlns:a16="http://schemas.microsoft.com/office/drawing/2014/main" id="{35262F46-DAD9-4C9B-B1D6-3F363999B3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4681" y="2417428"/>
            <a:ext cx="222504" cy="210312"/>
          </a:xfrm>
          <a:prstGeom prst="rect">
            <a:avLst/>
          </a:prstGeom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id="{E43A561D-5F2A-4153-ACFB-64C9C4FD20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4681" y="3198869"/>
            <a:ext cx="222504" cy="210312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A6CC4AF5-144A-474C-A4E1-C80E402F61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4413" y="4257667"/>
            <a:ext cx="222504" cy="210312"/>
          </a:xfrm>
          <a:prstGeom prst="rect">
            <a:avLst/>
          </a:prstGeom>
        </p:spPr>
      </p:pic>
      <p:graphicFrame>
        <p:nvGraphicFramePr>
          <p:cNvPr id="26" name="표 25">
            <a:extLst>
              <a:ext uri="{FF2B5EF4-FFF2-40B4-BE49-F238E27FC236}">
                <a16:creationId xmlns:a16="http://schemas.microsoft.com/office/drawing/2014/main" id="{A3298E48-74F7-454B-996E-D3FB32A9A4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080353"/>
              </p:ext>
            </p:extLst>
          </p:nvPr>
        </p:nvGraphicFramePr>
        <p:xfrm>
          <a:off x="11196722" y="6274725"/>
          <a:ext cx="3042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288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0053">
                <a:tc>
                  <a:txBody>
                    <a:bodyPr/>
                    <a:lstStyle/>
                    <a:p>
                      <a:pPr latinLnBrk="1"/>
                      <a:endParaRPr lang="ko-KR" altLang="en-US" sz="800" dirty="0">
                        <a:solidFill>
                          <a:schemeClr val="bg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239FC452-3A5D-467E-9B76-D507AAB3E7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DE84-D504-4A98-B5DC-B7F62ED37110}" type="slidenum">
              <a:rPr lang="ko-KR" altLang="en-US" smtClean="0"/>
              <a:pPr/>
              <a:t>32</a:t>
            </a:fld>
            <a:endParaRPr lang="ko-KR" altLang="en-US" dirty="0"/>
          </a:p>
        </p:txBody>
      </p: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3076561E-6287-4035-9321-5952D4F2AF6E}"/>
              </a:ext>
            </a:extLst>
          </p:cNvPr>
          <p:cNvGrpSpPr/>
          <p:nvPr/>
        </p:nvGrpSpPr>
        <p:grpSpPr>
          <a:xfrm>
            <a:off x="1090245" y="2452811"/>
            <a:ext cx="3455379" cy="2049791"/>
            <a:chOff x="1090245" y="2452811"/>
            <a:chExt cx="3455379" cy="2049791"/>
          </a:xfrm>
        </p:grpSpPr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id="{9DF80F69-FFEA-4345-A8A4-3F1AF93C27E7}"/>
                </a:ext>
              </a:extLst>
            </p:cNvPr>
            <p:cNvGrpSpPr/>
            <p:nvPr/>
          </p:nvGrpSpPr>
          <p:grpSpPr>
            <a:xfrm>
              <a:off x="1090245" y="2452811"/>
              <a:ext cx="3455379" cy="2049791"/>
              <a:chOff x="1090245" y="2452811"/>
              <a:chExt cx="3455379" cy="2049791"/>
            </a:xfrm>
          </p:grpSpPr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4969F114-987F-4807-B4AF-7680D8B02CE6}"/>
                  </a:ext>
                </a:extLst>
              </p:cNvPr>
              <p:cNvSpPr txBox="1"/>
              <p:nvPr/>
            </p:nvSpPr>
            <p:spPr>
              <a:xfrm>
                <a:off x="1090245" y="2452811"/>
                <a:ext cx="3455378" cy="3139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lvl="1">
                  <a:lnSpc>
                    <a:spcPct val="120000"/>
                  </a:lnSpc>
                  <a:buSzPct val="120000"/>
                  <a:tabLst>
                    <a:tab pos="0" algn="l"/>
                  </a:tabLst>
                  <a:defRPr/>
                </a:pP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Pretendard" panose="02000503000000020004" pitchFamily="50" charset="-127"/>
                  </a:rPr>
                  <a:t>■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화장품에 함유된 물질에 대한 독성 정보</a:t>
                </a:r>
                <a:endParaRPr kumimoji="1" lang="en-US" altLang="ko-KR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endParaRP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DE9C51CF-652C-48F1-9888-16F0012BA627}"/>
                  </a:ext>
                </a:extLst>
              </p:cNvPr>
              <p:cNvSpPr txBox="1"/>
              <p:nvPr/>
            </p:nvSpPr>
            <p:spPr>
              <a:xfrm>
                <a:off x="1090246" y="2757951"/>
                <a:ext cx="3455378" cy="9787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lvl="1">
                  <a:lnSpc>
                    <a:spcPct val="120000"/>
                  </a:lnSpc>
                  <a:buSzPct val="120000"/>
                  <a:tabLst>
                    <a:tab pos="0" algn="l"/>
                  </a:tabLst>
                  <a:defRPr/>
                </a:pP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Pretendard" panose="02000503000000020004" pitchFamily="50" charset="-127"/>
                  </a:rPr>
                  <a:t>■ </a:t>
                </a:r>
                <a:r>
                  <a:rPr kumimoji="1" lang="ko-KR" altLang="en-US" sz="1200" spc="-150" dirty="0" err="1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무독성량</a:t>
                </a:r>
                <a:r>
                  <a:rPr kumimoji="1" lang="en-US" altLang="ko-KR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(NOAEL)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등과 같은 독성종말점 자료를 </a:t>
                </a:r>
                <a:endParaRPr kumimoji="1" lang="en-US" altLang="ko-KR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endParaRPr>
              </a:p>
              <a:p>
                <a:pPr marL="0" lvl="1">
                  <a:lnSpc>
                    <a:spcPct val="120000"/>
                  </a:lnSpc>
                  <a:buSzPct val="120000"/>
                  <a:tabLst>
                    <a:tab pos="0" algn="l"/>
                  </a:tabLst>
                  <a:defRPr/>
                </a:pP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       포함하여 작성하며</a:t>
                </a:r>
                <a:r>
                  <a:rPr kumimoji="1" lang="en-US" altLang="ko-KR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,  </a:t>
                </a:r>
                <a:r>
                  <a:rPr kumimoji="1" lang="ko-KR" altLang="en-US" sz="1200" spc="-150" dirty="0" err="1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안전역</a:t>
                </a:r>
                <a:r>
                  <a:rPr kumimoji="1" lang="en-US" altLang="ko-KR" sz="1200" spc="-15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(MoS</a:t>
                </a:r>
                <a:r>
                  <a:rPr kumimoji="1" lang="en-US" altLang="ko-KR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, Margin of Safety)</a:t>
                </a:r>
              </a:p>
              <a:p>
                <a:pPr marL="0" lvl="1">
                  <a:lnSpc>
                    <a:spcPct val="120000"/>
                  </a:lnSpc>
                  <a:buSzPct val="120000"/>
                  <a:tabLst>
                    <a:tab pos="0" algn="l"/>
                  </a:tabLst>
                  <a:defRPr/>
                </a:pPr>
                <a:r>
                  <a:rPr kumimoji="1" lang="en-US" altLang="ko-KR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     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혹은 그에 상응하는 안전 판단의 기준 산출이 가능한</a:t>
                </a:r>
                <a:endParaRPr kumimoji="1" lang="en-US" altLang="ko-KR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endParaRPr>
              </a:p>
              <a:p>
                <a:pPr marL="0" lvl="1">
                  <a:lnSpc>
                    <a:spcPct val="120000"/>
                  </a:lnSpc>
                  <a:buSzPct val="120000"/>
                  <a:tabLst>
                    <a:tab pos="0" algn="l"/>
                  </a:tabLst>
                  <a:defRPr/>
                </a:pP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     경우</a:t>
                </a:r>
                <a:r>
                  <a:rPr kumimoji="1" lang="en-US" altLang="ko-KR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각 물질의 인체 </a:t>
                </a:r>
                <a:r>
                  <a:rPr kumimoji="1" lang="ko-KR" altLang="en-US" sz="1200" spc="-150" dirty="0" err="1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노출량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자료에 근거하여 </a:t>
                </a:r>
                <a:r>
                  <a:rPr kumimoji="1" lang="ko-KR" altLang="en-US" sz="1200" spc="-150" dirty="0" err="1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안전역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기재</a:t>
                </a:r>
                <a:endParaRPr kumimoji="1" lang="en-US" altLang="ko-KR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endParaRP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DB533869-E82A-4973-9C06-DA35F216B4D7}"/>
                  </a:ext>
                </a:extLst>
              </p:cNvPr>
              <p:cNvSpPr txBox="1"/>
              <p:nvPr/>
            </p:nvSpPr>
            <p:spPr>
              <a:xfrm>
                <a:off x="1090245" y="3745472"/>
                <a:ext cx="3455378" cy="7571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lvl="1">
                  <a:lnSpc>
                    <a:spcPct val="120000"/>
                  </a:lnSpc>
                  <a:buSzPct val="120000"/>
                  <a:tabLst>
                    <a:tab pos="0" algn="l"/>
                  </a:tabLst>
                  <a:defRPr/>
                </a:pP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 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Pretendard" panose="02000503000000020004" pitchFamily="50" charset="-127"/>
                  </a:rPr>
                  <a:t>■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독성 정보 자료에서 독성 종말점이 없는 경우</a:t>
                </a:r>
                <a:r>
                  <a:rPr kumimoji="1" lang="en-US" altLang="ko-KR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,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해당 </a:t>
                </a:r>
                <a:endParaRPr kumimoji="1" lang="en-US" altLang="ko-KR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endParaRPr>
              </a:p>
              <a:p>
                <a:pPr marL="0" lvl="1">
                  <a:lnSpc>
                    <a:spcPct val="120000"/>
                  </a:lnSpc>
                  <a:buSzPct val="120000"/>
                  <a:tabLst>
                    <a:tab pos="0" algn="l"/>
                  </a:tabLst>
                  <a:defRPr/>
                </a:pP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      물질이</a:t>
                </a:r>
                <a:r>
                  <a:rPr kumimoji="1" lang="en-US" altLang="ko-KR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식용 또는 의료 목적으로 사용된 사례나 국내외     </a:t>
                </a:r>
                <a:endParaRPr kumimoji="1" lang="en-US" altLang="ko-KR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endParaRPr>
              </a:p>
              <a:p>
                <a:pPr marL="0" lvl="1">
                  <a:lnSpc>
                    <a:spcPct val="120000"/>
                  </a:lnSpc>
                  <a:buSzPct val="120000"/>
                  <a:tabLst>
                    <a:tab pos="0" algn="l"/>
                  </a:tabLst>
                  <a:defRPr/>
                </a:pPr>
                <a:r>
                  <a:rPr kumimoji="1" lang="en-US" altLang="ko-KR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     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문헌 등을</a:t>
                </a:r>
                <a:r>
                  <a:rPr kumimoji="1" lang="en-US" altLang="ko-KR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통하여 안전성을 평가할 수 있는 근거 제시</a:t>
                </a:r>
                <a:endParaRPr kumimoji="1" lang="en-US" altLang="ko-KR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endParaRPr>
              </a:p>
            </p:txBody>
          </p:sp>
        </p:grpSp>
        <p:cxnSp>
          <p:nvCxnSpPr>
            <p:cNvPr id="29" name="직선 연결선 28">
              <a:extLst>
                <a:ext uri="{FF2B5EF4-FFF2-40B4-BE49-F238E27FC236}">
                  <a16:creationId xmlns:a16="http://schemas.microsoft.com/office/drawing/2014/main" id="{A50C3D4D-4AC1-4C52-8FA8-449681D05573}"/>
                </a:ext>
              </a:extLst>
            </p:cNvPr>
            <p:cNvCxnSpPr>
              <a:cxnSpLocks/>
            </p:cNvCxnSpPr>
            <p:nvPr/>
          </p:nvCxnSpPr>
          <p:spPr>
            <a:xfrm>
              <a:off x="1203567" y="3743437"/>
              <a:ext cx="3228731" cy="104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그림 1">
            <a:extLst>
              <a:ext uri="{FF2B5EF4-FFF2-40B4-BE49-F238E27FC236}">
                <a16:creationId xmlns:a16="http://schemas.microsoft.com/office/drawing/2014/main" id="{2D59CEE4-E7D5-01DE-3F7D-D208BE7A30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53571" y="590211"/>
            <a:ext cx="1408298" cy="6645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DF35157-B252-CBF6-CED0-B425EFBC6302}"/>
              </a:ext>
            </a:extLst>
          </p:cNvPr>
          <p:cNvSpPr txBox="1"/>
          <p:nvPr/>
        </p:nvSpPr>
        <p:spPr>
          <a:xfrm>
            <a:off x="1090246" y="1951618"/>
            <a:ext cx="344658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5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화장품 성분의 독성 정보에 기반한 위해 판단</a:t>
            </a:r>
            <a:endParaRPr lang="en-US" altLang="ko-KR" sz="1500" spc="-150" dirty="0"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45338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2EF1BC94-0C11-4F76-AB27-EDCF0D9756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F5B7C63-15EA-40C1-A644-0C98C85EBFD1}"/>
              </a:ext>
            </a:extLst>
          </p:cNvPr>
          <p:cNvSpPr txBox="1"/>
          <p:nvPr/>
        </p:nvSpPr>
        <p:spPr>
          <a:xfrm>
            <a:off x="5263664" y="1798085"/>
            <a:ext cx="5612425" cy="387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물질 또는 제품의 특성에 따른 독성 영향</a:t>
            </a:r>
            <a:endParaRPr kumimoji="1" lang="en-US" altLang="ko-KR" sz="1600" spc="-150" dirty="0">
              <a:solidFill>
                <a:schemeClr val="accent5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A337EFE-6FA9-4328-AA2E-13CCC84AF856}"/>
              </a:ext>
            </a:extLst>
          </p:cNvPr>
          <p:cNvSpPr txBox="1"/>
          <p:nvPr/>
        </p:nvSpPr>
        <p:spPr>
          <a:xfrm>
            <a:off x="5263662" y="3979662"/>
            <a:ext cx="5612425" cy="387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</a:t>
            </a:r>
            <a:r>
              <a:rPr kumimoji="1" lang="en-US" altLang="ko-KR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Read-across </a:t>
            </a:r>
            <a:r>
              <a:rPr kumimoji="1" lang="ko-KR" altLang="en-US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사용 적절성</a:t>
            </a:r>
            <a:endParaRPr kumimoji="1" lang="en-US" altLang="ko-KR" sz="1600" spc="-150" dirty="0">
              <a:solidFill>
                <a:schemeClr val="accent5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189BB4-A3DF-4534-A641-127E2FEAA1DC}"/>
              </a:ext>
            </a:extLst>
          </p:cNvPr>
          <p:cNvSpPr txBox="1"/>
          <p:nvPr/>
        </p:nvSpPr>
        <p:spPr>
          <a:xfrm>
            <a:off x="5521567" y="4560380"/>
            <a:ext cx="5451233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Read-across :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유사한 물질의 구조적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메커니즘적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생물학적 및 독성의 유사성으로 인해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(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충분한 데이터가 없는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)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목표 물질의 활성을 예측하는 기술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D86BAF0-AC64-4B07-828B-5960CFEED341}"/>
              </a:ext>
            </a:extLst>
          </p:cNvPr>
          <p:cNvSpPr txBox="1"/>
          <p:nvPr/>
        </p:nvSpPr>
        <p:spPr>
          <a:xfrm>
            <a:off x="5521567" y="5175838"/>
            <a:ext cx="5451233" cy="313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Read-across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사용 시 근거를 제시하고 정당성을 입증하여야 함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6CC65E0-33D9-4058-B5A0-729FB58C794C}"/>
              </a:ext>
            </a:extLst>
          </p:cNvPr>
          <p:cNvSpPr txBox="1"/>
          <p:nvPr/>
        </p:nvSpPr>
        <p:spPr>
          <a:xfrm>
            <a:off x="5521567" y="3188781"/>
            <a:ext cx="5451233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물질 및 원료의 불순물은 전반적인 독성에 영향을 미칠 수 있음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불순물로 인한 추가적인 위해성을 방지하거나 평가하기 위해 물질의 불순물 프로파일 확인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4425B17-4525-4B8E-AA65-F9BD9F9EDEF3}"/>
              </a:ext>
            </a:extLst>
          </p:cNvPr>
          <p:cNvSpPr txBox="1"/>
          <p:nvPr/>
        </p:nvSpPr>
        <p:spPr>
          <a:xfrm>
            <a:off x="5521567" y="2353511"/>
            <a:ext cx="5451233" cy="757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입자 크기 및 분포는 물질의 독성에 영향을 미칠 수 있음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제품의 안전에 영향을 미치는 경우 해당 특성을 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‘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물리화학적 특성 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’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에 포함하여 기술하고 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안전성 평가 시 고려하여야 함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cxnSp>
        <p:nvCxnSpPr>
          <p:cNvPr id="18" name="직선 연결선 17">
            <a:extLst>
              <a:ext uri="{FF2B5EF4-FFF2-40B4-BE49-F238E27FC236}">
                <a16:creationId xmlns:a16="http://schemas.microsoft.com/office/drawing/2014/main" id="{0527FA80-14E8-48F4-AE6E-6D7F2BA58769}"/>
              </a:ext>
            </a:extLst>
          </p:cNvPr>
          <p:cNvCxnSpPr>
            <a:cxnSpLocks/>
          </p:cNvCxnSpPr>
          <p:nvPr/>
        </p:nvCxnSpPr>
        <p:spPr>
          <a:xfrm>
            <a:off x="5451463" y="3139095"/>
            <a:ext cx="542462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>
            <a:extLst>
              <a:ext uri="{FF2B5EF4-FFF2-40B4-BE49-F238E27FC236}">
                <a16:creationId xmlns:a16="http://schemas.microsoft.com/office/drawing/2014/main" id="{7ED6053C-BF1F-4012-AAAC-5997817ADCB5}"/>
              </a:ext>
            </a:extLst>
          </p:cNvPr>
          <p:cNvCxnSpPr>
            <a:cxnSpLocks/>
          </p:cNvCxnSpPr>
          <p:nvPr/>
        </p:nvCxnSpPr>
        <p:spPr>
          <a:xfrm>
            <a:off x="5451463" y="5134948"/>
            <a:ext cx="542462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그림 21">
            <a:extLst>
              <a:ext uri="{FF2B5EF4-FFF2-40B4-BE49-F238E27FC236}">
                <a16:creationId xmlns:a16="http://schemas.microsoft.com/office/drawing/2014/main" id="{0FB3C348-D8B9-4E97-9B7C-950B399A10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5838" y="2452811"/>
            <a:ext cx="140208" cy="115824"/>
          </a:xfrm>
          <a:prstGeom prst="rect">
            <a:avLst/>
          </a:prstGeom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id="{866B0BA2-7A87-4888-AAA6-1F9813BFEB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5838" y="3296073"/>
            <a:ext cx="140208" cy="115824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E71A6495-1E53-4354-B719-8B9AC226AA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5838" y="4679340"/>
            <a:ext cx="140208" cy="115824"/>
          </a:xfrm>
          <a:prstGeom prst="rect">
            <a:avLst/>
          </a:prstGeom>
        </p:spPr>
      </p:pic>
      <p:pic>
        <p:nvPicPr>
          <p:cNvPr id="25" name="그림 24">
            <a:extLst>
              <a:ext uri="{FF2B5EF4-FFF2-40B4-BE49-F238E27FC236}">
                <a16:creationId xmlns:a16="http://schemas.microsoft.com/office/drawing/2014/main" id="{A830FB0C-6395-4908-9E4F-0C9F91F92A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5838" y="5283684"/>
            <a:ext cx="140208" cy="115824"/>
          </a:xfrm>
          <a:prstGeom prst="rect">
            <a:avLst/>
          </a:prstGeom>
        </p:spPr>
      </p:pic>
      <p:cxnSp>
        <p:nvCxnSpPr>
          <p:cNvPr id="26" name="직선 연결선 25">
            <a:extLst>
              <a:ext uri="{FF2B5EF4-FFF2-40B4-BE49-F238E27FC236}">
                <a16:creationId xmlns:a16="http://schemas.microsoft.com/office/drawing/2014/main" id="{5D09239B-A8D5-4517-B62F-52FD2A470AE4}"/>
              </a:ext>
            </a:extLst>
          </p:cNvPr>
          <p:cNvCxnSpPr>
            <a:cxnSpLocks/>
          </p:cNvCxnSpPr>
          <p:nvPr/>
        </p:nvCxnSpPr>
        <p:spPr>
          <a:xfrm flipV="1">
            <a:off x="699205" y="6480765"/>
            <a:ext cx="10809158" cy="495"/>
          </a:xfrm>
          <a:prstGeom prst="line">
            <a:avLst/>
          </a:prstGeom>
          <a:ln>
            <a:solidFill>
              <a:srgbClr val="C04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표 26">
            <a:extLst>
              <a:ext uri="{FF2B5EF4-FFF2-40B4-BE49-F238E27FC236}">
                <a16:creationId xmlns:a16="http://schemas.microsoft.com/office/drawing/2014/main" id="{08841D44-8803-490D-9127-2BF71786D6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932698"/>
              </p:ext>
            </p:extLst>
          </p:nvPr>
        </p:nvGraphicFramePr>
        <p:xfrm>
          <a:off x="699205" y="6263174"/>
          <a:ext cx="38996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9896">
                  <a:extLst>
                    <a:ext uri="{9D8B030D-6E8A-4147-A177-3AD203B41FA5}">
                      <a16:colId xmlns:a16="http://schemas.microsoft.com/office/drawing/2014/main" val="855526410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106271662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374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01| </a:t>
                      </a:r>
                      <a:r>
                        <a:rPr lang="ko-KR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안전성 평가 개요</a:t>
                      </a:r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02|</a:t>
                      </a:r>
                      <a:r>
                        <a:rPr lang="ko-KR" altLang="en-US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안정성 정보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03|</a:t>
                      </a:r>
                      <a:r>
                        <a:rPr lang="ko-KR" altLang="en-US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안전성 평가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graphicFrame>
        <p:nvGraphicFramePr>
          <p:cNvPr id="28" name="표 27">
            <a:extLst>
              <a:ext uri="{FF2B5EF4-FFF2-40B4-BE49-F238E27FC236}">
                <a16:creationId xmlns:a16="http://schemas.microsoft.com/office/drawing/2014/main" id="{6F04553E-BF53-4F56-AD57-72E22B8378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080353"/>
              </p:ext>
            </p:extLst>
          </p:nvPr>
        </p:nvGraphicFramePr>
        <p:xfrm>
          <a:off x="11196722" y="6274725"/>
          <a:ext cx="3042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288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0053">
                <a:tc>
                  <a:txBody>
                    <a:bodyPr/>
                    <a:lstStyle/>
                    <a:p>
                      <a:pPr latinLnBrk="1"/>
                      <a:endParaRPr lang="ko-KR" altLang="en-US" sz="800" dirty="0">
                        <a:solidFill>
                          <a:schemeClr val="bg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6E21C191-C852-4059-AF6C-6777E00D33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DE84-D504-4A98-B5DC-B7F62ED37110}" type="slidenum">
              <a:rPr lang="ko-KR" altLang="en-US" smtClean="0"/>
              <a:pPr/>
              <a:t>33</a:t>
            </a:fld>
            <a:endParaRPr lang="ko-KR" altLang="en-US" dirty="0"/>
          </a:p>
        </p:txBody>
      </p: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599FD98F-444E-49F0-87F8-BD4291F38606}"/>
              </a:ext>
            </a:extLst>
          </p:cNvPr>
          <p:cNvGrpSpPr/>
          <p:nvPr/>
        </p:nvGrpSpPr>
        <p:grpSpPr>
          <a:xfrm>
            <a:off x="1090245" y="2452811"/>
            <a:ext cx="3455379" cy="2049791"/>
            <a:chOff x="1090245" y="2452811"/>
            <a:chExt cx="3455379" cy="2049791"/>
          </a:xfrm>
        </p:grpSpPr>
        <p:grpSp>
          <p:nvGrpSpPr>
            <p:cNvPr id="30" name="그룹 29">
              <a:extLst>
                <a:ext uri="{FF2B5EF4-FFF2-40B4-BE49-F238E27FC236}">
                  <a16:creationId xmlns:a16="http://schemas.microsoft.com/office/drawing/2014/main" id="{46C06005-A158-42BC-A728-573134F7ED21}"/>
                </a:ext>
              </a:extLst>
            </p:cNvPr>
            <p:cNvGrpSpPr/>
            <p:nvPr/>
          </p:nvGrpSpPr>
          <p:grpSpPr>
            <a:xfrm>
              <a:off x="1090245" y="2452811"/>
              <a:ext cx="3455379" cy="2049791"/>
              <a:chOff x="1090245" y="2452811"/>
              <a:chExt cx="3455379" cy="2049791"/>
            </a:xfrm>
          </p:grpSpPr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028E2590-C699-4509-898B-BB1872FC90AC}"/>
                  </a:ext>
                </a:extLst>
              </p:cNvPr>
              <p:cNvSpPr txBox="1"/>
              <p:nvPr/>
            </p:nvSpPr>
            <p:spPr>
              <a:xfrm>
                <a:off x="1090245" y="2452811"/>
                <a:ext cx="3455378" cy="3139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lvl="1">
                  <a:lnSpc>
                    <a:spcPct val="120000"/>
                  </a:lnSpc>
                  <a:buSzPct val="120000"/>
                  <a:tabLst>
                    <a:tab pos="0" algn="l"/>
                  </a:tabLst>
                  <a:defRPr/>
                </a:pP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Pretendard" panose="02000503000000020004" pitchFamily="50" charset="-127"/>
                  </a:rPr>
                  <a:t>■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화장품에 함유된 물질에 대한 독성 정보</a:t>
                </a:r>
                <a:endParaRPr kumimoji="1" lang="en-US" altLang="ko-KR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endParaRPr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3F7DC826-2EF5-41A3-8D9E-BF57696375D6}"/>
                  </a:ext>
                </a:extLst>
              </p:cNvPr>
              <p:cNvSpPr txBox="1"/>
              <p:nvPr/>
            </p:nvSpPr>
            <p:spPr>
              <a:xfrm>
                <a:off x="1090246" y="2757951"/>
                <a:ext cx="3455378" cy="9787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lvl="1">
                  <a:lnSpc>
                    <a:spcPct val="120000"/>
                  </a:lnSpc>
                  <a:buSzPct val="120000"/>
                  <a:tabLst>
                    <a:tab pos="0" algn="l"/>
                  </a:tabLst>
                  <a:defRPr/>
                </a:pP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Pretendard" panose="02000503000000020004" pitchFamily="50" charset="-127"/>
                  </a:rPr>
                  <a:t>■ </a:t>
                </a:r>
                <a:r>
                  <a:rPr kumimoji="1" lang="ko-KR" altLang="en-US" sz="1200" spc="-150" dirty="0" err="1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무독성량</a:t>
                </a:r>
                <a:r>
                  <a:rPr kumimoji="1" lang="en-US" altLang="ko-KR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(NOAEL)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등과 같은 독성종말점 자료를 </a:t>
                </a:r>
                <a:endParaRPr kumimoji="1" lang="en-US" altLang="ko-KR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endParaRPr>
              </a:p>
              <a:p>
                <a:pPr marL="0" lvl="1">
                  <a:lnSpc>
                    <a:spcPct val="120000"/>
                  </a:lnSpc>
                  <a:buSzPct val="120000"/>
                  <a:tabLst>
                    <a:tab pos="0" algn="l"/>
                  </a:tabLst>
                  <a:defRPr/>
                </a:pP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       포함하여 작성하며</a:t>
                </a:r>
                <a:r>
                  <a:rPr kumimoji="1" lang="en-US" altLang="ko-KR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,  </a:t>
                </a:r>
                <a:r>
                  <a:rPr kumimoji="1" lang="ko-KR" altLang="en-US" sz="1200" spc="-150" dirty="0" err="1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안전역</a:t>
                </a:r>
                <a:r>
                  <a:rPr kumimoji="1" lang="en-US" altLang="ko-KR" sz="1200" spc="-15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(MoS</a:t>
                </a:r>
                <a:r>
                  <a:rPr kumimoji="1" lang="en-US" altLang="ko-KR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, Margin of Safety)</a:t>
                </a:r>
              </a:p>
              <a:p>
                <a:pPr marL="0" lvl="1">
                  <a:lnSpc>
                    <a:spcPct val="120000"/>
                  </a:lnSpc>
                  <a:buSzPct val="120000"/>
                  <a:tabLst>
                    <a:tab pos="0" algn="l"/>
                  </a:tabLst>
                  <a:defRPr/>
                </a:pPr>
                <a:r>
                  <a:rPr kumimoji="1" lang="en-US" altLang="ko-KR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     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혹은 그에 상응하는 안전 판단의 기준 산출이 가능한</a:t>
                </a:r>
                <a:endParaRPr kumimoji="1" lang="en-US" altLang="ko-KR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endParaRPr>
              </a:p>
              <a:p>
                <a:pPr marL="0" lvl="1">
                  <a:lnSpc>
                    <a:spcPct val="120000"/>
                  </a:lnSpc>
                  <a:buSzPct val="120000"/>
                  <a:tabLst>
                    <a:tab pos="0" algn="l"/>
                  </a:tabLst>
                  <a:defRPr/>
                </a:pP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     경우</a:t>
                </a:r>
                <a:r>
                  <a:rPr kumimoji="1" lang="en-US" altLang="ko-KR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각 물질의 인체 </a:t>
                </a:r>
                <a:r>
                  <a:rPr kumimoji="1" lang="ko-KR" altLang="en-US" sz="1200" spc="-150" dirty="0" err="1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노출량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자료에 근거하여 </a:t>
                </a:r>
                <a:r>
                  <a:rPr kumimoji="1" lang="ko-KR" altLang="en-US" sz="1200" spc="-150" dirty="0" err="1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안전역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기재</a:t>
                </a:r>
                <a:endParaRPr kumimoji="1" lang="en-US" altLang="ko-KR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endParaRP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211D1D8F-F863-4F95-93B2-E0BCAEB63379}"/>
                  </a:ext>
                </a:extLst>
              </p:cNvPr>
              <p:cNvSpPr txBox="1"/>
              <p:nvPr/>
            </p:nvSpPr>
            <p:spPr>
              <a:xfrm>
                <a:off x="1090245" y="3745472"/>
                <a:ext cx="3455378" cy="7571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lvl="1">
                  <a:lnSpc>
                    <a:spcPct val="120000"/>
                  </a:lnSpc>
                  <a:buSzPct val="120000"/>
                  <a:tabLst>
                    <a:tab pos="0" algn="l"/>
                  </a:tabLst>
                  <a:defRPr/>
                </a:pP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 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Pretendard" panose="02000503000000020004" pitchFamily="50" charset="-127"/>
                  </a:rPr>
                  <a:t>■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독성 정보 자료에서 독성 종말점이 없는 경우</a:t>
                </a:r>
                <a:r>
                  <a:rPr kumimoji="1" lang="en-US" altLang="ko-KR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,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해당 </a:t>
                </a:r>
                <a:endParaRPr kumimoji="1" lang="en-US" altLang="ko-KR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endParaRPr>
              </a:p>
              <a:p>
                <a:pPr marL="0" lvl="1">
                  <a:lnSpc>
                    <a:spcPct val="120000"/>
                  </a:lnSpc>
                  <a:buSzPct val="120000"/>
                  <a:tabLst>
                    <a:tab pos="0" algn="l"/>
                  </a:tabLst>
                  <a:defRPr/>
                </a:pP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      물질이</a:t>
                </a:r>
                <a:r>
                  <a:rPr kumimoji="1" lang="en-US" altLang="ko-KR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식용 또는 의료 목적으로 사용된 사례나 국내외     </a:t>
                </a:r>
                <a:endParaRPr kumimoji="1" lang="en-US" altLang="ko-KR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endParaRPr>
              </a:p>
              <a:p>
                <a:pPr marL="0" lvl="1">
                  <a:lnSpc>
                    <a:spcPct val="120000"/>
                  </a:lnSpc>
                  <a:buSzPct val="120000"/>
                  <a:tabLst>
                    <a:tab pos="0" algn="l"/>
                  </a:tabLst>
                  <a:defRPr/>
                </a:pPr>
                <a:r>
                  <a:rPr kumimoji="1" lang="en-US" altLang="ko-KR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     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문헌 등을</a:t>
                </a:r>
                <a:r>
                  <a:rPr kumimoji="1" lang="en-US" altLang="ko-KR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통하여 안전성을 평가할 수 있는 근거 제시</a:t>
                </a:r>
                <a:endParaRPr kumimoji="1" lang="en-US" altLang="ko-KR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endParaRPr>
              </a:p>
            </p:txBody>
          </p:sp>
        </p:grpSp>
        <p:cxnSp>
          <p:nvCxnSpPr>
            <p:cNvPr id="31" name="직선 연결선 30">
              <a:extLst>
                <a:ext uri="{FF2B5EF4-FFF2-40B4-BE49-F238E27FC236}">
                  <a16:creationId xmlns:a16="http://schemas.microsoft.com/office/drawing/2014/main" id="{D26ABCEB-3D10-4226-BB9E-FAA1EC597AAB}"/>
                </a:ext>
              </a:extLst>
            </p:cNvPr>
            <p:cNvCxnSpPr>
              <a:cxnSpLocks/>
            </p:cNvCxnSpPr>
            <p:nvPr/>
          </p:nvCxnSpPr>
          <p:spPr>
            <a:xfrm>
              <a:off x="1203567" y="3743437"/>
              <a:ext cx="3228731" cy="104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그림 1">
            <a:extLst>
              <a:ext uri="{FF2B5EF4-FFF2-40B4-BE49-F238E27FC236}">
                <a16:creationId xmlns:a16="http://schemas.microsoft.com/office/drawing/2014/main" id="{43AA6892-259B-589D-1E86-6DD392BA1B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53571" y="590211"/>
            <a:ext cx="1408298" cy="6645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EF28473-E752-5C30-1D37-EC4A0029036A}"/>
              </a:ext>
            </a:extLst>
          </p:cNvPr>
          <p:cNvSpPr txBox="1"/>
          <p:nvPr/>
        </p:nvSpPr>
        <p:spPr>
          <a:xfrm>
            <a:off x="1090246" y="1951618"/>
            <a:ext cx="344658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5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화장품 성분의 독성 정보에 기반한 위해 판단</a:t>
            </a:r>
            <a:endParaRPr lang="en-US" altLang="ko-KR" sz="1500" spc="-150" dirty="0"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539750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:a16="http://schemas.microsoft.com/office/drawing/2014/main" id="{023D2639-8D5E-4234-BA64-8BC55E51AD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275E245-558C-4480-BD26-5CC9692B030F}"/>
              </a:ext>
            </a:extLst>
          </p:cNvPr>
          <p:cNvSpPr txBox="1"/>
          <p:nvPr/>
        </p:nvSpPr>
        <p:spPr>
          <a:xfrm>
            <a:off x="5442443" y="2456826"/>
            <a:ext cx="27432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>
                <a:solidFill>
                  <a:schemeClr val="bg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Calibri" pitchFamily="34" charset="0"/>
              </a:rPr>
              <a:t>고려할 수 있는 출처 </a:t>
            </a:r>
            <a:endParaRPr lang="en-US" altLang="ko-KR" sz="1100" dirty="0">
              <a:solidFill>
                <a:schemeClr val="bg1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Calibri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5338D65-8488-488F-911F-BFE1760301E5}"/>
              </a:ext>
            </a:extLst>
          </p:cNvPr>
          <p:cNvSpPr txBox="1"/>
          <p:nvPr/>
        </p:nvSpPr>
        <p:spPr>
          <a:xfrm>
            <a:off x="5263664" y="1798085"/>
            <a:ext cx="5612425" cy="387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정보 출처 식별</a:t>
            </a:r>
            <a:endParaRPr kumimoji="1" lang="en-US" altLang="ko-KR" sz="1600" spc="-150" dirty="0">
              <a:solidFill>
                <a:schemeClr val="accent5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89AEAA3-C34F-4BEE-88E5-534D63311234}"/>
              </a:ext>
            </a:extLst>
          </p:cNvPr>
          <p:cNvSpPr txBox="1"/>
          <p:nvPr/>
        </p:nvSpPr>
        <p:spPr>
          <a:xfrm>
            <a:off x="5562852" y="2866288"/>
            <a:ext cx="2622792" cy="24468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buSzPct val="120000"/>
              <a:tabLst>
                <a:tab pos="0" algn="l"/>
              </a:tabLst>
              <a:defRPr/>
            </a:pP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조성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(formulation)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에 포함된 원료의 공급업체로부터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0" lvl="1">
              <a:buSzPct val="120000"/>
              <a:tabLst>
                <a:tab pos="0" algn="l"/>
              </a:tabLst>
              <a:defRPr/>
            </a:pP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입수한 안전성 및 품질 데이터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0" lvl="1">
              <a:buSzPct val="120000"/>
              <a:tabLst>
                <a:tab pos="0" algn="l"/>
              </a:tabLst>
              <a:defRPr/>
            </a:pP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265113" lvl="1" indent="-265113">
              <a:buSzPct val="120000"/>
              <a:tabLst>
                <a:tab pos="0" algn="l"/>
              </a:tabLst>
              <a:defRPr/>
            </a:pP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화장품 성분 전문평가기관</a:t>
            </a:r>
            <a:r>
              <a:rPr kumimoji="1" lang="en-US" altLang="ko-KR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</a:t>
            </a:r>
            <a:r>
              <a:rPr kumimoji="1" lang="ko-KR" altLang="en-US" sz="800" b="1" spc="-20" dirty="0" err="1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식품의약품안전평가원</a:t>
            </a:r>
            <a:r>
              <a:rPr kumimoji="1" lang="en-US" altLang="ko-KR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</a:t>
            </a:r>
          </a:p>
          <a:p>
            <a:pPr marL="265113" lvl="1" indent="-265113">
              <a:buSzPct val="120000"/>
              <a:tabLst>
                <a:tab pos="0" algn="l"/>
              </a:tabLst>
              <a:defRPr/>
            </a:pPr>
            <a:r>
              <a:rPr kumimoji="1" lang="ko-KR" altLang="en-US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유럽 </a:t>
            </a:r>
            <a:r>
              <a:rPr kumimoji="1" lang="en-US" altLang="ko-KR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SCCS, </a:t>
            </a:r>
            <a:r>
              <a:rPr kumimoji="1" lang="ko-KR" altLang="en-US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미국 </a:t>
            </a:r>
            <a:r>
              <a:rPr kumimoji="1" lang="en-US" altLang="ko-KR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CIR </a:t>
            </a:r>
            <a:r>
              <a:rPr kumimoji="1" lang="ko-KR" altLang="en-US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등</a:t>
            </a:r>
            <a:r>
              <a:rPr kumimoji="1" lang="en-US" altLang="ko-KR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)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에서 발표한 데이터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265113" lvl="1" indent="-265113">
              <a:buSzPct val="120000"/>
              <a:tabLst>
                <a:tab pos="0" algn="l"/>
              </a:tabLst>
              <a:defRPr/>
            </a:pP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265113" lvl="1" indent="-265113">
              <a:buSzPct val="120000"/>
              <a:tabLst>
                <a:tab pos="0" algn="l"/>
              </a:tabLst>
              <a:defRPr/>
            </a:pP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기타 권위 있는 과학 위원회의 자료가 있는 경우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결론과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265113" lvl="1" indent="-265113">
              <a:buSzPct val="120000"/>
              <a:tabLst>
                <a:tab pos="0" algn="l"/>
              </a:tabLst>
              <a:defRPr/>
            </a:pP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한계점이 화장품 평가에 사용이 적절하다는 전제 하에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265113" lvl="1" indent="-265113">
              <a:buSzPct val="120000"/>
              <a:tabLst>
                <a:tab pos="0" algn="l"/>
              </a:tabLst>
              <a:defRPr/>
            </a:pP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해당 자료의 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NOAEL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사용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265113" lvl="1" indent="-265113">
              <a:buSzPct val="120000"/>
              <a:tabLst>
                <a:tab pos="0" algn="l"/>
              </a:tabLst>
              <a:defRPr/>
            </a:pP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265113" lvl="1" indent="-265113">
              <a:buSzPct val="120000"/>
              <a:tabLst>
                <a:tab pos="0" algn="l"/>
              </a:tabLst>
              <a:defRPr/>
            </a:pP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과학적 의견이 존재하지 않는 경우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각 물질의 독성을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265113" lvl="1" indent="-265113">
              <a:buSzPct val="120000"/>
              <a:tabLst>
                <a:tab pos="0" algn="l"/>
              </a:tabLst>
              <a:defRPr/>
            </a:pP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확인하기 위한 정보 수집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265113" lvl="1" indent="-265113">
              <a:buSzPct val="120000"/>
              <a:tabLst>
                <a:tab pos="0" algn="l"/>
              </a:tabLst>
              <a:defRPr/>
            </a:pPr>
            <a:endParaRPr kumimoji="1" lang="ko-KR" altLang="en-US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265113" lvl="1" indent="-265113">
              <a:buSzPct val="120000"/>
              <a:tabLst>
                <a:tab pos="0" algn="l"/>
              </a:tabLst>
              <a:defRPr/>
            </a:pP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국립환경과학원 화학물질정보시스템 분류표시 정보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265113" lvl="1" indent="-265113"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  <a:hlinkClick r:id="rId3"/>
              </a:rPr>
              <a:t>https://ncis.nier.go.kr/main.do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) </a:t>
            </a:r>
          </a:p>
          <a:p>
            <a:pPr marL="265113" lvl="1" indent="-265113">
              <a:buSzPct val="120000"/>
              <a:tabLst>
                <a:tab pos="0" algn="l"/>
              </a:tabLst>
              <a:defRPr/>
            </a:pP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265113" lvl="1" indent="-265113">
              <a:buSzPct val="120000"/>
              <a:tabLst>
                <a:tab pos="0" algn="l"/>
              </a:tabLst>
              <a:defRPr/>
            </a:pP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제품 제조업체가 수행하거나 획득한 연구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CDA9937-9942-474E-B223-36AE782439A5}"/>
              </a:ext>
            </a:extLst>
          </p:cNvPr>
          <p:cNvSpPr txBox="1"/>
          <p:nvPr/>
        </p:nvSpPr>
        <p:spPr>
          <a:xfrm>
            <a:off x="8365641" y="2866288"/>
            <a:ext cx="262279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5113" lvl="1" indent="-265113">
              <a:buSzPct val="120000"/>
              <a:tabLst>
                <a:tab pos="0" algn="l"/>
              </a:tabLst>
              <a:defRPr/>
            </a:pP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물질의 비화장품 용도</a:t>
            </a:r>
            <a:r>
              <a:rPr kumimoji="1" lang="en-US" altLang="ko-KR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</a:t>
            </a:r>
            <a:r>
              <a:rPr kumimoji="1" lang="ko-KR" altLang="en-US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식품</a:t>
            </a:r>
            <a:r>
              <a:rPr kumimoji="1" lang="en-US" altLang="ko-KR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식품 첨가물</a:t>
            </a:r>
            <a:r>
              <a:rPr kumimoji="1" lang="en-US" altLang="ko-KR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식품 접촉</a:t>
            </a:r>
            <a:endParaRPr kumimoji="1" lang="en-US" altLang="ko-KR" sz="8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265113" lvl="1" indent="-265113">
              <a:buSzPct val="120000"/>
              <a:tabLst>
                <a:tab pos="0" algn="l"/>
              </a:tabLst>
              <a:defRPr/>
            </a:pPr>
            <a:r>
              <a:rPr kumimoji="1" lang="ko-KR" altLang="en-US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물질</a:t>
            </a:r>
            <a:r>
              <a:rPr kumimoji="1" lang="en-US" altLang="ko-KR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살생물제</a:t>
            </a:r>
            <a:r>
              <a:rPr kumimoji="1" lang="en-US" altLang="ko-KR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화학물질 등록 및 평가 등에 관한</a:t>
            </a:r>
            <a:endParaRPr kumimoji="1" lang="en-US" altLang="ko-KR" sz="8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265113" lvl="1" indent="-265113">
              <a:buSzPct val="120000"/>
              <a:tabLst>
                <a:tab pos="0" algn="l"/>
              </a:tabLst>
              <a:defRPr/>
            </a:pPr>
            <a:r>
              <a:rPr kumimoji="1" lang="ko-KR" altLang="en-US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법률 등</a:t>
            </a:r>
            <a:r>
              <a:rPr kumimoji="1" lang="en-US" altLang="ko-KR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)</a:t>
            </a:r>
            <a:r>
              <a:rPr kumimoji="1" lang="ko-KR" altLang="en-US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에 대한 평가 정보</a:t>
            </a:r>
            <a:r>
              <a:rPr kumimoji="1" lang="en-US" altLang="ko-KR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</a:t>
            </a:r>
            <a:r>
              <a:rPr kumimoji="1" lang="ko-KR" altLang="en-US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해당 물질의 독성 정보</a:t>
            </a:r>
            <a:endParaRPr kumimoji="1" lang="en-US" altLang="ko-KR" sz="8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265113" lvl="1" indent="-265113">
              <a:buSzPct val="120000"/>
              <a:tabLst>
                <a:tab pos="0" algn="l"/>
              </a:tabLst>
              <a:defRPr/>
            </a:pPr>
            <a:r>
              <a:rPr kumimoji="1" lang="ko-KR" altLang="en-US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보완을 위해 사용할 수 있음</a:t>
            </a:r>
            <a:r>
              <a:rPr kumimoji="1" lang="en-US" altLang="ko-KR" sz="8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)</a:t>
            </a:r>
          </a:p>
          <a:p>
            <a:pPr marL="265113" lvl="1" indent="-265113">
              <a:buSzPct val="120000"/>
              <a:tabLst>
                <a:tab pos="0" algn="l"/>
              </a:tabLst>
              <a:defRPr/>
            </a:pP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265113" lvl="1" indent="-265113">
              <a:buSzPct val="120000"/>
              <a:tabLst>
                <a:tab pos="0" algn="l"/>
              </a:tabLst>
              <a:defRPr/>
            </a:pP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화학물질 등록 및 평가 등에 관한 법률 등에 따라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265113" lvl="1" indent="-265113">
              <a:buSzPct val="120000"/>
              <a:tabLst>
                <a:tab pos="0" algn="l"/>
              </a:tabLst>
              <a:defRPr/>
            </a:pP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제출된 안전성 보고서나 연구 개요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265113" lvl="1" indent="-265113">
              <a:buSzPct val="120000"/>
              <a:tabLst>
                <a:tab pos="0" algn="l"/>
              </a:tabLst>
              <a:defRPr/>
            </a:pPr>
            <a:endParaRPr kumimoji="1" lang="ko-KR" altLang="en-US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265113" lvl="1" indent="-265113">
              <a:buSzPct val="120000"/>
              <a:tabLst>
                <a:tab pos="0" algn="l"/>
              </a:tabLst>
              <a:defRPr/>
            </a:pP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향료의 경우 </a:t>
            </a:r>
            <a:r>
              <a:rPr kumimoji="1" lang="ko-KR" altLang="en-US" sz="900" b="1" spc="-20" dirty="0" err="1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국제향료협회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(IFRA)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또는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265113" lvl="1" indent="-265113">
              <a:buSzPct val="120000"/>
              <a:tabLst>
                <a:tab pos="0" algn="l"/>
              </a:tabLst>
              <a:defRPr/>
            </a:pPr>
            <a:r>
              <a:rPr kumimoji="1" lang="ko-KR" altLang="en-US" sz="900" b="1" spc="-20" dirty="0" err="1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국제향료소재연구소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(RIFM)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에서 평가한 자료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265113" lvl="1" indent="-265113">
              <a:buSzPct val="120000"/>
              <a:tabLst>
                <a:tab pos="0" algn="l"/>
              </a:tabLst>
              <a:defRPr/>
            </a:pPr>
            <a:endParaRPr kumimoji="1" lang="ko-KR" altLang="en-US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265113" lvl="1" indent="-265113">
              <a:buSzPct val="120000"/>
              <a:tabLst>
                <a:tab pos="0" algn="l"/>
              </a:tabLst>
              <a:defRPr/>
            </a:pP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해외 안전성 평가 규정에 따라 합리적으로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265113" lvl="1" indent="-265113">
              <a:buSzPct val="120000"/>
              <a:tabLst>
                <a:tab pos="0" algn="l"/>
              </a:tabLst>
              <a:defRPr/>
            </a:pP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인정가능한 연구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265113" lvl="1" indent="-265113">
              <a:buSzPct val="120000"/>
              <a:tabLst>
                <a:tab pos="0" algn="l"/>
              </a:tabLst>
              <a:defRPr/>
            </a:pPr>
            <a:endParaRPr kumimoji="1" lang="ko-KR" altLang="en-US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265113" lvl="1" indent="-265113">
              <a:buSzPct val="120000"/>
              <a:tabLst>
                <a:tab pos="0" algn="l"/>
              </a:tabLst>
              <a:defRPr/>
            </a:pP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기타 기업에서 합리적이고 타당하다고 입증할 수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265113" lvl="1" indent="-265113">
              <a:buSzPct val="120000"/>
              <a:tabLst>
                <a:tab pos="0" algn="l"/>
              </a:tabLst>
              <a:defRPr/>
            </a:pP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있는 방법 </a:t>
            </a: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F56DCD5F-5D54-4A48-BB12-7A57DCBA23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8328" y="2922472"/>
            <a:ext cx="140208" cy="140208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2A27FC0B-E272-4370-95CF-79DD0E6FF4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0051" y="3333623"/>
            <a:ext cx="140208" cy="140208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3779868D-3EE6-4B00-A960-C88B00F85EC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8328" y="3744774"/>
            <a:ext cx="140208" cy="140208"/>
          </a:xfrm>
          <a:prstGeom prst="rect">
            <a:avLst/>
          </a:prstGeom>
        </p:spPr>
      </p:pic>
      <p:pic>
        <p:nvPicPr>
          <p:cNvPr id="22" name="그림 21">
            <a:extLst>
              <a:ext uri="{FF2B5EF4-FFF2-40B4-BE49-F238E27FC236}">
                <a16:creationId xmlns:a16="http://schemas.microsoft.com/office/drawing/2014/main" id="{B51B2C77-B881-4F64-B4B6-1D35CC9C5CE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0051" y="4294165"/>
            <a:ext cx="140208" cy="140208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40752B3D-FD40-444D-91E3-A79EAC0309B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0051" y="4688482"/>
            <a:ext cx="140208" cy="140208"/>
          </a:xfrm>
          <a:prstGeom prst="rect">
            <a:avLst/>
          </a:prstGeom>
        </p:spPr>
      </p:pic>
      <p:pic>
        <p:nvPicPr>
          <p:cNvPr id="26" name="그림 25">
            <a:extLst>
              <a:ext uri="{FF2B5EF4-FFF2-40B4-BE49-F238E27FC236}">
                <a16:creationId xmlns:a16="http://schemas.microsoft.com/office/drawing/2014/main" id="{78AAF7D3-4615-415A-81A0-053333090B0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8328" y="5096164"/>
            <a:ext cx="140208" cy="140208"/>
          </a:xfrm>
          <a:prstGeom prst="rect">
            <a:avLst/>
          </a:prstGeom>
        </p:spPr>
      </p:pic>
      <p:pic>
        <p:nvPicPr>
          <p:cNvPr id="28" name="그림 27">
            <a:extLst>
              <a:ext uri="{FF2B5EF4-FFF2-40B4-BE49-F238E27FC236}">
                <a16:creationId xmlns:a16="http://schemas.microsoft.com/office/drawing/2014/main" id="{7E87A601-CF59-4F89-8902-B58B9ACD132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1891" y="2922472"/>
            <a:ext cx="140208" cy="140208"/>
          </a:xfrm>
          <a:prstGeom prst="rect">
            <a:avLst/>
          </a:prstGeom>
        </p:spPr>
      </p:pic>
      <p:pic>
        <p:nvPicPr>
          <p:cNvPr id="30" name="그림 29">
            <a:extLst>
              <a:ext uri="{FF2B5EF4-FFF2-40B4-BE49-F238E27FC236}">
                <a16:creationId xmlns:a16="http://schemas.microsoft.com/office/drawing/2014/main" id="{4E960ABB-A8C7-4FDD-AB42-CD07775D7C2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4822" y="3601092"/>
            <a:ext cx="140208" cy="140208"/>
          </a:xfrm>
          <a:prstGeom prst="rect">
            <a:avLst/>
          </a:prstGeom>
        </p:spPr>
      </p:pic>
      <p:pic>
        <p:nvPicPr>
          <p:cNvPr id="32" name="그림 31">
            <a:extLst>
              <a:ext uri="{FF2B5EF4-FFF2-40B4-BE49-F238E27FC236}">
                <a16:creationId xmlns:a16="http://schemas.microsoft.com/office/drawing/2014/main" id="{80EBEC11-B474-41B3-8D14-3C8B18EDEC5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6029" y="4016393"/>
            <a:ext cx="140208" cy="140208"/>
          </a:xfrm>
          <a:prstGeom prst="rect">
            <a:avLst/>
          </a:prstGeom>
        </p:spPr>
      </p:pic>
      <p:pic>
        <p:nvPicPr>
          <p:cNvPr id="34" name="그림 33">
            <a:extLst>
              <a:ext uri="{FF2B5EF4-FFF2-40B4-BE49-F238E27FC236}">
                <a16:creationId xmlns:a16="http://schemas.microsoft.com/office/drawing/2014/main" id="{AE72E0C3-B8E2-4F6B-9375-00963ED1B75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6029" y="4421215"/>
            <a:ext cx="140208" cy="140208"/>
          </a:xfrm>
          <a:prstGeom prst="rect">
            <a:avLst/>
          </a:prstGeom>
        </p:spPr>
      </p:pic>
      <p:pic>
        <p:nvPicPr>
          <p:cNvPr id="36" name="그림 35">
            <a:extLst>
              <a:ext uri="{FF2B5EF4-FFF2-40B4-BE49-F238E27FC236}">
                <a16:creationId xmlns:a16="http://schemas.microsoft.com/office/drawing/2014/main" id="{BE2C59AE-D7B3-42FD-B162-352B551A06D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6029" y="4841779"/>
            <a:ext cx="140208" cy="140208"/>
          </a:xfrm>
          <a:prstGeom prst="rect">
            <a:avLst/>
          </a:prstGeom>
        </p:spPr>
      </p:pic>
      <p:cxnSp>
        <p:nvCxnSpPr>
          <p:cNvPr id="25" name="직선 연결선 24">
            <a:extLst>
              <a:ext uri="{FF2B5EF4-FFF2-40B4-BE49-F238E27FC236}">
                <a16:creationId xmlns:a16="http://schemas.microsoft.com/office/drawing/2014/main" id="{F2561D9A-680A-462C-B14A-A73AA88CB978}"/>
              </a:ext>
            </a:extLst>
          </p:cNvPr>
          <p:cNvCxnSpPr>
            <a:cxnSpLocks/>
          </p:cNvCxnSpPr>
          <p:nvPr/>
        </p:nvCxnSpPr>
        <p:spPr>
          <a:xfrm flipV="1">
            <a:off x="699205" y="6480765"/>
            <a:ext cx="10809158" cy="495"/>
          </a:xfrm>
          <a:prstGeom prst="line">
            <a:avLst/>
          </a:prstGeom>
          <a:ln>
            <a:solidFill>
              <a:srgbClr val="C04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표 26">
            <a:extLst>
              <a:ext uri="{FF2B5EF4-FFF2-40B4-BE49-F238E27FC236}">
                <a16:creationId xmlns:a16="http://schemas.microsoft.com/office/drawing/2014/main" id="{946CC8EA-D639-4B21-BFCE-02972F4430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932698"/>
              </p:ext>
            </p:extLst>
          </p:nvPr>
        </p:nvGraphicFramePr>
        <p:xfrm>
          <a:off x="699205" y="6263174"/>
          <a:ext cx="38996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9896">
                  <a:extLst>
                    <a:ext uri="{9D8B030D-6E8A-4147-A177-3AD203B41FA5}">
                      <a16:colId xmlns:a16="http://schemas.microsoft.com/office/drawing/2014/main" val="855526410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106271662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374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01| </a:t>
                      </a:r>
                      <a:r>
                        <a:rPr lang="ko-KR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안전성 평가 개요</a:t>
                      </a:r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02|</a:t>
                      </a:r>
                      <a:r>
                        <a:rPr lang="ko-KR" altLang="en-US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안정성 정보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03|</a:t>
                      </a:r>
                      <a:r>
                        <a:rPr lang="ko-KR" altLang="en-US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안전성 평가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graphicFrame>
        <p:nvGraphicFramePr>
          <p:cNvPr id="29" name="표 28">
            <a:extLst>
              <a:ext uri="{FF2B5EF4-FFF2-40B4-BE49-F238E27FC236}">
                <a16:creationId xmlns:a16="http://schemas.microsoft.com/office/drawing/2014/main" id="{0B716C63-B35D-483A-9E84-BE203243C9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080353"/>
              </p:ext>
            </p:extLst>
          </p:nvPr>
        </p:nvGraphicFramePr>
        <p:xfrm>
          <a:off x="11196722" y="6274725"/>
          <a:ext cx="3042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288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0053">
                <a:tc>
                  <a:txBody>
                    <a:bodyPr/>
                    <a:lstStyle/>
                    <a:p>
                      <a:pPr latinLnBrk="1"/>
                      <a:endParaRPr lang="ko-KR" altLang="en-US" sz="800" dirty="0">
                        <a:solidFill>
                          <a:schemeClr val="bg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8E9897EC-CE48-4CA5-8ADA-8B8D2C73FC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DE84-D504-4A98-B5DC-B7F62ED37110}" type="slidenum">
              <a:rPr lang="ko-KR" altLang="en-US" smtClean="0"/>
              <a:pPr/>
              <a:t>34</a:t>
            </a:fld>
            <a:endParaRPr lang="ko-KR" altLang="en-US" dirty="0"/>
          </a:p>
        </p:txBody>
      </p:sp>
      <p:grpSp>
        <p:nvGrpSpPr>
          <p:cNvPr id="31" name="그룹 30">
            <a:extLst>
              <a:ext uri="{FF2B5EF4-FFF2-40B4-BE49-F238E27FC236}">
                <a16:creationId xmlns:a16="http://schemas.microsoft.com/office/drawing/2014/main" id="{F9B8F73F-B9E4-4E4D-960D-ED76FB4F0663}"/>
              </a:ext>
            </a:extLst>
          </p:cNvPr>
          <p:cNvGrpSpPr/>
          <p:nvPr/>
        </p:nvGrpSpPr>
        <p:grpSpPr>
          <a:xfrm>
            <a:off x="1090245" y="2452811"/>
            <a:ext cx="3455379" cy="2049791"/>
            <a:chOff x="1090245" y="2452811"/>
            <a:chExt cx="3455379" cy="2049791"/>
          </a:xfrm>
        </p:grpSpPr>
        <p:grpSp>
          <p:nvGrpSpPr>
            <p:cNvPr id="33" name="그룹 32">
              <a:extLst>
                <a:ext uri="{FF2B5EF4-FFF2-40B4-BE49-F238E27FC236}">
                  <a16:creationId xmlns:a16="http://schemas.microsoft.com/office/drawing/2014/main" id="{63EFCCC1-B876-4EE7-A70C-8FE62ECB4932}"/>
                </a:ext>
              </a:extLst>
            </p:cNvPr>
            <p:cNvGrpSpPr/>
            <p:nvPr/>
          </p:nvGrpSpPr>
          <p:grpSpPr>
            <a:xfrm>
              <a:off x="1090245" y="2452811"/>
              <a:ext cx="3455379" cy="2049791"/>
              <a:chOff x="1090245" y="2452811"/>
              <a:chExt cx="3455379" cy="2049791"/>
            </a:xfrm>
          </p:grpSpPr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304304C0-03FF-4356-824F-0ABF17575C85}"/>
                  </a:ext>
                </a:extLst>
              </p:cNvPr>
              <p:cNvSpPr txBox="1"/>
              <p:nvPr/>
            </p:nvSpPr>
            <p:spPr>
              <a:xfrm>
                <a:off x="1090245" y="2452811"/>
                <a:ext cx="3455378" cy="3139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lvl="1">
                  <a:lnSpc>
                    <a:spcPct val="120000"/>
                  </a:lnSpc>
                  <a:buSzPct val="120000"/>
                  <a:tabLst>
                    <a:tab pos="0" algn="l"/>
                  </a:tabLst>
                  <a:defRPr/>
                </a:pP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Pretendard" panose="02000503000000020004" pitchFamily="50" charset="-127"/>
                  </a:rPr>
                  <a:t>■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화장품에 함유된 물질에 대한 독성 정보</a:t>
                </a:r>
                <a:endParaRPr kumimoji="1" lang="en-US" altLang="ko-KR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endParaRP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4B630557-F88D-4C82-9B8C-430E4B7F0847}"/>
                  </a:ext>
                </a:extLst>
              </p:cNvPr>
              <p:cNvSpPr txBox="1"/>
              <p:nvPr/>
            </p:nvSpPr>
            <p:spPr>
              <a:xfrm>
                <a:off x="1090246" y="2757951"/>
                <a:ext cx="3455378" cy="9787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lvl="1">
                  <a:lnSpc>
                    <a:spcPct val="120000"/>
                  </a:lnSpc>
                  <a:buSzPct val="120000"/>
                  <a:tabLst>
                    <a:tab pos="0" algn="l"/>
                  </a:tabLst>
                  <a:defRPr/>
                </a:pP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Pretendard" panose="02000503000000020004" pitchFamily="50" charset="-127"/>
                  </a:rPr>
                  <a:t>■ </a:t>
                </a:r>
                <a:r>
                  <a:rPr kumimoji="1" lang="ko-KR" altLang="en-US" sz="1200" spc="-150" dirty="0" err="1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무독성량</a:t>
                </a:r>
                <a:r>
                  <a:rPr kumimoji="1" lang="en-US" altLang="ko-KR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(NOAEL)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등과 같은 독성종말점 자료를 </a:t>
                </a:r>
                <a:endParaRPr kumimoji="1" lang="en-US" altLang="ko-KR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endParaRPr>
              </a:p>
              <a:p>
                <a:pPr marL="0" lvl="1">
                  <a:lnSpc>
                    <a:spcPct val="120000"/>
                  </a:lnSpc>
                  <a:buSzPct val="120000"/>
                  <a:tabLst>
                    <a:tab pos="0" algn="l"/>
                  </a:tabLst>
                  <a:defRPr/>
                </a:pP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       포함하여 작성하며</a:t>
                </a:r>
                <a:r>
                  <a:rPr kumimoji="1" lang="en-US" altLang="ko-KR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,  </a:t>
                </a:r>
                <a:r>
                  <a:rPr kumimoji="1" lang="ko-KR" altLang="en-US" sz="1200" spc="-150" dirty="0" err="1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안전역</a:t>
                </a:r>
                <a:r>
                  <a:rPr kumimoji="1" lang="en-US" altLang="ko-KR" sz="1200" spc="-15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(MoS</a:t>
                </a:r>
                <a:r>
                  <a:rPr kumimoji="1" lang="en-US" altLang="ko-KR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, Margin of Safety)</a:t>
                </a:r>
              </a:p>
              <a:p>
                <a:pPr marL="0" lvl="1">
                  <a:lnSpc>
                    <a:spcPct val="120000"/>
                  </a:lnSpc>
                  <a:buSzPct val="120000"/>
                  <a:tabLst>
                    <a:tab pos="0" algn="l"/>
                  </a:tabLst>
                  <a:defRPr/>
                </a:pPr>
                <a:r>
                  <a:rPr kumimoji="1" lang="en-US" altLang="ko-KR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     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혹은 그에 상응하는 안전 판단의 기준 산출이 가능한</a:t>
                </a:r>
                <a:endParaRPr kumimoji="1" lang="en-US" altLang="ko-KR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endParaRPr>
              </a:p>
              <a:p>
                <a:pPr marL="0" lvl="1">
                  <a:lnSpc>
                    <a:spcPct val="120000"/>
                  </a:lnSpc>
                  <a:buSzPct val="120000"/>
                  <a:tabLst>
                    <a:tab pos="0" algn="l"/>
                  </a:tabLst>
                  <a:defRPr/>
                </a:pP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     경우</a:t>
                </a:r>
                <a:r>
                  <a:rPr kumimoji="1" lang="en-US" altLang="ko-KR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각 물질의 인체 </a:t>
                </a:r>
                <a:r>
                  <a:rPr kumimoji="1" lang="ko-KR" altLang="en-US" sz="1200" spc="-150" dirty="0" err="1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노출량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자료에 근거하여 </a:t>
                </a:r>
                <a:r>
                  <a:rPr kumimoji="1" lang="ko-KR" altLang="en-US" sz="1200" spc="-150" dirty="0" err="1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안전역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기재</a:t>
                </a:r>
                <a:endParaRPr kumimoji="1" lang="en-US" altLang="ko-KR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endParaRP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1FC0974F-5D7D-4D53-8F1F-EB668D5EBC76}"/>
                  </a:ext>
                </a:extLst>
              </p:cNvPr>
              <p:cNvSpPr txBox="1"/>
              <p:nvPr/>
            </p:nvSpPr>
            <p:spPr>
              <a:xfrm>
                <a:off x="1090245" y="3745472"/>
                <a:ext cx="3455378" cy="7571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lvl="1">
                  <a:lnSpc>
                    <a:spcPct val="120000"/>
                  </a:lnSpc>
                  <a:buSzPct val="120000"/>
                  <a:tabLst>
                    <a:tab pos="0" algn="l"/>
                  </a:tabLst>
                  <a:defRPr/>
                </a:pP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 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Pretendard" panose="02000503000000020004" pitchFamily="50" charset="-127"/>
                  </a:rPr>
                  <a:t>■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독성 정보 자료에서 독성 종말점이 없는 경우</a:t>
                </a:r>
                <a:r>
                  <a:rPr kumimoji="1" lang="en-US" altLang="ko-KR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,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해당 </a:t>
                </a:r>
                <a:endParaRPr kumimoji="1" lang="en-US" altLang="ko-KR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endParaRPr>
              </a:p>
              <a:p>
                <a:pPr marL="0" lvl="1">
                  <a:lnSpc>
                    <a:spcPct val="120000"/>
                  </a:lnSpc>
                  <a:buSzPct val="120000"/>
                  <a:tabLst>
                    <a:tab pos="0" algn="l"/>
                  </a:tabLst>
                  <a:defRPr/>
                </a:pP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      물질이</a:t>
                </a:r>
                <a:r>
                  <a:rPr kumimoji="1" lang="en-US" altLang="ko-KR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식용 또는 의료 목적으로 사용된 사례나 국내외     </a:t>
                </a:r>
                <a:endParaRPr kumimoji="1" lang="en-US" altLang="ko-KR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endParaRPr>
              </a:p>
              <a:p>
                <a:pPr marL="0" lvl="1">
                  <a:lnSpc>
                    <a:spcPct val="120000"/>
                  </a:lnSpc>
                  <a:buSzPct val="120000"/>
                  <a:tabLst>
                    <a:tab pos="0" algn="l"/>
                  </a:tabLst>
                  <a:defRPr/>
                </a:pPr>
                <a:r>
                  <a:rPr kumimoji="1" lang="en-US" altLang="ko-KR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     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문헌 등을</a:t>
                </a:r>
                <a:r>
                  <a:rPr kumimoji="1" lang="en-US" altLang="ko-KR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통하여 안전성을 평가할 수 있는 근거 제시</a:t>
                </a:r>
                <a:endParaRPr kumimoji="1" lang="en-US" altLang="ko-KR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endParaRPr>
              </a:p>
            </p:txBody>
          </p:sp>
        </p:grpSp>
        <p:cxnSp>
          <p:nvCxnSpPr>
            <p:cNvPr id="35" name="직선 연결선 34">
              <a:extLst>
                <a:ext uri="{FF2B5EF4-FFF2-40B4-BE49-F238E27FC236}">
                  <a16:creationId xmlns:a16="http://schemas.microsoft.com/office/drawing/2014/main" id="{9DBD62F8-117C-45FB-8D62-9693A20BF7F9}"/>
                </a:ext>
              </a:extLst>
            </p:cNvPr>
            <p:cNvCxnSpPr>
              <a:cxnSpLocks/>
            </p:cNvCxnSpPr>
            <p:nvPr/>
          </p:nvCxnSpPr>
          <p:spPr>
            <a:xfrm>
              <a:off x="1203567" y="3743437"/>
              <a:ext cx="3228731" cy="104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그림 1">
            <a:extLst>
              <a:ext uri="{FF2B5EF4-FFF2-40B4-BE49-F238E27FC236}">
                <a16:creationId xmlns:a16="http://schemas.microsoft.com/office/drawing/2014/main" id="{FEB1830D-F4B3-44AE-F4AB-1F9DA8FF89BA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053571" y="590211"/>
            <a:ext cx="1408298" cy="6645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0A4AE7E-1828-C9B8-6DB1-DA994CDA1C73}"/>
              </a:ext>
            </a:extLst>
          </p:cNvPr>
          <p:cNvSpPr txBox="1"/>
          <p:nvPr/>
        </p:nvSpPr>
        <p:spPr>
          <a:xfrm>
            <a:off x="1090246" y="1951618"/>
            <a:ext cx="344658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5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화장품 성분의 독성 정보에 기반한 위해 판단</a:t>
            </a:r>
            <a:endParaRPr lang="en-US" altLang="ko-KR" sz="1500" spc="-150" dirty="0"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793427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그림 19">
            <a:extLst>
              <a:ext uri="{FF2B5EF4-FFF2-40B4-BE49-F238E27FC236}">
                <a16:creationId xmlns:a16="http://schemas.microsoft.com/office/drawing/2014/main" id="{FC7EB153-7DC6-43AD-BCCF-791AA95CED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CAF1CAE-2D49-417A-BC69-EF1753182EA0}"/>
              </a:ext>
            </a:extLst>
          </p:cNvPr>
          <p:cNvSpPr txBox="1"/>
          <p:nvPr/>
        </p:nvSpPr>
        <p:spPr>
          <a:xfrm>
            <a:off x="5263664" y="1798085"/>
            <a:ext cx="5612425" cy="387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제품에 사용하는 성분 관련 독성 종말점에 대한 물질 독성 정보 수집</a:t>
            </a:r>
            <a:endParaRPr kumimoji="1" lang="en-US" altLang="ko-KR" sz="1600" spc="-150" dirty="0">
              <a:solidFill>
                <a:schemeClr val="accent5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D69CDBE7-2837-4D60-8A49-D14FD9BD1680}"/>
              </a:ext>
            </a:extLst>
          </p:cNvPr>
          <p:cNvCxnSpPr>
            <a:cxnSpLocks/>
          </p:cNvCxnSpPr>
          <p:nvPr/>
        </p:nvCxnSpPr>
        <p:spPr>
          <a:xfrm>
            <a:off x="1203567" y="2749910"/>
            <a:ext cx="3228731" cy="10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886C7BC8-7036-433F-BD50-5D417985A3A7}"/>
              </a:ext>
            </a:extLst>
          </p:cNvPr>
          <p:cNvSpPr txBox="1"/>
          <p:nvPr/>
        </p:nvSpPr>
        <p:spPr>
          <a:xfrm>
            <a:off x="5383822" y="2343460"/>
            <a:ext cx="5284183" cy="25128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dirty="0">
                <a:solidFill>
                  <a:srgbClr val="C00000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※ [</a:t>
            </a:r>
            <a:r>
              <a:rPr kumimoji="1" lang="ko-KR" altLang="en-US" sz="900" b="1" dirty="0">
                <a:solidFill>
                  <a:srgbClr val="C00000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중국</a:t>
            </a:r>
            <a:r>
              <a:rPr kumimoji="1" lang="en-US" altLang="ko-KR" sz="900" b="1" dirty="0">
                <a:solidFill>
                  <a:srgbClr val="C00000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] </a:t>
            </a:r>
            <a:r>
              <a:rPr kumimoji="1" lang="ko-KR" altLang="en-US" sz="900" b="1" dirty="0">
                <a:solidFill>
                  <a:srgbClr val="C00000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화장품 원료 데이터 사용 지침 </a:t>
            </a:r>
            <a:r>
              <a:rPr kumimoji="1" lang="en-US" altLang="ko-KR" sz="900" b="1" dirty="0">
                <a:solidFill>
                  <a:srgbClr val="C00000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(’24.4.30.)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1B62C1-75FB-4702-8365-4D7FA5949C6D}"/>
              </a:ext>
            </a:extLst>
          </p:cNvPr>
          <p:cNvSpPr txBox="1"/>
          <p:nvPr/>
        </p:nvSpPr>
        <p:spPr>
          <a:xfrm>
            <a:off x="5442443" y="2597498"/>
            <a:ext cx="27432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>
                <a:solidFill>
                  <a:schemeClr val="bg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Calibri" pitchFamily="34" charset="0"/>
              </a:rPr>
              <a:t>주요 원료 데이터 유형 </a:t>
            </a:r>
            <a:endParaRPr lang="en-US" altLang="ko-KR" sz="1100" dirty="0">
              <a:solidFill>
                <a:schemeClr val="bg1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Calibri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2DDDC8D-FCDB-4AC0-9DFF-67FAEC4EFE27}"/>
              </a:ext>
            </a:extLst>
          </p:cNvPr>
          <p:cNvSpPr txBox="1"/>
          <p:nvPr/>
        </p:nvSpPr>
        <p:spPr>
          <a:xfrm>
            <a:off x="5570657" y="2954211"/>
            <a:ext cx="2567469" cy="23811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lvl="1" indent="-180975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“</a:t>
            </a:r>
            <a:r>
              <a:rPr kumimoji="1" lang="ko-KR" altLang="en-US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화장품안전기술규범</a:t>
            </a:r>
            <a:r>
              <a:rPr kumimoji="1" lang="en-US" altLang="ko-KR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” (</a:t>
            </a:r>
            <a:r>
              <a:rPr kumimoji="1" lang="ko-KR" altLang="en-US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이하 </a:t>
            </a:r>
            <a:r>
              <a:rPr kumimoji="1" lang="en-US" altLang="ko-KR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“</a:t>
            </a:r>
            <a:r>
              <a:rPr kumimoji="1" lang="ko-KR" altLang="en-US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기술규범</a:t>
            </a:r>
            <a:r>
              <a:rPr kumimoji="1" lang="en-US" altLang="ko-KR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”)</a:t>
            </a:r>
            <a:r>
              <a:rPr kumimoji="1" lang="ko-KR" altLang="en-US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의 </a:t>
            </a:r>
            <a:endParaRPr kumimoji="1" lang="en-US" altLang="ko-KR" sz="10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180975" lvl="1" indent="-180975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사용제한</a:t>
            </a:r>
            <a:r>
              <a:rPr kumimoji="1" lang="en-US" altLang="ko-KR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</a:t>
            </a:r>
            <a:r>
              <a:rPr kumimoji="1" lang="ko-KR" altLang="en-US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성분</a:t>
            </a:r>
            <a:r>
              <a:rPr kumimoji="1" lang="en-US" altLang="ko-KR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준용 방부제</a:t>
            </a:r>
            <a:r>
              <a:rPr kumimoji="1" lang="en-US" altLang="ko-KR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준용 자외선차단제</a:t>
            </a:r>
            <a:r>
              <a:rPr kumimoji="1" lang="en-US" altLang="ko-KR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</a:t>
            </a:r>
          </a:p>
          <a:p>
            <a:pPr marL="180975" lvl="1" indent="-180975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준용 착색제와</a:t>
            </a:r>
            <a:r>
              <a:rPr kumimoji="1" lang="en-US" altLang="ko-KR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</a:t>
            </a:r>
            <a:r>
              <a:rPr kumimoji="1" lang="ko-KR" altLang="en-US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준용 </a:t>
            </a:r>
            <a:r>
              <a:rPr kumimoji="1" lang="ko-KR" altLang="en-US" sz="1000" b="1" spc="-20" dirty="0" err="1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염모제</a:t>
            </a:r>
            <a:endParaRPr kumimoji="1" lang="en-US" altLang="ko-KR" sz="10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180975" lvl="1" indent="-180975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endParaRPr kumimoji="1" lang="en-US" altLang="ko-KR" sz="10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180975" lvl="1" indent="-180975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국제적으로 권위 있는 화장품 안전성 평가</a:t>
            </a:r>
            <a:endParaRPr kumimoji="1" lang="en-US" altLang="ko-KR" sz="10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180975" lvl="1" indent="-180975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기관에서</a:t>
            </a:r>
            <a:r>
              <a:rPr kumimoji="1" lang="en-US" altLang="ko-KR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</a:t>
            </a:r>
            <a:r>
              <a:rPr kumimoji="1" lang="ko-KR" altLang="en-US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발표한 평가 결론</a:t>
            </a:r>
            <a:endParaRPr kumimoji="1" lang="en-US" altLang="ko-KR" sz="10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180975" lvl="1" indent="-180975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endParaRPr kumimoji="1" lang="en-US" altLang="ko-KR" sz="10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180975" lvl="1" indent="-180975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세계보건기구</a:t>
            </a:r>
            <a:r>
              <a:rPr kumimoji="1" lang="en-US" altLang="ko-KR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(WHO), </a:t>
            </a:r>
            <a:r>
              <a:rPr kumimoji="1" lang="ko-KR" altLang="en-US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유엔 식량농업기구</a:t>
            </a:r>
            <a:r>
              <a:rPr kumimoji="1" lang="en-US" altLang="ko-KR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(FAO)</a:t>
            </a:r>
          </a:p>
          <a:p>
            <a:pPr marL="180975" lvl="1" indent="-180975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등</a:t>
            </a:r>
            <a:r>
              <a:rPr kumimoji="1" lang="en-US" altLang="ko-KR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</a:t>
            </a:r>
            <a:r>
              <a:rPr kumimoji="1" lang="ko-KR" altLang="en-US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권위 있는 기관에서 발표한 안전 한계치</a:t>
            </a:r>
            <a:endParaRPr kumimoji="1" lang="en-US" altLang="ko-KR" sz="10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180975" lvl="1" indent="-180975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또는 결론</a:t>
            </a:r>
            <a:endParaRPr kumimoji="1" lang="en-US" altLang="ko-KR" sz="10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7F4683C-B009-4780-8E8F-EBC9BD2B6E5E}"/>
              </a:ext>
            </a:extLst>
          </p:cNvPr>
          <p:cNvSpPr txBox="1"/>
          <p:nvPr/>
        </p:nvSpPr>
        <p:spPr>
          <a:xfrm>
            <a:off x="8251452" y="2954211"/>
            <a:ext cx="2624637" cy="21502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lvl="1" indent="-180975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감독관리 부서에서 발표한 출시 판매제품 원료의</a:t>
            </a:r>
            <a:endParaRPr kumimoji="1" lang="en-US" altLang="ko-KR" sz="10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180975" lvl="1" indent="-180975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사용 정보</a:t>
            </a:r>
            <a:endParaRPr kumimoji="1" lang="en-US" altLang="ko-KR" sz="10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180975" lvl="1" indent="-180975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endParaRPr kumimoji="1" lang="en-US" altLang="ko-KR" sz="10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180975" lvl="1" indent="-180975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원료의 </a:t>
            </a:r>
            <a:r>
              <a:rPr kumimoji="1" lang="en-US" altLang="ko-KR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3</a:t>
            </a:r>
            <a:r>
              <a:rPr kumimoji="1" lang="ko-KR" altLang="en-US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년 간의 사용 이력</a:t>
            </a:r>
            <a:endParaRPr kumimoji="1" lang="en-US" altLang="ko-KR" sz="10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180975" lvl="1" indent="-180975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endParaRPr kumimoji="1" lang="en-US" altLang="ko-KR" sz="10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180975" lvl="1" indent="-180975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안전한 식용 이력</a:t>
            </a:r>
            <a:endParaRPr kumimoji="1" lang="en-US" altLang="ko-KR" sz="10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180975" lvl="1" indent="-180975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endParaRPr kumimoji="1" lang="en-US" altLang="ko-KR" sz="10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180975" lvl="1" indent="-180975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구조 및 특성이 안정적인 고분자 폴리머</a:t>
            </a:r>
            <a:r>
              <a:rPr kumimoji="1" lang="en-US" altLang="ko-KR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</a:t>
            </a:r>
            <a:r>
              <a:rPr kumimoji="1" lang="ko-KR" altLang="en-US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생물학적</a:t>
            </a:r>
            <a:endParaRPr kumimoji="1" lang="en-US" altLang="ko-KR" sz="10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180975" lvl="1" indent="-180975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활성도가 높은 원료 제외</a:t>
            </a:r>
            <a:r>
              <a:rPr kumimoji="1" lang="en-US" altLang="ko-KR" sz="10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)</a:t>
            </a:r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876DD858-D17F-43E2-9BDF-084865E24A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1979" y="3064507"/>
            <a:ext cx="140208" cy="140208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6D971D59-375A-4BEF-B0E8-27AB1390E6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729" y="3983829"/>
            <a:ext cx="140208" cy="140208"/>
          </a:xfrm>
          <a:prstGeom prst="rect">
            <a:avLst/>
          </a:prstGeom>
        </p:spPr>
      </p:pic>
      <p:pic>
        <p:nvPicPr>
          <p:cNvPr id="26" name="그림 25">
            <a:extLst>
              <a:ext uri="{FF2B5EF4-FFF2-40B4-BE49-F238E27FC236}">
                <a16:creationId xmlns:a16="http://schemas.microsoft.com/office/drawing/2014/main" id="{F30C42A4-CBCE-4CF4-B1AF-D9DBB8B7FF6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729" y="4656269"/>
            <a:ext cx="140208" cy="140208"/>
          </a:xfrm>
          <a:prstGeom prst="rect">
            <a:avLst/>
          </a:prstGeom>
        </p:spPr>
      </p:pic>
      <p:pic>
        <p:nvPicPr>
          <p:cNvPr id="28" name="그림 27">
            <a:extLst>
              <a:ext uri="{FF2B5EF4-FFF2-40B4-BE49-F238E27FC236}">
                <a16:creationId xmlns:a16="http://schemas.microsoft.com/office/drawing/2014/main" id="{CEBAC877-D446-4763-8CF1-D727873F8D7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8529" y="3064507"/>
            <a:ext cx="140208" cy="140208"/>
          </a:xfrm>
          <a:prstGeom prst="rect">
            <a:avLst/>
          </a:prstGeom>
        </p:spPr>
      </p:pic>
      <p:pic>
        <p:nvPicPr>
          <p:cNvPr id="30" name="그림 29">
            <a:extLst>
              <a:ext uri="{FF2B5EF4-FFF2-40B4-BE49-F238E27FC236}">
                <a16:creationId xmlns:a16="http://schemas.microsoft.com/office/drawing/2014/main" id="{C3063198-84B8-4979-968E-31CBA4A59D9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8529" y="3743437"/>
            <a:ext cx="140208" cy="140208"/>
          </a:xfrm>
          <a:prstGeom prst="rect">
            <a:avLst/>
          </a:prstGeom>
        </p:spPr>
      </p:pic>
      <p:pic>
        <p:nvPicPr>
          <p:cNvPr id="32" name="그림 31">
            <a:extLst>
              <a:ext uri="{FF2B5EF4-FFF2-40B4-BE49-F238E27FC236}">
                <a16:creationId xmlns:a16="http://schemas.microsoft.com/office/drawing/2014/main" id="{7E15B092-CE75-4949-B994-9635F161A32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8529" y="4208173"/>
            <a:ext cx="140208" cy="140208"/>
          </a:xfrm>
          <a:prstGeom prst="rect">
            <a:avLst/>
          </a:prstGeom>
        </p:spPr>
      </p:pic>
      <p:pic>
        <p:nvPicPr>
          <p:cNvPr id="34" name="그림 33">
            <a:extLst>
              <a:ext uri="{FF2B5EF4-FFF2-40B4-BE49-F238E27FC236}">
                <a16:creationId xmlns:a16="http://schemas.microsoft.com/office/drawing/2014/main" id="{163ADE61-90B0-4A35-9CB4-70B147857D2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8529" y="4669557"/>
            <a:ext cx="140208" cy="140208"/>
          </a:xfrm>
          <a:prstGeom prst="rect">
            <a:avLst/>
          </a:prstGeom>
        </p:spPr>
      </p:pic>
      <p:cxnSp>
        <p:nvCxnSpPr>
          <p:cNvPr id="23" name="직선 연결선 22">
            <a:extLst>
              <a:ext uri="{FF2B5EF4-FFF2-40B4-BE49-F238E27FC236}">
                <a16:creationId xmlns:a16="http://schemas.microsoft.com/office/drawing/2014/main" id="{7A0B0BE6-94EA-4E3C-AB8C-E7CBB6075184}"/>
              </a:ext>
            </a:extLst>
          </p:cNvPr>
          <p:cNvCxnSpPr>
            <a:cxnSpLocks/>
          </p:cNvCxnSpPr>
          <p:nvPr/>
        </p:nvCxnSpPr>
        <p:spPr>
          <a:xfrm flipV="1">
            <a:off x="699205" y="6480765"/>
            <a:ext cx="10809158" cy="495"/>
          </a:xfrm>
          <a:prstGeom prst="line">
            <a:avLst/>
          </a:prstGeom>
          <a:ln>
            <a:solidFill>
              <a:srgbClr val="C04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표 24">
            <a:extLst>
              <a:ext uri="{FF2B5EF4-FFF2-40B4-BE49-F238E27FC236}">
                <a16:creationId xmlns:a16="http://schemas.microsoft.com/office/drawing/2014/main" id="{CC47F2FE-6C5A-48DA-9011-DB2D78EA06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932698"/>
              </p:ext>
            </p:extLst>
          </p:nvPr>
        </p:nvGraphicFramePr>
        <p:xfrm>
          <a:off x="699205" y="6263174"/>
          <a:ext cx="38996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9896">
                  <a:extLst>
                    <a:ext uri="{9D8B030D-6E8A-4147-A177-3AD203B41FA5}">
                      <a16:colId xmlns:a16="http://schemas.microsoft.com/office/drawing/2014/main" val="855526410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106271662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374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01| </a:t>
                      </a:r>
                      <a:r>
                        <a:rPr lang="ko-KR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안전성 평가 개요</a:t>
                      </a:r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02|</a:t>
                      </a:r>
                      <a:r>
                        <a:rPr lang="ko-KR" altLang="en-US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안정성 정보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03|</a:t>
                      </a:r>
                      <a:r>
                        <a:rPr lang="ko-KR" altLang="en-US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안전성 평가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graphicFrame>
        <p:nvGraphicFramePr>
          <p:cNvPr id="27" name="표 26">
            <a:extLst>
              <a:ext uri="{FF2B5EF4-FFF2-40B4-BE49-F238E27FC236}">
                <a16:creationId xmlns:a16="http://schemas.microsoft.com/office/drawing/2014/main" id="{FAA0383D-A9E7-48BD-BA88-747D53E14C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080353"/>
              </p:ext>
            </p:extLst>
          </p:nvPr>
        </p:nvGraphicFramePr>
        <p:xfrm>
          <a:off x="11196722" y="6274725"/>
          <a:ext cx="3042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288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0053">
                <a:tc>
                  <a:txBody>
                    <a:bodyPr/>
                    <a:lstStyle/>
                    <a:p>
                      <a:pPr latinLnBrk="1"/>
                      <a:endParaRPr lang="ko-KR" altLang="en-US" sz="800" dirty="0">
                        <a:solidFill>
                          <a:schemeClr val="bg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53DE9254-CC93-4271-9ECF-4168E4BDC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DE84-D504-4A98-B5DC-B7F62ED37110}" type="slidenum">
              <a:rPr lang="ko-KR" altLang="en-US" smtClean="0"/>
              <a:pPr/>
              <a:t>35</a:t>
            </a:fld>
            <a:endParaRPr lang="ko-KR" altLang="en-US" dirty="0"/>
          </a:p>
        </p:txBody>
      </p: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7FA8001E-8A35-4A9B-8CCA-E9044C085DBD}"/>
              </a:ext>
            </a:extLst>
          </p:cNvPr>
          <p:cNvGrpSpPr/>
          <p:nvPr/>
        </p:nvGrpSpPr>
        <p:grpSpPr>
          <a:xfrm>
            <a:off x="1090245" y="2452811"/>
            <a:ext cx="3455379" cy="2049791"/>
            <a:chOff x="1090245" y="2452811"/>
            <a:chExt cx="3455379" cy="2049791"/>
          </a:xfrm>
        </p:grpSpPr>
        <p:grpSp>
          <p:nvGrpSpPr>
            <p:cNvPr id="31" name="그룹 30">
              <a:extLst>
                <a:ext uri="{FF2B5EF4-FFF2-40B4-BE49-F238E27FC236}">
                  <a16:creationId xmlns:a16="http://schemas.microsoft.com/office/drawing/2014/main" id="{2148F43E-A631-46DA-8D6B-9E44C0D973E9}"/>
                </a:ext>
              </a:extLst>
            </p:cNvPr>
            <p:cNvGrpSpPr/>
            <p:nvPr/>
          </p:nvGrpSpPr>
          <p:grpSpPr>
            <a:xfrm>
              <a:off x="1090245" y="2452811"/>
              <a:ext cx="3455379" cy="2049791"/>
              <a:chOff x="1090245" y="2452811"/>
              <a:chExt cx="3455379" cy="2049791"/>
            </a:xfrm>
          </p:grpSpPr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89A33297-3651-434A-9BED-58769282324C}"/>
                  </a:ext>
                </a:extLst>
              </p:cNvPr>
              <p:cNvSpPr txBox="1"/>
              <p:nvPr/>
            </p:nvSpPr>
            <p:spPr>
              <a:xfrm>
                <a:off x="1090245" y="2452811"/>
                <a:ext cx="3455378" cy="3139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lvl="1">
                  <a:lnSpc>
                    <a:spcPct val="120000"/>
                  </a:lnSpc>
                  <a:buSzPct val="120000"/>
                  <a:tabLst>
                    <a:tab pos="0" algn="l"/>
                  </a:tabLst>
                  <a:defRPr/>
                </a:pP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Pretendard" panose="02000503000000020004" pitchFamily="50" charset="-127"/>
                  </a:rPr>
                  <a:t>■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화장품에 함유된 물질에 대한 독성 정보</a:t>
                </a:r>
                <a:endParaRPr kumimoji="1" lang="en-US" altLang="ko-KR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endParaRP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DE0A7AAE-31F2-4EC7-BF2E-29C9631068E6}"/>
                  </a:ext>
                </a:extLst>
              </p:cNvPr>
              <p:cNvSpPr txBox="1"/>
              <p:nvPr/>
            </p:nvSpPr>
            <p:spPr>
              <a:xfrm>
                <a:off x="1090246" y="2757951"/>
                <a:ext cx="3455378" cy="9787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lvl="1">
                  <a:lnSpc>
                    <a:spcPct val="120000"/>
                  </a:lnSpc>
                  <a:buSzPct val="120000"/>
                  <a:tabLst>
                    <a:tab pos="0" algn="l"/>
                  </a:tabLst>
                  <a:defRPr/>
                </a:pP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Pretendard" panose="02000503000000020004" pitchFamily="50" charset="-127"/>
                  </a:rPr>
                  <a:t>■ </a:t>
                </a:r>
                <a:r>
                  <a:rPr kumimoji="1" lang="ko-KR" altLang="en-US" sz="1200" spc="-150" dirty="0" err="1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무독성량</a:t>
                </a:r>
                <a:r>
                  <a:rPr kumimoji="1" lang="en-US" altLang="ko-KR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(NOAEL)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등과 같은 독성종말점 자료를 </a:t>
                </a:r>
                <a:endParaRPr kumimoji="1" lang="en-US" altLang="ko-KR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endParaRPr>
              </a:p>
              <a:p>
                <a:pPr marL="0" lvl="1">
                  <a:lnSpc>
                    <a:spcPct val="120000"/>
                  </a:lnSpc>
                  <a:buSzPct val="120000"/>
                  <a:tabLst>
                    <a:tab pos="0" algn="l"/>
                  </a:tabLst>
                  <a:defRPr/>
                </a:pP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       포함하여 작성하며</a:t>
                </a:r>
                <a:r>
                  <a:rPr kumimoji="1" lang="en-US" altLang="ko-KR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,  </a:t>
                </a:r>
                <a:r>
                  <a:rPr kumimoji="1" lang="ko-KR" altLang="en-US" sz="1200" spc="-150" dirty="0" err="1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안전역</a:t>
                </a:r>
                <a:r>
                  <a:rPr kumimoji="1" lang="en-US" altLang="ko-KR" sz="1200" spc="-15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(MoS</a:t>
                </a:r>
                <a:r>
                  <a:rPr kumimoji="1" lang="en-US" altLang="ko-KR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, Margin of Safety)</a:t>
                </a:r>
              </a:p>
              <a:p>
                <a:pPr marL="0" lvl="1">
                  <a:lnSpc>
                    <a:spcPct val="120000"/>
                  </a:lnSpc>
                  <a:buSzPct val="120000"/>
                  <a:tabLst>
                    <a:tab pos="0" algn="l"/>
                  </a:tabLst>
                  <a:defRPr/>
                </a:pPr>
                <a:r>
                  <a:rPr kumimoji="1" lang="en-US" altLang="ko-KR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     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혹은 그에 상응하는 안전 판단의 기준 산출이 가능한</a:t>
                </a:r>
                <a:endParaRPr kumimoji="1" lang="en-US" altLang="ko-KR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endParaRPr>
              </a:p>
              <a:p>
                <a:pPr marL="0" lvl="1">
                  <a:lnSpc>
                    <a:spcPct val="120000"/>
                  </a:lnSpc>
                  <a:buSzPct val="120000"/>
                  <a:tabLst>
                    <a:tab pos="0" algn="l"/>
                  </a:tabLst>
                  <a:defRPr/>
                </a:pP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     경우</a:t>
                </a:r>
                <a:r>
                  <a:rPr kumimoji="1" lang="en-US" altLang="ko-KR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각 물질의 인체 </a:t>
                </a:r>
                <a:r>
                  <a:rPr kumimoji="1" lang="ko-KR" altLang="en-US" sz="1200" spc="-150" dirty="0" err="1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노출량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자료에 근거하여 </a:t>
                </a:r>
                <a:r>
                  <a:rPr kumimoji="1" lang="ko-KR" altLang="en-US" sz="1200" spc="-150" dirty="0" err="1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안전역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기재</a:t>
                </a:r>
                <a:endParaRPr kumimoji="1" lang="en-US" altLang="ko-KR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endParaRP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D2A260F7-B5A1-47B5-A731-9915C3E7C729}"/>
                  </a:ext>
                </a:extLst>
              </p:cNvPr>
              <p:cNvSpPr txBox="1"/>
              <p:nvPr/>
            </p:nvSpPr>
            <p:spPr>
              <a:xfrm>
                <a:off x="1090245" y="3745472"/>
                <a:ext cx="3455378" cy="7571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lvl="1">
                  <a:lnSpc>
                    <a:spcPct val="120000"/>
                  </a:lnSpc>
                  <a:buSzPct val="120000"/>
                  <a:tabLst>
                    <a:tab pos="0" algn="l"/>
                  </a:tabLst>
                  <a:defRPr/>
                </a:pP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 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Pretendard" panose="02000503000000020004" pitchFamily="50" charset="-127"/>
                  </a:rPr>
                  <a:t>■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독성 정보 자료에서 독성 종말점이 없는 경우</a:t>
                </a:r>
                <a:r>
                  <a:rPr kumimoji="1" lang="en-US" altLang="ko-KR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,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해당 </a:t>
                </a:r>
                <a:endParaRPr kumimoji="1" lang="en-US" altLang="ko-KR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endParaRPr>
              </a:p>
              <a:p>
                <a:pPr marL="0" lvl="1">
                  <a:lnSpc>
                    <a:spcPct val="120000"/>
                  </a:lnSpc>
                  <a:buSzPct val="120000"/>
                  <a:tabLst>
                    <a:tab pos="0" algn="l"/>
                  </a:tabLst>
                  <a:defRPr/>
                </a:pP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      물질이</a:t>
                </a:r>
                <a:r>
                  <a:rPr kumimoji="1" lang="en-US" altLang="ko-KR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식용 또는 의료 목적으로 사용된 사례나 국내외     </a:t>
                </a:r>
                <a:endParaRPr kumimoji="1" lang="en-US" altLang="ko-KR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endParaRPr>
              </a:p>
              <a:p>
                <a:pPr marL="0" lvl="1">
                  <a:lnSpc>
                    <a:spcPct val="120000"/>
                  </a:lnSpc>
                  <a:buSzPct val="120000"/>
                  <a:tabLst>
                    <a:tab pos="0" algn="l"/>
                  </a:tabLst>
                  <a:defRPr/>
                </a:pPr>
                <a:r>
                  <a:rPr kumimoji="1" lang="en-US" altLang="ko-KR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     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문헌 등을</a:t>
                </a:r>
                <a:r>
                  <a:rPr kumimoji="1" lang="en-US" altLang="ko-KR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 </a:t>
                </a:r>
                <a:r>
                  <a:rPr kumimoji="1" lang="ko-KR" altLang="en-US" sz="1200" spc="-150" dirty="0">
                    <a:solidFill>
                      <a:schemeClr val="bg2">
                        <a:lumMod val="25000"/>
                      </a:schemeClr>
                    </a:solidFill>
                    <a:latin typeface="G마켓 산스 Medium" panose="02000000000000000000" pitchFamily="50" charset="-127"/>
                    <a:ea typeface="G마켓 산스 Medium" panose="02000000000000000000" pitchFamily="50" charset="-127"/>
                    <a:cs typeface="Pretendard" panose="02000503000000020004" pitchFamily="50" charset="-127"/>
                  </a:rPr>
                  <a:t>통하여 안전성을 평가할 수 있는 근거 제시</a:t>
                </a:r>
                <a:endParaRPr kumimoji="1" lang="en-US" altLang="ko-KR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endParaRPr>
              </a:p>
            </p:txBody>
          </p:sp>
        </p:grpSp>
        <p:cxnSp>
          <p:nvCxnSpPr>
            <p:cNvPr id="33" name="직선 연결선 32">
              <a:extLst>
                <a:ext uri="{FF2B5EF4-FFF2-40B4-BE49-F238E27FC236}">
                  <a16:creationId xmlns:a16="http://schemas.microsoft.com/office/drawing/2014/main" id="{0E2B014A-278B-42D7-8865-51A38ECBE3FA}"/>
                </a:ext>
              </a:extLst>
            </p:cNvPr>
            <p:cNvCxnSpPr>
              <a:cxnSpLocks/>
            </p:cNvCxnSpPr>
            <p:nvPr/>
          </p:nvCxnSpPr>
          <p:spPr>
            <a:xfrm>
              <a:off x="1203567" y="3743437"/>
              <a:ext cx="3228731" cy="104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그림 1">
            <a:extLst>
              <a:ext uri="{FF2B5EF4-FFF2-40B4-BE49-F238E27FC236}">
                <a16:creationId xmlns:a16="http://schemas.microsoft.com/office/drawing/2014/main" id="{CAAD4622-D555-176A-9BBE-B3538CB5FAC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053571" y="590211"/>
            <a:ext cx="1408298" cy="66452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EFA8ACC-1704-F4CB-EEF5-10A449BC37FC}"/>
              </a:ext>
            </a:extLst>
          </p:cNvPr>
          <p:cNvSpPr txBox="1"/>
          <p:nvPr/>
        </p:nvSpPr>
        <p:spPr>
          <a:xfrm>
            <a:off x="1090246" y="1951618"/>
            <a:ext cx="344658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5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화장품 성분의 독성 정보에 기반한 위해 판단</a:t>
            </a:r>
            <a:endParaRPr lang="en-US" altLang="ko-KR" sz="1500" spc="-150" dirty="0"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524671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5F9DEC10-D0D0-4407-A4B7-A3C7A799BC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D934884-78EF-4A94-8F09-2982BD3E733B}"/>
              </a:ext>
            </a:extLst>
          </p:cNvPr>
          <p:cNvSpPr txBox="1"/>
          <p:nvPr/>
        </p:nvSpPr>
        <p:spPr>
          <a:xfrm>
            <a:off x="5263664" y="1798085"/>
            <a:ext cx="5612425" cy="387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제품에 사용하는 성분 관련 독성 종말점에 대한 물질 독성 정보 수집</a:t>
            </a:r>
            <a:endParaRPr kumimoji="1" lang="en-US" altLang="ko-KR" sz="1600" spc="-150" dirty="0">
              <a:solidFill>
                <a:schemeClr val="accent5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82370F8-B911-4FB8-811A-1696CC5D5157}"/>
              </a:ext>
            </a:extLst>
          </p:cNvPr>
          <p:cNvSpPr txBox="1"/>
          <p:nvPr/>
        </p:nvSpPr>
        <p:spPr>
          <a:xfrm>
            <a:off x="5383822" y="2343460"/>
            <a:ext cx="5284183" cy="25128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dirty="0">
                <a:solidFill>
                  <a:srgbClr val="C00000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※ [</a:t>
            </a:r>
            <a:r>
              <a:rPr kumimoji="1" lang="ko-KR" altLang="en-US" sz="900" b="1" dirty="0">
                <a:solidFill>
                  <a:srgbClr val="C00000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중국</a:t>
            </a:r>
            <a:r>
              <a:rPr kumimoji="1" lang="en-US" altLang="ko-KR" sz="900" b="1" dirty="0">
                <a:solidFill>
                  <a:srgbClr val="C00000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] </a:t>
            </a:r>
            <a:r>
              <a:rPr kumimoji="1" lang="ko-KR" altLang="en-US" sz="900" b="1" dirty="0">
                <a:solidFill>
                  <a:srgbClr val="C00000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화장품 원료 데이터 사용 지침 </a:t>
            </a:r>
            <a:r>
              <a:rPr kumimoji="1" lang="en-US" altLang="ko-KR" sz="900" b="1" dirty="0">
                <a:solidFill>
                  <a:srgbClr val="C00000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(’24.4.30.)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40E6E22-FEA8-4FA6-BA60-E9921A542C11}"/>
              </a:ext>
            </a:extLst>
          </p:cNvPr>
          <p:cNvSpPr txBox="1"/>
          <p:nvPr/>
        </p:nvSpPr>
        <p:spPr>
          <a:xfrm>
            <a:off x="5442443" y="2597498"/>
            <a:ext cx="27432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>
                <a:solidFill>
                  <a:schemeClr val="bg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Calibri" pitchFamily="34" charset="0"/>
              </a:rPr>
              <a:t>안전한 식용 이력 </a:t>
            </a:r>
            <a:endParaRPr lang="en-US" altLang="ko-KR" sz="1100" dirty="0">
              <a:solidFill>
                <a:schemeClr val="bg1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Calibri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854968-62E6-482B-A4DA-810694A29A3B}"/>
              </a:ext>
            </a:extLst>
          </p:cNvPr>
          <p:cNvSpPr txBox="1"/>
          <p:nvPr/>
        </p:nvSpPr>
        <p:spPr>
          <a:xfrm>
            <a:off x="5521567" y="2863466"/>
            <a:ext cx="5451233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사용 이력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생산공정 등에 대한 충분한 연구 및 원료 및 원재료가 안전한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식용 특성 보유한 것을 </a:t>
            </a:r>
            <a:endParaRPr kumimoji="1" lang="en-US" altLang="ko-KR" sz="1200" spc="-15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확인 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·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보장하는 경우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0FC9B16F-7182-43EB-8EEF-09CB015395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5838" y="2962766"/>
            <a:ext cx="140208" cy="11582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991FC557-CF15-4D6E-A569-A042903FD88F}"/>
              </a:ext>
            </a:extLst>
          </p:cNvPr>
          <p:cNvSpPr txBox="1"/>
          <p:nvPr/>
        </p:nvSpPr>
        <p:spPr>
          <a:xfrm>
            <a:off x="5521567" y="3874589"/>
            <a:ext cx="5451233" cy="313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증빙 자료 제출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42613D72-F91C-4D3B-9988-A4E8691681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5838" y="3981881"/>
            <a:ext cx="140208" cy="11582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CBEC1E60-3551-4BEF-ABAE-C7111BC13933}"/>
              </a:ext>
            </a:extLst>
          </p:cNvPr>
          <p:cNvSpPr txBox="1"/>
          <p:nvPr/>
        </p:nvSpPr>
        <p:spPr>
          <a:xfrm>
            <a:off x="5521566" y="3337684"/>
            <a:ext cx="5466867" cy="282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lvl="1" indent="-180975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· 안전성 평가전신 독성 평가 면제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사용부위 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·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방법 고려해 국소 독성만 평가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7FADD3B-A717-463F-81A2-C7BC58BC9A0D}"/>
              </a:ext>
            </a:extLst>
          </p:cNvPr>
          <p:cNvSpPr txBox="1"/>
          <p:nvPr/>
        </p:nvSpPr>
        <p:spPr>
          <a:xfrm>
            <a:off x="5574318" y="4150619"/>
            <a:ext cx="5466867" cy="1528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lvl="1" indent="-180975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식품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농업 및 위생 등 관련 분야의 성급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성급 포함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)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이상의 감독관리 부서 또는 식품 안전 평가 기능 있는 기술기관 발행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180975" lvl="1" indent="-180975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공개 발표된 데이터 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·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정보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180975" lvl="1" indent="-180975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900" b="1" spc="-20" dirty="0" err="1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권위성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확보 필수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180975" lvl="1" indent="-180975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해외 자료는 </a:t>
            </a:r>
            <a:r>
              <a:rPr kumimoji="1" lang="ko-KR" altLang="en-US" sz="900" b="1" spc="-20" dirty="0" err="1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국가급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180975" lvl="1" indent="-180975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기술 주체는 감독관리 부서 또는 국제 권위기관 발행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0" lvl="1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예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)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식량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과일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채소 및 육류 등 흔히 사용되는 음식물원료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일반 식품원료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새로운 식품원료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약식동원물질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</a:t>
            </a:r>
          </a:p>
          <a:p>
            <a:pPr marL="0" lvl="1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     </a:t>
            </a:r>
            <a:r>
              <a:rPr kumimoji="1" lang="ko-KR" altLang="en-US" sz="900" b="1" spc="-20" dirty="0" err="1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보건식품원료목록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900" b="1" spc="-20" dirty="0" err="1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지방특색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식품원료 등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</a:t>
            </a:r>
          </a:p>
        </p:txBody>
      </p:sp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id="{70D490DC-2DA9-4E1C-8DE3-BF64BC49AE12}"/>
              </a:ext>
            </a:extLst>
          </p:cNvPr>
          <p:cNvCxnSpPr>
            <a:cxnSpLocks/>
          </p:cNvCxnSpPr>
          <p:nvPr/>
        </p:nvCxnSpPr>
        <p:spPr>
          <a:xfrm>
            <a:off x="5451463" y="3772146"/>
            <a:ext cx="542462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그림 23">
            <a:extLst>
              <a:ext uri="{FF2B5EF4-FFF2-40B4-BE49-F238E27FC236}">
                <a16:creationId xmlns:a16="http://schemas.microsoft.com/office/drawing/2014/main" id="{47CA71B8-8C97-4CC1-BB0B-072E51B463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729" y="4257734"/>
            <a:ext cx="140208" cy="140208"/>
          </a:xfrm>
          <a:prstGeom prst="rect">
            <a:avLst/>
          </a:prstGeom>
        </p:spPr>
      </p:pic>
      <p:pic>
        <p:nvPicPr>
          <p:cNvPr id="26" name="그림 25">
            <a:extLst>
              <a:ext uri="{FF2B5EF4-FFF2-40B4-BE49-F238E27FC236}">
                <a16:creationId xmlns:a16="http://schemas.microsoft.com/office/drawing/2014/main" id="{03D8B43A-2DE7-4FAA-8162-AEE5F1D531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729" y="4457154"/>
            <a:ext cx="140208" cy="140208"/>
          </a:xfrm>
          <a:prstGeom prst="rect">
            <a:avLst/>
          </a:prstGeom>
        </p:spPr>
      </p:pic>
      <p:pic>
        <p:nvPicPr>
          <p:cNvPr id="28" name="그림 27">
            <a:extLst>
              <a:ext uri="{FF2B5EF4-FFF2-40B4-BE49-F238E27FC236}">
                <a16:creationId xmlns:a16="http://schemas.microsoft.com/office/drawing/2014/main" id="{D4D00591-8C0C-437A-AF8B-C5A0203538B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729" y="4662217"/>
            <a:ext cx="140208" cy="140208"/>
          </a:xfrm>
          <a:prstGeom prst="rect">
            <a:avLst/>
          </a:prstGeom>
        </p:spPr>
      </p:pic>
      <p:pic>
        <p:nvPicPr>
          <p:cNvPr id="30" name="그림 29">
            <a:extLst>
              <a:ext uri="{FF2B5EF4-FFF2-40B4-BE49-F238E27FC236}">
                <a16:creationId xmlns:a16="http://schemas.microsoft.com/office/drawing/2014/main" id="{A7E4C67A-271B-437E-A1C7-1634381294A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729" y="4873392"/>
            <a:ext cx="140208" cy="140208"/>
          </a:xfrm>
          <a:prstGeom prst="rect">
            <a:avLst/>
          </a:prstGeom>
        </p:spPr>
      </p:pic>
      <p:cxnSp>
        <p:nvCxnSpPr>
          <p:cNvPr id="25" name="직선 연결선 24">
            <a:extLst>
              <a:ext uri="{FF2B5EF4-FFF2-40B4-BE49-F238E27FC236}">
                <a16:creationId xmlns:a16="http://schemas.microsoft.com/office/drawing/2014/main" id="{5BD3770F-4C5A-45C5-88DA-19A6556E7786}"/>
              </a:ext>
            </a:extLst>
          </p:cNvPr>
          <p:cNvCxnSpPr>
            <a:cxnSpLocks/>
          </p:cNvCxnSpPr>
          <p:nvPr/>
        </p:nvCxnSpPr>
        <p:spPr>
          <a:xfrm flipV="1">
            <a:off x="699205" y="6480765"/>
            <a:ext cx="10809158" cy="495"/>
          </a:xfrm>
          <a:prstGeom prst="line">
            <a:avLst/>
          </a:prstGeom>
          <a:ln>
            <a:solidFill>
              <a:srgbClr val="C04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표 26">
            <a:extLst>
              <a:ext uri="{FF2B5EF4-FFF2-40B4-BE49-F238E27FC236}">
                <a16:creationId xmlns:a16="http://schemas.microsoft.com/office/drawing/2014/main" id="{9A84EE76-EBCB-47DE-B42F-39EB043F0E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932698"/>
              </p:ext>
            </p:extLst>
          </p:nvPr>
        </p:nvGraphicFramePr>
        <p:xfrm>
          <a:off x="699205" y="6263174"/>
          <a:ext cx="38996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9896">
                  <a:extLst>
                    <a:ext uri="{9D8B030D-6E8A-4147-A177-3AD203B41FA5}">
                      <a16:colId xmlns:a16="http://schemas.microsoft.com/office/drawing/2014/main" val="855526410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106271662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374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01| </a:t>
                      </a:r>
                      <a:r>
                        <a:rPr lang="ko-KR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안전성 평가 개요</a:t>
                      </a:r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02|</a:t>
                      </a:r>
                      <a:r>
                        <a:rPr lang="ko-KR" altLang="en-US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안정성 정보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03|</a:t>
                      </a:r>
                      <a:r>
                        <a:rPr lang="ko-KR" altLang="en-US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안전성 평가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graphicFrame>
        <p:nvGraphicFramePr>
          <p:cNvPr id="29" name="표 28">
            <a:extLst>
              <a:ext uri="{FF2B5EF4-FFF2-40B4-BE49-F238E27FC236}">
                <a16:creationId xmlns:a16="http://schemas.microsoft.com/office/drawing/2014/main" id="{35F29169-2C5B-4997-939E-688A1DFC09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080353"/>
              </p:ext>
            </p:extLst>
          </p:nvPr>
        </p:nvGraphicFramePr>
        <p:xfrm>
          <a:off x="11196722" y="6274725"/>
          <a:ext cx="3042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288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0053">
                <a:tc>
                  <a:txBody>
                    <a:bodyPr/>
                    <a:lstStyle/>
                    <a:p>
                      <a:pPr latinLnBrk="1"/>
                      <a:endParaRPr lang="ko-KR" altLang="en-US" sz="800" dirty="0">
                        <a:solidFill>
                          <a:schemeClr val="bg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2AF8878-6ECC-49D7-A9F8-D3199A36FF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DE84-D504-4A98-B5DC-B7F62ED37110}" type="slidenum">
              <a:rPr lang="ko-KR" altLang="en-US" smtClean="0"/>
              <a:pPr/>
              <a:t>36</a:t>
            </a:fld>
            <a:endParaRPr lang="ko-KR" altLang="en-US" dirty="0"/>
          </a:p>
        </p:txBody>
      </p:sp>
      <p:grpSp>
        <p:nvGrpSpPr>
          <p:cNvPr id="32" name="그룹 31">
            <a:extLst>
              <a:ext uri="{FF2B5EF4-FFF2-40B4-BE49-F238E27FC236}">
                <a16:creationId xmlns:a16="http://schemas.microsoft.com/office/drawing/2014/main" id="{54FB5F24-FD93-4752-8098-2C0E09B821C8}"/>
              </a:ext>
            </a:extLst>
          </p:cNvPr>
          <p:cNvGrpSpPr/>
          <p:nvPr/>
        </p:nvGrpSpPr>
        <p:grpSpPr>
          <a:xfrm>
            <a:off x="1090245" y="2452811"/>
            <a:ext cx="3455379" cy="2049791"/>
            <a:chOff x="1090245" y="2452811"/>
            <a:chExt cx="3455379" cy="2049791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8FABE894-FDD8-4024-BDDD-AED8D452884B}"/>
                </a:ext>
              </a:extLst>
            </p:cNvPr>
            <p:cNvSpPr txBox="1"/>
            <p:nvPr/>
          </p:nvSpPr>
          <p:spPr>
            <a:xfrm>
              <a:off x="1090245" y="2452811"/>
              <a:ext cx="3455378" cy="3139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1">
                <a:lnSpc>
                  <a:spcPct val="120000"/>
                </a:lnSpc>
                <a:buSzPct val="120000"/>
                <a:tabLst>
                  <a:tab pos="0" algn="l"/>
                </a:tabLst>
                <a:defRPr/>
              </a:pPr>
              <a:r>
                <a:rPr kumimoji="1" lang="ko-KR" altLang="en-US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rPr>
                <a:t> </a:t>
              </a:r>
              <a:r>
                <a:rPr kumimoji="1" lang="ko-KR" altLang="en-US" sz="1200" spc="-150" dirty="0">
                  <a:solidFill>
                    <a:schemeClr val="bg2">
                      <a:lumMod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Pretendard" panose="02000503000000020004" pitchFamily="50" charset="-127"/>
                </a:rPr>
                <a:t>■ </a:t>
              </a:r>
              <a:r>
                <a:rPr kumimoji="1" lang="ko-KR" altLang="en-US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rPr>
                <a:t>화장품에 함유된 물질에 대한 독성 정보</a:t>
              </a:r>
              <a:endPara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E87AD1B8-9C88-4B13-9F3B-C6B95945B81F}"/>
                </a:ext>
              </a:extLst>
            </p:cNvPr>
            <p:cNvSpPr txBox="1"/>
            <p:nvPr/>
          </p:nvSpPr>
          <p:spPr>
            <a:xfrm>
              <a:off x="1090246" y="2757951"/>
              <a:ext cx="3455378" cy="9787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1">
                <a:lnSpc>
                  <a:spcPct val="120000"/>
                </a:lnSpc>
                <a:buSzPct val="120000"/>
                <a:tabLst>
                  <a:tab pos="0" algn="l"/>
                </a:tabLst>
                <a:defRPr/>
              </a:pPr>
              <a:r>
                <a:rPr kumimoji="1" lang="ko-KR" altLang="en-US" sz="1200" spc="-150" dirty="0">
                  <a:solidFill>
                    <a:schemeClr val="bg2">
                      <a:lumMod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Pretendard" panose="02000503000000020004" pitchFamily="50" charset="-127"/>
                </a:rPr>
                <a:t>■ </a:t>
              </a:r>
              <a:r>
                <a:rPr kumimoji="1" lang="ko-KR" altLang="en-US" sz="1200" spc="-150" dirty="0" err="1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rPr>
                <a:t>무독성량</a:t>
              </a:r>
              <a:r>
                <a:rPr kumimoji="1" lang="en-US" altLang="ko-KR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rPr>
                <a:t>(NOAEL) </a:t>
              </a:r>
              <a:r>
                <a:rPr kumimoji="1" lang="ko-KR" altLang="en-US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rPr>
                <a:t>등과 같은 독성종말점 자료를 </a:t>
              </a:r>
              <a:endPara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endParaRPr>
            </a:p>
            <a:p>
              <a:pPr marL="0" lvl="1">
                <a:lnSpc>
                  <a:spcPct val="120000"/>
                </a:lnSpc>
                <a:buSzPct val="120000"/>
                <a:tabLst>
                  <a:tab pos="0" algn="l"/>
                </a:tabLst>
                <a:defRPr/>
              </a:pPr>
              <a:r>
                <a:rPr kumimoji="1" lang="ko-KR" altLang="en-US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rPr>
                <a:t>        포함하여 작성하며</a:t>
              </a:r>
              <a:r>
                <a:rPr kumimoji="1" lang="en-US" altLang="ko-KR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rPr>
                <a:t>,  </a:t>
              </a:r>
              <a:r>
                <a:rPr kumimoji="1" lang="ko-KR" altLang="en-US" sz="1200" spc="-150" dirty="0" err="1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rPr>
                <a:t>안전역</a:t>
              </a:r>
              <a:r>
                <a:rPr kumimoji="1" lang="en-US" altLang="ko-KR" sz="1200" spc="-15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rPr>
                <a:t>(MoS</a:t>
              </a:r>
              <a:r>
                <a:rPr kumimoji="1" lang="en-US" altLang="ko-KR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rPr>
                <a:t>, Margin of Safety)</a:t>
              </a:r>
            </a:p>
            <a:p>
              <a:pPr marL="0" lvl="1">
                <a:lnSpc>
                  <a:spcPct val="120000"/>
                </a:lnSpc>
                <a:buSzPct val="120000"/>
                <a:tabLst>
                  <a:tab pos="0" algn="l"/>
                </a:tabLst>
                <a:defRPr/>
              </a:pPr>
              <a:r>
                <a:rPr kumimoji="1" lang="en-US" altLang="ko-KR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rPr>
                <a:t>       </a:t>
              </a:r>
              <a:r>
                <a:rPr kumimoji="1" lang="ko-KR" altLang="en-US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rPr>
                <a:t>혹은 그에 상응하는 안전 판단의 기준 산출이 가능한</a:t>
              </a:r>
              <a:endPara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endParaRPr>
            </a:p>
            <a:p>
              <a:pPr marL="0" lvl="1">
                <a:lnSpc>
                  <a:spcPct val="120000"/>
                </a:lnSpc>
                <a:buSzPct val="120000"/>
                <a:tabLst>
                  <a:tab pos="0" algn="l"/>
                </a:tabLst>
                <a:defRPr/>
              </a:pPr>
              <a:r>
                <a:rPr kumimoji="1" lang="ko-KR" altLang="en-US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rPr>
                <a:t>      경우</a:t>
              </a:r>
              <a:r>
                <a:rPr kumimoji="1" lang="en-US" altLang="ko-KR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rPr>
                <a:t> </a:t>
              </a:r>
              <a:r>
                <a:rPr kumimoji="1" lang="ko-KR" altLang="en-US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rPr>
                <a:t>각 물질의 인체 </a:t>
              </a:r>
              <a:r>
                <a:rPr kumimoji="1" lang="ko-KR" altLang="en-US" sz="1200" spc="-150" dirty="0" err="1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rPr>
                <a:t>노출량</a:t>
              </a:r>
              <a:r>
                <a:rPr kumimoji="1" lang="ko-KR" altLang="en-US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rPr>
                <a:t> 자료에 근거하여 </a:t>
              </a:r>
              <a:r>
                <a:rPr kumimoji="1" lang="ko-KR" altLang="en-US" sz="1200" spc="-150" dirty="0" err="1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rPr>
                <a:t>안전역</a:t>
              </a:r>
              <a:r>
                <a:rPr kumimoji="1" lang="ko-KR" altLang="en-US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rPr>
                <a:t> 기재</a:t>
              </a:r>
              <a:endPara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39EBEE10-B340-4846-923A-477FD8735D27}"/>
                </a:ext>
              </a:extLst>
            </p:cNvPr>
            <p:cNvSpPr txBox="1"/>
            <p:nvPr/>
          </p:nvSpPr>
          <p:spPr>
            <a:xfrm>
              <a:off x="1090245" y="3745472"/>
              <a:ext cx="3455378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1">
                <a:lnSpc>
                  <a:spcPct val="120000"/>
                </a:lnSpc>
                <a:buSzPct val="120000"/>
                <a:tabLst>
                  <a:tab pos="0" algn="l"/>
                </a:tabLst>
                <a:defRPr/>
              </a:pPr>
              <a:r>
                <a:rPr kumimoji="1" lang="ko-KR" altLang="en-US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rPr>
                <a:t>   </a:t>
              </a:r>
              <a:r>
                <a:rPr kumimoji="1" lang="ko-KR" altLang="en-US" sz="1200" spc="-150" dirty="0">
                  <a:solidFill>
                    <a:schemeClr val="bg2">
                      <a:lumMod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Pretendard" panose="02000503000000020004" pitchFamily="50" charset="-127"/>
                </a:rPr>
                <a:t>■ </a:t>
              </a:r>
              <a:r>
                <a:rPr kumimoji="1" lang="ko-KR" altLang="en-US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rPr>
                <a:t>독성 정보 자료에서 독성 종말점이 없는 경우</a:t>
              </a:r>
              <a:r>
                <a:rPr kumimoji="1" lang="en-US" altLang="ko-KR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rPr>
                <a:t>, </a:t>
              </a:r>
              <a:r>
                <a:rPr kumimoji="1" lang="ko-KR" altLang="en-US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rPr>
                <a:t>해당 </a:t>
              </a:r>
              <a:endPara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endParaRPr>
            </a:p>
            <a:p>
              <a:pPr marL="0" lvl="1">
                <a:lnSpc>
                  <a:spcPct val="120000"/>
                </a:lnSpc>
                <a:buSzPct val="120000"/>
                <a:tabLst>
                  <a:tab pos="0" algn="l"/>
                </a:tabLst>
                <a:defRPr/>
              </a:pPr>
              <a:r>
                <a:rPr kumimoji="1" lang="ko-KR" altLang="en-US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rPr>
                <a:t>       물질이</a:t>
              </a:r>
              <a:r>
                <a:rPr kumimoji="1" lang="en-US" altLang="ko-KR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rPr>
                <a:t> </a:t>
              </a:r>
              <a:r>
                <a:rPr kumimoji="1" lang="ko-KR" altLang="en-US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rPr>
                <a:t>식용 또는 의료 목적으로 사용된 사례나 국내외     </a:t>
              </a:r>
              <a:endPara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endParaRPr>
            </a:p>
            <a:p>
              <a:pPr marL="0" lvl="1">
                <a:lnSpc>
                  <a:spcPct val="120000"/>
                </a:lnSpc>
                <a:buSzPct val="120000"/>
                <a:tabLst>
                  <a:tab pos="0" algn="l"/>
                </a:tabLst>
                <a:defRPr/>
              </a:pPr>
              <a:r>
                <a:rPr kumimoji="1" lang="en-US" altLang="ko-KR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rPr>
                <a:t>       </a:t>
              </a:r>
              <a:r>
                <a:rPr kumimoji="1" lang="ko-KR" altLang="en-US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rPr>
                <a:t>문헌 등을</a:t>
              </a:r>
              <a:r>
                <a:rPr kumimoji="1" lang="en-US" altLang="ko-KR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rPr>
                <a:t> </a:t>
              </a:r>
              <a:r>
                <a:rPr kumimoji="1" lang="ko-KR" altLang="en-US" sz="1200" spc="-150" dirty="0">
                  <a:solidFill>
                    <a:schemeClr val="bg2">
                      <a:lumMod val="25000"/>
                    </a:schemeClr>
                  </a:solidFill>
                  <a:latin typeface="G마켓 산스 Medium" panose="02000000000000000000" pitchFamily="50" charset="-127"/>
                  <a:ea typeface="G마켓 산스 Medium" panose="02000000000000000000" pitchFamily="50" charset="-127"/>
                  <a:cs typeface="Pretendard" panose="02000503000000020004" pitchFamily="50" charset="-127"/>
                </a:rPr>
                <a:t>통하여 안전성을 평가할 수 있는 근거 제시</a:t>
              </a:r>
              <a:endPara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endParaRPr>
            </a:p>
          </p:txBody>
        </p: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CB086EE5-AC66-4523-9339-8F301F156293}"/>
              </a:ext>
            </a:extLst>
          </p:cNvPr>
          <p:cNvGrpSpPr/>
          <p:nvPr/>
        </p:nvGrpSpPr>
        <p:grpSpPr>
          <a:xfrm>
            <a:off x="1203567" y="2772458"/>
            <a:ext cx="3274542" cy="972021"/>
            <a:chOff x="1203567" y="2772458"/>
            <a:chExt cx="3274542" cy="972021"/>
          </a:xfrm>
        </p:grpSpPr>
        <p:cxnSp>
          <p:nvCxnSpPr>
            <p:cNvPr id="33" name="직선 연결선 32">
              <a:extLst>
                <a:ext uri="{FF2B5EF4-FFF2-40B4-BE49-F238E27FC236}">
                  <a16:creationId xmlns:a16="http://schemas.microsoft.com/office/drawing/2014/main" id="{BD168EB8-075B-41F2-9077-1A4CE1342BAB}"/>
                </a:ext>
              </a:extLst>
            </p:cNvPr>
            <p:cNvCxnSpPr>
              <a:cxnSpLocks/>
            </p:cNvCxnSpPr>
            <p:nvPr/>
          </p:nvCxnSpPr>
          <p:spPr>
            <a:xfrm>
              <a:off x="1203567" y="3743437"/>
              <a:ext cx="3228731" cy="104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직선 연결선 36">
              <a:extLst>
                <a:ext uri="{FF2B5EF4-FFF2-40B4-BE49-F238E27FC236}">
                  <a16:creationId xmlns:a16="http://schemas.microsoft.com/office/drawing/2014/main" id="{45C3C281-6656-400C-82CB-040B14F975CD}"/>
                </a:ext>
              </a:extLst>
            </p:cNvPr>
            <p:cNvCxnSpPr>
              <a:cxnSpLocks/>
            </p:cNvCxnSpPr>
            <p:nvPr/>
          </p:nvCxnSpPr>
          <p:spPr>
            <a:xfrm>
              <a:off x="1249378" y="2772458"/>
              <a:ext cx="3228731" cy="104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그림 4">
            <a:extLst>
              <a:ext uri="{FF2B5EF4-FFF2-40B4-BE49-F238E27FC236}">
                <a16:creationId xmlns:a16="http://schemas.microsoft.com/office/drawing/2014/main" id="{FD415429-FBC7-ADF5-6F01-C4B274C4E1F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053571" y="590211"/>
            <a:ext cx="1408298" cy="66452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980AA03-C198-FB82-2239-7129795149CA}"/>
              </a:ext>
            </a:extLst>
          </p:cNvPr>
          <p:cNvSpPr txBox="1"/>
          <p:nvPr/>
        </p:nvSpPr>
        <p:spPr>
          <a:xfrm>
            <a:off x="1090246" y="1951618"/>
            <a:ext cx="344658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5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화장품 성분의 독성 정보에 기반한 위해 판단</a:t>
            </a:r>
            <a:endParaRPr lang="en-US" altLang="ko-KR" sz="1500" spc="-150" dirty="0"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802520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DAC1B5CA-0933-4DCB-8480-A9FF4C367C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4B88FC4-EF63-4C3C-8AEB-D5DD2CB91FE2}"/>
              </a:ext>
            </a:extLst>
          </p:cNvPr>
          <p:cNvSpPr txBox="1"/>
          <p:nvPr/>
        </p:nvSpPr>
        <p:spPr>
          <a:xfrm>
            <a:off x="5263664" y="1798085"/>
            <a:ext cx="5612425" cy="387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제품에 사용하는 성분 관련 독성 종말점에 대한 물질 독성 정보 수집</a:t>
            </a:r>
            <a:endParaRPr kumimoji="1" lang="en-US" altLang="ko-KR" sz="1600" spc="-150" dirty="0">
              <a:solidFill>
                <a:schemeClr val="accent5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D6EBCCD-EA7F-4E7D-AAA1-FD4918B9C158}"/>
              </a:ext>
            </a:extLst>
          </p:cNvPr>
          <p:cNvSpPr txBox="1"/>
          <p:nvPr/>
        </p:nvSpPr>
        <p:spPr>
          <a:xfrm>
            <a:off x="5484937" y="2413841"/>
            <a:ext cx="4979374" cy="4174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900" b="1" dirty="0" err="1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광둥성약감국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안전성 평가 보고서 전체버전 및 기본 결론 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(2024.12.17)</a:t>
            </a: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7. </a:t>
            </a:r>
            <a:r>
              <a:rPr kumimoji="1" lang="en-US" altLang="ko-KR" sz="900" b="1" dirty="0" err="1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xxxx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에센스 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안전성 평가 보고서 전체버전 예시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63E0E2B-CA63-4083-B302-28143B3BB3E4}"/>
              </a:ext>
            </a:extLst>
          </p:cNvPr>
          <p:cNvSpPr txBox="1"/>
          <p:nvPr/>
        </p:nvSpPr>
        <p:spPr>
          <a:xfrm>
            <a:off x="5383822" y="2220372"/>
            <a:ext cx="5284183" cy="25128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dirty="0">
                <a:solidFill>
                  <a:srgbClr val="C00000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※ [</a:t>
            </a:r>
            <a:r>
              <a:rPr kumimoji="1" lang="ko-KR" altLang="en-US" sz="900" b="1" dirty="0">
                <a:solidFill>
                  <a:srgbClr val="C00000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중국</a:t>
            </a:r>
            <a:r>
              <a:rPr kumimoji="1" lang="en-US" altLang="ko-KR" sz="900" b="1" dirty="0">
                <a:solidFill>
                  <a:srgbClr val="C00000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] </a:t>
            </a:r>
            <a:r>
              <a:rPr kumimoji="1" lang="ko-KR" altLang="en-US" sz="900" b="1" dirty="0">
                <a:solidFill>
                  <a:srgbClr val="C00000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화장품 안전성 평가 보고서 전체버전</a:t>
            </a:r>
            <a:endParaRPr kumimoji="1" lang="en-US" altLang="ko-KR" sz="900" b="1" dirty="0">
              <a:solidFill>
                <a:srgbClr val="C00000"/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</p:txBody>
      </p:sp>
      <p:graphicFrame>
        <p:nvGraphicFramePr>
          <p:cNvPr id="18" name="표 17">
            <a:extLst>
              <a:ext uri="{FF2B5EF4-FFF2-40B4-BE49-F238E27FC236}">
                <a16:creationId xmlns:a16="http://schemas.microsoft.com/office/drawing/2014/main" id="{AF6DC253-C32F-42B8-B9E5-7A1C5F2C07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519950"/>
              </p:ext>
            </p:extLst>
          </p:nvPr>
        </p:nvGraphicFramePr>
        <p:xfrm>
          <a:off x="5383822" y="3414004"/>
          <a:ext cx="5612424" cy="2319856"/>
        </p:xfrm>
        <a:graphic>
          <a:graphicData uri="http://schemas.openxmlformats.org/drawingml/2006/table">
            <a:tbl>
              <a:tblPr/>
              <a:tblGrid>
                <a:gridCol w="269894">
                  <a:extLst>
                    <a:ext uri="{9D8B030D-6E8A-4147-A177-3AD203B41FA5}">
                      <a16:colId xmlns:a16="http://schemas.microsoft.com/office/drawing/2014/main" val="1911617292"/>
                    </a:ext>
                  </a:extLst>
                </a:gridCol>
                <a:gridCol w="624756">
                  <a:extLst>
                    <a:ext uri="{9D8B030D-6E8A-4147-A177-3AD203B41FA5}">
                      <a16:colId xmlns:a16="http://schemas.microsoft.com/office/drawing/2014/main" val="1533666293"/>
                    </a:ext>
                  </a:extLst>
                </a:gridCol>
                <a:gridCol w="355977">
                  <a:extLst>
                    <a:ext uri="{9D8B030D-6E8A-4147-A177-3AD203B41FA5}">
                      <a16:colId xmlns:a16="http://schemas.microsoft.com/office/drawing/2014/main" val="3788694601"/>
                    </a:ext>
                  </a:extLst>
                </a:gridCol>
                <a:gridCol w="2752594">
                  <a:extLst>
                    <a:ext uri="{9D8B030D-6E8A-4147-A177-3AD203B41FA5}">
                      <a16:colId xmlns:a16="http://schemas.microsoft.com/office/drawing/2014/main" val="942394222"/>
                    </a:ext>
                  </a:extLst>
                </a:gridCol>
                <a:gridCol w="1609203">
                  <a:extLst>
                    <a:ext uri="{9D8B030D-6E8A-4147-A177-3AD203B41FA5}">
                      <a16:colId xmlns:a16="http://schemas.microsoft.com/office/drawing/2014/main" val="3257964539"/>
                    </a:ext>
                  </a:extLst>
                </a:gridCol>
              </a:tblGrid>
              <a:tr h="202307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순번</a:t>
                      </a:r>
                    </a:p>
                  </a:txBody>
                  <a:tcPr marL="4329" marR="4329" marT="43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중문명칭</a:t>
                      </a:r>
                    </a:p>
                  </a:txBody>
                  <a:tcPr marL="4329" marR="4329" marT="43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함량</a:t>
                      </a:r>
                      <a:r>
                        <a:rPr lang="en-US" altLang="ko-KR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(%)</a:t>
                      </a:r>
                    </a:p>
                  </a:txBody>
                  <a:tcPr marL="4329" marR="4329" marT="43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평가결과</a:t>
                      </a:r>
                    </a:p>
                  </a:txBody>
                  <a:tcPr marL="4329" marR="4329" marT="43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참고문헌</a:t>
                      </a:r>
                    </a:p>
                  </a:txBody>
                  <a:tcPr marL="4329" marR="4329" marT="43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0259482"/>
                  </a:ext>
                </a:extLst>
              </a:tr>
              <a:tr h="19507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1</a:t>
                      </a:r>
                    </a:p>
                  </a:txBody>
                  <a:tcPr marL="4329" marR="4329" marT="43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물</a:t>
                      </a:r>
                    </a:p>
                  </a:txBody>
                  <a:tcPr marL="4329" marR="4329" marT="43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XXX</a:t>
                      </a:r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　</a:t>
                      </a:r>
                    </a:p>
                  </a:txBody>
                  <a:tcPr marL="4329" marR="4329" marT="43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본 제품에 사용된 물은 화장품 생산용수 요건에 부합하여 안전성 위험이 없다</a:t>
                      </a:r>
                    </a:p>
                  </a:txBody>
                  <a:tcPr marL="4329" marR="4329" marT="43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　</a:t>
                      </a:r>
                    </a:p>
                  </a:txBody>
                  <a:tcPr marL="4329" marR="4329" marT="43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0957046"/>
                  </a:ext>
                </a:extLst>
              </a:tr>
              <a:tr h="80107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2</a:t>
                      </a:r>
                    </a:p>
                  </a:txBody>
                  <a:tcPr marL="4329" marR="4329" marT="43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부틸렌</a:t>
                      </a:r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  <a:r>
                        <a:rPr lang="ko-KR" altLang="en-US" sz="6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글라이콜</a:t>
                      </a:r>
                      <a:endParaRPr lang="ko-KR" altLang="en-US" sz="65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329" marR="4329" marT="43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XXX</a:t>
                      </a:r>
                      <a:endParaRPr lang="ko-KR" altLang="en-US" sz="65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329" marR="4329" marT="43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2006</a:t>
                      </a:r>
                      <a:r>
                        <a:rPr lang="ko-KR" alt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년 미국 화장품 원료검토위원회</a:t>
                      </a:r>
                      <a:r>
                        <a:rPr lang="en-US" altLang="ko-KR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(CIR)</a:t>
                      </a:r>
                      <a:r>
                        <a:rPr lang="ko-KR" alt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가 </a:t>
                      </a:r>
                      <a:r>
                        <a:rPr lang="ko-KR" altLang="en-US" sz="64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부틸렌</a:t>
                      </a:r>
                      <a:r>
                        <a:rPr lang="ko-KR" alt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  <a:r>
                        <a:rPr lang="ko-KR" altLang="en-US" sz="64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글라이콜의</a:t>
                      </a:r>
                      <a:r>
                        <a:rPr lang="ko-KR" alt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  <a:br>
                        <a:rPr lang="en-US" altLang="ko-KR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</a:br>
                      <a:r>
                        <a:rPr lang="en-US" altLang="ko-KR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</a:t>
                      </a:r>
                      <a:r>
                        <a:rPr lang="ko-KR" alt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안전성을 심사한</a:t>
                      </a:r>
                      <a:r>
                        <a:rPr lang="en-US" altLang="ko-KR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  <a:r>
                        <a:rPr lang="ko-KR" alt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후 해당 성분은 화장품 원료로 사용해도 안전하다고 </a:t>
                      </a:r>
                      <a:endParaRPr lang="en-US" altLang="ko-KR" sz="64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  <a:p>
                      <a:pPr algn="l" fontAlgn="ctr"/>
                      <a:r>
                        <a:rPr lang="en-US" altLang="ko-KR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</a:t>
                      </a:r>
                      <a:r>
                        <a:rPr lang="ko-KR" alt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판단한다고 발표했다</a:t>
                      </a:r>
                      <a:r>
                        <a:rPr lang="en-US" altLang="ko-KR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. </a:t>
                      </a:r>
                      <a:r>
                        <a:rPr lang="ko-KR" alt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얼굴과</a:t>
                      </a:r>
                      <a:r>
                        <a:rPr lang="en-US" altLang="ko-KR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  <a:r>
                        <a:rPr lang="ko-KR" alt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목에 사용하는 스킨 케어 제품</a:t>
                      </a:r>
                      <a:br>
                        <a:rPr lang="en-US" altLang="ko-KR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</a:br>
                      <a:r>
                        <a:rPr lang="en-US" altLang="ko-KR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(Face and  neck skin care)</a:t>
                      </a:r>
                      <a:r>
                        <a:rPr lang="ko-KR" alt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에서의 사용 농도는</a:t>
                      </a:r>
                      <a:r>
                        <a:rPr lang="en-US" altLang="ko-KR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3%-7%</a:t>
                      </a:r>
                      <a:r>
                        <a:rPr lang="ko-KR" alt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이다</a:t>
                      </a:r>
                      <a:r>
                        <a:rPr lang="en-US" altLang="ko-KR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. </a:t>
                      </a:r>
                      <a:br>
                        <a:rPr lang="en-US" altLang="ko-KR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</a:br>
                      <a:r>
                        <a:rPr lang="en-US" altLang="ko-KR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</a:t>
                      </a:r>
                      <a:r>
                        <a:rPr lang="ko-KR" alt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본 제품에서 </a:t>
                      </a:r>
                      <a:r>
                        <a:rPr lang="ko-KR" altLang="en-US" sz="64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부틸렌</a:t>
                      </a:r>
                      <a:r>
                        <a:rPr lang="ko-KR" alt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  <a:r>
                        <a:rPr lang="ko-KR" altLang="en-US" sz="64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글라이콜의</a:t>
                      </a:r>
                      <a:r>
                        <a:rPr lang="ko-KR" alt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총 첨가량은 </a:t>
                      </a:r>
                      <a:r>
                        <a:rPr lang="en-US" altLang="ko-KR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xxx%</a:t>
                      </a:r>
                      <a:r>
                        <a:rPr lang="ko-KR" alt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로 적용 위험이 </a:t>
                      </a:r>
                      <a:br>
                        <a:rPr lang="en-US" altLang="ko-KR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</a:br>
                      <a:r>
                        <a:rPr lang="en-US" altLang="ko-KR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</a:t>
                      </a:r>
                      <a:r>
                        <a:rPr lang="ko-KR" alt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허용</a:t>
                      </a:r>
                      <a:r>
                        <a:rPr lang="en-US" altLang="ko-KR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  <a:r>
                        <a:rPr lang="ko-KR" alt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가능한</a:t>
                      </a:r>
                      <a:r>
                        <a:rPr lang="en-US" altLang="ko-KR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  <a:r>
                        <a:rPr lang="ko-KR" alt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범위 내에 있다</a:t>
                      </a:r>
                      <a:r>
                        <a:rPr lang="en-US" altLang="ko-KR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.</a:t>
                      </a:r>
                    </a:p>
                  </a:txBody>
                  <a:tcPr marL="4329" marR="4329" marT="43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Annual Review of </a:t>
                      </a:r>
                      <a:br>
                        <a:rPr 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</a:br>
                      <a:r>
                        <a:rPr 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Cosmetic Ingredient Safety</a:t>
                      </a:r>
                      <a:br>
                        <a:rPr 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</a:br>
                      <a:r>
                        <a:rPr 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Assessment-2004/2005.</a:t>
                      </a:r>
                      <a:br>
                        <a:rPr 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</a:br>
                      <a:r>
                        <a:rPr 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International Journal of Toxicology,</a:t>
                      </a:r>
                      <a:br>
                        <a:rPr 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</a:br>
                      <a:r>
                        <a:rPr 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2006, 25(Suppl.2): 1-89</a:t>
                      </a:r>
                    </a:p>
                  </a:txBody>
                  <a:tcPr marL="4329" marR="4329" marT="43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9543732"/>
                  </a:ext>
                </a:extLst>
              </a:tr>
              <a:tr h="48076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3</a:t>
                      </a:r>
                    </a:p>
                  </a:txBody>
                  <a:tcPr marL="4329" marR="4329" marT="43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CI 42090</a:t>
                      </a:r>
                    </a:p>
                  </a:txBody>
                  <a:tcPr marL="4329" marR="4329" marT="43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XXX</a:t>
                      </a:r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　</a:t>
                      </a:r>
                    </a:p>
                  </a:txBody>
                  <a:tcPr marL="4329" marR="4329" marT="43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화장품안전기술규범 표</a:t>
                      </a:r>
                      <a:r>
                        <a:rPr lang="en-US" altLang="ko-KR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6 </a:t>
                      </a:r>
                      <a:r>
                        <a:rPr lang="ko-KR" alt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화장품 사용 가능한 착색제 규정에 따르면 각종</a:t>
                      </a:r>
                      <a:endParaRPr lang="en-US" altLang="ko-KR" sz="64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  <a:p>
                      <a:pPr algn="l" fontAlgn="ctr"/>
                      <a:r>
                        <a:rPr lang="ko-KR" alt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화장품에 </a:t>
                      </a:r>
                      <a:r>
                        <a:rPr lang="en-US" altLang="ko-KR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CI 42090 </a:t>
                      </a:r>
                      <a:r>
                        <a:rPr lang="ko-KR" alt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사용이 허용된다</a:t>
                      </a:r>
                      <a:r>
                        <a:rPr lang="en-US" altLang="ko-KR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. </a:t>
                      </a:r>
                      <a:r>
                        <a:rPr lang="ko-KR" alt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해당 원료의 첨가량은 </a:t>
                      </a:r>
                      <a:r>
                        <a:rPr lang="en-US" altLang="ko-KR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xxx%</a:t>
                      </a:r>
                      <a:r>
                        <a:rPr lang="ko-KR" alt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로 본 </a:t>
                      </a:r>
                      <a:br>
                        <a:rPr lang="en-US" altLang="ko-KR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</a:br>
                      <a:r>
                        <a:rPr lang="en-US" altLang="ko-KR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</a:t>
                      </a:r>
                      <a:r>
                        <a:rPr lang="ko-KR" alt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제품에서</a:t>
                      </a:r>
                      <a:r>
                        <a:rPr lang="en-US" altLang="ko-KR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  <a:r>
                        <a:rPr lang="ko-KR" alt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적용</a:t>
                      </a:r>
                      <a:r>
                        <a:rPr lang="en-US" altLang="ko-KR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  <a:r>
                        <a:rPr lang="ko-KR" alt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위험이 허용 가능한 범위내에 있다</a:t>
                      </a:r>
                      <a:r>
                        <a:rPr lang="en-US" altLang="ko-KR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.</a:t>
                      </a:r>
                    </a:p>
                  </a:txBody>
                  <a:tcPr marL="4329" marR="4329" marT="43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국가 식품약품 감독관리총국</a:t>
                      </a:r>
                      <a:r>
                        <a:rPr lang="en-US" altLang="ko-KR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, </a:t>
                      </a:r>
                      <a:r>
                        <a:rPr lang="ko-KR" alt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화장품안전</a:t>
                      </a:r>
                      <a:br>
                        <a:rPr lang="ko-KR" alt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</a:br>
                      <a:r>
                        <a:rPr lang="ko-KR" alt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기술규범</a:t>
                      </a:r>
                      <a:r>
                        <a:rPr lang="en-US" altLang="ko-KR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(2015</a:t>
                      </a:r>
                      <a:r>
                        <a:rPr lang="ko-KR" alt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년판</a:t>
                      </a:r>
                      <a:r>
                        <a:rPr lang="en-US" altLang="ko-KR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) </a:t>
                      </a:r>
                      <a:r>
                        <a:rPr lang="ko-KR" alt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발표에 관한 공고</a:t>
                      </a:r>
                      <a:r>
                        <a:rPr lang="en-US" altLang="ko-KR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,</a:t>
                      </a:r>
                      <a:br>
                        <a:rPr lang="en-US" altLang="ko-KR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</a:br>
                      <a:r>
                        <a:rPr lang="en-US" altLang="ko-KR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2015</a:t>
                      </a:r>
                      <a:r>
                        <a:rPr lang="ko-KR" alt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년 제 </a:t>
                      </a:r>
                      <a:r>
                        <a:rPr lang="en-US" altLang="ko-KR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268</a:t>
                      </a:r>
                      <a:r>
                        <a:rPr lang="ko-KR" alt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호</a:t>
                      </a:r>
                    </a:p>
                  </a:txBody>
                  <a:tcPr marL="4329" marR="4329" marT="43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3196830"/>
                  </a:ext>
                </a:extLst>
              </a:tr>
              <a:tr h="64063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4</a:t>
                      </a:r>
                    </a:p>
                  </a:txBody>
                  <a:tcPr marL="4329" marR="4329" marT="43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베타글루칸</a:t>
                      </a:r>
                      <a:endParaRPr lang="ko-KR" altLang="en-US" sz="65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329" marR="4329" marT="43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XXX</a:t>
                      </a:r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　</a:t>
                      </a:r>
                    </a:p>
                  </a:txBody>
                  <a:tcPr marL="4329" marR="4329" marT="43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2016</a:t>
                      </a:r>
                      <a:r>
                        <a:rPr lang="ko-KR" alt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년 </a:t>
                      </a:r>
                      <a:r>
                        <a:rPr lang="en-US" altLang="ko-KR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CIR</a:t>
                      </a:r>
                      <a:r>
                        <a:rPr lang="ko-KR" alt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이 </a:t>
                      </a:r>
                      <a:r>
                        <a:rPr lang="ko-KR" altLang="en-US" sz="64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베타글루칸의</a:t>
                      </a:r>
                      <a:r>
                        <a:rPr lang="ko-KR" alt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안전성을 심사한 후 해당 성분을 화장품 원료로</a:t>
                      </a:r>
                      <a:endParaRPr lang="en-US" altLang="ko-KR" sz="64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  <a:p>
                      <a:pPr algn="l" fontAlgn="ctr"/>
                      <a:r>
                        <a:rPr lang="ko-KR" alt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사용해도 안전하다고 판단한다고 발표했다</a:t>
                      </a:r>
                      <a:r>
                        <a:rPr lang="en-US" altLang="ko-KR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. </a:t>
                      </a:r>
                      <a:r>
                        <a:rPr lang="ko-KR" alt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사용 후 씻어내지 않은</a:t>
                      </a:r>
                      <a:endParaRPr lang="en-US" altLang="ko-KR" sz="64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  <a:p>
                      <a:pPr algn="l" fontAlgn="ctr"/>
                      <a:r>
                        <a:rPr lang="ko-KR" alt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화장품에서의 사용 농도는 </a:t>
                      </a:r>
                      <a:r>
                        <a:rPr lang="en-US" altLang="ko-KR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0.0002%-0.1%, </a:t>
                      </a:r>
                      <a:r>
                        <a:rPr lang="ko-KR" alt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피부 접촉 </a:t>
                      </a:r>
                      <a:r>
                        <a:rPr lang="ko-KR" altLang="en-US" sz="64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화장품에서이</a:t>
                      </a:r>
                      <a:r>
                        <a:rPr lang="ko-KR" alt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  <a:br>
                        <a:rPr lang="en-US" altLang="ko-KR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</a:br>
                      <a:r>
                        <a:rPr lang="en-US" altLang="ko-KR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</a:t>
                      </a:r>
                      <a:r>
                        <a:rPr lang="ko-KR" alt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사용 농도는</a:t>
                      </a:r>
                      <a:r>
                        <a:rPr lang="en-US" altLang="ko-KR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0.0002%-0.1%</a:t>
                      </a:r>
                      <a:r>
                        <a:rPr lang="ko-KR" alt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이다</a:t>
                      </a:r>
                      <a:r>
                        <a:rPr lang="en-US" altLang="ko-KR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. </a:t>
                      </a:r>
                      <a:r>
                        <a:rPr lang="ko-KR" alt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본 제품 에서 </a:t>
                      </a:r>
                      <a:r>
                        <a:rPr lang="ko-KR" altLang="en-US" sz="64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베타글루칸의</a:t>
                      </a:r>
                      <a:r>
                        <a:rPr lang="ko-KR" alt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첨가량은 </a:t>
                      </a:r>
                      <a:endParaRPr lang="en-US" altLang="ko-KR" sz="64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  <a:p>
                      <a:pPr algn="l" fontAlgn="ctr"/>
                      <a:r>
                        <a:rPr lang="en-US" altLang="ko-KR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 xxx%</a:t>
                      </a:r>
                      <a:r>
                        <a:rPr lang="ko-KR" alt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로 적용 위험이</a:t>
                      </a:r>
                      <a:r>
                        <a:rPr lang="en-US" altLang="ko-KR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  <a:r>
                        <a:rPr lang="ko-KR" altLang="en-US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허용 가능한 범위 내에 있다</a:t>
                      </a:r>
                      <a:r>
                        <a:rPr lang="en-US" altLang="ko-KR" sz="64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.</a:t>
                      </a:r>
                    </a:p>
                  </a:txBody>
                  <a:tcPr marL="4329" marR="4329" marT="43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64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</a:t>
                      </a:r>
                      <a:r>
                        <a:rPr lang="en-US" sz="64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Safety Assessment of Microbial </a:t>
                      </a:r>
                      <a:br>
                        <a:rPr lang="en-US" sz="64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</a:br>
                      <a:r>
                        <a:rPr lang="en-US" sz="64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Polysaccharide Gums as Used in</a:t>
                      </a:r>
                      <a:br>
                        <a:rPr lang="en-US" sz="64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</a:br>
                      <a:r>
                        <a:rPr lang="en-US" sz="64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Cosmetics. International Journal</a:t>
                      </a:r>
                      <a:br>
                        <a:rPr lang="en-US" sz="64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</a:br>
                      <a:r>
                        <a:rPr lang="en-US" sz="64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of Toxicology, 2016, 35(Suppl. 1): 5-49</a:t>
                      </a:r>
                    </a:p>
                  </a:txBody>
                  <a:tcPr marL="4329" marR="4329" marT="43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4195131"/>
                  </a:ext>
                </a:extLst>
              </a:tr>
            </a:tbl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257CA265-F98A-4F3D-841F-15E791B52D80}"/>
              </a:ext>
            </a:extLst>
          </p:cNvPr>
          <p:cNvSpPr txBox="1"/>
          <p:nvPr/>
        </p:nvSpPr>
        <p:spPr>
          <a:xfrm>
            <a:off x="5383822" y="3068757"/>
            <a:ext cx="561242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algn="ctr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0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4.</a:t>
            </a:r>
            <a:r>
              <a:rPr kumimoji="1" lang="ko-KR" altLang="en-US" sz="10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처방 중 각 성분의 안전성 평가</a:t>
            </a:r>
            <a:endParaRPr kumimoji="1" lang="en-US" altLang="ko-KR" sz="10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cxnSp>
        <p:nvCxnSpPr>
          <p:cNvPr id="16" name="직선 연결선 15">
            <a:extLst>
              <a:ext uri="{FF2B5EF4-FFF2-40B4-BE49-F238E27FC236}">
                <a16:creationId xmlns:a16="http://schemas.microsoft.com/office/drawing/2014/main" id="{2C24D778-174D-4533-A5F5-C6A451F03CEF}"/>
              </a:ext>
            </a:extLst>
          </p:cNvPr>
          <p:cNvCxnSpPr>
            <a:cxnSpLocks/>
          </p:cNvCxnSpPr>
          <p:nvPr/>
        </p:nvCxnSpPr>
        <p:spPr>
          <a:xfrm flipV="1">
            <a:off x="699205" y="6480765"/>
            <a:ext cx="10809158" cy="495"/>
          </a:xfrm>
          <a:prstGeom prst="line">
            <a:avLst/>
          </a:prstGeom>
          <a:ln>
            <a:solidFill>
              <a:srgbClr val="C04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표 16">
            <a:extLst>
              <a:ext uri="{FF2B5EF4-FFF2-40B4-BE49-F238E27FC236}">
                <a16:creationId xmlns:a16="http://schemas.microsoft.com/office/drawing/2014/main" id="{42B7B75E-6ADB-4E0D-A749-33A96BD6B8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932698"/>
              </p:ext>
            </p:extLst>
          </p:nvPr>
        </p:nvGraphicFramePr>
        <p:xfrm>
          <a:off x="699205" y="6263174"/>
          <a:ext cx="38996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9896">
                  <a:extLst>
                    <a:ext uri="{9D8B030D-6E8A-4147-A177-3AD203B41FA5}">
                      <a16:colId xmlns:a16="http://schemas.microsoft.com/office/drawing/2014/main" val="855526410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106271662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374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01| </a:t>
                      </a:r>
                      <a:r>
                        <a:rPr lang="ko-KR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안전성 평가 개요</a:t>
                      </a:r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02|</a:t>
                      </a:r>
                      <a:r>
                        <a:rPr lang="ko-KR" altLang="en-US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안정성 정보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03|</a:t>
                      </a:r>
                      <a:r>
                        <a:rPr lang="ko-KR" altLang="en-US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안전성 평가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graphicFrame>
        <p:nvGraphicFramePr>
          <p:cNvPr id="20" name="표 19">
            <a:extLst>
              <a:ext uri="{FF2B5EF4-FFF2-40B4-BE49-F238E27FC236}">
                <a16:creationId xmlns:a16="http://schemas.microsoft.com/office/drawing/2014/main" id="{76A16D16-E3A6-4976-903D-A53DFBCAA1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080353"/>
              </p:ext>
            </p:extLst>
          </p:nvPr>
        </p:nvGraphicFramePr>
        <p:xfrm>
          <a:off x="11196722" y="6274725"/>
          <a:ext cx="3042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288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0053">
                <a:tc>
                  <a:txBody>
                    <a:bodyPr/>
                    <a:lstStyle/>
                    <a:p>
                      <a:pPr latinLnBrk="1"/>
                      <a:endParaRPr lang="ko-KR" altLang="en-US" sz="800" dirty="0">
                        <a:solidFill>
                          <a:schemeClr val="bg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CDD8E6A5-96EA-454D-9327-B8A1BCB994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DE84-D504-4A98-B5DC-B7F62ED37110}" type="slidenum">
              <a:rPr lang="ko-KR" altLang="en-US" smtClean="0"/>
              <a:pPr/>
              <a:t>37</a:t>
            </a:fld>
            <a:endParaRPr lang="ko-KR" alt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FEE198A-4877-48D9-BB34-8458D96F6005}"/>
              </a:ext>
            </a:extLst>
          </p:cNvPr>
          <p:cNvSpPr txBox="1"/>
          <p:nvPr/>
        </p:nvSpPr>
        <p:spPr>
          <a:xfrm>
            <a:off x="1090245" y="2452811"/>
            <a:ext cx="3455378" cy="313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50" charset="-127"/>
              </a:rPr>
              <a:t>■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화장품에 함유된 물질에 대한 독성 정보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D7D75B1-556C-4A4A-8349-350BFDF22F55}"/>
              </a:ext>
            </a:extLst>
          </p:cNvPr>
          <p:cNvSpPr txBox="1"/>
          <p:nvPr/>
        </p:nvSpPr>
        <p:spPr>
          <a:xfrm>
            <a:off x="1090246" y="2757951"/>
            <a:ext cx="3455378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50" charset="-127"/>
              </a:rPr>
              <a:t>■ </a:t>
            </a:r>
            <a:r>
              <a:rPr kumimoji="1" lang="ko-KR" altLang="en-US" sz="1200" spc="-150" dirty="0" err="1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무독성량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(NOAEL)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등과 같은 독성종말점 자료를 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     포함하여 작성하며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,  </a:t>
            </a:r>
            <a:r>
              <a:rPr kumimoji="1" lang="ko-KR" altLang="en-US" sz="1200" spc="-150" dirty="0" err="1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안전역</a:t>
            </a:r>
            <a:r>
              <a:rPr kumimoji="1" lang="en-US" altLang="ko-KR" sz="1200" spc="-15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(MoS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, Margin of Safety)</a:t>
            </a: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  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혹은 그에 상응하는 안전 판단의 기준 산출이 가능한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   경우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각 물질의 인체 </a:t>
            </a:r>
            <a:r>
              <a:rPr kumimoji="1" lang="ko-KR" altLang="en-US" sz="1200" spc="-150" dirty="0" err="1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노출량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자료에 근거하여 </a:t>
            </a:r>
            <a:r>
              <a:rPr kumimoji="1" lang="ko-KR" altLang="en-US" sz="1200" spc="-150" dirty="0" err="1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안전역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기재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E2B3B53-78A5-443A-AAF0-1FCDAC45E35D}"/>
              </a:ext>
            </a:extLst>
          </p:cNvPr>
          <p:cNvSpPr txBox="1"/>
          <p:nvPr/>
        </p:nvSpPr>
        <p:spPr>
          <a:xfrm>
            <a:off x="1090245" y="3745472"/>
            <a:ext cx="3455378" cy="757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50" charset="-127"/>
              </a:rPr>
              <a:t>■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독성 정보 자료에서 독성 종말점이 없는 경우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해당 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    물질이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식용 또는 의료 목적으로 사용된 사례나 국내외     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  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문헌 등을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통하여 안전성을 평가할 수 있는 근거 제시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EF318DE5-B8CB-4459-8D5F-21D4F0B5CD91}"/>
              </a:ext>
            </a:extLst>
          </p:cNvPr>
          <p:cNvGrpSpPr/>
          <p:nvPr/>
        </p:nvGrpSpPr>
        <p:grpSpPr>
          <a:xfrm>
            <a:off x="1203567" y="2772458"/>
            <a:ext cx="3274542" cy="972021"/>
            <a:chOff x="1203567" y="2772458"/>
            <a:chExt cx="3274542" cy="972021"/>
          </a:xfrm>
        </p:grpSpPr>
        <p:cxnSp>
          <p:nvCxnSpPr>
            <p:cNvPr id="27" name="직선 연결선 26">
              <a:extLst>
                <a:ext uri="{FF2B5EF4-FFF2-40B4-BE49-F238E27FC236}">
                  <a16:creationId xmlns:a16="http://schemas.microsoft.com/office/drawing/2014/main" id="{8CF6DD4E-88E6-4037-B5F8-A3CEE5F73604}"/>
                </a:ext>
              </a:extLst>
            </p:cNvPr>
            <p:cNvCxnSpPr>
              <a:cxnSpLocks/>
            </p:cNvCxnSpPr>
            <p:nvPr/>
          </p:nvCxnSpPr>
          <p:spPr>
            <a:xfrm>
              <a:off x="1203567" y="3743437"/>
              <a:ext cx="3228731" cy="104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직선 연결선 27">
              <a:extLst>
                <a:ext uri="{FF2B5EF4-FFF2-40B4-BE49-F238E27FC236}">
                  <a16:creationId xmlns:a16="http://schemas.microsoft.com/office/drawing/2014/main" id="{F16C9820-5DAE-4826-AA43-B0829F87AF64}"/>
                </a:ext>
              </a:extLst>
            </p:cNvPr>
            <p:cNvCxnSpPr>
              <a:cxnSpLocks/>
            </p:cNvCxnSpPr>
            <p:nvPr/>
          </p:nvCxnSpPr>
          <p:spPr>
            <a:xfrm>
              <a:off x="1249378" y="2772458"/>
              <a:ext cx="3228731" cy="104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그림 1">
            <a:extLst>
              <a:ext uri="{FF2B5EF4-FFF2-40B4-BE49-F238E27FC236}">
                <a16:creationId xmlns:a16="http://schemas.microsoft.com/office/drawing/2014/main" id="{0B0B7AB4-749D-BB09-80FE-A8EEF282C3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3571" y="590211"/>
            <a:ext cx="1408298" cy="6645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EE7FFCD-A8EF-4BF6-3E00-FF66E516C704}"/>
              </a:ext>
            </a:extLst>
          </p:cNvPr>
          <p:cNvSpPr txBox="1"/>
          <p:nvPr/>
        </p:nvSpPr>
        <p:spPr>
          <a:xfrm>
            <a:off x="1090246" y="1951618"/>
            <a:ext cx="344658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5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화장품 성분의 독성 정보에 기반한 위해 판단</a:t>
            </a:r>
            <a:endParaRPr lang="en-US" altLang="ko-KR" sz="1500" spc="-150" dirty="0"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592116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14DB9D-09BB-C298-CAB3-AEB7CB1068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CBFAE2A7-069E-E1C4-0B83-1C4E444FE1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2302816-96F5-2887-6438-833607B327B2}"/>
              </a:ext>
            </a:extLst>
          </p:cNvPr>
          <p:cNvSpPr txBox="1"/>
          <p:nvPr/>
        </p:nvSpPr>
        <p:spPr>
          <a:xfrm>
            <a:off x="5263664" y="1798085"/>
            <a:ext cx="5612425" cy="387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제품에 사용하는 성분 관련 독성 종말점에 대한 물질 독성 정보 수집</a:t>
            </a:r>
            <a:endParaRPr kumimoji="1" lang="en-US" altLang="ko-KR" sz="1600" spc="-150" dirty="0">
              <a:solidFill>
                <a:schemeClr val="accent5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F35247C-29B5-14BE-CA83-863289AE156C}"/>
              </a:ext>
            </a:extLst>
          </p:cNvPr>
          <p:cNvSpPr txBox="1"/>
          <p:nvPr/>
        </p:nvSpPr>
        <p:spPr>
          <a:xfrm>
            <a:off x="5484937" y="2413841"/>
            <a:ext cx="4979374" cy="4174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900" b="1" dirty="0" err="1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상하시약품감독관리국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안전성 평가 보고서 전체버전 및 기본 결론 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(2025.3.)</a:t>
            </a: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dirty="0" err="1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xxxx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에어로졸 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안전성 평가 보고서 전체버전 예시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1459277-FFE6-9931-3BB1-F81CE698CF42}"/>
              </a:ext>
            </a:extLst>
          </p:cNvPr>
          <p:cNvSpPr txBox="1"/>
          <p:nvPr/>
        </p:nvSpPr>
        <p:spPr>
          <a:xfrm>
            <a:off x="5383822" y="2220372"/>
            <a:ext cx="5284183" cy="25128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dirty="0">
                <a:solidFill>
                  <a:srgbClr val="C00000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※ [</a:t>
            </a:r>
            <a:r>
              <a:rPr kumimoji="1" lang="ko-KR" altLang="en-US" sz="900" b="1" dirty="0">
                <a:solidFill>
                  <a:srgbClr val="C00000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중국</a:t>
            </a:r>
            <a:r>
              <a:rPr kumimoji="1" lang="en-US" altLang="ko-KR" sz="900" b="1" dirty="0">
                <a:solidFill>
                  <a:srgbClr val="C00000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] </a:t>
            </a:r>
            <a:r>
              <a:rPr kumimoji="1" lang="ko-KR" altLang="en-US" sz="900" b="1" dirty="0">
                <a:solidFill>
                  <a:srgbClr val="C00000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화장품 안전성 평가 보고서 전체버전</a:t>
            </a:r>
            <a:endParaRPr kumimoji="1" lang="en-US" altLang="ko-KR" sz="900" b="1" dirty="0">
              <a:solidFill>
                <a:srgbClr val="C00000"/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</p:txBody>
      </p:sp>
      <p:graphicFrame>
        <p:nvGraphicFramePr>
          <p:cNvPr id="18" name="표 17">
            <a:extLst>
              <a:ext uri="{FF2B5EF4-FFF2-40B4-BE49-F238E27FC236}">
                <a16:creationId xmlns:a16="http://schemas.microsoft.com/office/drawing/2014/main" id="{A646EACB-C750-456A-6A8E-105331167E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4002797"/>
              </p:ext>
            </p:extLst>
          </p:nvPr>
        </p:nvGraphicFramePr>
        <p:xfrm>
          <a:off x="5383822" y="3287542"/>
          <a:ext cx="5612424" cy="1003386"/>
        </p:xfrm>
        <a:graphic>
          <a:graphicData uri="http://schemas.openxmlformats.org/drawingml/2006/table">
            <a:tbl>
              <a:tblPr/>
              <a:tblGrid>
                <a:gridCol w="269894">
                  <a:extLst>
                    <a:ext uri="{9D8B030D-6E8A-4147-A177-3AD203B41FA5}">
                      <a16:colId xmlns:a16="http://schemas.microsoft.com/office/drawing/2014/main" val="1911617292"/>
                    </a:ext>
                  </a:extLst>
                </a:gridCol>
                <a:gridCol w="624756">
                  <a:extLst>
                    <a:ext uri="{9D8B030D-6E8A-4147-A177-3AD203B41FA5}">
                      <a16:colId xmlns:a16="http://schemas.microsoft.com/office/drawing/2014/main" val="1533666293"/>
                    </a:ext>
                  </a:extLst>
                </a:gridCol>
                <a:gridCol w="355977">
                  <a:extLst>
                    <a:ext uri="{9D8B030D-6E8A-4147-A177-3AD203B41FA5}">
                      <a16:colId xmlns:a16="http://schemas.microsoft.com/office/drawing/2014/main" val="3788694601"/>
                    </a:ext>
                  </a:extLst>
                </a:gridCol>
                <a:gridCol w="2752594">
                  <a:extLst>
                    <a:ext uri="{9D8B030D-6E8A-4147-A177-3AD203B41FA5}">
                      <a16:colId xmlns:a16="http://schemas.microsoft.com/office/drawing/2014/main" val="942394222"/>
                    </a:ext>
                  </a:extLst>
                </a:gridCol>
                <a:gridCol w="1609203">
                  <a:extLst>
                    <a:ext uri="{9D8B030D-6E8A-4147-A177-3AD203B41FA5}">
                      <a16:colId xmlns:a16="http://schemas.microsoft.com/office/drawing/2014/main" val="3257964539"/>
                    </a:ext>
                  </a:extLst>
                </a:gridCol>
              </a:tblGrid>
              <a:tr h="202307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순번</a:t>
                      </a:r>
                    </a:p>
                  </a:txBody>
                  <a:tcPr marL="4329" marR="4329" marT="43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중문명칭</a:t>
                      </a:r>
                    </a:p>
                  </a:txBody>
                  <a:tcPr marL="4329" marR="4329" marT="43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함량</a:t>
                      </a:r>
                      <a:r>
                        <a:rPr lang="en-US" altLang="ko-KR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(%)</a:t>
                      </a:r>
                    </a:p>
                  </a:txBody>
                  <a:tcPr marL="4329" marR="4329" marT="43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평가결과</a:t>
                      </a:r>
                    </a:p>
                  </a:txBody>
                  <a:tcPr marL="4329" marR="4329" marT="43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참고문헌</a:t>
                      </a:r>
                    </a:p>
                  </a:txBody>
                  <a:tcPr marL="4329" marR="4329" marT="43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0259482"/>
                  </a:ext>
                </a:extLst>
              </a:tr>
              <a:tr h="80107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1</a:t>
                      </a:r>
                    </a:p>
                  </a:txBody>
                  <a:tcPr marL="4329" marR="4329" marT="43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4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LAURYL DIMETHICONE</a:t>
                      </a:r>
                      <a:endParaRPr lang="ko-KR" altLang="en-US" sz="640" b="0" i="0" u="none" strike="noStrike" kern="1200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329" marR="4329" marT="43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0.001</a:t>
                      </a:r>
                      <a:endParaRPr lang="ko-KR" altLang="en-US" sz="65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329" marR="4329" marT="43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0">
                        <a:spcAft>
                          <a:spcPts val="800"/>
                        </a:spcAft>
                        <a:buNone/>
                      </a:pPr>
                      <a:r>
                        <a:rPr lang="ko-KR" altLang="en-US" sz="64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공급업체에서 제공한 설명에 따르면</a:t>
                      </a:r>
                      <a:r>
                        <a:rPr lang="en-US" sz="64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[</a:t>
                      </a:r>
                      <a:r>
                        <a:rPr lang="ko-KR" altLang="en-US" sz="64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첨부</a:t>
                      </a:r>
                      <a:r>
                        <a:rPr lang="en-US" sz="64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10 </a:t>
                      </a:r>
                      <a:r>
                        <a:rPr lang="ko-KR" altLang="en-US" sz="64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참조</a:t>
                      </a:r>
                      <a:r>
                        <a:rPr lang="en-US" sz="64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], </a:t>
                      </a:r>
                      <a:r>
                        <a:rPr lang="ko-KR" altLang="en-US" sz="64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본 원료는 구조와 성질이 안정된 고분자 중합물로</a:t>
                      </a:r>
                      <a:r>
                        <a:rPr lang="en-US" sz="64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, </a:t>
                      </a:r>
                      <a:r>
                        <a:rPr lang="ko-KR" altLang="en-US" sz="64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하나 또는 그 이상의 구조 단위가 공유 결합으로 연결되어 있으며</a:t>
                      </a:r>
                      <a:r>
                        <a:rPr lang="en-US" sz="64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, </a:t>
                      </a:r>
                      <a:r>
                        <a:rPr lang="ko-KR" altLang="en-US" sz="64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평균 </a:t>
                      </a:r>
                      <a:r>
                        <a:rPr lang="ko-KR" altLang="en-US" sz="64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분자량이</a:t>
                      </a:r>
                      <a:r>
                        <a:rPr lang="en-US" sz="64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1,000</a:t>
                      </a:r>
                      <a:r>
                        <a:rPr lang="ko-KR" altLang="en-US" sz="64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달톤</a:t>
                      </a:r>
                      <a:r>
                        <a:rPr lang="ko-KR" altLang="en-US" sz="64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이상이고</a:t>
                      </a:r>
                      <a:r>
                        <a:rPr lang="en-US" sz="64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, </a:t>
                      </a:r>
                      <a:r>
                        <a:rPr lang="ko-KR" altLang="en-US" sz="64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저분자량</a:t>
                      </a:r>
                      <a:r>
                        <a:rPr lang="en-US" sz="64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(1,000</a:t>
                      </a:r>
                      <a:r>
                        <a:rPr lang="ko-KR" altLang="en-US" sz="64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달톤</a:t>
                      </a:r>
                      <a:r>
                        <a:rPr lang="ko-KR" altLang="en-US" sz="64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미만</a:t>
                      </a:r>
                      <a:r>
                        <a:rPr lang="en-US" sz="64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) </a:t>
                      </a:r>
                      <a:r>
                        <a:rPr lang="ko-KR" altLang="en-US" sz="64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함량은</a:t>
                      </a:r>
                      <a:r>
                        <a:rPr lang="en-US" sz="64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10% </a:t>
                      </a:r>
                      <a:r>
                        <a:rPr lang="ko-KR" altLang="en-US" sz="64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이하</a:t>
                      </a:r>
                      <a:r>
                        <a:rPr lang="ko-KR" altLang="en-US" sz="64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입니다</a:t>
                      </a:r>
                      <a:r>
                        <a:rPr lang="en-US" sz="64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. </a:t>
                      </a:r>
                      <a:r>
                        <a:rPr lang="ko-KR" altLang="en-US" sz="64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따라서 </a:t>
                      </a:r>
                      <a:r>
                        <a:rPr lang="ko-KR" altLang="en-US" sz="64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피부 흡수 가능성은 낮으며</a:t>
                      </a:r>
                      <a:r>
                        <a:rPr lang="en-US" sz="64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, </a:t>
                      </a:r>
                      <a:r>
                        <a:rPr lang="ko-KR" altLang="en-US" sz="64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전신 독성이나 유전독성의 위험은 없을 것</a:t>
                      </a:r>
                      <a:r>
                        <a:rPr lang="ko-KR" altLang="en-US" sz="64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으로 예상됩니다</a:t>
                      </a:r>
                      <a:r>
                        <a:rPr lang="en-US" sz="64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.</a:t>
                      </a:r>
                      <a:endParaRPr lang="ko-KR" altLang="en-US" sz="640" b="0" i="0" u="none" strike="noStrike" kern="1200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64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329" marR="4329" marT="43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9543732"/>
                  </a:ext>
                </a:extLst>
              </a:tr>
            </a:tbl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B2F00F50-4192-8031-18A8-F675DCF248E5}"/>
              </a:ext>
            </a:extLst>
          </p:cNvPr>
          <p:cNvSpPr txBox="1"/>
          <p:nvPr/>
        </p:nvSpPr>
        <p:spPr>
          <a:xfrm>
            <a:off x="5383822" y="2942295"/>
            <a:ext cx="561242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0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방안</a:t>
            </a:r>
            <a:r>
              <a:rPr kumimoji="1" lang="en-US" altLang="ko-KR" sz="10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1.</a:t>
            </a:r>
            <a:r>
              <a:rPr kumimoji="1" lang="ko-KR" altLang="en-US" sz="10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처방 중 각 성분의 안전성 평가</a:t>
            </a:r>
            <a:endParaRPr kumimoji="1" lang="en-US" altLang="ko-KR" sz="10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cxnSp>
        <p:nvCxnSpPr>
          <p:cNvPr id="16" name="직선 연결선 15">
            <a:extLst>
              <a:ext uri="{FF2B5EF4-FFF2-40B4-BE49-F238E27FC236}">
                <a16:creationId xmlns:a16="http://schemas.microsoft.com/office/drawing/2014/main" id="{C18E4844-FBCD-ACB4-38CE-8C846B687F26}"/>
              </a:ext>
            </a:extLst>
          </p:cNvPr>
          <p:cNvCxnSpPr>
            <a:cxnSpLocks/>
          </p:cNvCxnSpPr>
          <p:nvPr/>
        </p:nvCxnSpPr>
        <p:spPr>
          <a:xfrm flipV="1">
            <a:off x="699205" y="6480765"/>
            <a:ext cx="10809158" cy="495"/>
          </a:xfrm>
          <a:prstGeom prst="line">
            <a:avLst/>
          </a:prstGeom>
          <a:ln>
            <a:solidFill>
              <a:srgbClr val="C04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표 16">
            <a:extLst>
              <a:ext uri="{FF2B5EF4-FFF2-40B4-BE49-F238E27FC236}">
                <a16:creationId xmlns:a16="http://schemas.microsoft.com/office/drawing/2014/main" id="{0A02B094-66FA-DC63-3E8C-BCB08387685D}"/>
              </a:ext>
            </a:extLst>
          </p:cNvPr>
          <p:cNvGraphicFramePr>
            <a:graphicFrameLocks noGrp="1"/>
          </p:cNvGraphicFramePr>
          <p:nvPr/>
        </p:nvGraphicFramePr>
        <p:xfrm>
          <a:off x="699205" y="6263174"/>
          <a:ext cx="38996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9896">
                  <a:extLst>
                    <a:ext uri="{9D8B030D-6E8A-4147-A177-3AD203B41FA5}">
                      <a16:colId xmlns:a16="http://schemas.microsoft.com/office/drawing/2014/main" val="855526410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106271662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374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01| </a:t>
                      </a:r>
                      <a:r>
                        <a:rPr lang="ko-KR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안전성 평가 개요</a:t>
                      </a:r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02|</a:t>
                      </a:r>
                      <a:r>
                        <a:rPr lang="ko-KR" altLang="en-US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안정성 정보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03|</a:t>
                      </a:r>
                      <a:r>
                        <a:rPr lang="ko-KR" altLang="en-US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안전성 평가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graphicFrame>
        <p:nvGraphicFramePr>
          <p:cNvPr id="20" name="표 19">
            <a:extLst>
              <a:ext uri="{FF2B5EF4-FFF2-40B4-BE49-F238E27FC236}">
                <a16:creationId xmlns:a16="http://schemas.microsoft.com/office/drawing/2014/main" id="{13B72234-81A1-1C06-5D8A-BFBF4EB92F3D}"/>
              </a:ext>
            </a:extLst>
          </p:cNvPr>
          <p:cNvGraphicFramePr>
            <a:graphicFrameLocks noGrp="1"/>
          </p:cNvGraphicFramePr>
          <p:nvPr/>
        </p:nvGraphicFramePr>
        <p:xfrm>
          <a:off x="11196722" y="6274725"/>
          <a:ext cx="3042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288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0053">
                <a:tc>
                  <a:txBody>
                    <a:bodyPr/>
                    <a:lstStyle/>
                    <a:p>
                      <a:pPr latinLnBrk="1"/>
                      <a:endParaRPr lang="ko-KR" altLang="en-US" sz="800" dirty="0">
                        <a:solidFill>
                          <a:schemeClr val="bg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B9532B35-7777-DFFF-EFC5-1AE140D1F2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DE84-D504-4A98-B5DC-B7F62ED37110}" type="slidenum">
              <a:rPr lang="ko-KR" altLang="en-US" smtClean="0"/>
              <a:pPr/>
              <a:t>38</a:t>
            </a:fld>
            <a:endParaRPr lang="ko-KR" alt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C72DBD8-6520-ADAF-4C0A-04DB07CE0F38}"/>
              </a:ext>
            </a:extLst>
          </p:cNvPr>
          <p:cNvSpPr txBox="1"/>
          <p:nvPr/>
        </p:nvSpPr>
        <p:spPr>
          <a:xfrm>
            <a:off x="1090245" y="2452811"/>
            <a:ext cx="3455378" cy="313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50" charset="-127"/>
              </a:rPr>
              <a:t>■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화장품에 함유된 물질에 대한 독성 정보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C7D2CA9-5368-36B0-5560-234DACF1A260}"/>
              </a:ext>
            </a:extLst>
          </p:cNvPr>
          <p:cNvSpPr txBox="1"/>
          <p:nvPr/>
        </p:nvSpPr>
        <p:spPr>
          <a:xfrm>
            <a:off x="1090246" y="2757951"/>
            <a:ext cx="3455378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50" charset="-127"/>
              </a:rPr>
              <a:t>■ </a:t>
            </a:r>
            <a:r>
              <a:rPr kumimoji="1" lang="ko-KR" altLang="en-US" sz="1200" spc="-150" dirty="0" err="1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무독성량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(NOAEL)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등과 같은 독성종말점 자료를 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     포함하여 작성하며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,  </a:t>
            </a:r>
            <a:r>
              <a:rPr kumimoji="1" lang="ko-KR" altLang="en-US" sz="1200" spc="-150" dirty="0" err="1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안전역</a:t>
            </a:r>
            <a:r>
              <a:rPr kumimoji="1" lang="en-US" altLang="ko-KR" sz="1200" spc="-15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(MoS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, Margin of Safety)</a:t>
            </a: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  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혹은 그에 상응하는 안전 판단의 기준 산출이 가능한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   경우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각 물질의 인체 </a:t>
            </a:r>
            <a:r>
              <a:rPr kumimoji="1" lang="ko-KR" altLang="en-US" sz="1200" spc="-150" dirty="0" err="1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노출량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자료에 근거하여 </a:t>
            </a:r>
            <a:r>
              <a:rPr kumimoji="1" lang="ko-KR" altLang="en-US" sz="1200" spc="-150" dirty="0" err="1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안전역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기재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B81A8A9-7AC5-80C0-9121-2BB15B0043B7}"/>
              </a:ext>
            </a:extLst>
          </p:cNvPr>
          <p:cNvSpPr txBox="1"/>
          <p:nvPr/>
        </p:nvSpPr>
        <p:spPr>
          <a:xfrm>
            <a:off x="1090245" y="3745472"/>
            <a:ext cx="3455378" cy="757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Pretendard" panose="02000503000000020004" pitchFamily="50" charset="-127"/>
              </a:rPr>
              <a:t>■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독성 정보 자료에서 독성 종말점이 없는 경우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해당 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    물질이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식용 또는 의료 목적으로 사용된 사례나 국내외     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  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문헌 등을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통하여 안전성을 평가할 수 있는 근거 제시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B6DCE92E-63A4-590D-C20A-98448EDEC037}"/>
              </a:ext>
            </a:extLst>
          </p:cNvPr>
          <p:cNvGrpSpPr/>
          <p:nvPr/>
        </p:nvGrpSpPr>
        <p:grpSpPr>
          <a:xfrm>
            <a:off x="1203567" y="2772458"/>
            <a:ext cx="3274542" cy="972021"/>
            <a:chOff x="1203567" y="2772458"/>
            <a:chExt cx="3274542" cy="972021"/>
          </a:xfrm>
        </p:grpSpPr>
        <p:cxnSp>
          <p:nvCxnSpPr>
            <p:cNvPr id="27" name="직선 연결선 26">
              <a:extLst>
                <a:ext uri="{FF2B5EF4-FFF2-40B4-BE49-F238E27FC236}">
                  <a16:creationId xmlns:a16="http://schemas.microsoft.com/office/drawing/2014/main" id="{3A0DF4A6-0918-F309-9F97-424755BDF8C5}"/>
                </a:ext>
              </a:extLst>
            </p:cNvPr>
            <p:cNvCxnSpPr>
              <a:cxnSpLocks/>
            </p:cNvCxnSpPr>
            <p:nvPr/>
          </p:nvCxnSpPr>
          <p:spPr>
            <a:xfrm>
              <a:off x="1203567" y="3743437"/>
              <a:ext cx="3228731" cy="104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직선 연결선 27">
              <a:extLst>
                <a:ext uri="{FF2B5EF4-FFF2-40B4-BE49-F238E27FC236}">
                  <a16:creationId xmlns:a16="http://schemas.microsoft.com/office/drawing/2014/main" id="{77139106-4690-EBD0-CC7B-C8322CDCAA70}"/>
                </a:ext>
              </a:extLst>
            </p:cNvPr>
            <p:cNvCxnSpPr>
              <a:cxnSpLocks/>
            </p:cNvCxnSpPr>
            <p:nvPr/>
          </p:nvCxnSpPr>
          <p:spPr>
            <a:xfrm>
              <a:off x="1249378" y="2772458"/>
              <a:ext cx="3228731" cy="104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FB7EA8E3-22F8-AFB9-6958-7A3E84EC3F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5008439"/>
              </p:ext>
            </p:extLst>
          </p:nvPr>
        </p:nvGraphicFramePr>
        <p:xfrm>
          <a:off x="5383821" y="4691347"/>
          <a:ext cx="5612424" cy="1003386"/>
        </p:xfrm>
        <a:graphic>
          <a:graphicData uri="http://schemas.openxmlformats.org/drawingml/2006/table">
            <a:tbl>
              <a:tblPr/>
              <a:tblGrid>
                <a:gridCol w="269894">
                  <a:extLst>
                    <a:ext uri="{9D8B030D-6E8A-4147-A177-3AD203B41FA5}">
                      <a16:colId xmlns:a16="http://schemas.microsoft.com/office/drawing/2014/main" val="1911617292"/>
                    </a:ext>
                  </a:extLst>
                </a:gridCol>
                <a:gridCol w="624756">
                  <a:extLst>
                    <a:ext uri="{9D8B030D-6E8A-4147-A177-3AD203B41FA5}">
                      <a16:colId xmlns:a16="http://schemas.microsoft.com/office/drawing/2014/main" val="1533666293"/>
                    </a:ext>
                  </a:extLst>
                </a:gridCol>
                <a:gridCol w="355977">
                  <a:extLst>
                    <a:ext uri="{9D8B030D-6E8A-4147-A177-3AD203B41FA5}">
                      <a16:colId xmlns:a16="http://schemas.microsoft.com/office/drawing/2014/main" val="3788694601"/>
                    </a:ext>
                  </a:extLst>
                </a:gridCol>
                <a:gridCol w="2752594">
                  <a:extLst>
                    <a:ext uri="{9D8B030D-6E8A-4147-A177-3AD203B41FA5}">
                      <a16:colId xmlns:a16="http://schemas.microsoft.com/office/drawing/2014/main" val="942394222"/>
                    </a:ext>
                  </a:extLst>
                </a:gridCol>
                <a:gridCol w="1609203">
                  <a:extLst>
                    <a:ext uri="{9D8B030D-6E8A-4147-A177-3AD203B41FA5}">
                      <a16:colId xmlns:a16="http://schemas.microsoft.com/office/drawing/2014/main" val="3257964539"/>
                    </a:ext>
                  </a:extLst>
                </a:gridCol>
              </a:tblGrid>
              <a:tr h="202307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순번</a:t>
                      </a:r>
                    </a:p>
                  </a:txBody>
                  <a:tcPr marL="4329" marR="4329" marT="43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중문명칭</a:t>
                      </a:r>
                    </a:p>
                  </a:txBody>
                  <a:tcPr marL="4329" marR="4329" marT="43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함량</a:t>
                      </a:r>
                      <a:r>
                        <a:rPr lang="en-US" altLang="ko-KR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(%)</a:t>
                      </a:r>
                    </a:p>
                  </a:txBody>
                  <a:tcPr marL="4329" marR="4329" marT="43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평가결과</a:t>
                      </a:r>
                    </a:p>
                  </a:txBody>
                  <a:tcPr marL="4329" marR="4329" marT="43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참고문헌</a:t>
                      </a:r>
                    </a:p>
                  </a:txBody>
                  <a:tcPr marL="4329" marR="4329" marT="43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0259482"/>
                  </a:ext>
                </a:extLst>
              </a:tr>
              <a:tr h="80107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1</a:t>
                      </a:r>
                    </a:p>
                  </a:txBody>
                  <a:tcPr marL="4329" marR="4329" marT="43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4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LAURYL DIMETHICONE</a:t>
                      </a:r>
                      <a:endParaRPr lang="ko-KR" altLang="en-US" sz="640" b="0" i="0" u="none" strike="noStrike" kern="1200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329" marR="4329" marT="43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0.001</a:t>
                      </a:r>
                      <a:endParaRPr lang="ko-KR" altLang="en-US" sz="65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329" marR="4329" marT="43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>
                        <a:spcAft>
                          <a:spcPts val="800"/>
                        </a:spcAft>
                        <a:buNone/>
                      </a:pPr>
                      <a:r>
                        <a:rPr lang="ko-KR" altLang="en-US" sz="64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해당 성분은 자사 제품에 이미</a:t>
                      </a:r>
                      <a:r>
                        <a:rPr lang="en-US" sz="64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</a:t>
                      </a:r>
                      <a:r>
                        <a:rPr lang="en-US" sz="64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3</a:t>
                      </a:r>
                      <a:r>
                        <a:rPr lang="ko-KR" altLang="en-US" sz="64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년간 사용된 이력</a:t>
                      </a:r>
                      <a:r>
                        <a:rPr lang="ko-KR" altLang="en-US" sz="64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이 있습니다</a:t>
                      </a:r>
                      <a:r>
                        <a:rPr lang="en-US" sz="64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. </a:t>
                      </a:r>
                      <a:r>
                        <a:rPr lang="ko-KR" altLang="en-US" sz="64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관련 제품은</a:t>
                      </a:r>
                      <a:r>
                        <a:rPr lang="en-US" sz="64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XXXXX</a:t>
                      </a:r>
                      <a:r>
                        <a:rPr lang="ko-KR" altLang="en-US" sz="64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이며</a:t>
                      </a:r>
                      <a:r>
                        <a:rPr lang="en-US" sz="64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, </a:t>
                      </a:r>
                      <a:r>
                        <a:rPr lang="ko-KR" altLang="en-US" sz="64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출시 후</a:t>
                      </a:r>
                      <a:r>
                        <a:rPr lang="en-US" sz="64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3</a:t>
                      </a:r>
                      <a:r>
                        <a:rPr lang="ko-KR" altLang="en-US" sz="64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년 이상</a:t>
                      </a:r>
                      <a:r>
                        <a:rPr lang="en-US" sz="64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, </a:t>
                      </a:r>
                      <a:r>
                        <a:rPr lang="ko-KR" altLang="en-US" sz="64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누적 출하량이</a:t>
                      </a:r>
                      <a:r>
                        <a:rPr lang="en-US" sz="64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3</a:t>
                      </a:r>
                      <a:r>
                        <a:rPr lang="ko-KR" altLang="en-US" sz="64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만 건을 초과했습니다</a:t>
                      </a:r>
                      <a:r>
                        <a:rPr lang="en-US" sz="64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. </a:t>
                      </a:r>
                      <a:r>
                        <a:rPr lang="ko-KR" altLang="en-US" sz="64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이 제품의 사용 부위와 사용 방법은 본 제품과 유사하며</a:t>
                      </a:r>
                      <a:r>
                        <a:rPr lang="en-US" sz="64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, </a:t>
                      </a:r>
                      <a:r>
                        <a:rPr lang="ko-KR" altLang="en-US" sz="64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모두 전신 피부용 방수 스프레이 제품입니다</a:t>
                      </a:r>
                      <a:r>
                        <a:rPr lang="en-US" sz="64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. </a:t>
                      </a:r>
                      <a:r>
                        <a:rPr lang="ko-KR" altLang="en-US" sz="64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관련 불량 반응 모니터링 결과에 따르면</a:t>
                      </a:r>
                      <a:r>
                        <a:rPr lang="en-US" sz="64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, </a:t>
                      </a:r>
                      <a:r>
                        <a:rPr lang="ko-KR" altLang="en-US" sz="64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제품 사용자는 불량 반응이나 제품으로 인한 심각한 부작용을 보고하지 않았습니다</a:t>
                      </a:r>
                      <a:r>
                        <a:rPr lang="en-US" sz="64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. (</a:t>
                      </a:r>
                      <a:r>
                        <a:rPr lang="ko-KR" altLang="en-US" sz="64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첨부문서</a:t>
                      </a:r>
                      <a:r>
                        <a:rPr lang="en-US" sz="64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X </a:t>
                      </a:r>
                      <a:r>
                        <a:rPr lang="ko-KR" altLang="en-US" sz="64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「</a:t>
                      </a:r>
                      <a:r>
                        <a:rPr lang="en-US" sz="64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XXXXX</a:t>
                      </a:r>
                      <a:r>
                        <a:rPr lang="ko-KR" altLang="en-US" sz="64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의</a:t>
                      </a:r>
                      <a:r>
                        <a:rPr lang="en-US" sz="64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3</a:t>
                      </a:r>
                      <a:r>
                        <a:rPr lang="ko-KR" altLang="en-US" sz="64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년 안전 사용이력 관련 설명」 참조</a:t>
                      </a:r>
                      <a:r>
                        <a:rPr lang="en-US" sz="64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) </a:t>
                      </a:r>
                      <a:r>
                        <a:rPr lang="ko-KR" altLang="en-US" sz="64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해당 성분은 상기 제품에서의 농도가</a:t>
                      </a:r>
                      <a:r>
                        <a:rPr lang="en-US" sz="64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0.001%</a:t>
                      </a:r>
                      <a:r>
                        <a:rPr lang="ko-KR" altLang="en-US" sz="64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였으며</a:t>
                      </a:r>
                      <a:r>
                        <a:rPr lang="en-US" sz="64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, </a:t>
                      </a:r>
                      <a:r>
                        <a:rPr lang="ko-KR" altLang="en-US" sz="64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본 처방 내 사용량은 이 농도를 초과하지 않았습니다</a:t>
                      </a:r>
                      <a:r>
                        <a:rPr lang="en-US" sz="64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.</a:t>
                      </a:r>
                      <a:endParaRPr lang="ko-KR" altLang="en-US" sz="640" b="0" i="0" u="none" strike="noStrike" kern="1200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64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329" marR="4329" marT="43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9543732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8D762E60-B11F-F8C4-204D-34515BC71756}"/>
              </a:ext>
            </a:extLst>
          </p:cNvPr>
          <p:cNvSpPr txBox="1"/>
          <p:nvPr/>
        </p:nvSpPr>
        <p:spPr>
          <a:xfrm>
            <a:off x="5383821" y="4346100"/>
            <a:ext cx="561242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0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방안</a:t>
            </a:r>
            <a:r>
              <a:rPr kumimoji="1" lang="en-US" altLang="ko-KR" sz="10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2.</a:t>
            </a:r>
            <a:r>
              <a:rPr kumimoji="1" lang="ko-KR" altLang="en-US" sz="10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처방 중 각 성분의 안전성 평가</a:t>
            </a:r>
            <a:endParaRPr kumimoji="1" lang="en-US" altLang="ko-KR" sz="10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020C2DA1-E681-BDDF-40AB-5D3158EE44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3571" y="590211"/>
            <a:ext cx="1408298" cy="66452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48DAAC3-C35A-F5E8-F88D-B04A727D5F5C}"/>
              </a:ext>
            </a:extLst>
          </p:cNvPr>
          <p:cNvSpPr txBox="1"/>
          <p:nvPr/>
        </p:nvSpPr>
        <p:spPr>
          <a:xfrm>
            <a:off x="1090246" y="1951618"/>
            <a:ext cx="344658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5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화장품 성분의 독성 정보에 기반한 위해 판단</a:t>
            </a:r>
            <a:endParaRPr lang="en-US" altLang="ko-KR" sz="1500" spc="-150" dirty="0"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155214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55064AD1-35EC-4EF5-87AA-90F7361410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F666527-25B6-4B9C-9C70-A837568CEB65}"/>
              </a:ext>
            </a:extLst>
          </p:cNvPr>
          <p:cNvSpPr txBox="1"/>
          <p:nvPr/>
        </p:nvSpPr>
        <p:spPr>
          <a:xfrm>
            <a:off x="1090246" y="1951618"/>
            <a:ext cx="34465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유해사례 정보</a:t>
            </a:r>
            <a:endParaRPr lang="en-US" altLang="ko-KR" sz="1600" spc="-150" dirty="0"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  <a:cs typeface="Calibri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0CFF88D-A43B-44B1-867C-75812944D069}"/>
              </a:ext>
            </a:extLst>
          </p:cNvPr>
          <p:cNvSpPr txBox="1"/>
          <p:nvPr/>
        </p:nvSpPr>
        <p:spPr>
          <a:xfrm>
            <a:off x="1090245" y="2452811"/>
            <a:ext cx="3455378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제품과 관련한 유해사례 또는 중대한 유해사례에 대한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정보를 포함하는 것으로 화장품의 취급 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·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사용 시 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인지되는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정보와 필요한 경우 시정조치를 취한 사항을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포함하는 자료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CBC57F-60F4-4961-B3E8-E0C4FE7C270D}"/>
              </a:ext>
            </a:extLst>
          </p:cNvPr>
          <p:cNvSpPr txBox="1"/>
          <p:nvPr/>
        </p:nvSpPr>
        <p:spPr>
          <a:xfrm>
            <a:off x="1063870" y="5706122"/>
            <a:ext cx="888023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제품이 시장에 출시된 후</a:t>
            </a:r>
            <a:r>
              <a:rPr lang="en-US" altLang="ko-KR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, </a:t>
            </a:r>
            <a:r>
              <a:rPr lang="ko-KR" altLang="en-US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제품의 안전성을 모니터링하고 필요한 경우 시정 조치를 수행하기 위함</a:t>
            </a:r>
            <a:endParaRPr lang="ko-KR" altLang="en-US" sz="1500" dirty="0">
              <a:solidFill>
                <a:schemeClr val="bg1"/>
              </a:solidFill>
              <a:latin typeface="넥슨Lv1고딕 Light" panose="00000300000000000000" pitchFamily="2" charset="-127"/>
              <a:ea typeface="넥슨Lv1고딕 Light" panose="00000300000000000000" pitchFamily="2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0D0D4F8-D41F-476A-9910-FD7428BB039A}"/>
              </a:ext>
            </a:extLst>
          </p:cNvPr>
          <p:cNvSpPr txBox="1"/>
          <p:nvPr/>
        </p:nvSpPr>
        <p:spPr>
          <a:xfrm>
            <a:off x="5263664" y="1798085"/>
            <a:ext cx="5612425" cy="387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유해사례 및 중대한 유해사례의 고려</a:t>
            </a:r>
            <a:endParaRPr kumimoji="1" lang="en-US" altLang="ko-KR" sz="1600" spc="-150" dirty="0">
              <a:solidFill>
                <a:schemeClr val="accent5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B099C1F5-932E-46D6-8304-ED0FD9BABC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5838" y="2461602"/>
            <a:ext cx="140208" cy="11582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C541073-EA79-4F84-A40F-6E2BEF5A11A9}"/>
              </a:ext>
            </a:extLst>
          </p:cNvPr>
          <p:cNvSpPr txBox="1"/>
          <p:nvPr/>
        </p:nvSpPr>
        <p:spPr>
          <a:xfrm>
            <a:off x="5521567" y="2353511"/>
            <a:ext cx="5451233" cy="313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유해사례 및 중대한 유해사례에 대한 정보 고려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77C5C345-A827-4E90-8DB3-8C40DF4198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5838" y="3329524"/>
            <a:ext cx="140208" cy="11582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2CF95C-2694-4DC2-B834-C88A3737ED34}"/>
              </a:ext>
            </a:extLst>
          </p:cNvPr>
          <p:cNvSpPr txBox="1"/>
          <p:nvPr/>
        </p:nvSpPr>
        <p:spPr>
          <a:xfrm>
            <a:off x="5521567" y="3230470"/>
            <a:ext cx="5451233" cy="757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안전성 평가자는 유해사례에 대한 정보를 통하여 인과관계를 평가하고 해당 화장품으로 인해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기인할 가능성이 높거나 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·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명확하지 않거나 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·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가능성이 없는 등의 정보를 보고서에 포함하여야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하며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해당 정보는 지속적으로 업데이트 하여야 함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AA539E80-210A-456D-AB7A-F4FC051C72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5838" y="4274857"/>
            <a:ext cx="140208" cy="11582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AF6C92C-2DAC-401E-95A3-6CFA42EAB839}"/>
              </a:ext>
            </a:extLst>
          </p:cNvPr>
          <p:cNvSpPr txBox="1"/>
          <p:nvPr/>
        </p:nvSpPr>
        <p:spPr>
          <a:xfrm>
            <a:off x="5521567" y="4175803"/>
            <a:ext cx="5451233" cy="757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안전성 평가자는 유해사례의 검토 결과 안전성 평가를 수정하거나</a:t>
            </a:r>
            <a:r>
              <a:rPr kumimoji="1" lang="en-US" altLang="ko-KR" sz="1200" spc="-15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1200" spc="-15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조성</a:t>
            </a:r>
            <a:r>
              <a:rPr kumimoji="1" lang="en-US" altLang="ko-KR" sz="1200" spc="-15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(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formulation)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을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개선하도록 제안하는 등 안전성을 확립하기 위해 사용할 수 있음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또한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해당 제품과 유사한 제품에 대한 평가 시 평가를 개정하거나 정보를 고려할 수 있음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6CDBF73-8FB4-4E3A-AEDD-F0442A5D8DC4}"/>
              </a:ext>
            </a:extLst>
          </p:cNvPr>
          <p:cNvSpPr txBox="1"/>
          <p:nvPr/>
        </p:nvSpPr>
        <p:spPr>
          <a:xfrm>
            <a:off x="5530359" y="2614925"/>
            <a:ext cx="5486403" cy="41748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* “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유해사례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(Adverse Event / Adverse Experience, AE)”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란 화장품의 사용 중 발생한 바람직하지 않고 의도되지</a:t>
            </a:r>
            <a:endParaRPr kumimoji="1" lang="en-US" altLang="ko-KR" sz="900" b="1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  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아니한 징후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증상 또는 질병</a:t>
            </a:r>
            <a:endParaRPr kumimoji="1" lang="en-US" altLang="ko-KR" sz="900" b="1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</p:txBody>
      </p:sp>
      <p:cxnSp>
        <p:nvCxnSpPr>
          <p:cNvPr id="18" name="직선 연결선 17">
            <a:extLst>
              <a:ext uri="{FF2B5EF4-FFF2-40B4-BE49-F238E27FC236}">
                <a16:creationId xmlns:a16="http://schemas.microsoft.com/office/drawing/2014/main" id="{FE89E266-A655-4581-A9F9-5B7C67201115}"/>
              </a:ext>
            </a:extLst>
          </p:cNvPr>
          <p:cNvCxnSpPr>
            <a:cxnSpLocks/>
          </p:cNvCxnSpPr>
          <p:nvPr/>
        </p:nvCxnSpPr>
        <p:spPr>
          <a:xfrm>
            <a:off x="5451463" y="3147892"/>
            <a:ext cx="542462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>
            <a:extLst>
              <a:ext uri="{FF2B5EF4-FFF2-40B4-BE49-F238E27FC236}">
                <a16:creationId xmlns:a16="http://schemas.microsoft.com/office/drawing/2014/main" id="{800CF591-9DC5-475F-AC6A-E52E769E3E16}"/>
              </a:ext>
            </a:extLst>
          </p:cNvPr>
          <p:cNvCxnSpPr>
            <a:cxnSpLocks/>
          </p:cNvCxnSpPr>
          <p:nvPr/>
        </p:nvCxnSpPr>
        <p:spPr>
          <a:xfrm>
            <a:off x="5451463" y="4079873"/>
            <a:ext cx="542462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연결선 19">
            <a:extLst>
              <a:ext uri="{FF2B5EF4-FFF2-40B4-BE49-F238E27FC236}">
                <a16:creationId xmlns:a16="http://schemas.microsoft.com/office/drawing/2014/main" id="{82FAB518-CBEC-4796-88E6-F85D3E28586F}"/>
              </a:ext>
            </a:extLst>
          </p:cNvPr>
          <p:cNvCxnSpPr>
            <a:cxnSpLocks/>
          </p:cNvCxnSpPr>
          <p:nvPr/>
        </p:nvCxnSpPr>
        <p:spPr>
          <a:xfrm flipV="1">
            <a:off x="699205" y="6480765"/>
            <a:ext cx="10809158" cy="495"/>
          </a:xfrm>
          <a:prstGeom prst="line">
            <a:avLst/>
          </a:prstGeom>
          <a:ln>
            <a:solidFill>
              <a:srgbClr val="C04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표 20">
            <a:extLst>
              <a:ext uri="{FF2B5EF4-FFF2-40B4-BE49-F238E27FC236}">
                <a16:creationId xmlns:a16="http://schemas.microsoft.com/office/drawing/2014/main" id="{FAB622C6-B61D-4A27-B937-2ABB15E5ED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932698"/>
              </p:ext>
            </p:extLst>
          </p:nvPr>
        </p:nvGraphicFramePr>
        <p:xfrm>
          <a:off x="699205" y="6263174"/>
          <a:ext cx="38996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9896">
                  <a:extLst>
                    <a:ext uri="{9D8B030D-6E8A-4147-A177-3AD203B41FA5}">
                      <a16:colId xmlns:a16="http://schemas.microsoft.com/office/drawing/2014/main" val="855526410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106271662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374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01| </a:t>
                      </a:r>
                      <a:r>
                        <a:rPr lang="ko-KR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안전성 평가 개요</a:t>
                      </a:r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02|</a:t>
                      </a:r>
                      <a:r>
                        <a:rPr lang="ko-KR" altLang="en-US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안정성 정보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03|</a:t>
                      </a:r>
                      <a:r>
                        <a:rPr lang="ko-KR" altLang="en-US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안전성 평가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graphicFrame>
        <p:nvGraphicFramePr>
          <p:cNvPr id="22" name="표 21">
            <a:extLst>
              <a:ext uri="{FF2B5EF4-FFF2-40B4-BE49-F238E27FC236}">
                <a16:creationId xmlns:a16="http://schemas.microsoft.com/office/drawing/2014/main" id="{3D801D45-2DA8-4455-A424-49D5894E45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080353"/>
              </p:ext>
            </p:extLst>
          </p:nvPr>
        </p:nvGraphicFramePr>
        <p:xfrm>
          <a:off x="11196722" y="6274725"/>
          <a:ext cx="3042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288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0053">
                <a:tc>
                  <a:txBody>
                    <a:bodyPr/>
                    <a:lstStyle/>
                    <a:p>
                      <a:pPr latinLnBrk="1"/>
                      <a:endParaRPr lang="ko-KR" altLang="en-US" sz="800" dirty="0">
                        <a:solidFill>
                          <a:schemeClr val="bg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A37CA55-8EE1-414F-B83D-D007B322B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DE84-D504-4A98-B5DC-B7F62ED37110}" type="slidenum">
              <a:rPr lang="ko-KR" altLang="en-US" smtClean="0"/>
              <a:pPr/>
              <a:t>39</a:t>
            </a:fld>
            <a:endParaRPr lang="ko-KR" altLang="en-US" dirty="0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72D10456-25AB-4E2B-5D20-2CE1F95699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53571" y="590211"/>
            <a:ext cx="1408298" cy="66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2051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241BF677-532F-43C0-A07F-5C46B477F8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97"/>
          <a:stretch>
            <a:fillRect/>
          </a:stretch>
        </p:blipFill>
        <p:spPr>
          <a:xfrm>
            <a:off x="0" y="0"/>
            <a:ext cx="12192000" cy="6206716"/>
          </a:xfrm>
          <a:prstGeom prst="rect">
            <a:avLst/>
          </a:prstGeom>
        </p:spPr>
      </p:pic>
      <p:sp>
        <p:nvSpPr>
          <p:cNvPr id="4" name="제목 1">
            <a:extLst>
              <a:ext uri="{FF2B5EF4-FFF2-40B4-BE49-F238E27FC236}">
                <a16:creationId xmlns:a16="http://schemas.microsoft.com/office/drawing/2014/main" id="{C0633BB1-16ED-481A-AECB-6E845CE29183}"/>
              </a:ext>
            </a:extLst>
          </p:cNvPr>
          <p:cNvSpPr txBox="1">
            <a:spLocks/>
          </p:cNvSpPr>
          <p:nvPr/>
        </p:nvSpPr>
        <p:spPr>
          <a:xfrm>
            <a:off x="1309708" y="553916"/>
            <a:ext cx="8570259" cy="62004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3000" b="1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 </a:t>
            </a:r>
            <a:endParaRPr lang="ko-KR" altLang="en-US" sz="3000" b="1" dirty="0"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</p:txBody>
      </p:sp>
      <p:sp>
        <p:nvSpPr>
          <p:cNvPr id="12" name="제목 1">
            <a:extLst>
              <a:ext uri="{FF2B5EF4-FFF2-40B4-BE49-F238E27FC236}">
                <a16:creationId xmlns:a16="http://schemas.microsoft.com/office/drawing/2014/main" id="{0CA1440C-F3D7-4AC3-99C3-7821C3F3674C}"/>
              </a:ext>
            </a:extLst>
          </p:cNvPr>
          <p:cNvSpPr txBox="1">
            <a:spLocks/>
          </p:cNvSpPr>
          <p:nvPr/>
        </p:nvSpPr>
        <p:spPr>
          <a:xfrm>
            <a:off x="1309707" y="555301"/>
            <a:ext cx="8570259" cy="62004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3000" b="1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 </a:t>
            </a:r>
            <a:r>
              <a:rPr lang="ko-KR" altLang="en-US" sz="3000" b="1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화장품 안전성 평가 제도 주요 내용 </a:t>
            </a:r>
          </a:p>
        </p:txBody>
      </p:sp>
      <p:sp>
        <p:nvSpPr>
          <p:cNvPr id="13" name="Rectangle 4">
            <a:extLst>
              <a:ext uri="{FF2B5EF4-FFF2-40B4-BE49-F238E27FC236}">
                <a16:creationId xmlns:a16="http://schemas.microsoft.com/office/drawing/2014/main" id="{274BDD98-F104-4702-8AC3-FCA6C217C2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1094" y="1446462"/>
            <a:ext cx="5392315" cy="561975"/>
          </a:xfrm>
          <a:prstGeom prst="rect">
            <a:avLst/>
          </a:prstGeom>
          <a:noFill/>
          <a:ln>
            <a:noFill/>
          </a:ln>
        </p:spPr>
        <p:txBody>
          <a:bodyPr lIns="504000" anchor="ctr"/>
          <a:lstStyle/>
          <a:p>
            <a:pPr eaLnBrk="0" hangingPunct="0">
              <a:defRPr/>
            </a:pPr>
            <a:r>
              <a:rPr lang="en-US" altLang="ko-KR" b="1" spc="-150" dirty="0">
                <a:solidFill>
                  <a:srgbClr val="003F98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 </a:t>
            </a:r>
            <a:r>
              <a:rPr lang="ko-KR" altLang="en-US" b="1" spc="-150" dirty="0">
                <a:solidFill>
                  <a:srgbClr val="003F98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화장품법 일부개정</a:t>
            </a:r>
            <a:r>
              <a:rPr lang="en-US" altLang="ko-KR" spc="-150" baseline="-25000" dirty="0">
                <a:solidFill>
                  <a:srgbClr val="003F98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Calibri" pitchFamily="34" charset="0"/>
              </a:rPr>
              <a:t>(2025.12.30.) </a:t>
            </a:r>
            <a:r>
              <a:rPr lang="ko-KR" altLang="en-US" b="1" spc="-150" dirty="0">
                <a:solidFill>
                  <a:srgbClr val="003F98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주요 내용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3538723-1F0C-4741-9BD0-397E2F56747E}"/>
              </a:ext>
            </a:extLst>
          </p:cNvPr>
          <p:cNvSpPr txBox="1"/>
          <p:nvPr/>
        </p:nvSpPr>
        <p:spPr>
          <a:xfrm>
            <a:off x="1319943" y="2162730"/>
            <a:ext cx="84208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487" fontAlgn="base">
              <a:lnSpc>
                <a:spcPct val="150000"/>
              </a:lnSpc>
              <a:buClr>
                <a:srgbClr val="CC3300"/>
              </a:buClr>
            </a:pPr>
            <a:r>
              <a:rPr lang="ko-KR" altLang="en-US" sz="1600" b="1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화장품 판매 전 </a:t>
            </a:r>
            <a:r>
              <a:rPr lang="en-US" altLang="ko-KR" sz="1600" b="1" spc="-150" dirty="0">
                <a:solidFill>
                  <a:schemeClr val="accent4">
                    <a:lumMod val="40000"/>
                    <a:lumOff val="60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‘</a:t>
            </a:r>
            <a:r>
              <a:rPr lang="ko-KR" altLang="en-US" sz="1600" b="1" spc="-150" dirty="0">
                <a:solidFill>
                  <a:schemeClr val="accent4">
                    <a:lumMod val="40000"/>
                    <a:lumOff val="60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화장품이 안전함을 입증할 수 있는 자료</a:t>
            </a:r>
            <a:r>
              <a:rPr lang="en-US" altLang="ko-KR" sz="1600" b="1" spc="-150" dirty="0">
                <a:solidFill>
                  <a:schemeClr val="accent4">
                    <a:lumMod val="40000"/>
                    <a:lumOff val="60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(</a:t>
            </a:r>
            <a:r>
              <a:rPr lang="ko-KR" altLang="en-US" sz="1600" b="1" spc="-150" dirty="0">
                <a:solidFill>
                  <a:schemeClr val="accent4">
                    <a:lumMod val="40000"/>
                    <a:lumOff val="60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안전성 평가 자료</a:t>
            </a:r>
            <a:r>
              <a:rPr lang="en-US" altLang="ko-KR" sz="1600" b="1" spc="-150" dirty="0">
                <a:solidFill>
                  <a:schemeClr val="accent4">
                    <a:lumMod val="40000"/>
                    <a:lumOff val="60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)’ </a:t>
            </a:r>
            <a:r>
              <a:rPr lang="ko-KR" altLang="en-US" sz="1600" b="1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작성 </a:t>
            </a:r>
            <a:r>
              <a:rPr lang="en-US" altLang="ko-KR" sz="1600" b="1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· </a:t>
            </a:r>
            <a:r>
              <a:rPr lang="ko-KR" altLang="en-US" sz="1600" b="1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보관 필요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8A0D60A-009D-45CB-9C89-C1ADD8E6F09C}"/>
              </a:ext>
            </a:extLst>
          </p:cNvPr>
          <p:cNvSpPr txBox="1"/>
          <p:nvPr/>
        </p:nvSpPr>
        <p:spPr>
          <a:xfrm>
            <a:off x="1309707" y="4300018"/>
            <a:ext cx="84208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487" fontAlgn="base">
              <a:lnSpc>
                <a:spcPct val="150000"/>
              </a:lnSpc>
              <a:buClr>
                <a:srgbClr val="CC3300"/>
              </a:buClr>
            </a:pPr>
            <a:r>
              <a:rPr lang="ko-KR" altLang="en-US" sz="1600" b="1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화장품 안전성 평가 자료는 </a:t>
            </a:r>
            <a:r>
              <a:rPr lang="ko-KR" altLang="en-US" sz="1600" b="1" spc="-150" dirty="0">
                <a:solidFill>
                  <a:schemeClr val="accent4">
                    <a:lumMod val="40000"/>
                    <a:lumOff val="60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안전 관련 학력이나 경력을 갖춘 전문인력</a:t>
            </a:r>
            <a:r>
              <a:rPr lang="en-US" altLang="ko-KR" sz="1600" b="1" spc="-150" dirty="0">
                <a:solidFill>
                  <a:schemeClr val="accent4">
                    <a:lumMod val="40000"/>
                    <a:lumOff val="60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(</a:t>
            </a:r>
            <a:r>
              <a:rPr lang="ko-KR" altLang="en-US" sz="1600" b="1" spc="-150" dirty="0">
                <a:solidFill>
                  <a:schemeClr val="accent4">
                    <a:lumMod val="40000"/>
                    <a:lumOff val="60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안전성 평가자</a:t>
            </a:r>
            <a:r>
              <a:rPr lang="en-US" altLang="ko-KR" sz="1600" b="1" spc="-150" dirty="0">
                <a:solidFill>
                  <a:schemeClr val="accent4">
                    <a:lumMod val="40000"/>
                    <a:lumOff val="60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)</a:t>
            </a:r>
            <a:r>
              <a:rPr lang="ko-KR" altLang="en-US" sz="1600" b="1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이 검토 </a:t>
            </a:r>
            <a:r>
              <a:rPr lang="en-US" altLang="ko-KR" sz="1600" b="1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· </a:t>
            </a:r>
            <a:r>
              <a:rPr lang="ko-KR" altLang="en-US" sz="1600" b="1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승인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1C8B279-701F-4749-B59D-275BFE3435E1}"/>
              </a:ext>
            </a:extLst>
          </p:cNvPr>
          <p:cNvSpPr txBox="1"/>
          <p:nvPr/>
        </p:nvSpPr>
        <p:spPr>
          <a:xfrm>
            <a:off x="1551847" y="2766907"/>
            <a:ext cx="7372347" cy="3885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487" fontAlgn="base">
              <a:lnSpc>
                <a:spcPct val="150000"/>
              </a:lnSpc>
              <a:buClr>
                <a:srgbClr val="CC3300"/>
              </a:buClr>
            </a:pPr>
            <a:r>
              <a:rPr lang="en-US" altLang="ko-KR" sz="1400" b="1" spc="-13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(</a:t>
            </a:r>
            <a:r>
              <a:rPr lang="ko-KR" altLang="en-US" sz="1400" b="1" spc="-13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준수 대상</a:t>
            </a:r>
            <a:r>
              <a:rPr lang="en-US" altLang="ko-KR" sz="1400" b="1" spc="-13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) </a:t>
            </a:r>
            <a:r>
              <a:rPr lang="ko-KR" altLang="en-US" sz="1400" spc="-13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품질 </a:t>
            </a:r>
            <a:r>
              <a:rPr lang="en-US" altLang="ko-KR" sz="1400" spc="-13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· </a:t>
            </a:r>
            <a:r>
              <a:rPr lang="ko-KR" altLang="en-US" sz="1400" spc="-13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안전관리 의무가 있는 </a:t>
            </a:r>
            <a:r>
              <a:rPr lang="ko-KR" altLang="en-US" sz="1400" b="1" spc="-130" dirty="0">
                <a:solidFill>
                  <a:srgbClr val="C00000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책임판매업자가</a:t>
            </a:r>
            <a:r>
              <a:rPr lang="ko-KR" altLang="en-US" sz="1400" b="1" spc="-13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 안전성 평가 자료 작성 </a:t>
            </a:r>
            <a:r>
              <a:rPr lang="en-US" altLang="ko-KR" sz="1400" b="1" spc="-13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· </a:t>
            </a:r>
            <a:r>
              <a:rPr lang="ko-KR" altLang="en-US" sz="1400" b="1" spc="-13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보관</a:t>
            </a:r>
            <a:endParaRPr lang="en-US" altLang="ko-KR" sz="1400" b="1" spc="-130" dirty="0">
              <a:latin typeface="G마켓 산스 Medium" panose="02000000000000000000" pitchFamily="50" charset="-127"/>
              <a:ea typeface="G마켓 산스 Medium" panose="02000000000000000000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823235A-49BB-4AAF-9C2D-806E6F1B5E9E}"/>
              </a:ext>
            </a:extLst>
          </p:cNvPr>
          <p:cNvSpPr txBox="1"/>
          <p:nvPr/>
        </p:nvSpPr>
        <p:spPr>
          <a:xfrm>
            <a:off x="1551847" y="3118598"/>
            <a:ext cx="7372347" cy="3885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487" fontAlgn="base">
              <a:lnSpc>
                <a:spcPct val="150000"/>
              </a:lnSpc>
              <a:buClr>
                <a:srgbClr val="CC3300"/>
              </a:buClr>
            </a:pPr>
            <a:r>
              <a:rPr lang="ko-KR" altLang="en-US" sz="1400" b="1" spc="-15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판매 전 </a:t>
            </a:r>
            <a:r>
              <a:rPr lang="ko-KR" altLang="en-US" sz="1400" b="1" spc="-150" dirty="0" err="1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식약처</a:t>
            </a:r>
            <a:r>
              <a:rPr lang="ko-KR" altLang="en-US" sz="1400" b="1" spc="-15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 제출</a:t>
            </a:r>
            <a:r>
              <a:rPr lang="ko-KR" altLang="en-US" sz="1400" spc="-15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은 </a:t>
            </a:r>
            <a:r>
              <a:rPr lang="ko-KR" altLang="en-US" sz="1400" b="1" spc="-15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불필요</a:t>
            </a:r>
            <a:r>
              <a:rPr lang="en-US" altLang="ko-KR" sz="1400" spc="-15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. </a:t>
            </a:r>
            <a:r>
              <a:rPr lang="ko-KR" altLang="en-US" sz="1400" b="1" spc="-15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다만</a:t>
            </a:r>
            <a:r>
              <a:rPr lang="en-US" altLang="ko-KR" sz="1400" b="1" spc="-15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, </a:t>
            </a:r>
            <a:r>
              <a:rPr lang="ko-KR" altLang="en-US" sz="1400" b="1" spc="-15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필요시 </a:t>
            </a:r>
            <a:r>
              <a:rPr lang="ko-KR" altLang="en-US" sz="1400" spc="-15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점검 과정에서 </a:t>
            </a:r>
            <a:r>
              <a:rPr lang="ko-KR" altLang="en-US" sz="1400" b="1" spc="-15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자료 제출 </a:t>
            </a:r>
            <a:r>
              <a:rPr lang="ko-KR" altLang="en-US" sz="1400" spc="-15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요청</a:t>
            </a:r>
            <a:endParaRPr lang="en-US" altLang="ko-KR" sz="1400" spc="-150" dirty="0">
              <a:latin typeface="G마켓 산스 Medium" panose="02000000000000000000" pitchFamily="50" charset="-127"/>
              <a:ea typeface="G마켓 산스 Medium" panose="02000000000000000000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B5C939D-BF6C-4696-89CD-399918CB7279}"/>
              </a:ext>
            </a:extLst>
          </p:cNvPr>
          <p:cNvSpPr txBox="1"/>
          <p:nvPr/>
        </p:nvSpPr>
        <p:spPr>
          <a:xfrm>
            <a:off x="1551847" y="3461501"/>
            <a:ext cx="7372347" cy="3885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487" fontAlgn="base">
              <a:lnSpc>
                <a:spcPct val="150000"/>
              </a:lnSpc>
              <a:buClr>
                <a:srgbClr val="CC3300"/>
              </a:buClr>
            </a:pPr>
            <a:r>
              <a:rPr lang="ko-KR" altLang="en-US" sz="1400" spc="-15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수입 제품 포함 </a:t>
            </a:r>
            <a:r>
              <a:rPr lang="ko-KR" altLang="en-US" sz="1400" b="1" spc="-15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전 제품</a:t>
            </a:r>
            <a:r>
              <a:rPr lang="ko-KR" altLang="en-US" sz="1400" spc="-15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에 대해 </a:t>
            </a:r>
            <a:r>
              <a:rPr lang="ko-KR" altLang="en-US" sz="1400" b="1" spc="-15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작성 </a:t>
            </a:r>
            <a:r>
              <a:rPr lang="en-US" altLang="ko-KR" sz="1400" b="1" spc="-15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· </a:t>
            </a:r>
            <a:r>
              <a:rPr lang="ko-KR" altLang="en-US" sz="1400" b="1" spc="-15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보관 필요</a:t>
            </a:r>
            <a:endParaRPr lang="en-US" altLang="ko-KR" sz="1400" b="1" spc="-150" dirty="0">
              <a:latin typeface="G마켓 산스 Medium" panose="02000000000000000000" pitchFamily="50" charset="-127"/>
              <a:ea typeface="G마켓 산스 Medium" panose="02000000000000000000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C137E00-934B-4DAA-9964-9E43C8461200}"/>
              </a:ext>
            </a:extLst>
          </p:cNvPr>
          <p:cNvSpPr txBox="1"/>
          <p:nvPr/>
        </p:nvSpPr>
        <p:spPr>
          <a:xfrm>
            <a:off x="1551847" y="4877059"/>
            <a:ext cx="7372347" cy="3885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487" fontAlgn="base">
              <a:lnSpc>
                <a:spcPct val="150000"/>
              </a:lnSpc>
              <a:buClr>
                <a:srgbClr val="CC3300"/>
              </a:buClr>
            </a:pPr>
            <a:r>
              <a:rPr lang="ko-KR" altLang="en-US" sz="1400" spc="-15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외부기관에 평가를 위탁하는 경우 평가자를 직접 두지 않을 수 있음</a:t>
            </a:r>
            <a:endParaRPr lang="en-US" altLang="ko-KR" sz="1400" spc="-150" dirty="0">
              <a:latin typeface="G마켓 산스 Medium" panose="02000000000000000000" pitchFamily="50" charset="-127"/>
              <a:ea typeface="G마켓 산스 Medium" panose="02000000000000000000" pitchFamily="50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2419430-E2DB-49E3-BB08-D317B77F9522}"/>
              </a:ext>
            </a:extLst>
          </p:cNvPr>
          <p:cNvSpPr txBox="1"/>
          <p:nvPr/>
        </p:nvSpPr>
        <p:spPr>
          <a:xfrm>
            <a:off x="1551847" y="5228751"/>
            <a:ext cx="7372347" cy="3885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487" fontAlgn="base">
              <a:lnSpc>
                <a:spcPct val="150000"/>
              </a:lnSpc>
              <a:buClr>
                <a:srgbClr val="CC3300"/>
              </a:buClr>
            </a:pPr>
            <a:r>
              <a:rPr lang="ko-KR" altLang="en-US" sz="1400" b="1" spc="-15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국내 자격</a:t>
            </a:r>
            <a:r>
              <a:rPr lang="ko-KR" altLang="en-US" sz="1400" spc="-15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과 </a:t>
            </a:r>
            <a:r>
              <a:rPr lang="ko-KR" altLang="en-US" sz="1400" b="1" spc="-15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동등</a:t>
            </a:r>
            <a:r>
              <a:rPr lang="ko-KR" altLang="en-US" sz="1400" spc="-15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한 </a:t>
            </a:r>
            <a:r>
              <a:rPr lang="ko-KR" altLang="en-US" sz="1400" b="1" spc="-15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해외 평가자</a:t>
            </a:r>
            <a:r>
              <a:rPr lang="ko-KR" altLang="en-US" sz="1400" spc="-15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가 </a:t>
            </a:r>
            <a:r>
              <a:rPr lang="ko-KR" altLang="en-US" sz="1400" b="1" spc="-15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검토 </a:t>
            </a:r>
            <a:r>
              <a:rPr lang="en-US" altLang="ko-KR" sz="1400" b="1" spc="-15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· </a:t>
            </a:r>
            <a:r>
              <a:rPr lang="ko-KR" altLang="en-US" sz="1400" b="1" spc="-15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승인한 자료도 인정</a:t>
            </a:r>
            <a:endParaRPr lang="en-US" altLang="ko-KR" sz="1400" b="1" spc="-150" dirty="0">
              <a:latin typeface="G마켓 산스 Medium" panose="02000000000000000000" pitchFamily="50" charset="-127"/>
              <a:ea typeface="G마켓 산스 Medium" panose="02000000000000000000" pitchFamily="50" charset="-127"/>
            </a:endParaRPr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id="{70B7A877-BE5B-4600-9FC6-BF8CCD917D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3544" y="4813430"/>
            <a:ext cx="1736702" cy="1612132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1309B661-F4B4-40A5-BEEA-C9AB280E3F54}"/>
              </a:ext>
            </a:extLst>
          </p:cNvPr>
          <p:cNvSpPr txBox="1"/>
          <p:nvPr/>
        </p:nvSpPr>
        <p:spPr>
          <a:xfrm>
            <a:off x="1551846" y="5617319"/>
            <a:ext cx="7372347" cy="3885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487" fontAlgn="base">
              <a:lnSpc>
                <a:spcPct val="150000"/>
              </a:lnSpc>
              <a:buClr>
                <a:srgbClr val="CC3300"/>
              </a:buClr>
            </a:pPr>
            <a:r>
              <a:rPr lang="ko-KR" altLang="en-US" sz="1400" spc="-15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업체가 직접 평가하지 않고 </a:t>
            </a:r>
            <a:r>
              <a:rPr lang="ko-KR" altLang="en-US" sz="1400" b="1" spc="-15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외부기관</a:t>
            </a:r>
            <a:r>
              <a:rPr lang="ko-KR" altLang="en-US" sz="1400" spc="-15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에 </a:t>
            </a:r>
            <a:r>
              <a:rPr lang="ko-KR" altLang="en-US" sz="1400" b="1" spc="-15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평가 위탁 가능</a:t>
            </a:r>
            <a:endParaRPr lang="en-US" altLang="ko-KR" sz="1400" b="1" spc="-150" dirty="0">
              <a:latin typeface="G마켓 산스 Medium" panose="02000000000000000000" pitchFamily="50" charset="-127"/>
              <a:ea typeface="G마켓 산스 Medium" panose="02000000000000000000" pitchFamily="50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9BE29CF5-68B4-402D-8FFF-D21D7D5F0F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593" y="5736699"/>
            <a:ext cx="222504" cy="210312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E616037D-946E-62C1-CCBE-F2D8E7C4EA9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767"/>
          <a:stretch>
            <a:fillRect/>
          </a:stretch>
        </p:blipFill>
        <p:spPr>
          <a:xfrm>
            <a:off x="0" y="0"/>
            <a:ext cx="12192000" cy="1387586"/>
          </a:xfrm>
          <a:prstGeom prst="rect">
            <a:avLst/>
          </a:prstGeom>
        </p:spPr>
      </p:pic>
      <p:sp>
        <p:nvSpPr>
          <p:cNvPr id="3" name="제목 1">
            <a:extLst>
              <a:ext uri="{FF2B5EF4-FFF2-40B4-BE49-F238E27FC236}">
                <a16:creationId xmlns:a16="http://schemas.microsoft.com/office/drawing/2014/main" id="{E40F5D9B-A1F2-4A81-024F-CBCA59FCCEB8}"/>
              </a:ext>
            </a:extLst>
          </p:cNvPr>
          <p:cNvSpPr txBox="1">
            <a:spLocks/>
          </p:cNvSpPr>
          <p:nvPr/>
        </p:nvSpPr>
        <p:spPr>
          <a:xfrm>
            <a:off x="1462107" y="602926"/>
            <a:ext cx="8570259" cy="62004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3000" b="1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 </a:t>
            </a:r>
            <a:r>
              <a:rPr lang="ko-KR" altLang="en-US" sz="3000" b="1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화장품 안전성 평가 제도 주요 내용 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70B3CFA7-650D-9F8E-BFD9-B7F7B647327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53571" y="590211"/>
            <a:ext cx="1408298" cy="664522"/>
          </a:xfrm>
          <a:prstGeom prst="rect">
            <a:avLst/>
          </a:prstGeom>
        </p:spPr>
      </p:pic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7B7C29CF-08D5-7EF6-6C8B-C51E558856A1}"/>
              </a:ext>
            </a:extLst>
          </p:cNvPr>
          <p:cNvCxnSpPr>
            <a:cxnSpLocks/>
          </p:cNvCxnSpPr>
          <p:nvPr/>
        </p:nvCxnSpPr>
        <p:spPr>
          <a:xfrm flipV="1">
            <a:off x="699205" y="6556965"/>
            <a:ext cx="10809158" cy="495"/>
          </a:xfrm>
          <a:prstGeom prst="line">
            <a:avLst/>
          </a:prstGeom>
          <a:ln>
            <a:solidFill>
              <a:srgbClr val="C04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A598A4C9-A679-4616-D0BD-D1FDA88D61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9182460"/>
              </p:ext>
            </p:extLst>
          </p:nvPr>
        </p:nvGraphicFramePr>
        <p:xfrm>
          <a:off x="699205" y="6347763"/>
          <a:ext cx="1419155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9155">
                  <a:extLst>
                    <a:ext uri="{9D8B030D-6E8A-4147-A177-3AD203B41FA5}">
                      <a16:colId xmlns:a16="http://schemas.microsoft.com/office/drawing/2014/main" val="855526410"/>
                    </a:ext>
                  </a:extLst>
                </a:gridCol>
              </a:tblGrid>
              <a:tr h="20374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dirty="0">
                          <a:solidFill>
                            <a:schemeClr val="bg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안전성 평가 제도 주요 내용</a:t>
                      </a:r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941B465C-8CAB-E2B6-88BF-C542669419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0350850"/>
              </p:ext>
            </p:extLst>
          </p:nvPr>
        </p:nvGraphicFramePr>
        <p:xfrm>
          <a:off x="11196722" y="6350925"/>
          <a:ext cx="3042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288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0053">
                <a:tc>
                  <a:txBody>
                    <a:bodyPr/>
                    <a:lstStyle/>
                    <a:p>
                      <a:pPr latinLnBrk="1"/>
                      <a:endParaRPr lang="ko-KR" altLang="en-US" sz="800" dirty="0">
                        <a:solidFill>
                          <a:schemeClr val="bg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sp>
        <p:nvSpPr>
          <p:cNvPr id="10" name="슬라이드 번호 개체 틀 2">
            <a:extLst>
              <a:ext uri="{FF2B5EF4-FFF2-40B4-BE49-F238E27FC236}">
                <a16:creationId xmlns:a16="http://schemas.microsoft.com/office/drawing/2014/main" id="{6F1C11EC-492D-BB83-2B1E-B5BCDFE6D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18669" y="6282916"/>
            <a:ext cx="2743200" cy="365125"/>
          </a:xfrm>
        </p:spPr>
        <p:txBody>
          <a:bodyPr/>
          <a:lstStyle/>
          <a:p>
            <a:fld id="{A175DE84-D504-4A98-B5DC-B7F62ED37110}" type="slidenum">
              <a:rPr lang="ko-KR" altLang="en-US" smtClean="0"/>
              <a:pPr/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8652060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C4E5CEE4-1EEC-438B-8E1F-901D9CCC17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A312523-290E-478F-843F-710F8B44D2E0}"/>
              </a:ext>
            </a:extLst>
          </p:cNvPr>
          <p:cNvSpPr txBox="1"/>
          <p:nvPr/>
        </p:nvSpPr>
        <p:spPr>
          <a:xfrm>
            <a:off x="1090246" y="1951618"/>
            <a:ext cx="34465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유해사례 정보</a:t>
            </a:r>
            <a:endParaRPr lang="en-US" altLang="ko-KR" sz="1600" spc="-150" dirty="0"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  <a:cs typeface="Calibri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FD0D00D-887B-4B77-8D42-5F1A5CBB9A2F}"/>
              </a:ext>
            </a:extLst>
          </p:cNvPr>
          <p:cNvSpPr txBox="1"/>
          <p:nvPr/>
        </p:nvSpPr>
        <p:spPr>
          <a:xfrm>
            <a:off x="1090245" y="2452811"/>
            <a:ext cx="3455378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제품과 관련한 유해사례 또는 중대한 유해사례에 대한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정보를 포함하는 것으로 화장품의 취급 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·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사용 시 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인지되는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정보와 필요한 경우 시정조치를 취한 사항을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포함하는 자료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A896107-51B3-4284-A4F3-9C427AB209F0}"/>
              </a:ext>
            </a:extLst>
          </p:cNvPr>
          <p:cNvSpPr txBox="1"/>
          <p:nvPr/>
        </p:nvSpPr>
        <p:spPr>
          <a:xfrm>
            <a:off x="1063870" y="5706122"/>
            <a:ext cx="888023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제품이 시장에 출시된 후</a:t>
            </a:r>
            <a:r>
              <a:rPr lang="en-US" altLang="ko-KR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, </a:t>
            </a:r>
            <a:r>
              <a:rPr lang="ko-KR" altLang="en-US" sz="15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제품의 안전성을 모니터링하고 필요한 경우 시정 조치를 수행하기 위함</a:t>
            </a:r>
            <a:endParaRPr lang="ko-KR" altLang="en-US" sz="1500" dirty="0">
              <a:solidFill>
                <a:schemeClr val="bg1"/>
              </a:solidFill>
              <a:latin typeface="넥슨Lv1고딕 Light" panose="00000300000000000000" pitchFamily="2" charset="-127"/>
              <a:ea typeface="넥슨Lv1고딕 Light" panose="00000300000000000000" pitchFamily="2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A2306E-EB51-4BC1-A258-BE3090D99C2F}"/>
              </a:ext>
            </a:extLst>
          </p:cNvPr>
          <p:cNvSpPr txBox="1"/>
          <p:nvPr/>
        </p:nvSpPr>
        <p:spPr>
          <a:xfrm>
            <a:off x="5263664" y="1798085"/>
            <a:ext cx="5612425" cy="387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유해사례 및 중대한 유해사례의 고려</a:t>
            </a:r>
            <a:endParaRPr kumimoji="1" lang="en-US" altLang="ko-KR" sz="1600" spc="-150" dirty="0">
              <a:solidFill>
                <a:schemeClr val="accent5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901836B-90B0-46E7-AEEE-1A8C9E6C6C33}"/>
              </a:ext>
            </a:extLst>
          </p:cNvPr>
          <p:cNvSpPr txBox="1"/>
          <p:nvPr/>
        </p:nvSpPr>
        <p:spPr>
          <a:xfrm>
            <a:off x="5383823" y="2334670"/>
            <a:ext cx="2450124" cy="41748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dirty="0">
                <a:solidFill>
                  <a:srgbClr val="C00000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※ </a:t>
            </a:r>
            <a:r>
              <a:rPr kumimoji="1" lang="ko-KR" altLang="en-US" sz="900" b="1" dirty="0">
                <a:solidFill>
                  <a:srgbClr val="C00000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예시 자료는 이해를 돕기 위한 참고자료로</a:t>
            </a:r>
            <a:endParaRPr kumimoji="1" lang="en-US" altLang="ko-KR" sz="900" b="1" dirty="0">
              <a:solidFill>
                <a:srgbClr val="C00000"/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dirty="0">
                <a:solidFill>
                  <a:srgbClr val="C00000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   </a:t>
            </a:r>
            <a:r>
              <a:rPr kumimoji="1" lang="ko-KR" altLang="en-US" sz="900" b="1" dirty="0">
                <a:solidFill>
                  <a:srgbClr val="C00000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향후 규제 방향에 따라 변경될 수 있음</a:t>
            </a:r>
            <a:endParaRPr kumimoji="1" lang="en-US" altLang="ko-KR" sz="900" b="1" dirty="0">
              <a:solidFill>
                <a:srgbClr val="C00000"/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476A9D7-860F-4CC9-9D77-B7A5E4861981}"/>
              </a:ext>
            </a:extLst>
          </p:cNvPr>
          <p:cNvSpPr txBox="1"/>
          <p:nvPr/>
        </p:nvSpPr>
        <p:spPr>
          <a:xfrm>
            <a:off x="5383823" y="2752157"/>
            <a:ext cx="2450124" cy="41601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※</a:t>
            </a:r>
            <a:r>
              <a:rPr kumimoji="1" lang="en-US" altLang="ko-KR" sz="900" b="1" dirty="0">
                <a:solidFill>
                  <a:srgbClr val="C00000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「화장품 안전성 정보 관리 규정」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    [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별표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3]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화장품 안전성 정보 일람표</a:t>
            </a:r>
            <a:endParaRPr kumimoji="1" lang="en-US" altLang="ko-KR" sz="900" b="1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84A1982-4DBE-4653-B839-DC9C67168B23}"/>
              </a:ext>
            </a:extLst>
          </p:cNvPr>
          <p:cNvSpPr txBox="1"/>
          <p:nvPr/>
        </p:nvSpPr>
        <p:spPr>
          <a:xfrm>
            <a:off x="7309338" y="4729214"/>
            <a:ext cx="3689838" cy="41748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■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사용 후 이상사례 조치 결과 제품의 소비자 이상사례 중 안전과 관련한 특이성이 있는지 확인하고 조치 필요성 검토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</p:txBody>
      </p:sp>
      <p:graphicFrame>
        <p:nvGraphicFramePr>
          <p:cNvPr id="15" name="표 14">
            <a:extLst>
              <a:ext uri="{FF2B5EF4-FFF2-40B4-BE49-F238E27FC236}">
                <a16:creationId xmlns:a16="http://schemas.microsoft.com/office/drawing/2014/main" id="{4ABD496D-EE47-4E6F-9A90-5CE56BF44C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8745960"/>
              </p:ext>
            </p:extLst>
          </p:nvPr>
        </p:nvGraphicFramePr>
        <p:xfrm>
          <a:off x="7543799" y="2392573"/>
          <a:ext cx="3455378" cy="2279537"/>
        </p:xfrm>
        <a:graphic>
          <a:graphicData uri="http://schemas.openxmlformats.org/drawingml/2006/table">
            <a:tbl>
              <a:tblPr/>
              <a:tblGrid>
                <a:gridCol w="623877">
                  <a:extLst>
                    <a:ext uri="{9D8B030D-6E8A-4147-A177-3AD203B41FA5}">
                      <a16:colId xmlns:a16="http://schemas.microsoft.com/office/drawing/2014/main" val="1254036235"/>
                    </a:ext>
                  </a:extLst>
                </a:gridCol>
                <a:gridCol w="694970">
                  <a:extLst>
                    <a:ext uri="{9D8B030D-6E8A-4147-A177-3AD203B41FA5}">
                      <a16:colId xmlns:a16="http://schemas.microsoft.com/office/drawing/2014/main" val="1320010475"/>
                    </a:ext>
                  </a:extLst>
                </a:gridCol>
                <a:gridCol w="835269">
                  <a:extLst>
                    <a:ext uri="{9D8B030D-6E8A-4147-A177-3AD203B41FA5}">
                      <a16:colId xmlns:a16="http://schemas.microsoft.com/office/drawing/2014/main" val="3782364776"/>
                    </a:ext>
                  </a:extLst>
                </a:gridCol>
                <a:gridCol w="835270">
                  <a:extLst>
                    <a:ext uri="{9D8B030D-6E8A-4147-A177-3AD203B41FA5}">
                      <a16:colId xmlns:a16="http://schemas.microsoft.com/office/drawing/2014/main" val="1332528547"/>
                    </a:ext>
                  </a:extLst>
                </a:gridCol>
                <a:gridCol w="465992">
                  <a:extLst>
                    <a:ext uri="{9D8B030D-6E8A-4147-A177-3AD203B41FA5}">
                      <a16:colId xmlns:a16="http://schemas.microsoft.com/office/drawing/2014/main" val="1453806864"/>
                    </a:ext>
                  </a:extLst>
                </a:gridCol>
              </a:tblGrid>
              <a:tr h="142495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연변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1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2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3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6226940"/>
                  </a:ext>
                </a:extLst>
              </a:tr>
              <a:tr h="10747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정보의 출처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소비자 전화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소비자 전화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8">
                  <a:txBody>
                    <a:bodyPr/>
                    <a:lstStyle/>
                    <a:p>
                      <a:pPr algn="ctr" fontAlgn="ctr"/>
                      <a:r>
                        <a:rPr lang="en-US" altLang="ko-KR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…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7848059"/>
                  </a:ext>
                </a:extLst>
              </a:tr>
              <a:tr h="10747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사용자 정보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이름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HKD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SCH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3332485"/>
                  </a:ext>
                </a:extLst>
              </a:tr>
              <a:tr h="10747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나이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2015.4.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2017.8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7225461"/>
                  </a:ext>
                </a:extLst>
              </a:tr>
              <a:tr h="10747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성별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남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여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2906624"/>
                  </a:ext>
                </a:extLst>
              </a:tr>
              <a:tr h="10747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제품정보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화장품의 유형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가</a:t>
                      </a:r>
                      <a:r>
                        <a:rPr lang="en-US" altLang="ko-KR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2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가</a:t>
                      </a:r>
                      <a:r>
                        <a:rPr lang="en-US" altLang="ko-KR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2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406680"/>
                  </a:ext>
                </a:extLst>
              </a:tr>
              <a:tr h="10747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제품명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대한 베이비 </a:t>
                      </a:r>
                      <a:r>
                        <a:rPr lang="ko-KR" altLang="en-US" sz="6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선크림</a:t>
                      </a:r>
                      <a:endParaRPr lang="ko-KR" altLang="en-US" sz="65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대한 베이비 </a:t>
                      </a:r>
                      <a:r>
                        <a:rPr lang="ko-KR" altLang="en-US" sz="6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선크림</a:t>
                      </a:r>
                      <a:endParaRPr lang="ko-KR" altLang="en-US" sz="65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6872669"/>
                  </a:ext>
                </a:extLst>
              </a:tr>
              <a:tr h="10747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제조번호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2023079"/>
                  </a:ext>
                </a:extLst>
              </a:tr>
              <a:tr h="10747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제조원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KCA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KCA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5372804"/>
                  </a:ext>
                </a:extLst>
              </a:tr>
              <a:tr h="10747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1</a:t>
                      </a:r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일 </a:t>
                      </a:r>
                      <a:r>
                        <a:rPr lang="ko-KR" altLang="en-US" sz="6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사용한량</a:t>
                      </a:r>
                      <a:endParaRPr lang="ko-KR" altLang="en-US" sz="65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500</a:t>
                      </a:r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원 동전크기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정량사용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9711201"/>
                  </a:ext>
                </a:extLst>
              </a:tr>
              <a:tr h="10747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사용기간</a:t>
                      </a:r>
                      <a:r>
                        <a:rPr lang="en-US" altLang="ko-KR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(</a:t>
                      </a:r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또는 사용일시</a:t>
                      </a:r>
                      <a:r>
                        <a:rPr lang="en-US" altLang="ko-KR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)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ko-KR" sz="700" b="0" i="0" u="none" strike="noStrike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1</a:t>
                      </a:r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회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3</a:t>
                      </a:r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일가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4632424"/>
                  </a:ext>
                </a:extLst>
              </a:tr>
              <a:tr h="107470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유해사례 정보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증상발혈일</a:t>
                      </a:r>
                      <a:endParaRPr lang="ko-KR" altLang="en-US" sz="650" b="0" i="0" u="none" strike="noStrike" dirty="0">
                        <a:solidFill>
                          <a:srgbClr val="000000"/>
                        </a:solidFill>
                        <a:effectLst/>
                        <a:latin typeface="Pretendard ExtraLight" panose="02000303000000020004" pitchFamily="2" charset="-127"/>
                        <a:ea typeface="Pretendard ExtraLight" panose="02000303000000020004" pitchFamily="2" charset="-127"/>
                        <a:cs typeface="Pretendard ExtraLight" panose="02000303000000020004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2020.1.16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2020.4.21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037492"/>
                  </a:ext>
                </a:extLst>
              </a:tr>
              <a:tr h="10747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증상종료일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2020.1.17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2020.4.22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9043897"/>
                  </a:ext>
                </a:extLst>
              </a:tr>
              <a:tr h="10747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유해사례명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간지러움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붉어짐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6655480"/>
                  </a:ext>
                </a:extLst>
              </a:tr>
              <a:tr h="20876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유해사례 진행결과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사용중단 후 증상 없어짐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사용중단 후 증상 없어짐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3658060"/>
                  </a:ext>
                </a:extLst>
              </a:tr>
              <a:tr h="10747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인과관계평가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회사 의견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일시적 현상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434754"/>
                  </a:ext>
                </a:extLst>
              </a:tr>
              <a:tr h="20876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의약전문가 의견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355441"/>
                  </a:ext>
                </a:extLst>
              </a:tr>
              <a:tr h="10747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사용상의 주의사항 반영여부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불필요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불필요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704597"/>
                  </a:ext>
                </a:extLst>
              </a:tr>
              <a:tr h="10747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추가정보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effectLst/>
                        <a:latin typeface="나눔스퀘어" panose="020B0600000101010101" pitchFamily="50" charset="-127"/>
                        <a:ea typeface="나눔스퀘어" panose="020B0600000101010101" pitchFamily="50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-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65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-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0287429"/>
                  </a:ext>
                </a:extLst>
              </a:tr>
            </a:tbl>
          </a:graphicData>
        </a:graphic>
      </p:graphicFrame>
      <p:sp>
        <p:nvSpPr>
          <p:cNvPr id="16" name="직사각형 15">
            <a:extLst>
              <a:ext uri="{FF2B5EF4-FFF2-40B4-BE49-F238E27FC236}">
                <a16:creationId xmlns:a16="http://schemas.microsoft.com/office/drawing/2014/main" id="{300979FC-782F-41AF-950B-E54A0A9601AC}"/>
              </a:ext>
            </a:extLst>
          </p:cNvPr>
          <p:cNvSpPr/>
          <p:nvPr/>
        </p:nvSpPr>
        <p:spPr>
          <a:xfrm>
            <a:off x="7543799" y="3616369"/>
            <a:ext cx="2980593" cy="962087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넥슨Lv1고딕 Light" panose="00000300000000000000" pitchFamily="2" charset="-127"/>
              <a:ea typeface="넥슨Lv1고딕 Light" panose="00000300000000000000" pitchFamily="2" charset="-127"/>
            </a:endParaRPr>
          </a:p>
        </p:txBody>
      </p:sp>
      <p:cxnSp>
        <p:nvCxnSpPr>
          <p:cNvPr id="14" name="직선 연결선 13">
            <a:extLst>
              <a:ext uri="{FF2B5EF4-FFF2-40B4-BE49-F238E27FC236}">
                <a16:creationId xmlns:a16="http://schemas.microsoft.com/office/drawing/2014/main" id="{8BD64233-2DDD-4E34-924D-DA13CDB89CBE}"/>
              </a:ext>
            </a:extLst>
          </p:cNvPr>
          <p:cNvCxnSpPr>
            <a:cxnSpLocks/>
          </p:cNvCxnSpPr>
          <p:nvPr/>
        </p:nvCxnSpPr>
        <p:spPr>
          <a:xfrm flipV="1">
            <a:off x="699205" y="6480765"/>
            <a:ext cx="10809158" cy="495"/>
          </a:xfrm>
          <a:prstGeom prst="line">
            <a:avLst/>
          </a:prstGeom>
          <a:ln>
            <a:solidFill>
              <a:srgbClr val="C04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표 16">
            <a:extLst>
              <a:ext uri="{FF2B5EF4-FFF2-40B4-BE49-F238E27FC236}">
                <a16:creationId xmlns:a16="http://schemas.microsoft.com/office/drawing/2014/main" id="{2B173947-A65D-4AB8-A6AC-66D459E2BC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932698"/>
              </p:ext>
            </p:extLst>
          </p:nvPr>
        </p:nvGraphicFramePr>
        <p:xfrm>
          <a:off x="699205" y="6263174"/>
          <a:ext cx="38996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9896">
                  <a:extLst>
                    <a:ext uri="{9D8B030D-6E8A-4147-A177-3AD203B41FA5}">
                      <a16:colId xmlns:a16="http://schemas.microsoft.com/office/drawing/2014/main" val="855526410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106271662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374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01| </a:t>
                      </a:r>
                      <a:r>
                        <a:rPr lang="ko-KR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안전성 평가 개요</a:t>
                      </a:r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02|</a:t>
                      </a:r>
                      <a:r>
                        <a:rPr lang="ko-KR" altLang="en-US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안정성 정보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03|</a:t>
                      </a:r>
                      <a:r>
                        <a:rPr lang="ko-KR" altLang="en-US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안전성 평가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graphicFrame>
        <p:nvGraphicFramePr>
          <p:cNvPr id="19" name="표 18">
            <a:extLst>
              <a:ext uri="{FF2B5EF4-FFF2-40B4-BE49-F238E27FC236}">
                <a16:creationId xmlns:a16="http://schemas.microsoft.com/office/drawing/2014/main" id="{0DFFD083-FA2B-4E50-A561-BC8A3CB000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080353"/>
              </p:ext>
            </p:extLst>
          </p:nvPr>
        </p:nvGraphicFramePr>
        <p:xfrm>
          <a:off x="11196722" y="6274725"/>
          <a:ext cx="3042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288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0053">
                <a:tc>
                  <a:txBody>
                    <a:bodyPr/>
                    <a:lstStyle/>
                    <a:p>
                      <a:pPr latinLnBrk="1"/>
                      <a:endParaRPr lang="ko-KR" altLang="en-US" sz="800" dirty="0">
                        <a:solidFill>
                          <a:schemeClr val="bg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7670E50D-0D2C-4C6A-B56F-D6D065F84E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DE84-D504-4A98-B5DC-B7F62ED37110}" type="slidenum">
              <a:rPr lang="ko-KR" altLang="en-US" smtClean="0"/>
              <a:pPr/>
              <a:t>40</a:t>
            </a:fld>
            <a:endParaRPr lang="ko-KR" altLang="en-US" dirty="0"/>
          </a:p>
        </p:txBody>
      </p:sp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id="{B4543381-4F50-42AA-BD1E-221F4D64D17E}"/>
              </a:ext>
            </a:extLst>
          </p:cNvPr>
          <p:cNvCxnSpPr/>
          <p:nvPr/>
        </p:nvCxnSpPr>
        <p:spPr>
          <a:xfrm flipH="1">
            <a:off x="7013196" y="4093828"/>
            <a:ext cx="530603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>
            <a:extLst>
              <a:ext uri="{FF2B5EF4-FFF2-40B4-BE49-F238E27FC236}">
                <a16:creationId xmlns:a16="http://schemas.microsoft.com/office/drawing/2014/main" id="{996A8435-471F-4AAC-A174-43D3A4CDBB3E}"/>
              </a:ext>
            </a:extLst>
          </p:cNvPr>
          <p:cNvCxnSpPr/>
          <p:nvPr/>
        </p:nvCxnSpPr>
        <p:spPr>
          <a:xfrm>
            <a:off x="7013196" y="4093828"/>
            <a:ext cx="0" cy="755009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화살표 연결선 24">
            <a:extLst>
              <a:ext uri="{FF2B5EF4-FFF2-40B4-BE49-F238E27FC236}">
                <a16:creationId xmlns:a16="http://schemas.microsoft.com/office/drawing/2014/main" id="{DD055A33-52F7-4821-A4A6-E525C0457132}"/>
              </a:ext>
            </a:extLst>
          </p:cNvPr>
          <p:cNvCxnSpPr/>
          <p:nvPr/>
        </p:nvCxnSpPr>
        <p:spPr>
          <a:xfrm>
            <a:off x="7013196" y="4848837"/>
            <a:ext cx="296142" cy="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그림 1">
            <a:extLst>
              <a:ext uri="{FF2B5EF4-FFF2-40B4-BE49-F238E27FC236}">
                <a16:creationId xmlns:a16="http://schemas.microsoft.com/office/drawing/2014/main" id="{5C113C07-6EF9-8CF1-8D67-0D50580074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3571" y="590211"/>
            <a:ext cx="1408298" cy="66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4978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>
            <a:extLst>
              <a:ext uri="{FF2B5EF4-FFF2-40B4-BE49-F238E27FC236}">
                <a16:creationId xmlns:a16="http://schemas.microsoft.com/office/drawing/2014/main" id="{C60481A0-CB86-4977-AC5D-3A73DAD7F5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44307A6-80F1-42A3-85EF-09219F6268D3}"/>
              </a:ext>
            </a:extLst>
          </p:cNvPr>
          <p:cNvSpPr txBox="1"/>
          <p:nvPr/>
        </p:nvSpPr>
        <p:spPr>
          <a:xfrm>
            <a:off x="1090246" y="1951618"/>
            <a:ext cx="34465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제품에 대한 기타 정보</a:t>
            </a:r>
            <a:endParaRPr lang="en-US" altLang="ko-KR" sz="1600" spc="-150" dirty="0"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  <a:cs typeface="Calibri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FAB7877-9E6C-4FCC-859D-29957EAD4CBF}"/>
              </a:ext>
            </a:extLst>
          </p:cNvPr>
          <p:cNvSpPr txBox="1"/>
          <p:nvPr/>
        </p:nvSpPr>
        <p:spPr>
          <a:xfrm>
            <a:off x="1090245" y="2452811"/>
            <a:ext cx="345537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제품의 안전성을 평가하기 위하여 추가로 고려할 수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있는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</a:t>
            </a:r>
            <a:r>
              <a:rPr kumimoji="1" lang="ko-KR" altLang="en-US" sz="1200" spc="-15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정보 기재 </a:t>
            </a:r>
            <a:r>
              <a:rPr kumimoji="1" lang="en-US" altLang="ko-KR" sz="1200" spc="-15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(</a:t>
            </a:r>
            <a:r>
              <a:rPr kumimoji="1" lang="ko-KR" altLang="en-US" sz="1200" spc="-15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예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화장품에 대한 기존 연구 또는 화장품 외의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다른 분야에서 수행된 위해성 평가를 통해 확인 및 입증된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사항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국소독성을 확인할 수 있는 인체적용시험자료 등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기타 안전성 평가를 위한 </a:t>
            </a:r>
            <a:r>
              <a:rPr kumimoji="1" lang="ko-KR" altLang="en-US" sz="1200" spc="-15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정보 등</a:t>
            </a:r>
            <a:r>
              <a:rPr kumimoji="1" lang="en-US" altLang="ko-KR" sz="1200" spc="-15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)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E30831-119C-4CC5-872E-726C4D7F5D99}"/>
              </a:ext>
            </a:extLst>
          </p:cNvPr>
          <p:cNvSpPr txBox="1"/>
          <p:nvPr/>
        </p:nvSpPr>
        <p:spPr>
          <a:xfrm>
            <a:off x="5263664" y="1798085"/>
            <a:ext cx="5612425" cy="387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추가 정보 수집</a:t>
            </a:r>
            <a:endParaRPr kumimoji="1" lang="en-US" altLang="ko-KR" sz="1600" spc="-150" dirty="0">
              <a:solidFill>
                <a:schemeClr val="accent5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FFF971E-D618-48FE-BB61-E62446220606}"/>
              </a:ext>
            </a:extLst>
          </p:cNvPr>
          <p:cNvSpPr txBox="1"/>
          <p:nvPr/>
        </p:nvSpPr>
        <p:spPr>
          <a:xfrm>
            <a:off x="5521567" y="2353511"/>
            <a:ext cx="5451233" cy="313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제품 또는 유사한 조성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(formulation)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과 연관된 기타 관련 정보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B5DB692-B50D-4A41-ACEC-880D92CB9BB0}"/>
              </a:ext>
            </a:extLst>
          </p:cNvPr>
          <p:cNvSpPr txBox="1"/>
          <p:nvPr/>
        </p:nvSpPr>
        <p:spPr>
          <a:xfrm>
            <a:off x="5521567" y="2984285"/>
            <a:ext cx="5580188" cy="313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식품 및 의약품과 같은 다른 종류의 제품에서도 사용되는 물질 또는 혼합물에 대한 정보 포함 가능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54C8FE1-EAA8-4580-BD82-0F6D0C6FCB51}"/>
              </a:ext>
            </a:extLst>
          </p:cNvPr>
          <p:cNvSpPr txBox="1"/>
          <p:nvPr/>
        </p:nvSpPr>
        <p:spPr>
          <a:xfrm>
            <a:off x="5505933" y="2585684"/>
            <a:ext cx="5466867" cy="282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예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.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인체 적용 시험 등의 연구 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/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다른 분야에서 수행된 특정 물질의 안전성 평가 정보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</p:txBody>
      </p:sp>
      <p:cxnSp>
        <p:nvCxnSpPr>
          <p:cNvPr id="12" name="직선 연결선 11">
            <a:extLst>
              <a:ext uri="{FF2B5EF4-FFF2-40B4-BE49-F238E27FC236}">
                <a16:creationId xmlns:a16="http://schemas.microsoft.com/office/drawing/2014/main" id="{54C96E18-483C-47CC-914B-9F95F09D9254}"/>
              </a:ext>
            </a:extLst>
          </p:cNvPr>
          <p:cNvCxnSpPr>
            <a:cxnSpLocks/>
          </p:cNvCxnSpPr>
          <p:nvPr/>
        </p:nvCxnSpPr>
        <p:spPr>
          <a:xfrm>
            <a:off x="5451463" y="2936874"/>
            <a:ext cx="542462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>
            <a:extLst>
              <a:ext uri="{FF2B5EF4-FFF2-40B4-BE49-F238E27FC236}">
                <a16:creationId xmlns:a16="http://schemas.microsoft.com/office/drawing/2014/main" id="{7D06EDB4-3AE3-48D3-8D94-7805DBBDFCFF}"/>
              </a:ext>
            </a:extLst>
          </p:cNvPr>
          <p:cNvCxnSpPr>
            <a:cxnSpLocks/>
          </p:cNvCxnSpPr>
          <p:nvPr/>
        </p:nvCxnSpPr>
        <p:spPr>
          <a:xfrm flipV="1">
            <a:off x="699205" y="6480765"/>
            <a:ext cx="10809158" cy="495"/>
          </a:xfrm>
          <a:prstGeom prst="line">
            <a:avLst/>
          </a:prstGeom>
          <a:ln>
            <a:solidFill>
              <a:srgbClr val="C04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표 13">
            <a:extLst>
              <a:ext uri="{FF2B5EF4-FFF2-40B4-BE49-F238E27FC236}">
                <a16:creationId xmlns:a16="http://schemas.microsoft.com/office/drawing/2014/main" id="{D9502BBF-2502-4C71-8175-D4E9BF58A5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932698"/>
              </p:ext>
            </p:extLst>
          </p:nvPr>
        </p:nvGraphicFramePr>
        <p:xfrm>
          <a:off x="699205" y="6263174"/>
          <a:ext cx="38996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9896">
                  <a:extLst>
                    <a:ext uri="{9D8B030D-6E8A-4147-A177-3AD203B41FA5}">
                      <a16:colId xmlns:a16="http://schemas.microsoft.com/office/drawing/2014/main" val="855526410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106271662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374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01| </a:t>
                      </a:r>
                      <a:r>
                        <a:rPr lang="ko-KR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안전성 평가 개요</a:t>
                      </a:r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02|</a:t>
                      </a:r>
                      <a:r>
                        <a:rPr lang="ko-KR" altLang="en-US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안정성 정보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03|</a:t>
                      </a:r>
                      <a:r>
                        <a:rPr lang="ko-KR" altLang="en-US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안전성 평가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pic>
        <p:nvPicPr>
          <p:cNvPr id="4" name="그림 3">
            <a:extLst>
              <a:ext uri="{FF2B5EF4-FFF2-40B4-BE49-F238E27FC236}">
                <a16:creationId xmlns:a16="http://schemas.microsoft.com/office/drawing/2014/main" id="{BBA9A3E3-9342-4C27-9401-281B462467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4681" y="2389159"/>
            <a:ext cx="222504" cy="210312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9770B3E5-536A-415F-8784-FBF6B9A3D9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4681" y="3050654"/>
            <a:ext cx="222504" cy="210312"/>
          </a:xfrm>
          <a:prstGeom prst="rect">
            <a:avLst/>
          </a:prstGeom>
        </p:spPr>
      </p:pic>
      <p:graphicFrame>
        <p:nvGraphicFramePr>
          <p:cNvPr id="18" name="표 17">
            <a:extLst>
              <a:ext uri="{FF2B5EF4-FFF2-40B4-BE49-F238E27FC236}">
                <a16:creationId xmlns:a16="http://schemas.microsoft.com/office/drawing/2014/main" id="{F6D3E816-77D3-40E4-B102-69E48484E9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080353"/>
              </p:ext>
            </p:extLst>
          </p:nvPr>
        </p:nvGraphicFramePr>
        <p:xfrm>
          <a:off x="11196722" y="6274725"/>
          <a:ext cx="3042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288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0053">
                <a:tc>
                  <a:txBody>
                    <a:bodyPr/>
                    <a:lstStyle/>
                    <a:p>
                      <a:pPr latinLnBrk="1"/>
                      <a:endParaRPr lang="ko-KR" altLang="en-US" sz="800" dirty="0">
                        <a:solidFill>
                          <a:schemeClr val="bg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39FFF86F-D996-4F59-BBC7-8044C248EF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DE84-D504-4A98-B5DC-B7F62ED37110}" type="slidenum">
              <a:rPr lang="ko-KR" altLang="en-US" smtClean="0"/>
              <a:pPr/>
              <a:t>41</a:t>
            </a:fld>
            <a:endParaRPr lang="ko-KR" altLang="en-US" dirty="0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348845AA-EC2C-6D69-8723-F291944C30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53571" y="590211"/>
            <a:ext cx="1408298" cy="66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04744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847E571-EFF5-4A26-8D1E-408A27C03B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CBA39334-4D09-4A4C-9C4E-49244F6A81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3026477"/>
              </p:ext>
            </p:extLst>
          </p:nvPr>
        </p:nvGraphicFramePr>
        <p:xfrm>
          <a:off x="8458200" y="2785266"/>
          <a:ext cx="2441332" cy="2841816"/>
        </p:xfrm>
        <a:graphic>
          <a:graphicData uri="http://schemas.openxmlformats.org/drawingml/2006/table">
            <a:tbl>
              <a:tblPr/>
              <a:tblGrid>
                <a:gridCol w="2441332">
                  <a:extLst>
                    <a:ext uri="{9D8B030D-6E8A-4147-A177-3AD203B41FA5}">
                      <a16:colId xmlns:a16="http://schemas.microsoft.com/office/drawing/2014/main" val="1374575110"/>
                    </a:ext>
                  </a:extLst>
                </a:gridCol>
              </a:tblGrid>
              <a:tr h="23681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제품 처방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, </a:t>
                      </a:r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처방 설계원칙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(</a:t>
                      </a:r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어린이 화장품인 경우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)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2496293"/>
                  </a:ext>
                </a:extLst>
              </a:tr>
              <a:tr h="23681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부록 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- </a:t>
                      </a:r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물리화학적 특성 및 안정성 보고서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0928549"/>
                  </a:ext>
                </a:extLst>
              </a:tr>
              <a:tr h="23681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부록 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- </a:t>
                      </a:r>
                      <a:r>
                        <a:rPr lang="ko-KR" altLang="en-US" sz="900" b="0" i="0" u="none" strike="noStrike" spc="-130" baseline="0" dirty="0" err="1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방부력</a:t>
                      </a:r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시험 보고서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, </a:t>
                      </a:r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미생물 검측 보고서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8396095"/>
                  </a:ext>
                </a:extLst>
              </a:tr>
              <a:tr h="23681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부록 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- </a:t>
                      </a:r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유해물질 검측 보고서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, </a:t>
                      </a:r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포장 재료의 호환성 검측 보고서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6155469"/>
                  </a:ext>
                </a:extLst>
              </a:tr>
              <a:tr h="23681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제품 소개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(</a:t>
                      </a:r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제품 사용 목적 및 사용방법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)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3196158"/>
                  </a:ext>
                </a:extLst>
              </a:tr>
              <a:tr h="23681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제품 소개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(</a:t>
                      </a:r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일평균 사용량 및 </a:t>
                      </a:r>
                      <a:r>
                        <a:rPr lang="ko-KR" altLang="en-US" sz="900" b="0" i="0" u="none" strike="noStrike" spc="-130" baseline="0" dirty="0" err="1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전신노출량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)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1553283"/>
                  </a:ext>
                </a:extLst>
              </a:tr>
              <a:tr h="23681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처방 중 각 성분의 안전성 평가 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/ </a:t>
                      </a:r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존재 가능한 위험 물질 평가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1027730"/>
                  </a:ext>
                </a:extLst>
              </a:tr>
              <a:tr h="23681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출시 후 제품 안전성 모니터링 및 기록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, </a:t>
                      </a:r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보관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5261585"/>
                  </a:ext>
                </a:extLst>
              </a:tr>
              <a:tr h="23681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안전성평가 결론 시 인체 안전성 데이터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3290670"/>
                  </a:ext>
                </a:extLst>
              </a:tr>
              <a:tr h="23681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리스크 통제 조치 또는 건의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1395785"/>
                  </a:ext>
                </a:extLst>
              </a:tr>
              <a:tr h="23681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안전성 평가 결론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2046853"/>
                  </a:ext>
                </a:extLst>
              </a:tr>
              <a:tr h="23681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안전성평가자 서명 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/ </a:t>
                      </a:r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안전성평가자 약력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2505623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D8DC4A12-9590-484C-9D97-080744C4BD54}"/>
              </a:ext>
            </a:extLst>
          </p:cNvPr>
          <p:cNvSpPr txBox="1"/>
          <p:nvPr/>
        </p:nvSpPr>
        <p:spPr>
          <a:xfrm>
            <a:off x="2426678" y="2400554"/>
            <a:ext cx="7913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b="1" spc="-150" dirty="0">
                <a:solidFill>
                  <a:schemeClr val="bg2">
                    <a:lumMod val="25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유 </a:t>
            </a:r>
            <a:r>
              <a:rPr lang="ko-KR" altLang="en-US" sz="1600" b="1" spc="-150" dirty="0" err="1">
                <a:solidFill>
                  <a:schemeClr val="bg2">
                    <a:lumMod val="25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럽</a:t>
            </a:r>
            <a:endParaRPr lang="ko-KR" altLang="en-US" sz="1600" dirty="0">
              <a:solidFill>
                <a:schemeClr val="bg2">
                  <a:lumMod val="25000"/>
                </a:schemeClr>
              </a:solidFill>
              <a:latin typeface="넥슨Lv1고딕 Light" panose="00000300000000000000" pitchFamily="2" charset="-127"/>
              <a:ea typeface="넥슨Lv1고딕 Light" panose="00000300000000000000" pitchFamily="2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6B74408-3634-4A02-B40D-99D9BC6FB660}"/>
              </a:ext>
            </a:extLst>
          </p:cNvPr>
          <p:cNvSpPr txBox="1"/>
          <p:nvPr/>
        </p:nvSpPr>
        <p:spPr>
          <a:xfrm>
            <a:off x="9589477" y="2400554"/>
            <a:ext cx="7913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b="1" spc="-150" dirty="0">
                <a:solidFill>
                  <a:schemeClr val="bg2">
                    <a:lumMod val="25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중 국</a:t>
            </a:r>
            <a:endParaRPr lang="ko-KR" altLang="en-US" sz="1600" dirty="0">
              <a:solidFill>
                <a:schemeClr val="bg2">
                  <a:lumMod val="25000"/>
                </a:schemeClr>
              </a:solidFill>
              <a:latin typeface="넥슨Lv1고딕 Light" panose="00000300000000000000" pitchFamily="2" charset="-127"/>
              <a:ea typeface="넥슨Lv1고딕 Light" panose="00000300000000000000" pitchFamily="2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CA4C97E-E7BE-452C-AEDE-A2737693A7BF}"/>
              </a:ext>
            </a:extLst>
          </p:cNvPr>
          <p:cNvSpPr txBox="1"/>
          <p:nvPr/>
        </p:nvSpPr>
        <p:spPr>
          <a:xfrm>
            <a:off x="5273919" y="2233503"/>
            <a:ext cx="16441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b="1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국내 규제 </a:t>
            </a:r>
            <a:r>
              <a:rPr lang="en-US" altLang="ko-KR" sz="1600" b="1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(</a:t>
            </a:r>
            <a:r>
              <a:rPr lang="ko-KR" altLang="en-US" sz="1600" b="1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안</a:t>
            </a:r>
            <a:r>
              <a:rPr lang="en-US" altLang="ko-KR" sz="1600" b="1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)</a:t>
            </a:r>
            <a:endParaRPr lang="ko-KR" altLang="en-US" sz="1600" dirty="0">
              <a:solidFill>
                <a:schemeClr val="bg1"/>
              </a:solidFill>
              <a:latin typeface="넥슨Lv1고딕 Light" panose="00000300000000000000" pitchFamily="2" charset="-127"/>
              <a:ea typeface="넥슨Lv1고딕 Light" panose="00000300000000000000" pitchFamily="2" charset="-127"/>
            </a:endParaRPr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B710C321-F94A-4756-817F-CA812A1D65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1094" y="1446462"/>
            <a:ext cx="5392315" cy="561975"/>
          </a:xfrm>
          <a:prstGeom prst="rect">
            <a:avLst/>
          </a:prstGeom>
          <a:noFill/>
          <a:ln>
            <a:noFill/>
          </a:ln>
        </p:spPr>
        <p:txBody>
          <a:bodyPr lIns="504000" anchor="ctr"/>
          <a:lstStyle/>
          <a:p>
            <a:pPr eaLnBrk="0" hangingPunct="0">
              <a:defRPr/>
            </a:pPr>
            <a:r>
              <a:rPr lang="en-US" altLang="ko-KR" sz="2000" spc="-150" dirty="0">
                <a:solidFill>
                  <a:srgbClr val="003F98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 </a:t>
            </a:r>
            <a:r>
              <a:rPr lang="ko-KR" altLang="en-US" sz="2000" spc="-150" dirty="0">
                <a:solidFill>
                  <a:srgbClr val="003F98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해외 규제와 국내 규제</a:t>
            </a:r>
            <a:r>
              <a:rPr lang="en-US" altLang="ko-KR" sz="2000" spc="-150" dirty="0">
                <a:solidFill>
                  <a:srgbClr val="003F98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(</a:t>
            </a:r>
            <a:r>
              <a:rPr lang="ko-KR" altLang="en-US" sz="2000" spc="-150" dirty="0">
                <a:solidFill>
                  <a:srgbClr val="003F98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안</a:t>
            </a:r>
            <a:r>
              <a:rPr lang="en-US" altLang="ko-KR" sz="2000" spc="-150" dirty="0">
                <a:solidFill>
                  <a:srgbClr val="003F98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) </a:t>
            </a:r>
            <a:r>
              <a:rPr lang="ko-KR" altLang="en-US" sz="2000" spc="-150" dirty="0">
                <a:solidFill>
                  <a:srgbClr val="003F98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비교</a:t>
            </a:r>
          </a:p>
        </p:txBody>
      </p:sp>
      <p:graphicFrame>
        <p:nvGraphicFramePr>
          <p:cNvPr id="15" name="표 14">
            <a:extLst>
              <a:ext uri="{FF2B5EF4-FFF2-40B4-BE49-F238E27FC236}">
                <a16:creationId xmlns:a16="http://schemas.microsoft.com/office/drawing/2014/main" id="{E12DEE0F-08CE-4318-B9D7-F0E9ECD981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663991"/>
              </p:ext>
            </p:extLst>
          </p:nvPr>
        </p:nvGraphicFramePr>
        <p:xfrm>
          <a:off x="4879731" y="2600910"/>
          <a:ext cx="2441332" cy="2160430"/>
        </p:xfrm>
        <a:graphic>
          <a:graphicData uri="http://schemas.openxmlformats.org/drawingml/2006/table">
            <a:tbl>
              <a:tblPr/>
              <a:tblGrid>
                <a:gridCol w="2441332">
                  <a:extLst>
                    <a:ext uri="{9D8B030D-6E8A-4147-A177-3AD203B41FA5}">
                      <a16:colId xmlns:a16="http://schemas.microsoft.com/office/drawing/2014/main" val="949840124"/>
                    </a:ext>
                  </a:extLst>
                </a:gridCol>
              </a:tblGrid>
              <a:tr h="216043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제품의 정량적</a:t>
                      </a:r>
                      <a:r>
                        <a:rPr lang="en-US" altLang="ko-KR" sz="10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·</a:t>
                      </a:r>
                      <a:r>
                        <a:rPr lang="ko-KR" altLang="en-US" sz="1000" b="0" i="0" u="none" strike="noStrike" spc="-130" baseline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정성적 구성</a:t>
                      </a:r>
                      <a:endParaRPr lang="ko-KR" altLang="en-US" sz="1000" b="0" i="0" u="none" strike="noStrike" spc="-130" baseline="0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1155272"/>
                  </a:ext>
                </a:extLst>
              </a:tr>
              <a:tr h="216043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spc="-130" baseline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제품  및 원료의 </a:t>
                      </a:r>
                      <a:r>
                        <a:rPr lang="ko-KR" altLang="en-US" sz="10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물리</a:t>
                      </a:r>
                      <a:r>
                        <a:rPr lang="en-US" altLang="ko-KR" sz="10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·</a:t>
                      </a:r>
                      <a:r>
                        <a:rPr lang="ko-KR" altLang="en-US" sz="10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화학적 특성 </a:t>
                      </a:r>
                      <a:r>
                        <a:rPr lang="ko-KR" altLang="en-US" sz="1000" b="0" i="0" u="none" strike="noStrike" spc="-130" baseline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및 안정성</a:t>
                      </a:r>
                      <a:endParaRPr lang="ko-KR" altLang="en-US" sz="1000" b="0" i="0" u="none" strike="noStrike" spc="-130" baseline="0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4369023"/>
                  </a:ext>
                </a:extLst>
              </a:tr>
              <a:tr h="216043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spc="-130" baseline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미생물학적 품질</a:t>
                      </a:r>
                      <a:endParaRPr lang="ko-KR" altLang="en-US" sz="1000" b="0" i="0" u="none" strike="noStrike" spc="-130" baseline="0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595863"/>
                  </a:ext>
                </a:extLst>
              </a:tr>
              <a:tr h="216043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spc="-130" baseline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불순물</a:t>
                      </a:r>
                      <a:r>
                        <a:rPr lang="en-US" altLang="ko-KR" sz="1000" b="0" i="0" u="none" strike="noStrike" spc="-130" baseline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</a:t>
                      </a:r>
                      <a:r>
                        <a:rPr lang="ko-KR" altLang="en-US" sz="1000" b="0" i="0" u="none" strike="noStrike" spc="-130" baseline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및 포장재 관련 정보</a:t>
                      </a:r>
                      <a:endParaRPr lang="ko-KR" altLang="en-US" sz="1000" b="0" i="0" u="none" strike="noStrike" spc="-130" baseline="0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5373751"/>
                  </a:ext>
                </a:extLst>
              </a:tr>
              <a:tr h="216043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spc="-130" baseline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제품의 </a:t>
                      </a:r>
                      <a:r>
                        <a:rPr lang="ko-KR" altLang="en-US" sz="10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사용 방법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5506851"/>
                  </a:ext>
                </a:extLst>
              </a:tr>
              <a:tr h="216043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spc="-130" baseline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화장품에 대한 노출</a:t>
                      </a:r>
                      <a:endParaRPr lang="ko-KR" altLang="en-US" sz="1000" b="0" i="0" u="none" strike="noStrike" spc="-130" baseline="0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012669"/>
                  </a:ext>
                </a:extLst>
              </a:tr>
              <a:tr h="216043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spc="-130" baseline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화장품 성분에 대한 노출 및 </a:t>
                      </a:r>
                      <a:r>
                        <a:rPr lang="en-US" altLang="ko-KR" sz="1000" b="0" i="0" u="none" strike="noStrike" spc="-130" baseline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MoS</a:t>
                      </a:r>
                      <a:endParaRPr lang="ko-KR" altLang="en-US" sz="1000" b="0" i="0" u="none" strike="noStrike" spc="-130" baseline="0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9638270"/>
                  </a:ext>
                </a:extLst>
              </a:tr>
              <a:tr h="216043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spc="-130" baseline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화장품 성분의 독성 정보에 기반한 위해 판단</a:t>
                      </a:r>
                      <a:endParaRPr lang="ko-KR" altLang="en-US" sz="1000" b="0" i="0" u="none" strike="noStrike" spc="-130" baseline="0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6371257"/>
                  </a:ext>
                </a:extLst>
              </a:tr>
              <a:tr h="216043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spc="-130" baseline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유해사례 정보</a:t>
                      </a:r>
                      <a:endParaRPr lang="ko-KR" altLang="en-US" sz="1000" b="0" i="0" u="none" strike="noStrike" spc="-130" baseline="0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355623"/>
                  </a:ext>
                </a:extLst>
              </a:tr>
              <a:tr h="216043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spc="-130" baseline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제품에 대한 기타 정보</a:t>
                      </a:r>
                      <a:endParaRPr lang="ko-KR" altLang="en-US" sz="1000" b="0" i="0" u="none" strike="noStrike" spc="-130" baseline="0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4252398"/>
                  </a:ext>
                </a:extLst>
              </a:tr>
            </a:tbl>
          </a:graphicData>
        </a:graphic>
      </p:graphicFrame>
      <p:graphicFrame>
        <p:nvGraphicFramePr>
          <p:cNvPr id="16" name="표 15">
            <a:extLst>
              <a:ext uri="{FF2B5EF4-FFF2-40B4-BE49-F238E27FC236}">
                <a16:creationId xmlns:a16="http://schemas.microsoft.com/office/drawing/2014/main" id="{435877A1-162A-4F04-A245-EC63946CDE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8867537"/>
              </p:ext>
            </p:extLst>
          </p:nvPr>
        </p:nvGraphicFramePr>
        <p:xfrm>
          <a:off x="4994030" y="5202547"/>
          <a:ext cx="2206870" cy="644337"/>
        </p:xfrm>
        <a:graphic>
          <a:graphicData uri="http://schemas.openxmlformats.org/drawingml/2006/table">
            <a:tbl>
              <a:tblPr/>
              <a:tblGrid>
                <a:gridCol w="2206870">
                  <a:extLst>
                    <a:ext uri="{9D8B030D-6E8A-4147-A177-3AD203B41FA5}">
                      <a16:colId xmlns:a16="http://schemas.microsoft.com/office/drawing/2014/main" val="3737126948"/>
                    </a:ext>
                  </a:extLst>
                </a:gridCol>
              </a:tblGrid>
              <a:tr h="214779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spc="-130" baseline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제품의 사용 방법 및 사용할 때의 주의사항 표시</a:t>
                      </a:r>
                      <a:endParaRPr lang="ko-KR" altLang="en-US" sz="1000" b="0" i="0" u="none" strike="noStrike" spc="-130" baseline="0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3840365"/>
                  </a:ext>
                </a:extLst>
              </a:tr>
              <a:tr h="214779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안전성 평가 고찰 및 결론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2055293"/>
                  </a:ext>
                </a:extLst>
              </a:tr>
              <a:tr h="214779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안전성 평가자 서명 및 자격 증명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3045185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2153AC9B-A396-46C1-8104-D857BC7E280D}"/>
              </a:ext>
            </a:extLst>
          </p:cNvPr>
          <p:cNvSpPr txBox="1"/>
          <p:nvPr/>
        </p:nvSpPr>
        <p:spPr>
          <a:xfrm>
            <a:off x="4994030" y="4787716"/>
            <a:ext cx="22068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dirty="0">
                <a:solidFill>
                  <a:schemeClr val="bg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Calibri" pitchFamily="34" charset="0"/>
              </a:rPr>
              <a:t>화장품의 안전성 평가 </a:t>
            </a:r>
            <a:endParaRPr lang="en-US" altLang="ko-KR" sz="1100" dirty="0">
              <a:solidFill>
                <a:schemeClr val="bg1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Calibri" pitchFamily="34" charset="0"/>
            </a:endParaRPr>
          </a:p>
        </p:txBody>
      </p:sp>
      <p:graphicFrame>
        <p:nvGraphicFramePr>
          <p:cNvPr id="13" name="표 12">
            <a:extLst>
              <a:ext uri="{FF2B5EF4-FFF2-40B4-BE49-F238E27FC236}">
                <a16:creationId xmlns:a16="http://schemas.microsoft.com/office/drawing/2014/main" id="{878D9E23-4C90-4CCB-8423-598F0D9319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1200352"/>
              </p:ext>
            </p:extLst>
          </p:nvPr>
        </p:nvGraphicFramePr>
        <p:xfrm>
          <a:off x="1292469" y="2787162"/>
          <a:ext cx="2470639" cy="2839915"/>
        </p:xfrm>
        <a:graphic>
          <a:graphicData uri="http://schemas.openxmlformats.org/drawingml/2006/table">
            <a:tbl>
              <a:tblPr/>
              <a:tblGrid>
                <a:gridCol w="2470639">
                  <a:extLst>
                    <a:ext uri="{9D8B030D-6E8A-4147-A177-3AD203B41FA5}">
                      <a16:colId xmlns:a16="http://schemas.microsoft.com/office/drawing/2014/main" val="74685184"/>
                    </a:ext>
                  </a:extLst>
                </a:gridCol>
              </a:tblGrid>
              <a:tr h="218455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제품 정량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·</a:t>
                      </a:r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정성 조성 정보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6093055"/>
                  </a:ext>
                </a:extLst>
              </a:tr>
              <a:tr h="218455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제품의 물리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·</a:t>
                      </a:r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화학적 특성 및 안정성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5775700"/>
                  </a:ext>
                </a:extLst>
              </a:tr>
              <a:tr h="218455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미생물학적 품질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4363661"/>
                  </a:ext>
                </a:extLst>
              </a:tr>
              <a:tr h="218455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불순물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, </a:t>
                      </a:r>
                      <a:r>
                        <a:rPr lang="ko-KR" altLang="en-US" sz="900" b="0" i="0" u="none" strike="noStrike" spc="-130" baseline="0" dirty="0" err="1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트레이스</a:t>
                      </a:r>
                      <a:r>
                        <a:rPr lang="en-US" altLang="ko-KR" sz="9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(traces) </a:t>
                      </a:r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및 포장재 정보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4282456"/>
                  </a:ext>
                </a:extLst>
              </a:tr>
              <a:tr h="218455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일반적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·</a:t>
                      </a:r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합리적 예상 가능한 사용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8523040"/>
                  </a:ext>
                </a:extLst>
              </a:tr>
              <a:tr h="218455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제품 노출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144110"/>
                  </a:ext>
                </a:extLst>
              </a:tr>
              <a:tr h="218455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물질 노출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7211519"/>
                  </a:ext>
                </a:extLst>
              </a:tr>
              <a:tr h="218455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물질 독성정보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406648"/>
                  </a:ext>
                </a:extLst>
              </a:tr>
              <a:tr h="218455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유해 사례에 대한 정보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3333604"/>
                  </a:ext>
                </a:extLst>
              </a:tr>
              <a:tr h="218455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화장품에 관한 정보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6602776"/>
                  </a:ext>
                </a:extLst>
              </a:tr>
              <a:tr h="218455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라벨로 표시된 경고문 및 용도 지시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8242064"/>
                  </a:ext>
                </a:extLst>
              </a:tr>
              <a:tr h="218455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평가 결론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, </a:t>
                      </a:r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추론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0099370"/>
                  </a:ext>
                </a:extLst>
              </a:tr>
              <a:tr h="218455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평가자의 자격 증명 및 안전성 평가 승인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5000158"/>
                  </a:ext>
                </a:extLst>
              </a:tr>
            </a:tbl>
          </a:graphicData>
        </a:graphic>
      </p:graphicFrame>
      <p:cxnSp>
        <p:nvCxnSpPr>
          <p:cNvPr id="18" name="직선 연결선 17">
            <a:extLst>
              <a:ext uri="{FF2B5EF4-FFF2-40B4-BE49-F238E27FC236}">
                <a16:creationId xmlns:a16="http://schemas.microsoft.com/office/drawing/2014/main" id="{F97827EE-37BE-45A0-9A68-93025748C2DC}"/>
              </a:ext>
            </a:extLst>
          </p:cNvPr>
          <p:cNvCxnSpPr>
            <a:cxnSpLocks/>
          </p:cNvCxnSpPr>
          <p:nvPr/>
        </p:nvCxnSpPr>
        <p:spPr>
          <a:xfrm flipV="1">
            <a:off x="699205" y="6480765"/>
            <a:ext cx="10809158" cy="495"/>
          </a:xfrm>
          <a:prstGeom prst="line">
            <a:avLst/>
          </a:prstGeom>
          <a:ln>
            <a:solidFill>
              <a:srgbClr val="C04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표 19">
            <a:extLst>
              <a:ext uri="{FF2B5EF4-FFF2-40B4-BE49-F238E27FC236}">
                <a16:creationId xmlns:a16="http://schemas.microsoft.com/office/drawing/2014/main" id="{DFC2B948-97FF-4A2B-B9C7-458F8A548A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932698"/>
              </p:ext>
            </p:extLst>
          </p:nvPr>
        </p:nvGraphicFramePr>
        <p:xfrm>
          <a:off x="699205" y="6263174"/>
          <a:ext cx="38996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9896">
                  <a:extLst>
                    <a:ext uri="{9D8B030D-6E8A-4147-A177-3AD203B41FA5}">
                      <a16:colId xmlns:a16="http://schemas.microsoft.com/office/drawing/2014/main" val="855526410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106271662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374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01| </a:t>
                      </a:r>
                      <a:r>
                        <a:rPr lang="ko-KR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안전성 평가 개요</a:t>
                      </a:r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02|</a:t>
                      </a:r>
                      <a:r>
                        <a:rPr lang="ko-KR" altLang="en-US" sz="800" dirty="0"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안정성 정보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03|</a:t>
                      </a:r>
                      <a:r>
                        <a:rPr lang="ko-KR" altLang="en-US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안전성 평가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graphicFrame>
        <p:nvGraphicFramePr>
          <p:cNvPr id="21" name="표 20">
            <a:extLst>
              <a:ext uri="{FF2B5EF4-FFF2-40B4-BE49-F238E27FC236}">
                <a16:creationId xmlns:a16="http://schemas.microsoft.com/office/drawing/2014/main" id="{A264E4B1-1F9B-4867-ABC9-35050B46AD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080353"/>
              </p:ext>
            </p:extLst>
          </p:nvPr>
        </p:nvGraphicFramePr>
        <p:xfrm>
          <a:off x="11196722" y="6274725"/>
          <a:ext cx="3042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288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0053">
                <a:tc>
                  <a:txBody>
                    <a:bodyPr/>
                    <a:lstStyle/>
                    <a:p>
                      <a:pPr latinLnBrk="1"/>
                      <a:endParaRPr lang="ko-KR" altLang="en-US" sz="800" dirty="0">
                        <a:solidFill>
                          <a:schemeClr val="bg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1A6D655-24DA-49FC-9002-AE5450A2E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DE84-D504-4A98-B5DC-B7F62ED37110}" type="slidenum">
              <a:rPr lang="ko-KR" altLang="en-US" smtClean="0"/>
              <a:pPr/>
              <a:t>42</a:t>
            </a:fld>
            <a:endParaRPr lang="ko-KR" altLang="en-US" dirty="0"/>
          </a:p>
        </p:txBody>
      </p:sp>
      <p:pic>
        <p:nvPicPr>
          <p:cNvPr id="24" name="그림 23">
            <a:extLst>
              <a:ext uri="{FF2B5EF4-FFF2-40B4-BE49-F238E27FC236}">
                <a16:creationId xmlns:a16="http://schemas.microsoft.com/office/drawing/2014/main" id="{E82F98F5-DECD-9FB6-8486-F258EDF912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3571" y="590211"/>
            <a:ext cx="1408298" cy="664522"/>
          </a:xfrm>
          <a:prstGeom prst="rect">
            <a:avLst/>
          </a:prstGeom>
        </p:spPr>
      </p:pic>
      <p:pic>
        <p:nvPicPr>
          <p:cNvPr id="25" name="그림 24">
            <a:extLst>
              <a:ext uri="{FF2B5EF4-FFF2-40B4-BE49-F238E27FC236}">
                <a16:creationId xmlns:a16="http://schemas.microsoft.com/office/drawing/2014/main" id="{BF1913A7-A79F-B0FB-0DD5-B4CDE19EED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5971" y="742611"/>
            <a:ext cx="1408298" cy="66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29485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그림 19">
            <a:extLst>
              <a:ext uri="{FF2B5EF4-FFF2-40B4-BE49-F238E27FC236}">
                <a16:creationId xmlns:a16="http://schemas.microsoft.com/office/drawing/2014/main" id="{FD6823A0-1F7D-402B-8DB6-CEEF72A463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" y="167"/>
            <a:ext cx="12190186" cy="685766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A262391-5B21-4DAE-82CC-91A227E37F99}"/>
              </a:ext>
            </a:extLst>
          </p:cNvPr>
          <p:cNvSpPr txBox="1"/>
          <p:nvPr/>
        </p:nvSpPr>
        <p:spPr>
          <a:xfrm>
            <a:off x="1090246" y="1951618"/>
            <a:ext cx="34465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화장품 </a:t>
            </a:r>
            <a:r>
              <a:rPr lang="ko-KR" altLang="en-US" sz="1600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안전성 평가</a:t>
            </a:r>
            <a:endParaRPr lang="en-US" altLang="ko-KR" sz="1600" spc="-150" dirty="0"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  <a:cs typeface="Calibri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67B165-2E97-46FE-8DAB-ED4F4A751A64}"/>
              </a:ext>
            </a:extLst>
          </p:cNvPr>
          <p:cNvSpPr txBox="1"/>
          <p:nvPr/>
        </p:nvSpPr>
        <p:spPr>
          <a:xfrm>
            <a:off x="5263664" y="1798085"/>
            <a:ext cx="5612425" cy="387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제품의 사용방법 및 사용할 때의 주의사항 표시</a:t>
            </a:r>
            <a:endParaRPr kumimoji="1" lang="en-US" altLang="ko-KR" sz="1600" spc="-150" dirty="0">
              <a:solidFill>
                <a:schemeClr val="accent5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5CD2B41-EA53-43C7-8123-DDA61984F10A}"/>
              </a:ext>
            </a:extLst>
          </p:cNvPr>
          <p:cNvSpPr txBox="1"/>
          <p:nvPr/>
        </p:nvSpPr>
        <p:spPr>
          <a:xfrm>
            <a:off x="5263664" y="3103217"/>
            <a:ext cx="5612425" cy="387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안전성 평가 고찰 및 결론</a:t>
            </a:r>
            <a:endParaRPr kumimoji="1" lang="en-US" altLang="ko-KR" sz="1600" spc="-150" dirty="0">
              <a:solidFill>
                <a:schemeClr val="accent5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A22ED04-E049-4B54-A76B-5F368D0F829B}"/>
              </a:ext>
            </a:extLst>
          </p:cNvPr>
          <p:cNvSpPr txBox="1"/>
          <p:nvPr/>
        </p:nvSpPr>
        <p:spPr>
          <a:xfrm>
            <a:off x="1090245" y="2452811"/>
            <a:ext cx="3455378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화장품 안전성 정보에서 수집된 정보를 기반으로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평가하는 항목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FCAE9C33-BA9D-4AB0-9034-C0A655DB1F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1398571"/>
              </p:ext>
            </p:extLst>
          </p:nvPr>
        </p:nvGraphicFramePr>
        <p:xfrm>
          <a:off x="1203567" y="3099710"/>
          <a:ext cx="3228731" cy="944753"/>
        </p:xfrm>
        <a:graphic>
          <a:graphicData uri="http://schemas.openxmlformats.org/drawingml/2006/table">
            <a:tbl>
              <a:tblPr/>
              <a:tblGrid>
                <a:gridCol w="3228731">
                  <a:extLst>
                    <a:ext uri="{9D8B030D-6E8A-4147-A177-3AD203B41FA5}">
                      <a16:colId xmlns:a16="http://schemas.microsoft.com/office/drawing/2014/main" val="1928516564"/>
                    </a:ext>
                  </a:extLst>
                </a:gridCol>
              </a:tblGrid>
              <a:tr h="303472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</a:t>
                      </a:r>
                      <a:r>
                        <a:rPr lang="ko-KR" altLang="en-US" sz="12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넥슨Lv2고딕 Medium" panose="00000600000000000000" pitchFamily="2" charset="-127"/>
                          <a:ea typeface="넥슨Lv2고딕 Medium" panose="00000600000000000000" pitchFamily="2" charset="-127"/>
                        </a:rPr>
                        <a:t>화장품 안전성 평가 항목 구성</a:t>
                      </a:r>
                      <a:endParaRPr lang="en-US" altLang="ko-KR" sz="12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넥슨Lv2고딕 Medium" panose="00000600000000000000" pitchFamily="2" charset="-127"/>
                        <a:ea typeface="넥슨Lv2고딕 Medium" panose="00000600000000000000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706147"/>
                  </a:ext>
                </a:extLst>
              </a:tr>
              <a:tr h="337809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①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화장품에 표시한 사용할 때의 주의사항에 대한 설명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468950"/>
                  </a:ext>
                </a:extLst>
              </a:tr>
              <a:tr h="303472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②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안전성 평가 고찰 및 결론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0583869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49594191-C0F6-4C23-BE19-D07ADC8BDE62}"/>
              </a:ext>
            </a:extLst>
          </p:cNvPr>
          <p:cNvSpPr txBox="1"/>
          <p:nvPr/>
        </p:nvSpPr>
        <p:spPr>
          <a:xfrm>
            <a:off x="5530358" y="4097044"/>
            <a:ext cx="5466867" cy="490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lvl="1" indent="-180975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· 개별 물질 및 혼합물에 대한 안전성 평가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180975" lvl="1" indent="-180975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·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화장품에 대한 안전성 평가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B982E6-3260-4992-86F3-F7AF3669634C}"/>
              </a:ext>
            </a:extLst>
          </p:cNvPr>
          <p:cNvSpPr txBox="1"/>
          <p:nvPr/>
        </p:nvSpPr>
        <p:spPr>
          <a:xfrm>
            <a:off x="5521567" y="2335927"/>
            <a:ext cx="5451233" cy="313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안전성 평가 결과에서 도출된 해당 화장품 사용할 때의 주의사항 기술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8DB8FBE-786F-4618-9817-9F307658037A}"/>
              </a:ext>
            </a:extLst>
          </p:cNvPr>
          <p:cNvSpPr txBox="1"/>
          <p:nvPr/>
        </p:nvSpPr>
        <p:spPr>
          <a:xfrm>
            <a:off x="5521567" y="2632275"/>
            <a:ext cx="5451233" cy="313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해당 항목에 기술 된 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‘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화장품 사용할 때의 주의사항 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’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은 제품에 표시하여야 함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AA7FE31-3825-4EB6-B1BA-873DE85DBF8F}"/>
              </a:ext>
            </a:extLst>
          </p:cNvPr>
          <p:cNvSpPr txBox="1"/>
          <p:nvPr/>
        </p:nvSpPr>
        <p:spPr>
          <a:xfrm>
            <a:off x="5521566" y="3639233"/>
            <a:ext cx="5451233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제품 안전성과 관련한 화장품 안전성 정보를 종합하여 안전성 평가자의 제품의 안전성에 대한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최종 결론 및 결론의 기반이 되는 근거 기술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FAEE5AD-5481-45AA-BE38-7546107EBC1B}"/>
              </a:ext>
            </a:extLst>
          </p:cNvPr>
          <p:cNvSpPr txBox="1"/>
          <p:nvPr/>
        </p:nvSpPr>
        <p:spPr>
          <a:xfrm>
            <a:off x="5521566" y="4631118"/>
            <a:ext cx="5451233" cy="313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보고서 업데이트가 필요한 경우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6FE39D2-E39E-49CB-884E-DD9F33C0E10C}"/>
              </a:ext>
            </a:extLst>
          </p:cNvPr>
          <p:cNvSpPr txBox="1"/>
          <p:nvPr/>
        </p:nvSpPr>
        <p:spPr>
          <a:xfrm>
            <a:off x="5574318" y="4874986"/>
            <a:ext cx="5466867" cy="9056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lvl="1" indent="-180975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평가 대상 물질에 대한 새로운 과학적 발견 및 독성 자료에 따라 기존 안전성 평가 결과의 변경이 필요한 경우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180975" lvl="1" indent="-180975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원료의 조성 또는 규격에 변경사항이 발생한 경우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180975" lvl="1" indent="-180975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사용 조건의 변경사항이 발생한 경우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180975" lvl="1" indent="-180975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합리적인 사용 조건 및 오용의 경우 모두에서 이상반응의 성질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심각도</a:t>
            </a:r>
            <a:r>
              <a:rPr kumimoji="1" lang="en-US" altLang="ko-KR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900" b="1" spc="-2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빈도 등이 상승 추세에 있는 경우</a:t>
            </a:r>
            <a:endParaRPr kumimoji="1" lang="en-US" altLang="ko-KR" sz="900" b="1" spc="-2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B366D560-08A7-4564-B49F-3E8E1E6496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911" y="4978837"/>
            <a:ext cx="140208" cy="140208"/>
          </a:xfrm>
          <a:prstGeom prst="rect">
            <a:avLst/>
          </a:prstGeom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id="{6698764E-3FF3-4067-AD25-A0000F309A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911" y="5185393"/>
            <a:ext cx="140208" cy="140208"/>
          </a:xfrm>
          <a:prstGeom prst="rect">
            <a:avLst/>
          </a:prstGeom>
        </p:spPr>
      </p:pic>
      <p:pic>
        <p:nvPicPr>
          <p:cNvPr id="25" name="그림 24">
            <a:extLst>
              <a:ext uri="{FF2B5EF4-FFF2-40B4-BE49-F238E27FC236}">
                <a16:creationId xmlns:a16="http://schemas.microsoft.com/office/drawing/2014/main" id="{AA54B130-C7F1-4CF4-98C5-7B347FAC053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911" y="5386242"/>
            <a:ext cx="140208" cy="140208"/>
          </a:xfrm>
          <a:prstGeom prst="rect">
            <a:avLst/>
          </a:prstGeom>
        </p:spPr>
      </p:pic>
      <p:pic>
        <p:nvPicPr>
          <p:cNvPr id="27" name="그림 26">
            <a:extLst>
              <a:ext uri="{FF2B5EF4-FFF2-40B4-BE49-F238E27FC236}">
                <a16:creationId xmlns:a16="http://schemas.microsoft.com/office/drawing/2014/main" id="{D0B1DB6F-F355-4D17-B388-92EB010FBAE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7842" y="5600123"/>
            <a:ext cx="140208" cy="140208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073F7BD4-A0A1-4FED-83AC-C649FE80CE81}"/>
              </a:ext>
            </a:extLst>
          </p:cNvPr>
          <p:cNvSpPr txBox="1"/>
          <p:nvPr/>
        </p:nvSpPr>
        <p:spPr>
          <a:xfrm>
            <a:off x="994507" y="4724918"/>
            <a:ext cx="2400301" cy="11134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10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1. </a:t>
            </a:r>
            <a:r>
              <a:rPr kumimoji="1" lang="ko-KR" altLang="en-US" sz="900" b="1" spc="-10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제품의 정량적 </a:t>
            </a:r>
            <a:r>
              <a:rPr kumimoji="1" lang="en-US" altLang="ko-KR" sz="900" b="1" spc="-10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· </a:t>
            </a:r>
            <a:r>
              <a:rPr kumimoji="1" lang="ko-KR" altLang="en-US" sz="900" b="1" spc="-10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정성적 구성</a:t>
            </a:r>
            <a:endParaRPr kumimoji="1" lang="en-US" altLang="ko-KR" sz="900" b="1" spc="-10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0" lvl="1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10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2</a:t>
            </a:r>
            <a:r>
              <a:rPr kumimoji="1" lang="en-US" altLang="ko-KR" sz="900" b="1" spc="-10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. </a:t>
            </a:r>
            <a:r>
              <a:rPr kumimoji="1" lang="ko-KR" altLang="en-US" sz="900" b="1" spc="-10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제품 및 원료의 </a:t>
            </a:r>
            <a:r>
              <a:rPr kumimoji="1" lang="ko-KR" altLang="en-US" sz="900" b="1" spc="-10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물리 </a:t>
            </a:r>
            <a:r>
              <a:rPr kumimoji="1" lang="en-US" altLang="ko-KR" sz="900" b="1" spc="-10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· </a:t>
            </a:r>
            <a:r>
              <a:rPr kumimoji="1" lang="ko-KR" altLang="en-US" sz="900" b="1" spc="-10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화학적 특성 </a:t>
            </a:r>
            <a:r>
              <a:rPr kumimoji="1" lang="ko-KR" altLang="en-US" sz="900" b="1" spc="-10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및 안정성</a:t>
            </a:r>
            <a:endParaRPr kumimoji="1" lang="en-US" altLang="ko-KR" sz="900" b="1" spc="-10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0" lvl="1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10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3</a:t>
            </a:r>
            <a:r>
              <a:rPr kumimoji="1" lang="en-US" altLang="ko-KR" sz="900" b="1" spc="-10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. </a:t>
            </a:r>
            <a:r>
              <a:rPr kumimoji="1" lang="ko-KR" altLang="en-US" sz="900" b="1" spc="-10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미생물학적 품질</a:t>
            </a:r>
            <a:endParaRPr kumimoji="1" lang="en-US" altLang="ko-KR" sz="900" b="1" spc="-10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0" lvl="1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10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4. </a:t>
            </a:r>
            <a:r>
              <a:rPr kumimoji="1" lang="ko-KR" altLang="en-US" sz="900" b="1" spc="-10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불순물</a:t>
            </a:r>
            <a:r>
              <a:rPr kumimoji="1" lang="en-US" altLang="ko-KR" sz="900" b="1" spc="-10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900" b="1" spc="-10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및포장재 관련 정보</a:t>
            </a:r>
            <a:endParaRPr kumimoji="1" lang="en-US" altLang="ko-KR" sz="900" b="1" spc="-10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0" lvl="1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10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5</a:t>
            </a:r>
            <a:r>
              <a:rPr kumimoji="1" lang="en-US" altLang="ko-KR" sz="900" b="1" spc="-10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. </a:t>
            </a:r>
            <a:r>
              <a:rPr kumimoji="1" lang="ko-KR" altLang="en-US" sz="900" b="1" spc="-10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제품의 </a:t>
            </a:r>
            <a:r>
              <a:rPr kumimoji="1" lang="ko-KR" altLang="en-US" sz="900" b="1" spc="-10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사용 방법</a:t>
            </a:r>
            <a:endParaRPr kumimoji="1" lang="en-US" altLang="ko-KR" sz="900" b="1" spc="-10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A8C9C76-94E0-41BB-81D0-E2C2A905D6F7}"/>
              </a:ext>
            </a:extLst>
          </p:cNvPr>
          <p:cNvSpPr txBox="1"/>
          <p:nvPr/>
        </p:nvSpPr>
        <p:spPr>
          <a:xfrm>
            <a:off x="2862471" y="4724918"/>
            <a:ext cx="1955966" cy="11134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10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6</a:t>
            </a:r>
            <a:r>
              <a:rPr kumimoji="1" lang="en-US" altLang="ko-KR" sz="900" b="1" spc="-10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. </a:t>
            </a:r>
            <a:r>
              <a:rPr kumimoji="1" lang="ko-KR" altLang="en-US" sz="900" b="1" spc="-10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화장품에 대한 노출 </a:t>
            </a:r>
            <a:endParaRPr kumimoji="1" lang="en-US" altLang="ko-KR" sz="900" b="1" spc="-10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0" lvl="1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10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7</a:t>
            </a:r>
            <a:r>
              <a:rPr kumimoji="1" lang="en-US" altLang="ko-KR" sz="900" b="1" spc="-10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. </a:t>
            </a:r>
            <a:r>
              <a:rPr kumimoji="1" lang="ko-KR" altLang="en-US" sz="900" b="1" spc="-10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화장품 성분에 대한 노출 및 </a:t>
            </a:r>
            <a:r>
              <a:rPr kumimoji="1" lang="en-US" altLang="ko-KR" sz="900" b="1" spc="-10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MoS</a:t>
            </a:r>
            <a:endParaRPr kumimoji="1" lang="en-US" altLang="ko-KR" sz="900" b="1" spc="-10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0" lvl="1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10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8</a:t>
            </a:r>
            <a:r>
              <a:rPr kumimoji="1" lang="en-US" altLang="ko-KR" sz="900" b="1" spc="-10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. </a:t>
            </a:r>
            <a:r>
              <a:rPr kumimoji="1" lang="ko-KR" altLang="en-US" sz="900" b="1" spc="-10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화장품 성분의 독성 정보에 기반한 위해판단</a:t>
            </a:r>
            <a:endParaRPr kumimoji="1" lang="en-US" altLang="ko-KR" sz="900" b="1" spc="-10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0" lvl="1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10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9. </a:t>
            </a:r>
            <a:r>
              <a:rPr kumimoji="1" lang="ko-KR" altLang="en-US" sz="900" b="1" spc="-10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유해사례 정보</a:t>
            </a:r>
            <a:endParaRPr kumimoji="1" lang="en-US" altLang="ko-KR" sz="900" b="1" spc="-10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0" lvl="1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10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10</a:t>
            </a:r>
            <a:r>
              <a:rPr kumimoji="1" lang="en-US" altLang="ko-KR" sz="900" b="1" spc="-10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. </a:t>
            </a:r>
            <a:r>
              <a:rPr kumimoji="1" lang="ko-KR" altLang="en-US" sz="900" b="1" spc="-10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제품에 대한 기타 </a:t>
            </a:r>
            <a:r>
              <a:rPr kumimoji="1" lang="ko-KR" altLang="en-US" sz="900" b="1" spc="-10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정보 </a:t>
            </a:r>
            <a:endParaRPr kumimoji="1" lang="en-US" altLang="ko-KR" sz="900" b="1" spc="-10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</p:txBody>
      </p:sp>
      <p:cxnSp>
        <p:nvCxnSpPr>
          <p:cNvPr id="30" name="직선 연결선 29">
            <a:extLst>
              <a:ext uri="{FF2B5EF4-FFF2-40B4-BE49-F238E27FC236}">
                <a16:creationId xmlns:a16="http://schemas.microsoft.com/office/drawing/2014/main" id="{6CCF817A-74C0-46DF-BA2D-DAF8CC04042D}"/>
              </a:ext>
            </a:extLst>
          </p:cNvPr>
          <p:cNvCxnSpPr>
            <a:cxnSpLocks/>
          </p:cNvCxnSpPr>
          <p:nvPr/>
        </p:nvCxnSpPr>
        <p:spPr>
          <a:xfrm>
            <a:off x="5451463" y="2637935"/>
            <a:ext cx="542462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>
            <a:extLst>
              <a:ext uri="{FF2B5EF4-FFF2-40B4-BE49-F238E27FC236}">
                <a16:creationId xmlns:a16="http://schemas.microsoft.com/office/drawing/2014/main" id="{BD001573-4ED4-4AFD-810A-EA64A1906D39}"/>
              </a:ext>
            </a:extLst>
          </p:cNvPr>
          <p:cNvCxnSpPr>
            <a:cxnSpLocks/>
          </p:cNvCxnSpPr>
          <p:nvPr/>
        </p:nvCxnSpPr>
        <p:spPr>
          <a:xfrm>
            <a:off x="5451463" y="4616209"/>
            <a:ext cx="542462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직선 연결선 32">
            <a:extLst>
              <a:ext uri="{FF2B5EF4-FFF2-40B4-BE49-F238E27FC236}">
                <a16:creationId xmlns:a16="http://schemas.microsoft.com/office/drawing/2014/main" id="{CE50FBCF-A9F2-47F6-9BE8-C9A2348A2629}"/>
              </a:ext>
            </a:extLst>
          </p:cNvPr>
          <p:cNvCxnSpPr/>
          <p:nvPr/>
        </p:nvCxnSpPr>
        <p:spPr>
          <a:xfrm>
            <a:off x="2847624" y="4821932"/>
            <a:ext cx="0" cy="10073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E825B0A-DE84-4429-A4A8-B33FB7EAE9E5}"/>
              </a:ext>
            </a:extLst>
          </p:cNvPr>
          <p:cNvSpPr txBox="1"/>
          <p:nvPr/>
        </p:nvSpPr>
        <p:spPr>
          <a:xfrm>
            <a:off x="1090246" y="4409647"/>
            <a:ext cx="344658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dirty="0">
                <a:solidFill>
                  <a:schemeClr val="bg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Calibri" pitchFamily="34" charset="0"/>
              </a:rPr>
              <a:t>[</a:t>
            </a:r>
            <a:r>
              <a:rPr lang="ko-KR" altLang="en-US" sz="1100" dirty="0">
                <a:solidFill>
                  <a:schemeClr val="bg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Calibri" pitchFamily="34" charset="0"/>
              </a:rPr>
              <a:t> 안전성 정보 </a:t>
            </a:r>
            <a:r>
              <a:rPr lang="en-US" altLang="ko-KR" sz="1100" dirty="0">
                <a:solidFill>
                  <a:schemeClr val="bg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Calibri" pitchFamily="34" charset="0"/>
              </a:rPr>
              <a:t>]</a:t>
            </a:r>
            <a:r>
              <a:rPr lang="ko-KR" altLang="en-US" sz="1100" dirty="0">
                <a:solidFill>
                  <a:schemeClr val="bg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Calibri" pitchFamily="34" charset="0"/>
              </a:rPr>
              <a:t> </a:t>
            </a:r>
            <a:endParaRPr lang="en-US" altLang="ko-KR" sz="1100" dirty="0">
              <a:solidFill>
                <a:schemeClr val="bg1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Calibri" pitchFamily="34" charset="0"/>
            </a:endParaRPr>
          </a:p>
        </p:txBody>
      </p:sp>
      <p:cxnSp>
        <p:nvCxnSpPr>
          <p:cNvPr id="36" name="직선 연결선 35">
            <a:extLst>
              <a:ext uri="{FF2B5EF4-FFF2-40B4-BE49-F238E27FC236}">
                <a16:creationId xmlns:a16="http://schemas.microsoft.com/office/drawing/2014/main" id="{D8B1D81E-0016-4F84-AF9A-BBF54577B07F}"/>
              </a:ext>
            </a:extLst>
          </p:cNvPr>
          <p:cNvCxnSpPr>
            <a:cxnSpLocks/>
          </p:cNvCxnSpPr>
          <p:nvPr/>
        </p:nvCxnSpPr>
        <p:spPr>
          <a:xfrm flipV="1">
            <a:off x="699205" y="6480765"/>
            <a:ext cx="10809158" cy="495"/>
          </a:xfrm>
          <a:prstGeom prst="line">
            <a:avLst/>
          </a:prstGeom>
          <a:ln>
            <a:solidFill>
              <a:srgbClr val="C04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표 36">
            <a:extLst>
              <a:ext uri="{FF2B5EF4-FFF2-40B4-BE49-F238E27FC236}">
                <a16:creationId xmlns:a16="http://schemas.microsoft.com/office/drawing/2014/main" id="{7A2C1CA1-0026-4485-9D83-2B7F655175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6668848"/>
              </p:ext>
            </p:extLst>
          </p:nvPr>
        </p:nvGraphicFramePr>
        <p:xfrm>
          <a:off x="689694" y="6272131"/>
          <a:ext cx="38996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9896">
                  <a:extLst>
                    <a:ext uri="{9D8B030D-6E8A-4147-A177-3AD203B41FA5}">
                      <a16:colId xmlns:a16="http://schemas.microsoft.com/office/drawing/2014/main" val="855526410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106271662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374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01| </a:t>
                      </a:r>
                      <a:r>
                        <a:rPr lang="ko-KR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안전성 평가 개요</a:t>
                      </a:r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02|</a:t>
                      </a:r>
                      <a:r>
                        <a:rPr lang="ko-KR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안정성 정보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chemeClr val="bg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03|</a:t>
                      </a:r>
                      <a:r>
                        <a:rPr lang="ko-KR" altLang="en-US" sz="800" dirty="0">
                          <a:solidFill>
                            <a:schemeClr val="bg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안전성 평가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pic>
        <p:nvPicPr>
          <p:cNvPr id="5" name="그림 4">
            <a:extLst>
              <a:ext uri="{FF2B5EF4-FFF2-40B4-BE49-F238E27FC236}">
                <a16:creationId xmlns:a16="http://schemas.microsoft.com/office/drawing/2014/main" id="{032C7405-FA5C-4E05-AC53-F1C880487F9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515" y="2384561"/>
            <a:ext cx="222504" cy="210312"/>
          </a:xfrm>
          <a:prstGeom prst="rect">
            <a:avLst/>
          </a:prstGeom>
        </p:spPr>
      </p:pic>
      <p:pic>
        <p:nvPicPr>
          <p:cNvPr id="32" name="그림 31">
            <a:extLst>
              <a:ext uri="{FF2B5EF4-FFF2-40B4-BE49-F238E27FC236}">
                <a16:creationId xmlns:a16="http://schemas.microsoft.com/office/drawing/2014/main" id="{29865F02-14CD-49A9-AF0C-877795FAD6F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515" y="3697864"/>
            <a:ext cx="222504" cy="210312"/>
          </a:xfrm>
          <a:prstGeom prst="rect">
            <a:avLst/>
          </a:prstGeom>
        </p:spPr>
      </p:pic>
      <p:pic>
        <p:nvPicPr>
          <p:cNvPr id="34" name="그림 33">
            <a:extLst>
              <a:ext uri="{FF2B5EF4-FFF2-40B4-BE49-F238E27FC236}">
                <a16:creationId xmlns:a16="http://schemas.microsoft.com/office/drawing/2014/main" id="{9534D1CA-0CDA-41D6-8903-5250E8016B9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515" y="4685668"/>
            <a:ext cx="222504" cy="210312"/>
          </a:xfrm>
          <a:prstGeom prst="rect">
            <a:avLst/>
          </a:prstGeom>
        </p:spPr>
      </p:pic>
      <p:pic>
        <p:nvPicPr>
          <p:cNvPr id="35" name="그림 34">
            <a:extLst>
              <a:ext uri="{FF2B5EF4-FFF2-40B4-BE49-F238E27FC236}">
                <a16:creationId xmlns:a16="http://schemas.microsoft.com/office/drawing/2014/main" id="{9B109D52-2DD4-4498-85ED-233BD04E75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4611" y="2682456"/>
            <a:ext cx="222504" cy="210312"/>
          </a:xfrm>
          <a:prstGeom prst="rect">
            <a:avLst/>
          </a:prstGeom>
        </p:spPr>
      </p:pic>
      <p:graphicFrame>
        <p:nvGraphicFramePr>
          <p:cNvPr id="41" name="표 40">
            <a:extLst>
              <a:ext uri="{FF2B5EF4-FFF2-40B4-BE49-F238E27FC236}">
                <a16:creationId xmlns:a16="http://schemas.microsoft.com/office/drawing/2014/main" id="{2C6A7BB0-6A49-4E19-8FAB-4D0CFD1D17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080353"/>
              </p:ext>
            </p:extLst>
          </p:nvPr>
        </p:nvGraphicFramePr>
        <p:xfrm>
          <a:off x="11196722" y="6274725"/>
          <a:ext cx="3042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288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0053">
                <a:tc>
                  <a:txBody>
                    <a:bodyPr/>
                    <a:lstStyle/>
                    <a:p>
                      <a:pPr latinLnBrk="1"/>
                      <a:endParaRPr lang="ko-KR" altLang="en-US" sz="800" dirty="0">
                        <a:solidFill>
                          <a:schemeClr val="bg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C8DE82F-3A60-4169-B347-247D1343B8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DE84-D504-4A98-B5DC-B7F62ED37110}" type="slidenum">
              <a:rPr lang="ko-KR" altLang="en-US" smtClean="0"/>
              <a:pPr/>
              <a:t>43</a:t>
            </a:fld>
            <a:endParaRPr lang="ko-KR" altLang="en-US" dirty="0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BBF0137A-6CC0-249F-CEE8-E0C1CA8A98A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053571" y="590211"/>
            <a:ext cx="1408298" cy="66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17681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>
            <a:extLst>
              <a:ext uri="{FF2B5EF4-FFF2-40B4-BE49-F238E27FC236}">
                <a16:creationId xmlns:a16="http://schemas.microsoft.com/office/drawing/2014/main" id="{E6D7A300-FE19-432D-B3F9-2949424509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68E0CBD-F596-4622-AA33-89E2F99F5109}"/>
              </a:ext>
            </a:extLst>
          </p:cNvPr>
          <p:cNvSpPr txBox="1"/>
          <p:nvPr/>
        </p:nvSpPr>
        <p:spPr>
          <a:xfrm>
            <a:off x="1090246" y="1951618"/>
            <a:ext cx="34465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화장품 안전성 평가</a:t>
            </a:r>
            <a:endParaRPr lang="en-US" altLang="ko-KR" sz="1600" spc="-150" dirty="0"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  <a:cs typeface="Calibri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57C01A7-E734-4D57-87DE-B375D591BC61}"/>
              </a:ext>
            </a:extLst>
          </p:cNvPr>
          <p:cNvSpPr txBox="1"/>
          <p:nvPr/>
        </p:nvSpPr>
        <p:spPr>
          <a:xfrm>
            <a:off x="1090245" y="2452811"/>
            <a:ext cx="3455378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화장품 안전성 정보에서 수집된 정보를 기반으로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평가하는 항목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D3F77DA-6B81-412A-AA76-46FDCB239C6C}"/>
              </a:ext>
            </a:extLst>
          </p:cNvPr>
          <p:cNvSpPr txBox="1"/>
          <p:nvPr/>
        </p:nvSpPr>
        <p:spPr>
          <a:xfrm>
            <a:off x="5263664" y="1798085"/>
            <a:ext cx="5612425" cy="387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제품의 사용방법 및 사용할 때의 주의사항 표시</a:t>
            </a:r>
            <a:endParaRPr kumimoji="1" lang="en-US" altLang="ko-KR" sz="1600" spc="-150" dirty="0">
              <a:solidFill>
                <a:schemeClr val="accent5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6605186-DB09-4C6E-B4A0-78D39546789B}"/>
              </a:ext>
            </a:extLst>
          </p:cNvPr>
          <p:cNvSpPr txBox="1"/>
          <p:nvPr/>
        </p:nvSpPr>
        <p:spPr>
          <a:xfrm>
            <a:off x="1090246" y="4409647"/>
            <a:ext cx="344658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dirty="0">
                <a:solidFill>
                  <a:schemeClr val="bg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Calibri" pitchFamily="34" charset="0"/>
              </a:rPr>
              <a:t>[</a:t>
            </a:r>
            <a:r>
              <a:rPr lang="ko-KR" altLang="en-US" sz="1100" dirty="0">
                <a:solidFill>
                  <a:schemeClr val="bg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Calibri" pitchFamily="34" charset="0"/>
              </a:rPr>
              <a:t> 안전성 정보 </a:t>
            </a:r>
            <a:r>
              <a:rPr lang="en-US" altLang="ko-KR" sz="1100" dirty="0">
                <a:solidFill>
                  <a:schemeClr val="bg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Calibri" pitchFamily="34" charset="0"/>
              </a:rPr>
              <a:t>]</a:t>
            </a:r>
            <a:r>
              <a:rPr lang="ko-KR" altLang="en-US" sz="1100" dirty="0">
                <a:solidFill>
                  <a:schemeClr val="bg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Calibri" pitchFamily="34" charset="0"/>
              </a:rPr>
              <a:t> </a:t>
            </a:r>
            <a:endParaRPr lang="en-US" altLang="ko-KR" sz="1100" dirty="0">
              <a:solidFill>
                <a:schemeClr val="bg1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Calibri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F5389E6-F563-4DF7-AA25-F295AA2B1C2C}"/>
              </a:ext>
            </a:extLst>
          </p:cNvPr>
          <p:cNvSpPr txBox="1"/>
          <p:nvPr/>
        </p:nvSpPr>
        <p:spPr>
          <a:xfrm>
            <a:off x="5506910" y="2886108"/>
            <a:ext cx="7913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Calibri" pitchFamily="34" charset="0"/>
              </a:rPr>
              <a:t>유 </a:t>
            </a:r>
            <a:r>
              <a:rPr lang="ko-KR" altLang="en-US" sz="1200" spc="-150" dirty="0" err="1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Calibri" pitchFamily="34" charset="0"/>
              </a:rPr>
              <a:t>럽</a:t>
            </a:r>
            <a:r>
              <a:rPr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Calibri" pitchFamily="34" charset="0"/>
              </a:rPr>
              <a:t> </a:t>
            </a:r>
            <a:r>
              <a:rPr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Calibri" pitchFamily="34" charset="0"/>
              </a:rPr>
              <a:t>(</a:t>
            </a:r>
            <a:r>
              <a:rPr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Calibri" pitchFamily="34" charset="0"/>
              </a:rPr>
              <a:t>예</a:t>
            </a:r>
            <a:r>
              <a:rPr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Calibri" pitchFamily="34" charset="0"/>
              </a:rPr>
              <a:t>)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4036523-4384-4007-B8BA-5BD06C716766}"/>
              </a:ext>
            </a:extLst>
          </p:cNvPr>
          <p:cNvSpPr txBox="1"/>
          <p:nvPr/>
        </p:nvSpPr>
        <p:spPr>
          <a:xfrm>
            <a:off x="5506909" y="3248382"/>
            <a:ext cx="35403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법령에 따른 표기</a:t>
            </a:r>
            <a:endParaRPr lang="en-US" altLang="ko-KR" sz="120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</a:endParaRPr>
          </a:p>
          <a:p>
            <a:r>
              <a:rPr lang="ko-KR" altLang="en-US" sz="120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의무사항을 포함한 라벨 첨부</a:t>
            </a:r>
            <a:endParaRPr lang="en-US" altLang="ko-KR" sz="120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83ADBB8-E37D-4A56-85DF-F97614E138D3}"/>
              </a:ext>
            </a:extLst>
          </p:cNvPr>
          <p:cNvSpPr txBox="1"/>
          <p:nvPr/>
        </p:nvSpPr>
        <p:spPr>
          <a:xfrm>
            <a:off x="8425965" y="5569493"/>
            <a:ext cx="2450124" cy="25128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1" algn="r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* [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출처</a:t>
            </a:r>
            <a:r>
              <a:rPr kumimoji="1" lang="en-US" altLang="ko-KR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] </a:t>
            </a:r>
            <a:r>
              <a:rPr kumimoji="1" lang="en-US" altLang="ko-KR" sz="900" b="1" dirty="0" err="1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ChatGPT</a:t>
            </a:r>
            <a:r>
              <a:rPr kumimoji="1" lang="ko-KR" altLang="en-US" sz="900" b="1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를 통해 제작된 가상의 이미지</a:t>
            </a:r>
            <a:endParaRPr kumimoji="1" lang="en-US" altLang="ko-KR" sz="900" b="1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496C9D9-E32C-4671-AABE-2ABB14F6E60E}"/>
              </a:ext>
            </a:extLst>
          </p:cNvPr>
          <p:cNvSpPr txBox="1"/>
          <p:nvPr/>
        </p:nvSpPr>
        <p:spPr>
          <a:xfrm>
            <a:off x="5383822" y="2220372"/>
            <a:ext cx="5284183" cy="25128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dirty="0">
                <a:solidFill>
                  <a:srgbClr val="C00000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※ </a:t>
            </a:r>
            <a:r>
              <a:rPr kumimoji="1" lang="ko-KR" altLang="en-US" sz="900" b="1" dirty="0">
                <a:solidFill>
                  <a:srgbClr val="C00000"/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예시 자료는 이해를 돕기 위한 참고자료로 향후 규제 방향에 따라 변경될 수 있음</a:t>
            </a:r>
            <a:endParaRPr kumimoji="1" lang="en-US" altLang="ko-KR" sz="900" b="1" dirty="0">
              <a:solidFill>
                <a:srgbClr val="C00000"/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</p:txBody>
      </p:sp>
      <p:cxnSp>
        <p:nvCxnSpPr>
          <p:cNvPr id="23" name="직선 연결선 22">
            <a:extLst>
              <a:ext uri="{FF2B5EF4-FFF2-40B4-BE49-F238E27FC236}">
                <a16:creationId xmlns:a16="http://schemas.microsoft.com/office/drawing/2014/main" id="{06933B37-E2FF-474B-8BAB-A754C535D558}"/>
              </a:ext>
            </a:extLst>
          </p:cNvPr>
          <p:cNvCxnSpPr>
            <a:cxnSpLocks/>
          </p:cNvCxnSpPr>
          <p:nvPr/>
        </p:nvCxnSpPr>
        <p:spPr>
          <a:xfrm flipV="1">
            <a:off x="699205" y="6480765"/>
            <a:ext cx="10809158" cy="495"/>
          </a:xfrm>
          <a:prstGeom prst="line">
            <a:avLst/>
          </a:prstGeom>
          <a:ln>
            <a:solidFill>
              <a:srgbClr val="C04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표 23">
            <a:extLst>
              <a:ext uri="{FF2B5EF4-FFF2-40B4-BE49-F238E27FC236}">
                <a16:creationId xmlns:a16="http://schemas.microsoft.com/office/drawing/2014/main" id="{F5EBBD43-4A00-46AE-9EC9-5F65F9B99C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501155"/>
              </p:ext>
            </p:extLst>
          </p:nvPr>
        </p:nvGraphicFramePr>
        <p:xfrm>
          <a:off x="689694" y="6272131"/>
          <a:ext cx="38996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9896">
                  <a:extLst>
                    <a:ext uri="{9D8B030D-6E8A-4147-A177-3AD203B41FA5}">
                      <a16:colId xmlns:a16="http://schemas.microsoft.com/office/drawing/2014/main" val="855526410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106271662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374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01| </a:t>
                      </a:r>
                      <a:r>
                        <a:rPr lang="ko-KR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안전성 평가 개요</a:t>
                      </a:r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02|</a:t>
                      </a:r>
                      <a:r>
                        <a:rPr lang="ko-KR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안정성 정보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chemeClr val="bg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03|</a:t>
                      </a:r>
                      <a:r>
                        <a:rPr lang="ko-KR" altLang="en-US" sz="800" dirty="0">
                          <a:solidFill>
                            <a:schemeClr val="bg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안전성 평가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graphicFrame>
        <p:nvGraphicFramePr>
          <p:cNvPr id="10" name="표 9">
            <a:extLst>
              <a:ext uri="{FF2B5EF4-FFF2-40B4-BE49-F238E27FC236}">
                <a16:creationId xmlns:a16="http://schemas.microsoft.com/office/drawing/2014/main" id="{E58CA54E-2E1B-4AD4-9E0A-D389371753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6760556"/>
              </p:ext>
            </p:extLst>
          </p:nvPr>
        </p:nvGraphicFramePr>
        <p:xfrm>
          <a:off x="1203567" y="3099710"/>
          <a:ext cx="3228731" cy="944753"/>
        </p:xfrm>
        <a:graphic>
          <a:graphicData uri="http://schemas.openxmlformats.org/drawingml/2006/table">
            <a:tbl>
              <a:tblPr/>
              <a:tblGrid>
                <a:gridCol w="3228731">
                  <a:extLst>
                    <a:ext uri="{9D8B030D-6E8A-4147-A177-3AD203B41FA5}">
                      <a16:colId xmlns:a16="http://schemas.microsoft.com/office/drawing/2014/main" val="1928516564"/>
                    </a:ext>
                  </a:extLst>
                </a:gridCol>
              </a:tblGrid>
              <a:tr h="303472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</a:t>
                      </a:r>
                      <a:r>
                        <a:rPr lang="ko-KR" altLang="en-US" sz="1200" b="1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넥슨Lv2고딕 Medium" panose="00000600000000000000" pitchFamily="2" charset="-127"/>
                          <a:ea typeface="넥슨Lv2고딕 Medium" panose="00000600000000000000" pitchFamily="2" charset="-127"/>
                        </a:rPr>
                        <a:t>화장품 안전성 평가 항목 구성</a:t>
                      </a:r>
                      <a:endParaRPr lang="en-US" altLang="ko-KR" sz="12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넥슨Lv2고딕 Medium" panose="00000600000000000000" pitchFamily="2" charset="-127"/>
                        <a:ea typeface="넥슨Lv2고딕 Medium" panose="00000600000000000000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706147"/>
                  </a:ext>
                </a:extLst>
              </a:tr>
              <a:tr h="337809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①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화장품에 표시한 사용할 때의 주의사항에 대한 설명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468950"/>
                  </a:ext>
                </a:extLst>
              </a:tr>
              <a:tr h="303472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 ② 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안전성 평가 고찰 및 결론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0583869"/>
                  </a:ext>
                </a:extLst>
              </a:tr>
            </a:tbl>
          </a:graphicData>
        </a:graphic>
      </p:graphicFrame>
      <p:graphicFrame>
        <p:nvGraphicFramePr>
          <p:cNvPr id="25" name="표 24">
            <a:extLst>
              <a:ext uri="{FF2B5EF4-FFF2-40B4-BE49-F238E27FC236}">
                <a16:creationId xmlns:a16="http://schemas.microsoft.com/office/drawing/2014/main" id="{B84DAF97-12CB-45EB-B575-61956D47E3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080353"/>
              </p:ext>
            </p:extLst>
          </p:nvPr>
        </p:nvGraphicFramePr>
        <p:xfrm>
          <a:off x="11196722" y="6274725"/>
          <a:ext cx="3042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288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0053">
                <a:tc>
                  <a:txBody>
                    <a:bodyPr/>
                    <a:lstStyle/>
                    <a:p>
                      <a:pPr latinLnBrk="1"/>
                      <a:endParaRPr lang="ko-KR" altLang="en-US" sz="800" dirty="0">
                        <a:solidFill>
                          <a:schemeClr val="bg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EA28D3C-5E00-4FFF-8C2F-87D5CF386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DE84-D504-4A98-B5DC-B7F62ED37110}" type="slidenum">
              <a:rPr lang="ko-KR" altLang="en-US" smtClean="0"/>
              <a:pPr/>
              <a:t>44</a:t>
            </a:fld>
            <a:endParaRPr lang="ko-KR" altLang="en-US" dirty="0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BBFCCD95-072A-565C-8CBF-AAAAA4528C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3571" y="590211"/>
            <a:ext cx="1408298" cy="66452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C5431D8-9F71-517A-FF32-FF8A3833AA72}"/>
              </a:ext>
            </a:extLst>
          </p:cNvPr>
          <p:cNvSpPr txBox="1"/>
          <p:nvPr/>
        </p:nvSpPr>
        <p:spPr>
          <a:xfrm>
            <a:off x="994507" y="4724918"/>
            <a:ext cx="2400301" cy="11134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10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1. </a:t>
            </a:r>
            <a:r>
              <a:rPr kumimoji="1" lang="ko-KR" altLang="en-US" sz="900" b="1" spc="-10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제품의 정량적 </a:t>
            </a:r>
            <a:r>
              <a:rPr kumimoji="1" lang="en-US" altLang="ko-KR" sz="900" b="1" spc="-10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· </a:t>
            </a:r>
            <a:r>
              <a:rPr kumimoji="1" lang="ko-KR" altLang="en-US" sz="900" b="1" spc="-10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정성적 구성</a:t>
            </a:r>
            <a:endParaRPr kumimoji="1" lang="en-US" altLang="ko-KR" sz="900" b="1" spc="-10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0" lvl="1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10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2</a:t>
            </a:r>
            <a:r>
              <a:rPr kumimoji="1" lang="en-US" altLang="ko-KR" sz="900" b="1" spc="-10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. </a:t>
            </a:r>
            <a:r>
              <a:rPr kumimoji="1" lang="ko-KR" altLang="en-US" sz="900" b="1" spc="-10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제품 및 원료의 </a:t>
            </a:r>
            <a:r>
              <a:rPr kumimoji="1" lang="ko-KR" altLang="en-US" sz="900" b="1" spc="-10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물리 </a:t>
            </a:r>
            <a:r>
              <a:rPr kumimoji="1" lang="en-US" altLang="ko-KR" sz="900" b="1" spc="-10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· </a:t>
            </a:r>
            <a:r>
              <a:rPr kumimoji="1" lang="ko-KR" altLang="en-US" sz="900" b="1" spc="-10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화학적 특성 </a:t>
            </a:r>
            <a:r>
              <a:rPr kumimoji="1" lang="ko-KR" altLang="en-US" sz="900" b="1" spc="-10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및 안정성</a:t>
            </a:r>
            <a:endParaRPr kumimoji="1" lang="en-US" altLang="ko-KR" sz="900" b="1" spc="-10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0" lvl="1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10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3</a:t>
            </a:r>
            <a:r>
              <a:rPr kumimoji="1" lang="en-US" altLang="ko-KR" sz="900" b="1" spc="-10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. </a:t>
            </a:r>
            <a:r>
              <a:rPr kumimoji="1" lang="ko-KR" altLang="en-US" sz="900" b="1" spc="-10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미생물학적 품질</a:t>
            </a:r>
            <a:endParaRPr kumimoji="1" lang="en-US" altLang="ko-KR" sz="900" b="1" spc="-10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0" lvl="1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10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4. </a:t>
            </a:r>
            <a:r>
              <a:rPr kumimoji="1" lang="ko-KR" altLang="en-US" sz="900" b="1" spc="-10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불순물</a:t>
            </a:r>
            <a:r>
              <a:rPr kumimoji="1" lang="en-US" altLang="ko-KR" sz="900" b="1" spc="-10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900" b="1" spc="-10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및포장재 관련 정보</a:t>
            </a:r>
            <a:endParaRPr kumimoji="1" lang="en-US" altLang="ko-KR" sz="900" b="1" spc="-10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0" lvl="1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10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5</a:t>
            </a:r>
            <a:r>
              <a:rPr kumimoji="1" lang="en-US" altLang="ko-KR" sz="900" b="1" spc="-10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. </a:t>
            </a:r>
            <a:r>
              <a:rPr kumimoji="1" lang="ko-KR" altLang="en-US" sz="900" b="1" spc="-10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제품의 </a:t>
            </a:r>
            <a:r>
              <a:rPr kumimoji="1" lang="ko-KR" altLang="en-US" sz="900" b="1" spc="-10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사용 방법</a:t>
            </a:r>
            <a:endParaRPr kumimoji="1" lang="en-US" altLang="ko-KR" sz="900" b="1" spc="-10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959527-9370-B931-9B08-33327DA7E093}"/>
              </a:ext>
            </a:extLst>
          </p:cNvPr>
          <p:cNvSpPr txBox="1"/>
          <p:nvPr/>
        </p:nvSpPr>
        <p:spPr>
          <a:xfrm>
            <a:off x="2862471" y="4724918"/>
            <a:ext cx="1955966" cy="11134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10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6</a:t>
            </a:r>
            <a:r>
              <a:rPr kumimoji="1" lang="en-US" altLang="ko-KR" sz="900" b="1" spc="-10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. </a:t>
            </a:r>
            <a:r>
              <a:rPr kumimoji="1" lang="ko-KR" altLang="en-US" sz="900" b="1" spc="-10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화장품에 대한 노출 </a:t>
            </a:r>
            <a:endParaRPr kumimoji="1" lang="en-US" altLang="ko-KR" sz="900" b="1" spc="-10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0" lvl="1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10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7</a:t>
            </a:r>
            <a:r>
              <a:rPr kumimoji="1" lang="en-US" altLang="ko-KR" sz="900" b="1" spc="-10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. </a:t>
            </a:r>
            <a:r>
              <a:rPr kumimoji="1" lang="ko-KR" altLang="en-US" sz="900" b="1" spc="-10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화장품 성분에 대한 노출 및 </a:t>
            </a:r>
            <a:r>
              <a:rPr kumimoji="1" lang="en-US" altLang="ko-KR" sz="900" b="1" spc="-10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MoS</a:t>
            </a:r>
            <a:endParaRPr kumimoji="1" lang="en-US" altLang="ko-KR" sz="900" b="1" spc="-10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0" lvl="1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10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8</a:t>
            </a:r>
            <a:r>
              <a:rPr kumimoji="1" lang="en-US" altLang="ko-KR" sz="900" b="1" spc="-10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. </a:t>
            </a:r>
            <a:r>
              <a:rPr kumimoji="1" lang="ko-KR" altLang="en-US" sz="900" b="1" spc="-10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화장품 성분의 독성 정보에 기반한 위해판단</a:t>
            </a:r>
            <a:endParaRPr kumimoji="1" lang="en-US" altLang="ko-KR" sz="900" b="1" spc="-10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0" lvl="1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10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9. </a:t>
            </a:r>
            <a:r>
              <a:rPr kumimoji="1" lang="ko-KR" altLang="en-US" sz="900" b="1" spc="-10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유해사례 정보</a:t>
            </a:r>
            <a:endParaRPr kumimoji="1" lang="en-US" altLang="ko-KR" sz="900" b="1" spc="-10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0" lvl="1">
              <a:lnSpc>
                <a:spcPct val="15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900" b="1" spc="-10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10</a:t>
            </a:r>
            <a:r>
              <a:rPr kumimoji="1" lang="en-US" altLang="ko-KR" sz="900" b="1" spc="-10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. </a:t>
            </a:r>
            <a:r>
              <a:rPr kumimoji="1" lang="ko-KR" altLang="en-US" sz="900" b="1" spc="-10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제품에 대한 기타 </a:t>
            </a:r>
            <a:r>
              <a:rPr kumimoji="1" lang="ko-KR" altLang="en-US" sz="900" b="1" spc="-10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정보 </a:t>
            </a:r>
            <a:endParaRPr kumimoji="1" lang="en-US" altLang="ko-KR" sz="900" b="1" spc="-10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EF390550-06CB-EC0F-E9A2-3653BDDCEFAD}"/>
              </a:ext>
            </a:extLst>
          </p:cNvPr>
          <p:cNvCxnSpPr/>
          <p:nvPr/>
        </p:nvCxnSpPr>
        <p:spPr>
          <a:xfrm>
            <a:off x="2847624" y="4821932"/>
            <a:ext cx="0" cy="10073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73705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>
            <a:extLst>
              <a:ext uri="{FF2B5EF4-FFF2-40B4-BE49-F238E27FC236}">
                <a16:creationId xmlns:a16="http://schemas.microsoft.com/office/drawing/2014/main" id="{33A6A8A3-5E29-418C-AF40-A52624CCDF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58A1E6B-522B-444D-B2C1-F84033B5E98E}"/>
              </a:ext>
            </a:extLst>
          </p:cNvPr>
          <p:cNvSpPr txBox="1"/>
          <p:nvPr/>
        </p:nvSpPr>
        <p:spPr>
          <a:xfrm>
            <a:off x="1090246" y="1951618"/>
            <a:ext cx="34465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안전성 평가자 서명 및 자격 증명</a:t>
            </a:r>
            <a:endParaRPr lang="en-US" altLang="ko-KR" sz="1600" spc="-150" dirty="0"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  <a:cs typeface="Calibri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4EE592-0E07-44E5-8E29-7D05DCCCFBBA}"/>
              </a:ext>
            </a:extLst>
          </p:cNvPr>
          <p:cNvSpPr txBox="1"/>
          <p:nvPr/>
        </p:nvSpPr>
        <p:spPr>
          <a:xfrm>
            <a:off x="5263664" y="1798085"/>
            <a:ext cx="5612425" cy="387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600" spc="-150" dirty="0">
                <a:solidFill>
                  <a:schemeClr val="accent5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안전성 평가자 서명 및 자격 증명</a:t>
            </a:r>
            <a:endParaRPr kumimoji="1" lang="en-US" altLang="ko-KR" sz="1600" spc="-150" dirty="0">
              <a:solidFill>
                <a:schemeClr val="accent5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053D4DF-FFEE-44D0-9020-2A625706D998}"/>
              </a:ext>
            </a:extLst>
          </p:cNvPr>
          <p:cNvSpPr txBox="1"/>
          <p:nvPr/>
        </p:nvSpPr>
        <p:spPr>
          <a:xfrm>
            <a:off x="1090245" y="2452811"/>
            <a:ext cx="3455378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안전성 평가자는 법적인 자격 요건에 따라 정확한 안전성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평가를 할 수 있는 전문적 지식 및 역량을 가지고 있는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전문가로 적합한 자격을 </a:t>
            </a:r>
            <a:r>
              <a:rPr kumimoji="1" lang="ko-KR" altLang="en-US" sz="1200" spc="-150" dirty="0" err="1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갖추어야하며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증거를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 제시하여야 함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D2DACA8-F308-462B-ADFB-6E495D9895DA}"/>
              </a:ext>
            </a:extLst>
          </p:cNvPr>
          <p:cNvSpPr txBox="1"/>
          <p:nvPr/>
        </p:nvSpPr>
        <p:spPr>
          <a:xfrm>
            <a:off x="1090246" y="3653506"/>
            <a:ext cx="344658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dirty="0">
                <a:solidFill>
                  <a:schemeClr val="bg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Calibri" pitchFamily="34" charset="0"/>
              </a:rPr>
              <a:t>※ </a:t>
            </a:r>
            <a:r>
              <a:rPr lang="ko-KR" altLang="en-US" sz="1100" dirty="0">
                <a:solidFill>
                  <a:schemeClr val="bg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Calibri" pitchFamily="34" charset="0"/>
              </a:rPr>
              <a:t>국내 안전성 평가자 자격</a:t>
            </a:r>
            <a:r>
              <a:rPr lang="en-US" altLang="ko-KR" sz="1100" dirty="0">
                <a:solidFill>
                  <a:schemeClr val="bg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Calibri" pitchFamily="34" charset="0"/>
              </a:rPr>
              <a:t>(</a:t>
            </a:r>
            <a:r>
              <a:rPr lang="ko-KR" altLang="en-US" sz="1100" dirty="0">
                <a:solidFill>
                  <a:schemeClr val="bg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Calibri" pitchFamily="34" charset="0"/>
              </a:rPr>
              <a:t>안</a:t>
            </a:r>
            <a:r>
              <a:rPr lang="en-US" altLang="ko-KR" sz="1100" dirty="0">
                <a:solidFill>
                  <a:schemeClr val="bg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Calibri" pitchFamily="34" charset="0"/>
              </a:rPr>
              <a:t>)</a:t>
            </a:r>
            <a:r>
              <a:rPr lang="ko-KR" altLang="en-US" sz="1100" dirty="0">
                <a:solidFill>
                  <a:schemeClr val="bg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Calibri" pitchFamily="34" charset="0"/>
              </a:rPr>
              <a:t> </a:t>
            </a:r>
            <a:endParaRPr lang="en-US" altLang="ko-KR" sz="1100" dirty="0">
              <a:solidFill>
                <a:schemeClr val="bg1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Calibri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B50FCA3-131E-4CBD-A6DA-199FFC7C77F3}"/>
              </a:ext>
            </a:extLst>
          </p:cNvPr>
          <p:cNvSpPr txBox="1"/>
          <p:nvPr/>
        </p:nvSpPr>
        <p:spPr>
          <a:xfrm>
            <a:off x="5521567" y="2335927"/>
            <a:ext cx="5451233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화장품 안전성 평가 자료의 본 항목은 안전성 평가자가 자격을 갖추었는지를 확인하고 자격에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대한 증거 자료 첨부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20F67EB-9099-4132-B85E-548F841656D7}"/>
              </a:ext>
            </a:extLst>
          </p:cNvPr>
          <p:cNvSpPr txBox="1"/>
          <p:nvPr/>
        </p:nvSpPr>
        <p:spPr>
          <a:xfrm>
            <a:off x="5521567" y="2849265"/>
            <a:ext cx="5451233" cy="313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안전성 평가자의 이름 및 평가 자료를 작성한 날짜를 기재하고 안전성 평가자 서명 날인함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2E477B7-ACC0-4C81-8E97-E05F9F0AE0BA}"/>
              </a:ext>
            </a:extLst>
          </p:cNvPr>
          <p:cNvSpPr txBox="1"/>
          <p:nvPr/>
        </p:nvSpPr>
        <p:spPr>
          <a:xfrm>
            <a:off x="5521567" y="3189573"/>
            <a:ext cx="5451233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안전성 평가자의 자격 증명 관련해서 그 증거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(</a:t>
            </a:r>
            <a:r>
              <a:rPr kumimoji="1" lang="ko-KR" altLang="en-US" sz="1200" spc="-150" dirty="0" err="1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학위증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, 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수료증 또는 이와 동등한 수준의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  <a:p>
            <a:pPr marL="0" lvl="1">
              <a:lnSpc>
                <a:spcPct val="120000"/>
              </a:lnSpc>
              <a:buSzPct val="120000"/>
              <a:tabLst>
                <a:tab pos="0" algn="l"/>
              </a:tabLst>
              <a:defRPr/>
            </a:pP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증명자료</a:t>
            </a:r>
            <a:r>
              <a:rPr kumimoji="1" lang="en-US" altLang="ko-KR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)</a:t>
            </a:r>
            <a:r>
              <a:rPr kumimoji="1" lang="ko-KR" altLang="en-US" sz="1200" spc="-150" dirty="0">
                <a:solidFill>
                  <a:schemeClr val="bg2">
                    <a:lumMod val="2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" panose="02000503000000020004" pitchFamily="50" charset="-127"/>
              </a:rPr>
              <a:t>가 제시되어야 한다</a:t>
            </a:r>
            <a:endParaRPr kumimoji="1" lang="en-US" altLang="ko-KR" sz="1200" spc="-150" dirty="0">
              <a:solidFill>
                <a:schemeClr val="bg2">
                  <a:lumMod val="25000"/>
                </a:schemeClr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" panose="02000503000000020004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23EDBB6-4B35-40C0-9EE9-2FB5C61A4D0C}"/>
              </a:ext>
            </a:extLst>
          </p:cNvPr>
          <p:cNvSpPr txBox="1"/>
          <p:nvPr/>
        </p:nvSpPr>
        <p:spPr>
          <a:xfrm>
            <a:off x="5802923" y="3961209"/>
            <a:ext cx="22156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dirty="0">
                <a:solidFill>
                  <a:schemeClr val="bg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Calibri" pitchFamily="34" charset="0"/>
              </a:rPr>
              <a:t>[</a:t>
            </a:r>
            <a:r>
              <a:rPr lang="ko-KR" altLang="en-US" sz="1100" dirty="0">
                <a:solidFill>
                  <a:schemeClr val="bg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Calibri" pitchFamily="34" charset="0"/>
              </a:rPr>
              <a:t>유럽</a:t>
            </a:r>
            <a:r>
              <a:rPr lang="en-US" altLang="ko-KR" sz="1100" dirty="0">
                <a:solidFill>
                  <a:schemeClr val="bg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Calibri" pitchFamily="34" charset="0"/>
              </a:rPr>
              <a:t>] </a:t>
            </a:r>
            <a:r>
              <a:rPr lang="ko-KR" altLang="en-US" sz="1100" dirty="0">
                <a:solidFill>
                  <a:schemeClr val="bg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Calibri" pitchFamily="34" charset="0"/>
              </a:rPr>
              <a:t>안전성 평가자 자격 기준 </a:t>
            </a:r>
            <a:endParaRPr lang="en-US" altLang="ko-KR" sz="1100" dirty="0">
              <a:solidFill>
                <a:schemeClr val="bg1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Calibri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F38D911-228C-41B4-9EB7-F8A6F474D279}"/>
              </a:ext>
            </a:extLst>
          </p:cNvPr>
          <p:cNvSpPr txBox="1"/>
          <p:nvPr/>
        </p:nvSpPr>
        <p:spPr>
          <a:xfrm>
            <a:off x="8575431" y="3961209"/>
            <a:ext cx="22156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dirty="0">
                <a:solidFill>
                  <a:schemeClr val="bg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Calibri" pitchFamily="34" charset="0"/>
              </a:rPr>
              <a:t>[</a:t>
            </a:r>
            <a:r>
              <a:rPr lang="ko-KR" altLang="en-US" sz="1100" dirty="0">
                <a:solidFill>
                  <a:schemeClr val="bg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Calibri" pitchFamily="34" charset="0"/>
              </a:rPr>
              <a:t>중국</a:t>
            </a:r>
            <a:r>
              <a:rPr lang="en-US" altLang="ko-KR" sz="1100" dirty="0">
                <a:solidFill>
                  <a:schemeClr val="bg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Calibri" pitchFamily="34" charset="0"/>
              </a:rPr>
              <a:t>] </a:t>
            </a:r>
            <a:r>
              <a:rPr lang="ko-KR" altLang="en-US" sz="1100" dirty="0">
                <a:solidFill>
                  <a:schemeClr val="bg1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Calibri" pitchFamily="34" charset="0"/>
              </a:rPr>
              <a:t>안전성 평가자 자격 기준 </a:t>
            </a:r>
            <a:endParaRPr lang="en-US" altLang="ko-KR" sz="1100" dirty="0">
              <a:solidFill>
                <a:schemeClr val="bg1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Calibri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E2586E2-AA06-42AE-A222-9E3325AF51BD}"/>
              </a:ext>
            </a:extLst>
          </p:cNvPr>
          <p:cNvSpPr txBox="1"/>
          <p:nvPr/>
        </p:nvSpPr>
        <p:spPr>
          <a:xfrm>
            <a:off x="1019177" y="3915116"/>
            <a:ext cx="3605578" cy="21521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5600" lvl="0" indent="-355600">
              <a:lnSpc>
                <a:spcPct val="150000"/>
              </a:lnSpc>
              <a:defRPr/>
            </a:pPr>
            <a:r>
              <a:rPr lang="en-US" altLang="ko-KR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1-1. </a:t>
            </a:r>
            <a:r>
              <a:rPr lang="ko-KR" altLang="en-US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관련 전공</a:t>
            </a:r>
            <a:r>
              <a:rPr lang="en-US" altLang="ko-KR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</a:t>
            </a:r>
            <a:r>
              <a:rPr lang="ko-KR" altLang="en-US" sz="900" b="1" kern="0" dirty="0" err="1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의학ㆍ약학ㆍ생물학ㆍ화학ㆍ독성학</a:t>
            </a:r>
            <a:r>
              <a:rPr lang="ko-KR" altLang="en-US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또는 그와 관련된 학과</a:t>
            </a:r>
            <a:r>
              <a:rPr lang="en-US" altLang="ko-KR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)</a:t>
            </a:r>
          </a:p>
          <a:p>
            <a:pPr marL="355600" lvl="0" indent="-355600">
              <a:lnSpc>
                <a:spcPct val="150000"/>
              </a:lnSpc>
              <a:defRPr/>
            </a:pPr>
            <a:r>
              <a:rPr lang="en-US" altLang="ko-KR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       </a:t>
            </a:r>
            <a:r>
              <a:rPr lang="ko-KR" altLang="en-US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학사 이상의 학위 취득 </a:t>
            </a:r>
            <a:r>
              <a:rPr lang="en-US" altLang="ko-KR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+ </a:t>
            </a:r>
            <a:r>
              <a:rPr lang="ko-KR" altLang="en-US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화장품 안전성 업무 종사 경력</a:t>
            </a:r>
          </a:p>
          <a:p>
            <a:pPr marL="355600" lvl="0" indent="-355600">
              <a:lnSpc>
                <a:spcPct val="150000"/>
              </a:lnSpc>
              <a:defRPr/>
            </a:pPr>
            <a:r>
              <a:rPr lang="en-US" altLang="ko-KR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1-2. </a:t>
            </a:r>
            <a:r>
              <a:rPr lang="ko-KR" altLang="en-US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관련 전공</a:t>
            </a:r>
            <a:r>
              <a:rPr lang="en-US" altLang="ko-KR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</a:t>
            </a:r>
            <a:r>
              <a:rPr lang="ko-KR" altLang="en-US" sz="900" b="1" kern="0" dirty="0" err="1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의학ㆍ약학ㆍ생물학ㆍ화학ㆍ독성학</a:t>
            </a:r>
            <a:r>
              <a:rPr lang="ko-KR" altLang="en-US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또는 그와 관련된 학과</a:t>
            </a:r>
            <a:r>
              <a:rPr lang="en-US" altLang="ko-KR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)</a:t>
            </a:r>
          </a:p>
          <a:p>
            <a:pPr marL="355600" lvl="0" indent="-355600">
              <a:lnSpc>
                <a:spcPct val="150000"/>
              </a:lnSpc>
              <a:defRPr/>
            </a:pPr>
            <a:r>
              <a:rPr lang="en-US" altLang="ko-KR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       </a:t>
            </a:r>
            <a:r>
              <a:rPr lang="ko-KR" altLang="en-US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학사 이상의 학위 취득 </a:t>
            </a:r>
            <a:r>
              <a:rPr lang="en-US" altLang="ko-KR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+ </a:t>
            </a:r>
            <a:r>
              <a:rPr lang="ko-KR" altLang="en-US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전문 교육과정</a:t>
            </a:r>
            <a:r>
              <a:rPr lang="en-US" altLang="ko-KR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</a:t>
            </a:r>
            <a:r>
              <a:rPr lang="ko-KR" altLang="en-US" sz="900" b="1" kern="0" dirty="0" err="1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비학위</a:t>
            </a:r>
            <a:r>
              <a:rPr lang="ko-KR" altLang="en-US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과정</a:t>
            </a:r>
            <a:r>
              <a:rPr lang="en-US" altLang="ko-KR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) </a:t>
            </a:r>
            <a:r>
              <a:rPr lang="ko-KR" altLang="en-US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이수</a:t>
            </a:r>
          </a:p>
          <a:p>
            <a:pPr lvl="0">
              <a:lnSpc>
                <a:spcPct val="150000"/>
              </a:lnSpc>
              <a:defRPr/>
            </a:pPr>
            <a:r>
              <a:rPr lang="en-US" altLang="ko-KR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2. </a:t>
            </a:r>
            <a:r>
              <a:rPr lang="ko-KR" altLang="en-US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전문 교육과정</a:t>
            </a:r>
            <a:r>
              <a:rPr lang="en-US" altLang="ko-KR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</a:t>
            </a:r>
            <a:r>
              <a:rPr lang="ko-KR" altLang="en-US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학위 과정</a:t>
            </a:r>
            <a:r>
              <a:rPr lang="en-US" altLang="ko-KR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) </a:t>
            </a:r>
            <a:r>
              <a:rPr lang="ko-KR" altLang="en-US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이수</a:t>
            </a:r>
          </a:p>
          <a:p>
            <a:pPr marL="220663" lvl="0" indent="-220663">
              <a:lnSpc>
                <a:spcPct val="150000"/>
              </a:lnSpc>
              <a:defRPr/>
            </a:pPr>
            <a:r>
              <a:rPr lang="en-US" altLang="ko-KR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3. </a:t>
            </a:r>
            <a:r>
              <a:rPr lang="ko-KR" altLang="en-US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맞춤형화장품 조제관리사 </a:t>
            </a:r>
            <a:r>
              <a:rPr lang="en-US" altLang="ko-KR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+ </a:t>
            </a:r>
            <a:r>
              <a:rPr lang="ko-KR" altLang="en-US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화장품 안전성 업무 종사 경력 </a:t>
            </a:r>
            <a:r>
              <a:rPr lang="en-US" altLang="ko-KR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+ </a:t>
            </a:r>
            <a:r>
              <a:rPr lang="ko-KR" altLang="en-US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전문 교육과정</a:t>
            </a:r>
            <a:endParaRPr lang="en-US" altLang="ko-KR" sz="900" b="1" kern="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220663" lvl="0" indent="-220663">
              <a:lnSpc>
                <a:spcPct val="150000"/>
              </a:lnSpc>
              <a:defRPr/>
            </a:pPr>
            <a:r>
              <a:rPr lang="en-US" altLang="ko-KR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   (</a:t>
            </a:r>
            <a:r>
              <a:rPr lang="ko-KR" altLang="en-US" sz="900" b="1" kern="0" dirty="0" err="1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비학위</a:t>
            </a:r>
            <a:r>
              <a:rPr lang="ko-KR" altLang="en-US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과정</a:t>
            </a:r>
            <a:r>
              <a:rPr lang="en-US" altLang="ko-KR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) </a:t>
            </a:r>
            <a:r>
              <a:rPr lang="ko-KR" altLang="en-US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이수</a:t>
            </a:r>
            <a:endParaRPr lang="en-US" altLang="ko-KR" sz="900" b="1" kern="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220663" lvl="0" indent="-220663">
              <a:lnSpc>
                <a:spcPct val="150000"/>
              </a:lnSpc>
              <a:defRPr/>
            </a:pPr>
            <a:r>
              <a:rPr lang="ko-KR" altLang="ko-KR" sz="8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※</a:t>
            </a:r>
            <a:r>
              <a:rPr lang="en-US" altLang="ko-KR" sz="8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(</a:t>
            </a:r>
            <a:r>
              <a:rPr lang="ko-KR" altLang="en-US" sz="8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전문 교육과정</a:t>
            </a:r>
            <a:r>
              <a:rPr lang="en-US" altLang="ko-KR" sz="8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)</a:t>
            </a:r>
          </a:p>
          <a:p>
            <a:pPr marL="220663" lvl="0" indent="-220663">
              <a:lnSpc>
                <a:spcPct val="150000"/>
              </a:lnSpc>
              <a:defRPr/>
            </a:pPr>
            <a:r>
              <a:rPr lang="en-US" altLang="ko-KR" sz="8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① </a:t>
            </a:r>
            <a:r>
              <a:rPr lang="ko-KR" altLang="en-US" sz="8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전문 교육과정</a:t>
            </a:r>
            <a:r>
              <a:rPr lang="en-US" altLang="ko-KR" sz="8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</a:t>
            </a:r>
            <a:r>
              <a:rPr lang="ko-KR" altLang="en-US" sz="8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학위 과정</a:t>
            </a:r>
            <a:r>
              <a:rPr lang="en-US" altLang="ko-KR" sz="8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) : </a:t>
            </a:r>
            <a:r>
              <a:rPr lang="ko-KR" altLang="en-US" sz="8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규제과학 인재양성 특성화 대학원 운영</a:t>
            </a:r>
            <a:endParaRPr lang="en-US" altLang="ko-KR" sz="800" b="1" kern="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marL="220663" lvl="0" indent="-220663">
              <a:lnSpc>
                <a:spcPct val="150000"/>
              </a:lnSpc>
              <a:defRPr/>
            </a:pPr>
            <a:r>
              <a:rPr lang="ko-KR" altLang="ko-KR" sz="8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②</a:t>
            </a:r>
            <a:r>
              <a:rPr lang="en-US" altLang="ko-KR" sz="8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</a:t>
            </a:r>
            <a:r>
              <a:rPr lang="ko-KR" altLang="en-US" sz="8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전문 교육과정</a:t>
            </a:r>
            <a:r>
              <a:rPr lang="en-US" altLang="ko-KR" sz="8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(</a:t>
            </a:r>
            <a:r>
              <a:rPr lang="ko-KR" altLang="en-US" sz="800" b="1" kern="0" dirty="0" err="1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비학위과정</a:t>
            </a:r>
            <a:r>
              <a:rPr lang="en-US" altLang="ko-KR" sz="8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) : </a:t>
            </a:r>
            <a:r>
              <a:rPr lang="ko-KR" altLang="en-US" sz="8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별도 교육기관들 지정 추진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7BC7B49-4C17-40B7-BB80-26A6341C9928}"/>
              </a:ext>
            </a:extLst>
          </p:cNvPr>
          <p:cNvSpPr txBox="1"/>
          <p:nvPr/>
        </p:nvSpPr>
        <p:spPr>
          <a:xfrm>
            <a:off x="5644662" y="4306006"/>
            <a:ext cx="2532184" cy="9056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약학</a:t>
            </a:r>
            <a:r>
              <a:rPr lang="en-US" altLang="ko-KR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r>
              <a:rPr lang="ko-KR" altLang="en-US" sz="900" b="1" kern="0" dirty="0" err="1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독성학</a:t>
            </a:r>
            <a:r>
              <a:rPr lang="en-US" altLang="ko-KR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r>
              <a:rPr lang="ko-KR" altLang="en-US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의학 또는 유사한 분야</a:t>
            </a:r>
            <a:r>
              <a:rPr lang="en-US" altLang="ko-KR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r>
              <a:rPr lang="ko-KR" altLang="en-US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또는 회원국에</a:t>
            </a:r>
            <a:endParaRPr lang="en-US" altLang="ko-KR" sz="900" b="1" kern="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의해 이와 동등하다고 인정된 교과목에서 이론적</a:t>
            </a:r>
            <a:r>
              <a:rPr lang="en-US" altLang="ko-KR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ko-KR" altLang="en-US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실무적 연구의 대학 과정을 마친 것에 대한 학위 또는</a:t>
            </a:r>
            <a:endParaRPr lang="en-US" altLang="ko-KR" sz="900" b="1" kern="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공식 자격 증명을 갖춘 사람</a:t>
            </a:r>
            <a:endParaRPr lang="ko-KR" altLang="en-US" sz="900" b="1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2092DD4-F261-4C4B-BA58-58B1DC5569BD}"/>
              </a:ext>
            </a:extLst>
          </p:cNvPr>
          <p:cNvSpPr txBox="1"/>
          <p:nvPr/>
        </p:nvSpPr>
        <p:spPr>
          <a:xfrm>
            <a:off x="8654559" y="4306006"/>
            <a:ext cx="2397369" cy="11134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 latinLnBrk="1">
              <a:lnSpc>
                <a:spcPct val="150000"/>
              </a:lnSpc>
              <a:defRPr/>
            </a:pPr>
            <a:r>
              <a:rPr lang="ko-KR" altLang="en-US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의학</a:t>
            </a:r>
            <a:r>
              <a:rPr lang="en-US" altLang="ko-KR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r>
              <a:rPr lang="ko-KR" altLang="en-US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약학</a:t>
            </a:r>
            <a:r>
              <a:rPr lang="en-US" altLang="ko-KR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r>
              <a:rPr lang="ko-KR" altLang="en-US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생물학</a:t>
            </a:r>
            <a:r>
              <a:rPr lang="en-US" altLang="ko-KR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, </a:t>
            </a:r>
            <a:r>
              <a:rPr lang="ko-KR" altLang="en-US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화학 또는 </a:t>
            </a:r>
            <a:r>
              <a:rPr lang="ko-KR" altLang="en-US" sz="900" b="1" kern="0" dirty="0" err="1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독성학</a:t>
            </a:r>
            <a:r>
              <a:rPr lang="ko-KR" altLang="en-US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등 화장품</a:t>
            </a:r>
            <a:endParaRPr lang="en-US" altLang="ko-KR" sz="900" b="1" kern="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fontAlgn="base" latinLnBrk="1">
              <a:lnSpc>
                <a:spcPct val="150000"/>
              </a:lnSpc>
              <a:defRPr/>
            </a:pPr>
            <a:r>
              <a:rPr lang="ko-KR" altLang="en-US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품질안전과 관련된 전문 지식</a:t>
            </a:r>
            <a:endParaRPr lang="en-US" altLang="ko-KR" sz="900" b="1" kern="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fontAlgn="base" latinLnBrk="1">
              <a:lnSpc>
                <a:spcPct val="150000"/>
              </a:lnSpc>
              <a:defRPr/>
            </a:pPr>
            <a:r>
              <a:rPr lang="ko-KR" altLang="en-US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화장품 완제품 또는 원료 생산과정 및 품질안전</a:t>
            </a:r>
            <a:endParaRPr lang="en-US" altLang="ko-KR" sz="900" b="1" kern="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fontAlgn="base" latinLnBrk="1">
              <a:lnSpc>
                <a:spcPct val="150000"/>
              </a:lnSpc>
              <a:defRPr/>
            </a:pPr>
            <a:r>
              <a:rPr lang="ko-KR" altLang="en-US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통제</a:t>
            </a:r>
            <a:r>
              <a:rPr lang="en-US" altLang="ko-KR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 </a:t>
            </a:r>
            <a:r>
              <a:rPr lang="ko-KR" altLang="en-US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요구 숙지</a:t>
            </a:r>
            <a:endParaRPr lang="en-US" altLang="ko-KR" sz="900" b="1" kern="0" dirty="0">
              <a:solidFill>
                <a:schemeClr val="bg2">
                  <a:lumMod val="25000"/>
                </a:schemeClr>
              </a:solidFill>
              <a:latin typeface="넥슨Lv2고딕 Light" panose="00000300000000000000" pitchFamily="2" charset="-127"/>
              <a:ea typeface="넥슨Lv2고딕 Light" panose="00000300000000000000" pitchFamily="2" charset="-127"/>
              <a:cs typeface="Pretendard" panose="02000503000000020004" pitchFamily="50" charset="-127"/>
            </a:endParaRPr>
          </a:p>
          <a:p>
            <a:pPr fontAlgn="base" latinLnBrk="1">
              <a:lnSpc>
                <a:spcPct val="150000"/>
              </a:lnSpc>
              <a:defRPr/>
            </a:pPr>
            <a:r>
              <a:rPr lang="en-US" altLang="ko-KR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5</a:t>
            </a:r>
            <a:r>
              <a:rPr lang="ko-KR" altLang="en-US" sz="900" b="1" kern="0" dirty="0">
                <a:solidFill>
                  <a:schemeClr val="bg2">
                    <a:lumMod val="25000"/>
                  </a:schemeClr>
                </a:solidFill>
                <a:latin typeface="넥슨Lv2고딕 Light" panose="00000300000000000000" pitchFamily="2" charset="-127"/>
                <a:ea typeface="넥슨Lv2고딕 Light" panose="00000300000000000000" pitchFamily="2" charset="-127"/>
                <a:cs typeface="Pretendard" panose="02000503000000020004" pitchFamily="50" charset="-127"/>
              </a:rPr>
              <a:t>년 이상 화장품 관련 종사 경력</a:t>
            </a:r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id="{A26B3F89-38BB-4042-86C5-F229C58FA8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5431" y="4406172"/>
            <a:ext cx="140208" cy="140208"/>
          </a:xfrm>
          <a:prstGeom prst="rect">
            <a:avLst/>
          </a:prstGeom>
        </p:spPr>
      </p:pic>
      <p:pic>
        <p:nvPicPr>
          <p:cNvPr id="25" name="그림 24">
            <a:extLst>
              <a:ext uri="{FF2B5EF4-FFF2-40B4-BE49-F238E27FC236}">
                <a16:creationId xmlns:a16="http://schemas.microsoft.com/office/drawing/2014/main" id="{E706CB83-8814-4512-9D19-A16C4A0BA1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5431" y="4810915"/>
            <a:ext cx="140208" cy="140208"/>
          </a:xfrm>
          <a:prstGeom prst="rect">
            <a:avLst/>
          </a:prstGeom>
        </p:spPr>
      </p:pic>
      <p:pic>
        <p:nvPicPr>
          <p:cNvPr id="27" name="그림 26">
            <a:extLst>
              <a:ext uri="{FF2B5EF4-FFF2-40B4-BE49-F238E27FC236}">
                <a16:creationId xmlns:a16="http://schemas.microsoft.com/office/drawing/2014/main" id="{FD5D0A86-E77F-4BE5-B3D8-DE715CFB40F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5431" y="5220495"/>
            <a:ext cx="140208" cy="140208"/>
          </a:xfrm>
          <a:prstGeom prst="rect">
            <a:avLst/>
          </a:prstGeom>
        </p:spPr>
      </p:pic>
      <p:cxnSp>
        <p:nvCxnSpPr>
          <p:cNvPr id="19" name="직선 연결선 18">
            <a:extLst>
              <a:ext uri="{FF2B5EF4-FFF2-40B4-BE49-F238E27FC236}">
                <a16:creationId xmlns:a16="http://schemas.microsoft.com/office/drawing/2014/main" id="{5331414C-6148-4FC7-8DB1-31F5B896526E}"/>
              </a:ext>
            </a:extLst>
          </p:cNvPr>
          <p:cNvCxnSpPr>
            <a:cxnSpLocks/>
          </p:cNvCxnSpPr>
          <p:nvPr/>
        </p:nvCxnSpPr>
        <p:spPr>
          <a:xfrm flipV="1">
            <a:off x="699205" y="6480765"/>
            <a:ext cx="10809158" cy="495"/>
          </a:xfrm>
          <a:prstGeom prst="line">
            <a:avLst/>
          </a:prstGeom>
          <a:ln>
            <a:solidFill>
              <a:srgbClr val="C04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표 20">
            <a:extLst>
              <a:ext uri="{FF2B5EF4-FFF2-40B4-BE49-F238E27FC236}">
                <a16:creationId xmlns:a16="http://schemas.microsoft.com/office/drawing/2014/main" id="{992C259C-9D48-4C5A-AB82-9D0917A619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501155"/>
              </p:ext>
            </p:extLst>
          </p:nvPr>
        </p:nvGraphicFramePr>
        <p:xfrm>
          <a:off x="689694" y="6272131"/>
          <a:ext cx="38996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9896">
                  <a:extLst>
                    <a:ext uri="{9D8B030D-6E8A-4147-A177-3AD203B41FA5}">
                      <a16:colId xmlns:a16="http://schemas.microsoft.com/office/drawing/2014/main" val="855526410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106271662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374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01| </a:t>
                      </a:r>
                      <a:r>
                        <a:rPr lang="ko-KR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안전성 평가 개요</a:t>
                      </a:r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02|</a:t>
                      </a:r>
                      <a:r>
                        <a:rPr lang="ko-KR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안정성 정보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chemeClr val="bg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03|</a:t>
                      </a:r>
                      <a:r>
                        <a:rPr lang="ko-KR" altLang="en-US" sz="800" dirty="0">
                          <a:solidFill>
                            <a:schemeClr val="bg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안전성 평가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pic>
        <p:nvPicPr>
          <p:cNvPr id="5" name="그림 4">
            <a:extLst>
              <a:ext uri="{FF2B5EF4-FFF2-40B4-BE49-F238E27FC236}">
                <a16:creationId xmlns:a16="http://schemas.microsoft.com/office/drawing/2014/main" id="{FEFEAB04-89D4-4E05-A5AC-32A4EFD6537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1826" y="2386566"/>
            <a:ext cx="222504" cy="210312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043C3B53-DFCB-4A15-9CD3-9973F41881E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1826" y="2904475"/>
            <a:ext cx="222504" cy="210312"/>
          </a:xfrm>
          <a:prstGeom prst="rect">
            <a:avLst/>
          </a:prstGeom>
        </p:spPr>
      </p:pic>
      <p:pic>
        <p:nvPicPr>
          <p:cNvPr id="26" name="그림 25">
            <a:extLst>
              <a:ext uri="{FF2B5EF4-FFF2-40B4-BE49-F238E27FC236}">
                <a16:creationId xmlns:a16="http://schemas.microsoft.com/office/drawing/2014/main" id="{9FECEF07-1502-43AD-B597-9CEE66A2E00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0220" y="3245713"/>
            <a:ext cx="222504" cy="210312"/>
          </a:xfrm>
          <a:prstGeom prst="rect">
            <a:avLst/>
          </a:prstGeom>
        </p:spPr>
      </p:pic>
      <p:graphicFrame>
        <p:nvGraphicFramePr>
          <p:cNvPr id="28" name="표 27">
            <a:extLst>
              <a:ext uri="{FF2B5EF4-FFF2-40B4-BE49-F238E27FC236}">
                <a16:creationId xmlns:a16="http://schemas.microsoft.com/office/drawing/2014/main" id="{6C5442C3-49C6-4E0B-9F96-1FCD1C118B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080353"/>
              </p:ext>
            </p:extLst>
          </p:nvPr>
        </p:nvGraphicFramePr>
        <p:xfrm>
          <a:off x="11196722" y="6274725"/>
          <a:ext cx="3042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288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0053">
                <a:tc>
                  <a:txBody>
                    <a:bodyPr/>
                    <a:lstStyle/>
                    <a:p>
                      <a:pPr latinLnBrk="1"/>
                      <a:endParaRPr lang="ko-KR" altLang="en-US" sz="800" dirty="0">
                        <a:solidFill>
                          <a:schemeClr val="bg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CF668F1-4645-4BAB-B13F-8BB505B693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DE84-D504-4A98-B5DC-B7F62ED37110}" type="slidenum">
              <a:rPr lang="ko-KR" altLang="en-US" smtClean="0"/>
              <a:pPr/>
              <a:t>45</a:t>
            </a:fld>
            <a:endParaRPr lang="ko-KR" altLang="en-US" dirty="0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FF2382DE-E716-1B7D-B87D-0430332D6B9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53571" y="590211"/>
            <a:ext cx="1408298" cy="66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42701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" y="6324600"/>
            <a:ext cx="11118850" cy="1905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2480000">
            <a:off x="8477250" y="1009650"/>
            <a:ext cx="4210050" cy="7493000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539750" y="5410200"/>
            <a:ext cx="1835150" cy="33020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124499"/>
              </a:lnSpc>
            </a:pPr>
            <a:r>
              <a:rPr lang="en-US" sz="1867" dirty="0">
                <a:solidFill>
                  <a:srgbClr val="2671FF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Lexend Medium"/>
              </a:rPr>
              <a:t>Contact</a:t>
            </a: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" y="317500"/>
            <a:ext cx="5562600" cy="94615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400" y="1098550"/>
            <a:ext cx="7334250" cy="946150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533400" y="5803900"/>
            <a:ext cx="5676900" cy="393700"/>
          </a:xfrm>
          <a:prstGeom prst="rect">
            <a:avLst/>
          </a:prstGeom>
        </p:spPr>
        <p:txBody>
          <a:bodyPr lIns="0" tIns="0" rIns="0" bIns="0" rtlCol="0" anchor="ctr"/>
          <a:lstStyle/>
          <a:p>
            <a:pPr lvl="0">
              <a:lnSpc>
                <a:spcPct val="124499"/>
              </a:lnSpc>
            </a:pPr>
            <a:r>
              <a:rPr lang="ko-KR" altLang="en-US" sz="1067" dirty="0">
                <a:solidFill>
                  <a:srgbClr val="FFFFFF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Lexend Regular"/>
              </a:rPr>
              <a:t>대한화장품협회  </a:t>
            </a:r>
            <a:r>
              <a:rPr lang="en-US" sz="1067" dirty="0">
                <a:solidFill>
                  <a:srgbClr val="FFFFFF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Lexend Regular"/>
              </a:rPr>
              <a:t>|  </a:t>
            </a:r>
            <a:r>
              <a:rPr lang="ko-KR" altLang="en-US" sz="1067" dirty="0">
                <a:solidFill>
                  <a:srgbClr val="FFFFFF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Lexend Regular"/>
              </a:rPr>
              <a:t>정책연구실</a:t>
            </a:r>
            <a:r>
              <a:rPr lang="en-US" sz="1067" dirty="0">
                <a:solidFill>
                  <a:srgbClr val="FFFFFF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Lexend Regular"/>
              </a:rPr>
              <a:t>  |  </a:t>
            </a:r>
            <a:r>
              <a:rPr lang="ko-KR" altLang="en-US" sz="1067" dirty="0">
                <a:solidFill>
                  <a:srgbClr val="FFFFFF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Lexend Regular"/>
              </a:rPr>
              <a:t>실장</a:t>
            </a:r>
            <a:r>
              <a:rPr lang="en-US" altLang="ko-KR" sz="1067" dirty="0">
                <a:solidFill>
                  <a:srgbClr val="FFFFFF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Lexend Regular"/>
              </a:rPr>
              <a:t>  |  </a:t>
            </a:r>
            <a:r>
              <a:rPr lang="ko-KR" altLang="en-US" sz="1067" dirty="0">
                <a:solidFill>
                  <a:srgbClr val="FFFFFF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Lexend Regular"/>
              </a:rPr>
              <a:t>고정은</a:t>
            </a:r>
            <a:endParaRPr lang="en-US" sz="1067" dirty="0">
              <a:solidFill>
                <a:srgbClr val="FFFFFF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Lexend Regular"/>
            </a:endParaRPr>
          </a:p>
          <a:p>
            <a:pPr lvl="0">
              <a:lnSpc>
                <a:spcPct val="124499"/>
              </a:lnSpc>
            </a:pPr>
            <a:r>
              <a:rPr lang="en-US" sz="1067" dirty="0">
                <a:solidFill>
                  <a:srgbClr val="FFFFFF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Lexend Regular"/>
              </a:rPr>
              <a:t>jenko@kcia.or.kr |  02-761-4203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7AE564BC-CE09-49BE-5521-C94BB24D1AB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5482" y="361950"/>
            <a:ext cx="1258868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99EE5B-4D35-7462-ED03-D7D37B142C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505BDE2D-9F61-74ED-DE6E-B9B04CBBE4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91"/>
          <a:stretch>
            <a:fillRect/>
          </a:stretch>
        </p:blipFill>
        <p:spPr>
          <a:xfrm>
            <a:off x="0" y="0"/>
            <a:ext cx="12192000" cy="6255074"/>
          </a:xfrm>
          <a:prstGeom prst="rect">
            <a:avLst/>
          </a:prstGeom>
        </p:spPr>
      </p:pic>
      <p:sp>
        <p:nvSpPr>
          <p:cNvPr id="4" name="제목 1">
            <a:extLst>
              <a:ext uri="{FF2B5EF4-FFF2-40B4-BE49-F238E27FC236}">
                <a16:creationId xmlns:a16="http://schemas.microsoft.com/office/drawing/2014/main" id="{A2584E32-18C7-C5FE-E1F6-C09B6F6B7129}"/>
              </a:ext>
            </a:extLst>
          </p:cNvPr>
          <p:cNvSpPr txBox="1">
            <a:spLocks/>
          </p:cNvSpPr>
          <p:nvPr/>
        </p:nvSpPr>
        <p:spPr>
          <a:xfrm>
            <a:off x="1309708" y="553916"/>
            <a:ext cx="8570259" cy="62004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3000" b="1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 </a:t>
            </a:r>
            <a:endParaRPr lang="ko-KR" altLang="en-US" sz="3000" b="1" dirty="0"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</p:txBody>
      </p:sp>
      <p:sp>
        <p:nvSpPr>
          <p:cNvPr id="12" name="제목 1">
            <a:extLst>
              <a:ext uri="{FF2B5EF4-FFF2-40B4-BE49-F238E27FC236}">
                <a16:creationId xmlns:a16="http://schemas.microsoft.com/office/drawing/2014/main" id="{54716895-FEEE-2BF2-2841-6D81CA4AB257}"/>
              </a:ext>
            </a:extLst>
          </p:cNvPr>
          <p:cNvSpPr txBox="1">
            <a:spLocks/>
          </p:cNvSpPr>
          <p:nvPr/>
        </p:nvSpPr>
        <p:spPr>
          <a:xfrm>
            <a:off x="1309707" y="555301"/>
            <a:ext cx="8570259" cy="62004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3000" b="1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 </a:t>
            </a:r>
            <a:r>
              <a:rPr lang="ko-KR" altLang="en-US" sz="3000" b="1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화장품 안전성 평가 제도 주요 내용 </a:t>
            </a:r>
          </a:p>
        </p:txBody>
      </p:sp>
      <p:sp>
        <p:nvSpPr>
          <p:cNvPr id="13" name="Rectangle 4">
            <a:extLst>
              <a:ext uri="{FF2B5EF4-FFF2-40B4-BE49-F238E27FC236}">
                <a16:creationId xmlns:a16="http://schemas.microsoft.com/office/drawing/2014/main" id="{19933FDE-3114-95DE-2142-AFAD7A50D2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1094" y="1446462"/>
            <a:ext cx="5392315" cy="561975"/>
          </a:xfrm>
          <a:prstGeom prst="rect">
            <a:avLst/>
          </a:prstGeom>
          <a:noFill/>
          <a:ln>
            <a:noFill/>
          </a:ln>
        </p:spPr>
        <p:txBody>
          <a:bodyPr lIns="504000" anchor="ctr"/>
          <a:lstStyle/>
          <a:p>
            <a:pPr eaLnBrk="0" hangingPunct="0">
              <a:defRPr/>
            </a:pPr>
            <a:r>
              <a:rPr lang="en-US" altLang="ko-KR" b="1" spc="-150" dirty="0">
                <a:solidFill>
                  <a:srgbClr val="003F98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 </a:t>
            </a:r>
            <a:r>
              <a:rPr lang="ko-KR" altLang="en-US" b="1" spc="-150" dirty="0">
                <a:solidFill>
                  <a:srgbClr val="003F98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화장품법 일부개정</a:t>
            </a:r>
            <a:r>
              <a:rPr lang="en-US" altLang="ko-KR" spc="-150" baseline="-25000" dirty="0">
                <a:solidFill>
                  <a:srgbClr val="003F98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Calibri" pitchFamily="34" charset="0"/>
              </a:rPr>
              <a:t>(2025.12.30.) </a:t>
            </a:r>
            <a:r>
              <a:rPr lang="ko-KR" altLang="en-US" b="1" spc="-150" dirty="0">
                <a:solidFill>
                  <a:srgbClr val="003F98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주요 내용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0401068-6AD2-AADB-FA75-C6DF519598E1}"/>
              </a:ext>
            </a:extLst>
          </p:cNvPr>
          <p:cNvSpPr txBox="1"/>
          <p:nvPr/>
        </p:nvSpPr>
        <p:spPr>
          <a:xfrm>
            <a:off x="1319943" y="2162730"/>
            <a:ext cx="84208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487" fontAlgn="base">
              <a:lnSpc>
                <a:spcPct val="150000"/>
              </a:lnSpc>
              <a:buClr>
                <a:srgbClr val="CC3300"/>
              </a:buClr>
            </a:pPr>
            <a:r>
              <a:rPr lang="ko-KR" altLang="en-US" sz="1600" b="1" spc="-150" dirty="0">
                <a:solidFill>
                  <a:schemeClr val="accent4">
                    <a:lumMod val="40000"/>
                    <a:lumOff val="60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화장품 안전성 평가자료 </a:t>
            </a:r>
            <a:r>
              <a:rPr lang="ko-KR" altLang="en-US" sz="1600" b="1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작성</a:t>
            </a:r>
            <a:r>
              <a:rPr lang="en-US" altLang="ko-KR" sz="1600" b="1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·</a:t>
            </a:r>
            <a:r>
              <a:rPr lang="ko-KR" altLang="en-US" sz="1600" b="1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보관 의무를 위반</a:t>
            </a:r>
            <a:r>
              <a:rPr lang="ko-KR" altLang="en-US" sz="1600" b="1" spc="-150" dirty="0">
                <a:solidFill>
                  <a:schemeClr val="accent4">
                    <a:lumMod val="40000"/>
                    <a:lumOff val="60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하여 위해 우려가 있는 경우 </a:t>
            </a:r>
            <a:r>
              <a:rPr lang="ko-KR" altLang="en-US" sz="1600" b="1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행정</a:t>
            </a:r>
            <a:r>
              <a:rPr lang="en-US" altLang="ko-KR" sz="1600" b="1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 </a:t>
            </a:r>
            <a:r>
              <a:rPr lang="ko-KR" altLang="en-US" sz="1600" b="1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처분 </a:t>
            </a:r>
            <a:r>
              <a:rPr lang="ko-KR" altLang="en-US" sz="1600" b="1" spc="-150" dirty="0">
                <a:solidFill>
                  <a:schemeClr val="accent4">
                    <a:lumMod val="40000"/>
                    <a:lumOff val="60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및 </a:t>
            </a:r>
            <a:r>
              <a:rPr lang="ko-KR" altLang="en-US" sz="1600" b="1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회수 기준 마련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5585B6A-7845-564B-D81B-50A97491458A}"/>
              </a:ext>
            </a:extLst>
          </p:cNvPr>
          <p:cNvSpPr txBox="1"/>
          <p:nvPr/>
        </p:nvSpPr>
        <p:spPr>
          <a:xfrm>
            <a:off x="1309707" y="4300018"/>
            <a:ext cx="84208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487" fontAlgn="base">
              <a:lnSpc>
                <a:spcPct val="150000"/>
              </a:lnSpc>
              <a:buClr>
                <a:srgbClr val="CC3300"/>
              </a:buClr>
            </a:pPr>
            <a:r>
              <a:rPr lang="ko-KR" altLang="en-US" sz="1600" b="1" spc="-15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화장품안전정보센터 </a:t>
            </a:r>
            <a:r>
              <a:rPr lang="ko-KR" altLang="en-US" sz="1600" b="1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지정 </a:t>
            </a:r>
            <a:r>
              <a:rPr lang="ko-KR" altLang="en-US" sz="1600" b="1" spc="-150" dirty="0">
                <a:solidFill>
                  <a:schemeClr val="accent4">
                    <a:lumMod val="40000"/>
                    <a:lumOff val="60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및 </a:t>
            </a:r>
            <a:r>
              <a:rPr lang="ko-KR" altLang="en-US" sz="1600" b="1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화장품통합정보시스템</a:t>
            </a:r>
            <a:r>
              <a:rPr lang="ko-KR" altLang="en-US" sz="1600" b="1" spc="-150" dirty="0">
                <a:solidFill>
                  <a:schemeClr val="accent4">
                    <a:lumMod val="40000"/>
                    <a:lumOff val="60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의 </a:t>
            </a:r>
            <a:r>
              <a:rPr lang="ko-KR" altLang="en-US" sz="1600" b="1" spc="-150" dirty="0" err="1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구축ㆍ운영</a:t>
            </a:r>
            <a:r>
              <a:rPr lang="ko-KR" altLang="en-US" sz="1600" b="1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 근거 마련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C338E20-AA76-7F2A-E9CC-311E38C9333D}"/>
              </a:ext>
            </a:extLst>
          </p:cNvPr>
          <p:cNvSpPr txBox="1"/>
          <p:nvPr/>
        </p:nvSpPr>
        <p:spPr>
          <a:xfrm>
            <a:off x="1551847" y="2766907"/>
            <a:ext cx="7372347" cy="3885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487" fontAlgn="base">
              <a:lnSpc>
                <a:spcPct val="150000"/>
              </a:lnSpc>
              <a:buClr>
                <a:srgbClr val="CC3300"/>
              </a:buClr>
            </a:pPr>
            <a:r>
              <a:rPr lang="en-US" altLang="ko-KR" sz="1400" b="1" spc="-13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(</a:t>
            </a:r>
            <a:r>
              <a:rPr lang="ko-KR" altLang="en-US" sz="1400" b="1" spc="-13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회수 대상</a:t>
            </a:r>
            <a:r>
              <a:rPr lang="en-US" altLang="ko-KR" sz="1400" b="1" spc="-13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) </a:t>
            </a:r>
            <a:r>
              <a:rPr lang="ko-KR" altLang="en-US" sz="1400" spc="-13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화장품 안전성 평가자료 작성</a:t>
            </a:r>
            <a:r>
              <a:rPr lang="en-US" altLang="ko-KR" sz="1400" spc="-13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·</a:t>
            </a:r>
            <a:r>
              <a:rPr lang="ko-KR" altLang="en-US" sz="1400" spc="-13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보관 의무 위반하여 </a:t>
            </a:r>
            <a:r>
              <a:rPr lang="ko-KR" altLang="en-US" sz="1400" b="1" spc="-13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위해 우려가 있는 경우</a:t>
            </a:r>
            <a:endParaRPr lang="en-US" altLang="ko-KR" sz="1400" b="1" spc="-130" dirty="0">
              <a:latin typeface="G마켓 산스 Medium" panose="02000000000000000000" pitchFamily="50" charset="-127"/>
              <a:ea typeface="G마켓 산스 Medium" panose="02000000000000000000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50A4005-EB2C-4A25-E402-B03C32D2AF65}"/>
              </a:ext>
            </a:extLst>
          </p:cNvPr>
          <p:cNvSpPr txBox="1"/>
          <p:nvPr/>
        </p:nvSpPr>
        <p:spPr>
          <a:xfrm>
            <a:off x="1551847" y="3118598"/>
            <a:ext cx="7372347" cy="7117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487" fontAlgn="base">
              <a:lnSpc>
                <a:spcPct val="150000"/>
              </a:lnSpc>
              <a:buClr>
                <a:srgbClr val="CC3300"/>
              </a:buClr>
            </a:pPr>
            <a:r>
              <a:rPr lang="en-US" altLang="ko-KR" sz="1400" b="1" spc="-13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(</a:t>
            </a:r>
            <a:r>
              <a:rPr lang="ko-KR" altLang="en-US" sz="1400" b="1" spc="-13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행정처분 기준 신설</a:t>
            </a:r>
            <a:r>
              <a:rPr lang="en-US" altLang="ko-KR" sz="1400" b="1" spc="-13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) </a:t>
            </a:r>
            <a:r>
              <a:rPr lang="ko-KR" altLang="en-US" sz="1400" spc="-13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*▴화장품 안전성 평가자료를 작성</a:t>
            </a:r>
            <a:r>
              <a:rPr lang="en-US" altLang="ko-KR" sz="1400" spc="-13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·</a:t>
            </a:r>
            <a:r>
              <a:rPr lang="ko-KR" altLang="en-US" sz="1400" spc="-13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보관하지 않은 경우</a:t>
            </a:r>
            <a:r>
              <a:rPr lang="en-US" altLang="ko-KR" sz="1400" spc="-13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▴</a:t>
            </a:r>
            <a:r>
              <a:rPr lang="ko-KR" altLang="en-US" sz="1400" spc="-13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안전성 평가자 검토를 받지 않은 경우</a:t>
            </a:r>
            <a:r>
              <a:rPr lang="en-US" altLang="ko-KR" sz="1400" spc="-13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 ▴</a:t>
            </a:r>
            <a:r>
              <a:rPr lang="ko-KR" altLang="en-US" sz="1400" spc="-13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안전성 평가 자료 제출 요구를 정당한 사유 없이 따르지 않은 경우</a:t>
            </a:r>
            <a:endParaRPr lang="en-US" altLang="ko-KR" sz="1400" b="1" spc="-130" dirty="0">
              <a:latin typeface="G마켓 산스 Medium" panose="02000000000000000000" pitchFamily="50" charset="-127"/>
              <a:ea typeface="G마켓 산스 Medium" panose="02000000000000000000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EA7C2ED-A9C9-3A86-40E4-95094AAA17F1}"/>
              </a:ext>
            </a:extLst>
          </p:cNvPr>
          <p:cNvSpPr txBox="1"/>
          <p:nvPr/>
        </p:nvSpPr>
        <p:spPr>
          <a:xfrm>
            <a:off x="1551847" y="4877059"/>
            <a:ext cx="7372347" cy="3885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487" fontAlgn="base">
              <a:lnSpc>
                <a:spcPct val="150000"/>
              </a:lnSpc>
              <a:buClr>
                <a:srgbClr val="CC3300"/>
              </a:buClr>
            </a:pPr>
            <a:r>
              <a:rPr lang="ko-KR" altLang="en-US" sz="1400" spc="-15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외부기관에 평가를 위탁하는 경우 평가자를 직접 두지 않을 수 있음</a:t>
            </a:r>
            <a:endParaRPr lang="en-US" altLang="ko-KR" sz="1400" spc="-150" dirty="0">
              <a:latin typeface="G마켓 산스 Medium" panose="02000000000000000000" pitchFamily="50" charset="-127"/>
              <a:ea typeface="G마켓 산스 Medium" panose="02000000000000000000" pitchFamily="50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E726AB9-DFA1-1251-B2A5-1DBE213B9BD7}"/>
              </a:ext>
            </a:extLst>
          </p:cNvPr>
          <p:cNvSpPr txBox="1"/>
          <p:nvPr/>
        </p:nvSpPr>
        <p:spPr>
          <a:xfrm>
            <a:off x="1551847" y="5228751"/>
            <a:ext cx="7372347" cy="3885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487" fontAlgn="base">
              <a:lnSpc>
                <a:spcPct val="150000"/>
              </a:lnSpc>
              <a:buClr>
                <a:srgbClr val="CC3300"/>
              </a:buClr>
            </a:pPr>
            <a:r>
              <a:rPr lang="ko-KR" altLang="en-US" sz="1400" b="1" spc="-15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국내 자격</a:t>
            </a:r>
            <a:r>
              <a:rPr lang="ko-KR" altLang="en-US" sz="1400" spc="-15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과 </a:t>
            </a:r>
            <a:r>
              <a:rPr lang="ko-KR" altLang="en-US" sz="1400" b="1" spc="-15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동등</a:t>
            </a:r>
            <a:r>
              <a:rPr lang="ko-KR" altLang="en-US" sz="1400" spc="-15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한 </a:t>
            </a:r>
            <a:r>
              <a:rPr lang="ko-KR" altLang="en-US" sz="1400" b="1" spc="-15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해외 평가자</a:t>
            </a:r>
            <a:r>
              <a:rPr lang="ko-KR" altLang="en-US" sz="1400" spc="-15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가 </a:t>
            </a:r>
            <a:r>
              <a:rPr lang="ko-KR" altLang="en-US" sz="1400" b="1" spc="-15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검토 </a:t>
            </a:r>
            <a:r>
              <a:rPr lang="en-US" altLang="ko-KR" sz="1400" b="1" spc="-15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· </a:t>
            </a:r>
            <a:r>
              <a:rPr lang="ko-KR" altLang="en-US" sz="1400" b="1" spc="-15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승인한 자료도 인정</a:t>
            </a:r>
            <a:endParaRPr lang="en-US" altLang="ko-KR" sz="1400" b="1" spc="-150" dirty="0">
              <a:latin typeface="G마켓 산스 Medium" panose="02000000000000000000" pitchFamily="50" charset="-127"/>
              <a:ea typeface="G마켓 산스 Medium" panose="02000000000000000000" pitchFamily="50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91470F0-D5AB-F4F6-6DF9-36248CE75FA1}"/>
              </a:ext>
            </a:extLst>
          </p:cNvPr>
          <p:cNvSpPr txBox="1"/>
          <p:nvPr/>
        </p:nvSpPr>
        <p:spPr>
          <a:xfrm>
            <a:off x="1551846" y="5617319"/>
            <a:ext cx="7372347" cy="3885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487" fontAlgn="base">
              <a:lnSpc>
                <a:spcPct val="150000"/>
              </a:lnSpc>
              <a:buClr>
                <a:srgbClr val="CC3300"/>
              </a:buClr>
            </a:pPr>
            <a:r>
              <a:rPr lang="ko-KR" altLang="en-US" sz="1400" spc="-15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업체가 직접 평가하지 않고 </a:t>
            </a:r>
            <a:r>
              <a:rPr lang="ko-KR" altLang="en-US" sz="1400" b="1" spc="-15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외부기관</a:t>
            </a:r>
            <a:r>
              <a:rPr lang="ko-KR" altLang="en-US" sz="1400" spc="-15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에 </a:t>
            </a:r>
            <a:r>
              <a:rPr lang="ko-KR" altLang="en-US" sz="1400" b="1" spc="-15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평가 위탁 가능</a:t>
            </a:r>
            <a:endParaRPr lang="en-US" altLang="ko-KR" sz="1400" b="1" spc="-150" dirty="0">
              <a:latin typeface="G마켓 산스 Medium" panose="02000000000000000000" pitchFamily="50" charset="-127"/>
              <a:ea typeface="G마켓 산스 Medium" panose="02000000000000000000" pitchFamily="50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FA4C466D-AF3A-73A6-F0B4-C934F47290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593" y="5736699"/>
            <a:ext cx="222504" cy="210312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EB0A635A-60F0-3DE6-25E0-BD69EC5CC6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767"/>
          <a:stretch>
            <a:fillRect/>
          </a:stretch>
        </p:blipFill>
        <p:spPr>
          <a:xfrm>
            <a:off x="0" y="0"/>
            <a:ext cx="12192000" cy="1387586"/>
          </a:xfrm>
          <a:prstGeom prst="rect">
            <a:avLst/>
          </a:prstGeom>
        </p:spPr>
      </p:pic>
      <p:sp>
        <p:nvSpPr>
          <p:cNvPr id="3" name="제목 1">
            <a:extLst>
              <a:ext uri="{FF2B5EF4-FFF2-40B4-BE49-F238E27FC236}">
                <a16:creationId xmlns:a16="http://schemas.microsoft.com/office/drawing/2014/main" id="{BAF3361D-61EC-D859-DE87-58EA0697C326}"/>
              </a:ext>
            </a:extLst>
          </p:cNvPr>
          <p:cNvSpPr txBox="1">
            <a:spLocks/>
          </p:cNvSpPr>
          <p:nvPr/>
        </p:nvSpPr>
        <p:spPr>
          <a:xfrm>
            <a:off x="1462107" y="602926"/>
            <a:ext cx="8570259" cy="62004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3000" b="1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 </a:t>
            </a:r>
            <a:r>
              <a:rPr lang="ko-KR" altLang="en-US" sz="3000" b="1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화장품 안전성 평가 제도 주요 내용 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C41A7BF9-D68F-F726-AAD9-062D181F41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53571" y="590211"/>
            <a:ext cx="1408298" cy="664522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C0EAC50E-B62E-18E7-E055-20EA836C550E}"/>
              </a:ext>
            </a:extLst>
          </p:cNvPr>
          <p:cNvSpPr/>
          <p:nvPr/>
        </p:nvSpPr>
        <p:spPr>
          <a:xfrm>
            <a:off x="0" y="4768230"/>
            <a:ext cx="12192000" cy="13875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0B9BCBCF-3739-5118-2349-34E779E262F6}"/>
              </a:ext>
            </a:extLst>
          </p:cNvPr>
          <p:cNvSpPr/>
          <p:nvPr/>
        </p:nvSpPr>
        <p:spPr>
          <a:xfrm>
            <a:off x="1421543" y="3546831"/>
            <a:ext cx="22250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8B2DEBBC-3566-9E81-FAE5-D3475F8EE20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55" b="31389"/>
          <a:stretch>
            <a:fillRect/>
          </a:stretch>
        </p:blipFill>
        <p:spPr>
          <a:xfrm>
            <a:off x="0" y="4981575"/>
            <a:ext cx="12192000" cy="72390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7EB3D9B0-F723-5B1A-3D67-1BD60F1BB81A}"/>
              </a:ext>
            </a:extLst>
          </p:cNvPr>
          <p:cNvSpPr txBox="1"/>
          <p:nvPr/>
        </p:nvSpPr>
        <p:spPr>
          <a:xfrm>
            <a:off x="1310400" y="5071543"/>
            <a:ext cx="991005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487" fontAlgn="base">
              <a:lnSpc>
                <a:spcPct val="150000"/>
              </a:lnSpc>
              <a:buClr>
                <a:srgbClr val="CC3300"/>
              </a:buClr>
            </a:pPr>
            <a:r>
              <a:rPr lang="ko-KR" altLang="en-US" sz="1600" b="1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 기타 예외 규정</a:t>
            </a:r>
            <a:r>
              <a:rPr lang="en-US" altLang="ko-KR" sz="1600" b="1" spc="-150" dirty="0">
                <a:solidFill>
                  <a:schemeClr val="accent4">
                    <a:lumMod val="40000"/>
                    <a:lumOff val="60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(</a:t>
            </a:r>
            <a:r>
              <a:rPr lang="ko-KR" altLang="en-US" sz="1600" b="1" spc="-150" dirty="0">
                <a:solidFill>
                  <a:schemeClr val="accent4">
                    <a:lumMod val="40000"/>
                    <a:lumOff val="60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소규모 화장비누 등</a:t>
            </a:r>
            <a:r>
              <a:rPr lang="en-US" altLang="ko-KR" sz="1600" b="1" spc="-150" dirty="0">
                <a:solidFill>
                  <a:schemeClr val="accent4">
                    <a:lumMod val="40000"/>
                    <a:lumOff val="60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), </a:t>
            </a:r>
            <a:r>
              <a:rPr lang="ko-KR" altLang="en-US" sz="1600" b="1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자료 작성 범위</a:t>
            </a:r>
            <a:r>
              <a:rPr lang="en-US" altLang="ko-KR" sz="1600" b="1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, </a:t>
            </a:r>
            <a:r>
              <a:rPr lang="ko-KR" altLang="en-US" sz="1600" b="1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보관기간</a:t>
            </a:r>
            <a:r>
              <a:rPr lang="en-US" altLang="ko-KR" sz="1600" b="1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, </a:t>
            </a:r>
            <a:r>
              <a:rPr lang="ko-KR" altLang="en-US" sz="1600" b="1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안전성 평가자 자격 기준 </a:t>
            </a:r>
            <a:r>
              <a:rPr lang="ko-KR" altLang="en-US" sz="1600" b="1" spc="-150" dirty="0">
                <a:solidFill>
                  <a:schemeClr val="accent4">
                    <a:lumMod val="40000"/>
                    <a:lumOff val="60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등은</a:t>
            </a:r>
            <a:r>
              <a:rPr lang="ko-KR" altLang="en-US" sz="1600" b="1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 총리령으로 규정 </a:t>
            </a:r>
            <a:r>
              <a:rPr lang="ko-KR" altLang="en-US" sz="1600" b="1" spc="-150" dirty="0">
                <a:solidFill>
                  <a:schemeClr val="accent4">
                    <a:lumMod val="40000"/>
                    <a:lumOff val="60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예정</a:t>
            </a:r>
          </a:p>
        </p:txBody>
      </p:sp>
      <p:cxnSp>
        <p:nvCxnSpPr>
          <p:cNvPr id="24" name="직선 연결선 23">
            <a:extLst>
              <a:ext uri="{FF2B5EF4-FFF2-40B4-BE49-F238E27FC236}">
                <a16:creationId xmlns:a16="http://schemas.microsoft.com/office/drawing/2014/main" id="{ACF995B7-B255-1F24-4459-539FF19F7FAF}"/>
              </a:ext>
            </a:extLst>
          </p:cNvPr>
          <p:cNvCxnSpPr>
            <a:cxnSpLocks/>
          </p:cNvCxnSpPr>
          <p:nvPr/>
        </p:nvCxnSpPr>
        <p:spPr>
          <a:xfrm flipV="1">
            <a:off x="699205" y="6556965"/>
            <a:ext cx="10809158" cy="495"/>
          </a:xfrm>
          <a:prstGeom prst="line">
            <a:avLst/>
          </a:prstGeom>
          <a:ln>
            <a:solidFill>
              <a:srgbClr val="C04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표 25">
            <a:extLst>
              <a:ext uri="{FF2B5EF4-FFF2-40B4-BE49-F238E27FC236}">
                <a16:creationId xmlns:a16="http://schemas.microsoft.com/office/drawing/2014/main" id="{442D355D-85DB-90A1-73FA-15DE95921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9788733"/>
              </p:ext>
            </p:extLst>
          </p:nvPr>
        </p:nvGraphicFramePr>
        <p:xfrm>
          <a:off x="699205" y="6347763"/>
          <a:ext cx="1419155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9155">
                  <a:extLst>
                    <a:ext uri="{9D8B030D-6E8A-4147-A177-3AD203B41FA5}">
                      <a16:colId xmlns:a16="http://schemas.microsoft.com/office/drawing/2014/main" val="855526410"/>
                    </a:ext>
                  </a:extLst>
                </a:gridCol>
              </a:tblGrid>
              <a:tr h="20374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dirty="0">
                          <a:solidFill>
                            <a:schemeClr val="bg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안전성 평가 제도 주요 내용</a:t>
                      </a:r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graphicFrame>
        <p:nvGraphicFramePr>
          <p:cNvPr id="27" name="표 26">
            <a:extLst>
              <a:ext uri="{FF2B5EF4-FFF2-40B4-BE49-F238E27FC236}">
                <a16:creationId xmlns:a16="http://schemas.microsoft.com/office/drawing/2014/main" id="{79DD21ED-DBFD-FA04-4BE2-190AE2EEBE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7845710"/>
              </p:ext>
            </p:extLst>
          </p:nvPr>
        </p:nvGraphicFramePr>
        <p:xfrm>
          <a:off x="11196722" y="6350925"/>
          <a:ext cx="3042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288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0053">
                <a:tc>
                  <a:txBody>
                    <a:bodyPr/>
                    <a:lstStyle/>
                    <a:p>
                      <a:pPr latinLnBrk="1"/>
                      <a:endParaRPr lang="ko-KR" altLang="en-US" sz="800" dirty="0">
                        <a:solidFill>
                          <a:schemeClr val="bg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sp>
        <p:nvSpPr>
          <p:cNvPr id="28" name="슬라이드 번호 개체 틀 2">
            <a:extLst>
              <a:ext uri="{FF2B5EF4-FFF2-40B4-BE49-F238E27FC236}">
                <a16:creationId xmlns:a16="http://schemas.microsoft.com/office/drawing/2014/main" id="{1F813403-CC63-1C50-1D03-F4321B252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18669" y="6282916"/>
            <a:ext cx="2743200" cy="365125"/>
          </a:xfrm>
        </p:spPr>
        <p:txBody>
          <a:bodyPr/>
          <a:lstStyle/>
          <a:p>
            <a:fld id="{A175DE84-D504-4A98-B5DC-B7F62ED37110}" type="slidenum">
              <a:rPr lang="ko-KR" altLang="en-US" sz="900">
                <a:solidFill>
                  <a:schemeClr val="bg1"/>
                </a:solidFill>
              </a:rPr>
              <a:pPr/>
              <a:t>5</a:t>
            </a:fld>
            <a:endParaRPr lang="ko-KR" altLang="en-US" sz="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51560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D726DC3C-0F0A-4CE0-9FB5-726B18B2E7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06"/>
          <a:stretch>
            <a:fillRect/>
          </a:stretch>
        </p:blipFill>
        <p:spPr>
          <a:xfrm>
            <a:off x="0" y="0"/>
            <a:ext cx="12192000" cy="6267789"/>
          </a:xfrm>
          <a:prstGeom prst="rect">
            <a:avLst/>
          </a:prstGeom>
        </p:spPr>
      </p:pic>
      <p:sp>
        <p:nvSpPr>
          <p:cNvPr id="15" name="Rectangle 4">
            <a:extLst>
              <a:ext uri="{FF2B5EF4-FFF2-40B4-BE49-F238E27FC236}">
                <a16:creationId xmlns:a16="http://schemas.microsoft.com/office/drawing/2014/main" id="{B96B1547-FBE5-4FF1-AE7A-FA4FD329EF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1094" y="1446462"/>
            <a:ext cx="5392315" cy="561975"/>
          </a:xfrm>
          <a:prstGeom prst="rect">
            <a:avLst/>
          </a:prstGeom>
          <a:noFill/>
          <a:ln>
            <a:noFill/>
          </a:ln>
        </p:spPr>
        <p:txBody>
          <a:bodyPr lIns="504000" anchor="ctr"/>
          <a:lstStyle/>
          <a:p>
            <a:pPr eaLnBrk="0" hangingPunct="0">
              <a:defRPr/>
            </a:pPr>
            <a:r>
              <a:rPr lang="en-US" altLang="ko-KR" b="1" spc="-150" dirty="0">
                <a:solidFill>
                  <a:srgbClr val="003F98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 </a:t>
            </a:r>
            <a:r>
              <a:rPr lang="ko-KR" altLang="en-US" b="1" spc="-150" dirty="0">
                <a:solidFill>
                  <a:srgbClr val="003F98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국내 화장품 안전성 평가 규정 시행일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CEDBA76-5168-404D-BEF9-BACA0A6298AE}"/>
              </a:ext>
            </a:extLst>
          </p:cNvPr>
          <p:cNvSpPr txBox="1"/>
          <p:nvPr/>
        </p:nvSpPr>
        <p:spPr>
          <a:xfrm>
            <a:off x="1319943" y="2162730"/>
            <a:ext cx="84208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487" fontAlgn="base">
              <a:lnSpc>
                <a:spcPct val="150000"/>
              </a:lnSpc>
              <a:buClr>
                <a:srgbClr val="CC3300"/>
              </a:buClr>
            </a:pPr>
            <a:r>
              <a:rPr lang="en-US" altLang="ko-KR" sz="1600" b="1" spc="-150" dirty="0">
                <a:solidFill>
                  <a:schemeClr val="accent4">
                    <a:lumMod val="40000"/>
                    <a:lumOff val="60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(‘25</a:t>
            </a:r>
            <a:r>
              <a:rPr lang="ko-KR" altLang="en-US" sz="1600" b="1" spc="-150" dirty="0">
                <a:solidFill>
                  <a:schemeClr val="accent4">
                    <a:lumMod val="40000"/>
                    <a:lumOff val="60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년</a:t>
            </a:r>
            <a:r>
              <a:rPr lang="en-US" altLang="ko-KR" sz="1600" b="1" spc="-150" dirty="0">
                <a:solidFill>
                  <a:schemeClr val="accent4">
                    <a:lumMod val="40000"/>
                    <a:lumOff val="60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) </a:t>
            </a:r>
            <a:r>
              <a:rPr lang="ko-KR" altLang="en-US" sz="1600" b="1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근거법령 정비</a:t>
            </a:r>
            <a:r>
              <a:rPr lang="en-US" altLang="ko-KR" sz="1600" b="1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, </a:t>
            </a:r>
            <a:r>
              <a:rPr lang="ko-KR" altLang="en-US" sz="1600" b="1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기술 가이드라인 마련 등 </a:t>
            </a:r>
            <a:r>
              <a:rPr lang="ko-KR" altLang="en-US" sz="1600" b="1" spc="-150" dirty="0">
                <a:solidFill>
                  <a:schemeClr val="accent4">
                    <a:lumMod val="40000"/>
                    <a:lumOff val="60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제도 도입</a:t>
            </a:r>
            <a:r>
              <a:rPr lang="en-US" altLang="ko-KR" sz="1600" b="1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(</a:t>
            </a:r>
            <a:r>
              <a:rPr lang="ko-KR" altLang="en-US" sz="1600" b="1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화장품법 일부개정공포 </a:t>
            </a:r>
            <a:r>
              <a:rPr lang="en-US" altLang="ko-KR" sz="1600" b="1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’25.12.30.)</a:t>
            </a:r>
            <a:endParaRPr lang="ko-KR" altLang="en-US" sz="1600" b="1" spc="-150" dirty="0"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1886AA0-0A00-4CEF-ACA0-4D773255B45D}"/>
              </a:ext>
            </a:extLst>
          </p:cNvPr>
          <p:cNvSpPr txBox="1"/>
          <p:nvPr/>
        </p:nvSpPr>
        <p:spPr>
          <a:xfrm>
            <a:off x="1319943" y="2805373"/>
            <a:ext cx="84208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487" fontAlgn="base">
              <a:lnSpc>
                <a:spcPct val="150000"/>
              </a:lnSpc>
              <a:buClr>
                <a:srgbClr val="CC3300"/>
              </a:buClr>
            </a:pPr>
            <a:r>
              <a:rPr lang="en-US" altLang="ko-KR" sz="1600" b="1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(</a:t>
            </a:r>
            <a:r>
              <a:rPr lang="en-US" altLang="ko-KR" sz="1600" b="1" spc="-150" dirty="0">
                <a:solidFill>
                  <a:srgbClr val="C00000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‘28</a:t>
            </a:r>
            <a:r>
              <a:rPr lang="ko-KR" altLang="en-US" sz="1600" b="1" spc="-150" dirty="0">
                <a:solidFill>
                  <a:srgbClr val="C00000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년</a:t>
            </a:r>
            <a:r>
              <a:rPr lang="en-US" altLang="ko-KR" sz="1600" b="1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) </a:t>
            </a:r>
            <a:r>
              <a:rPr lang="ko-KR" altLang="en-US" sz="1600" b="1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화장품 안전성 평가 제도 단계적 시행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70A08C3-32A7-47F5-9023-D9DD466F77EB}"/>
              </a:ext>
            </a:extLst>
          </p:cNvPr>
          <p:cNvSpPr txBox="1"/>
          <p:nvPr/>
        </p:nvSpPr>
        <p:spPr>
          <a:xfrm>
            <a:off x="1319943" y="4048940"/>
            <a:ext cx="842083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487" fontAlgn="base">
              <a:lnSpc>
                <a:spcPct val="150000"/>
              </a:lnSpc>
              <a:buClr>
                <a:srgbClr val="CC3300"/>
              </a:buClr>
            </a:pPr>
            <a:r>
              <a:rPr lang="en-US" altLang="ko-KR" sz="1600" b="1" spc="-150" dirty="0">
                <a:solidFill>
                  <a:schemeClr val="accent4">
                    <a:lumMod val="40000"/>
                    <a:lumOff val="60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(‘31</a:t>
            </a:r>
            <a:r>
              <a:rPr lang="ko-KR" altLang="en-US" sz="1600" b="1" spc="-150" dirty="0">
                <a:solidFill>
                  <a:schemeClr val="accent4">
                    <a:lumMod val="40000"/>
                    <a:lumOff val="60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년</a:t>
            </a:r>
            <a:r>
              <a:rPr lang="en-US" altLang="ko-KR" sz="1600" b="1" spc="-150" dirty="0">
                <a:solidFill>
                  <a:schemeClr val="accent4">
                    <a:lumMod val="40000"/>
                    <a:lumOff val="60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) </a:t>
            </a:r>
            <a:r>
              <a:rPr lang="ko-KR" altLang="en-US" sz="1600" b="1" spc="-150" dirty="0">
                <a:solidFill>
                  <a:schemeClr val="accent4">
                    <a:lumMod val="40000"/>
                    <a:lumOff val="60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기존 제품</a:t>
            </a:r>
            <a:r>
              <a:rPr lang="en-US" altLang="ko-KR" sz="1600" b="1" spc="-150" dirty="0">
                <a:solidFill>
                  <a:schemeClr val="accent4">
                    <a:lumMod val="40000"/>
                    <a:lumOff val="60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, </a:t>
            </a:r>
            <a:r>
              <a:rPr lang="ko-KR" altLang="en-US" sz="1600" b="1" spc="-150" dirty="0">
                <a:solidFill>
                  <a:schemeClr val="accent4">
                    <a:lumMod val="40000"/>
                    <a:lumOff val="60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실적 </a:t>
            </a:r>
            <a:r>
              <a:rPr lang="en-US" altLang="ko-KR" sz="1600" b="1" spc="-150" dirty="0">
                <a:solidFill>
                  <a:schemeClr val="accent4">
                    <a:lumMod val="40000"/>
                    <a:lumOff val="60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10</a:t>
            </a:r>
            <a:r>
              <a:rPr lang="ko-KR" altLang="en-US" sz="1600" b="1" spc="-150" dirty="0">
                <a:solidFill>
                  <a:schemeClr val="accent4">
                    <a:lumMod val="40000"/>
                    <a:lumOff val="60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억 미만 업체 </a:t>
            </a:r>
            <a:r>
              <a:rPr lang="ko-KR" altLang="en-US" sz="1600" b="1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안전성 평가 의무화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C8E3CB1-1F27-4758-A2BD-457ACEBEDF36}"/>
              </a:ext>
            </a:extLst>
          </p:cNvPr>
          <p:cNvSpPr txBox="1"/>
          <p:nvPr/>
        </p:nvSpPr>
        <p:spPr>
          <a:xfrm>
            <a:off x="1551847" y="3417538"/>
            <a:ext cx="9320210" cy="3885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487" fontAlgn="base">
              <a:lnSpc>
                <a:spcPct val="150000"/>
              </a:lnSpc>
              <a:buClr>
                <a:srgbClr val="CC3300"/>
              </a:buClr>
            </a:pPr>
            <a:r>
              <a:rPr lang="ko-KR" altLang="en-US" sz="14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안전성 평가 인프라 구축 등에 필요한 준비기간과 업계에 미치는 영향을 고려하여 </a:t>
            </a:r>
            <a:r>
              <a:rPr lang="ko-KR" altLang="en-US" sz="1400" b="1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제도</a:t>
            </a:r>
            <a:r>
              <a:rPr lang="ko-KR" altLang="en-US" sz="1400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를 </a:t>
            </a:r>
            <a:r>
              <a:rPr lang="ko-KR" altLang="en-US" sz="1400" b="1" dirty="0">
                <a:latin typeface="G마켓 산스 Medium" panose="02000000000000000000" pitchFamily="50" charset="-127"/>
                <a:ea typeface="G마켓 산스 Medium" panose="02000000000000000000" pitchFamily="50" charset="-127"/>
              </a:rPr>
              <a:t>단계적으로 도입 추진</a:t>
            </a:r>
            <a:endParaRPr lang="en-US" altLang="ko-KR" sz="1400" b="1" dirty="0">
              <a:latin typeface="G마켓 산스 Medium" panose="02000000000000000000" pitchFamily="50" charset="-127"/>
              <a:ea typeface="G마켓 산스 Medium" panose="02000000000000000000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21350A6-0F74-47AA-AAF1-7106465B323A}"/>
              </a:ext>
            </a:extLst>
          </p:cNvPr>
          <p:cNvSpPr txBox="1"/>
          <p:nvPr/>
        </p:nvSpPr>
        <p:spPr>
          <a:xfrm>
            <a:off x="1613393" y="6048300"/>
            <a:ext cx="509513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1200" dirty="0"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* </a:t>
            </a:r>
            <a:r>
              <a:rPr lang="ko-KR" altLang="en-US" sz="1200" b="1" dirty="0"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생산 </a:t>
            </a:r>
            <a:r>
              <a:rPr lang="en-US" altLang="ko-KR" sz="1200" b="1" dirty="0"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· </a:t>
            </a:r>
            <a:r>
              <a:rPr lang="ko-KR" altLang="en-US" sz="1200" b="1" dirty="0"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수입 </a:t>
            </a:r>
            <a:r>
              <a:rPr lang="en-US" altLang="ko-KR" sz="1200" b="1" dirty="0"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10</a:t>
            </a:r>
            <a:r>
              <a:rPr lang="ko-KR" altLang="en-US" sz="1200" b="1" dirty="0"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억 미만 업체</a:t>
            </a:r>
            <a:r>
              <a:rPr lang="en-US" altLang="ko-KR" sz="1200" b="1" dirty="0"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, </a:t>
            </a:r>
            <a:r>
              <a:rPr lang="ko-KR" altLang="en-US" sz="1200" b="1" dirty="0"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기존 제품</a:t>
            </a:r>
            <a:r>
              <a:rPr lang="en-US" altLang="ko-KR" sz="1200" dirty="0"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(~’27</a:t>
            </a:r>
            <a:r>
              <a:rPr lang="ko-KR" altLang="en-US" sz="1200" dirty="0"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년</a:t>
            </a:r>
            <a:r>
              <a:rPr lang="en-US" altLang="ko-KR" sz="1200" dirty="0"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)</a:t>
            </a:r>
            <a:r>
              <a:rPr lang="ko-KR" altLang="en-US" sz="1200" dirty="0"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은 </a:t>
            </a:r>
            <a:r>
              <a:rPr lang="en-US" altLang="ko-KR" sz="1200" b="1" dirty="0"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‘31</a:t>
            </a:r>
            <a:r>
              <a:rPr lang="ko-KR" altLang="en-US" sz="1200" b="1" dirty="0"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년</a:t>
            </a:r>
            <a:r>
              <a:rPr lang="ko-KR" altLang="en-US" sz="1200" dirty="0"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부터 안전성 평가 의무화</a:t>
            </a:r>
            <a:endParaRPr lang="en-US" altLang="ko-KR" sz="1200" dirty="0">
              <a:latin typeface="넥슨Lv2고딕 Light" panose="00000300000000000000" pitchFamily="2" charset="-127"/>
              <a:ea typeface="넥슨Lv2고딕 Light" panose="00000300000000000000" pitchFamily="2" charset="-127"/>
            </a:endParaRPr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0E2909EF-933A-4FA6-B884-C01994DA66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595" y="3506666"/>
            <a:ext cx="222504" cy="210312"/>
          </a:xfrm>
          <a:prstGeom prst="rect">
            <a:avLst/>
          </a:prstGeom>
        </p:spPr>
      </p:pic>
      <p:graphicFrame>
        <p:nvGraphicFramePr>
          <p:cNvPr id="26" name="표 25">
            <a:extLst>
              <a:ext uri="{FF2B5EF4-FFF2-40B4-BE49-F238E27FC236}">
                <a16:creationId xmlns:a16="http://schemas.microsoft.com/office/drawing/2014/main" id="{99AA2D6E-8F88-4E37-90E0-6B843D6D15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1853991"/>
              </p:ext>
            </p:extLst>
          </p:nvPr>
        </p:nvGraphicFramePr>
        <p:xfrm>
          <a:off x="1274539" y="4527654"/>
          <a:ext cx="10199428" cy="1398726"/>
        </p:xfrm>
        <a:graphic>
          <a:graphicData uri="http://schemas.openxmlformats.org/drawingml/2006/table">
            <a:tbl>
              <a:tblPr/>
              <a:tblGrid>
                <a:gridCol w="1078136">
                  <a:extLst>
                    <a:ext uri="{9D8B030D-6E8A-4147-A177-3AD203B41FA5}">
                      <a16:colId xmlns:a16="http://schemas.microsoft.com/office/drawing/2014/main" val="3492324053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4204374486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2466536469"/>
                    </a:ext>
                  </a:extLst>
                </a:gridCol>
                <a:gridCol w="1790699">
                  <a:extLst>
                    <a:ext uri="{9D8B030D-6E8A-4147-A177-3AD203B41FA5}">
                      <a16:colId xmlns:a16="http://schemas.microsoft.com/office/drawing/2014/main" val="456013715"/>
                    </a:ext>
                  </a:extLst>
                </a:gridCol>
                <a:gridCol w="144920">
                  <a:extLst>
                    <a:ext uri="{9D8B030D-6E8A-4147-A177-3AD203B41FA5}">
                      <a16:colId xmlns:a16="http://schemas.microsoft.com/office/drawing/2014/main" val="1601807735"/>
                    </a:ext>
                  </a:extLst>
                </a:gridCol>
                <a:gridCol w="1426705">
                  <a:extLst>
                    <a:ext uri="{9D8B030D-6E8A-4147-A177-3AD203B41FA5}">
                      <a16:colId xmlns:a16="http://schemas.microsoft.com/office/drawing/2014/main" val="3380297548"/>
                    </a:ext>
                  </a:extLst>
                </a:gridCol>
                <a:gridCol w="175538">
                  <a:extLst>
                    <a:ext uri="{9D8B030D-6E8A-4147-A177-3AD203B41FA5}">
                      <a16:colId xmlns:a16="http://schemas.microsoft.com/office/drawing/2014/main" val="3661138869"/>
                    </a:ext>
                  </a:extLst>
                </a:gridCol>
                <a:gridCol w="1602243">
                  <a:extLst>
                    <a:ext uri="{9D8B030D-6E8A-4147-A177-3AD203B41FA5}">
                      <a16:colId xmlns:a16="http://schemas.microsoft.com/office/drawing/2014/main" val="5956476"/>
                    </a:ext>
                  </a:extLst>
                </a:gridCol>
                <a:gridCol w="1457061">
                  <a:extLst>
                    <a:ext uri="{9D8B030D-6E8A-4147-A177-3AD203B41FA5}">
                      <a16:colId xmlns:a16="http://schemas.microsoft.com/office/drawing/2014/main" val="4067864094"/>
                    </a:ext>
                  </a:extLst>
                </a:gridCol>
              </a:tblGrid>
              <a:tr h="26393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구분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BE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‘</a:t>
                      </a:r>
                      <a:r>
                        <a:rPr lang="en-US" altLang="ko-K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26</a:t>
                      </a:r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년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BE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‘</a:t>
                      </a:r>
                      <a:r>
                        <a:rPr lang="en-US" altLang="ko-K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27</a:t>
                      </a:r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년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BEF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‘</a:t>
                      </a:r>
                      <a:r>
                        <a:rPr lang="en-US" altLang="ko-K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28</a:t>
                      </a:r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년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BEF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BEF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‘</a:t>
                      </a:r>
                      <a:r>
                        <a:rPr lang="en-US" altLang="ko-K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29</a:t>
                      </a:r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년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BEF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BE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‘</a:t>
                      </a:r>
                      <a:r>
                        <a:rPr lang="en-US" altLang="ko-K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30</a:t>
                      </a:r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년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BE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‘</a:t>
                      </a:r>
                      <a:r>
                        <a:rPr lang="en-US" altLang="ko-K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31</a:t>
                      </a:r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년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B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6196918"/>
                  </a:ext>
                </a:extLst>
              </a:tr>
              <a:tr h="249480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제도화 단계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제도도입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(2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년 유예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)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업계규모 및 품목에 따른 단계적 시행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전면 시행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2477043"/>
                  </a:ext>
                </a:extLst>
              </a:tr>
              <a:tr h="424684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적용대상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※ 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인프라 구축 지원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AFE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52400" indent="-152400" algn="l" rtl="0" fontAlgn="ctr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① 연 생산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·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수입실적 </a:t>
                      </a:r>
                      <a:r>
                        <a:rPr lang="en-US" altLang="ko-KR" sz="11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  <a:cs typeface="+mn-cs"/>
                        </a:rPr>
                        <a:t>10</a:t>
                      </a:r>
                      <a:r>
                        <a:rPr lang="ko-KR" altLang="en-US" sz="11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  <a:cs typeface="+mn-cs"/>
                        </a:rPr>
                        <a:t>억 이상 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또는 </a:t>
                      </a:r>
                      <a:r>
                        <a:rPr lang="ko-KR" altLang="en-US" sz="11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  <a:cs typeface="+mn-cs"/>
                        </a:rPr>
                        <a:t>신규 업체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/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신규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  <a:p>
                      <a:pPr algn="ctr"/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영유아</a:t>
                      </a:r>
                      <a:r>
                        <a:rPr lang="en-US" altLang="ko-K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·</a:t>
                      </a:r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어린이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  <a:p>
                      <a:pPr algn="ctr"/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화장품</a:t>
                      </a:r>
                      <a:endParaRPr dirty="0"/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algn="ctr" rtl="0" fontAlgn="ctr"/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52400" marR="0" lvl="0" indent="-15240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  <a:cs typeface="+mn-cs"/>
                        </a:rPr>
                        <a:t>① 연 생산</a:t>
                      </a:r>
                      <a:r>
                        <a:rPr kumimoji="0" lang="en-US" altLang="ko-K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  <a:cs typeface="+mn-cs"/>
                        </a:rPr>
                        <a:t>·</a:t>
                      </a:r>
                      <a:r>
                        <a:rPr kumimoji="0" lang="ko-KR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  <a:cs typeface="+mn-cs"/>
                        </a:rPr>
                        <a:t>수입실적 </a:t>
                      </a:r>
                      <a:r>
                        <a:rPr kumimoji="0" lang="en-US" altLang="ko-KR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  <a:cs typeface="+mn-cs"/>
                        </a:rPr>
                        <a:t>10</a:t>
                      </a:r>
                      <a:r>
                        <a:rPr kumimoji="0" lang="ko-KR" altLang="en-US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  <a:cs typeface="+mn-cs"/>
                        </a:rPr>
                        <a:t>억 이상 </a:t>
                      </a:r>
                      <a:r>
                        <a:rPr kumimoji="0" lang="ko-KR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  <a:cs typeface="+mn-cs"/>
                        </a:rPr>
                        <a:t>또는 </a:t>
                      </a:r>
                      <a:r>
                        <a:rPr kumimoji="0" lang="ko-KR" altLang="en-US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  <a:cs typeface="+mn-cs"/>
                        </a:rPr>
                        <a:t>신규 업체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22238" indent="-122238" algn="l" rtl="0" fontAlgn="ctr"/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①연 생산</a:t>
                      </a:r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·</a:t>
                      </a:r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수입실적 </a:t>
                      </a:r>
                      <a:r>
                        <a:rPr lang="en-US" altLang="ko-KR" sz="1000" b="1" i="0" u="none" strike="noStrike" dirty="0">
                          <a:solidFill>
                            <a:srgbClr val="C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10</a:t>
                      </a:r>
                      <a:r>
                        <a:rPr lang="ko-KR" altLang="en-US" sz="1000" b="1" i="0" u="none" strike="noStrike" dirty="0">
                          <a:solidFill>
                            <a:srgbClr val="C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억 이상 업체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전체</a:t>
                      </a:r>
                    </a:p>
                    <a:p>
                      <a:pPr algn="ctr" rtl="0" fontAlgn="ctr"/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업체 </a:t>
                      </a:r>
                      <a:r>
                        <a:rPr lang="en-US" altLang="ko-K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· </a:t>
                      </a:r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품목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4335467"/>
                  </a:ext>
                </a:extLst>
              </a:tr>
              <a:tr h="46062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② </a:t>
                      </a:r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신규 기능성 화장품</a:t>
                      </a:r>
                    </a:p>
                  </a:txBody>
                  <a:tcPr marL="4763" marR="4763" marT="4763" marB="0" anchor="ctr"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dirty="0"/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신규 기능성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,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② </a:t>
                      </a:r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신규 품목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신규 품목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　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2090696"/>
                  </a:ext>
                </a:extLst>
              </a:tr>
            </a:tbl>
          </a:graphicData>
        </a:graphic>
      </p:graphicFrame>
      <p:sp>
        <p:nvSpPr>
          <p:cNvPr id="12" name="제목 1">
            <a:extLst>
              <a:ext uri="{FF2B5EF4-FFF2-40B4-BE49-F238E27FC236}">
                <a16:creationId xmlns:a16="http://schemas.microsoft.com/office/drawing/2014/main" id="{3A0369CB-105B-40DC-BC82-9B36FC14227A}"/>
              </a:ext>
            </a:extLst>
          </p:cNvPr>
          <p:cNvSpPr txBox="1">
            <a:spLocks/>
          </p:cNvSpPr>
          <p:nvPr/>
        </p:nvSpPr>
        <p:spPr>
          <a:xfrm>
            <a:off x="1309707" y="555301"/>
            <a:ext cx="8570259" cy="62004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3000" b="1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 </a:t>
            </a:r>
            <a:r>
              <a:rPr lang="ko-KR" altLang="en-US" sz="3000" b="1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화장품 안전성 평가 제도 주요 내용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3CD0736-44D6-46D6-9545-52403E5A7055}"/>
              </a:ext>
            </a:extLst>
          </p:cNvPr>
          <p:cNvSpPr txBox="1"/>
          <p:nvPr/>
        </p:nvSpPr>
        <p:spPr>
          <a:xfrm>
            <a:off x="7047385" y="6041713"/>
            <a:ext cx="23882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※ 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신규업체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: ‘28.1</a:t>
            </a:r>
            <a:r>
              <a:rPr lang="ko-KR" altLang="en-US" sz="1200" b="0" i="0" u="none" strike="noStrike" dirty="0">
                <a:solidFill>
                  <a:srgbClr val="000000"/>
                </a:solidFill>
                <a:effectLst/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월 </a:t>
            </a:r>
            <a:r>
              <a:rPr lang="en-US" altLang="ko-KR" sz="1200" b="0" i="0" u="none" strike="noStrike" dirty="0">
                <a:solidFill>
                  <a:srgbClr val="000000"/>
                </a:solidFill>
                <a:effectLst/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~ </a:t>
            </a:r>
            <a:r>
              <a:rPr lang="ko-KR" altLang="en-US" sz="1200" b="0" i="0" u="none" strike="noStrike" dirty="0" err="1">
                <a:solidFill>
                  <a:srgbClr val="000000"/>
                </a:solidFill>
                <a:effectLst/>
                <a:latin typeface="넥슨Lv2고딕 Light" panose="00000300000000000000" pitchFamily="2" charset="-127"/>
                <a:ea typeface="넥슨Lv2고딕 Light" panose="00000300000000000000" pitchFamily="2" charset="-127"/>
              </a:rPr>
              <a:t>업등록</a:t>
            </a:r>
            <a:endParaRPr lang="en-US" altLang="ko-KR" sz="1200" dirty="0">
              <a:latin typeface="넥슨Lv2고딕 Light" panose="00000300000000000000" pitchFamily="2" charset="-127"/>
              <a:ea typeface="넥슨Lv2고딕 Light" panose="00000300000000000000" pitchFamily="2" charset="-127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C9D64875-C797-E8CF-6E9E-DDEA05690856}"/>
              </a:ext>
            </a:extLst>
          </p:cNvPr>
          <p:cNvSpPr txBox="1">
            <a:spLocks/>
          </p:cNvSpPr>
          <p:nvPr/>
        </p:nvSpPr>
        <p:spPr>
          <a:xfrm>
            <a:off x="1309707" y="555301"/>
            <a:ext cx="8570259" cy="62004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3000" b="1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 </a:t>
            </a:r>
            <a:r>
              <a:rPr lang="ko-KR" altLang="en-US" sz="3000" b="1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화장품 안전성 평가 제도 주요 내용 </a:t>
            </a:r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id="{C8CFF094-9C6B-5FA2-5BC9-973822903FCE}"/>
              </a:ext>
            </a:extLst>
          </p:cNvPr>
          <p:cNvSpPr txBox="1">
            <a:spLocks/>
          </p:cNvSpPr>
          <p:nvPr/>
        </p:nvSpPr>
        <p:spPr>
          <a:xfrm>
            <a:off x="1309707" y="555301"/>
            <a:ext cx="8570259" cy="62004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3000" b="1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 </a:t>
            </a:r>
            <a:r>
              <a:rPr lang="ko-KR" altLang="en-US" sz="3000" b="1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화장품 안전성 평가 제도 주요 내용 </a:t>
            </a: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id="{D4CC3E40-CA31-87F0-54AC-0DD9B9FA147E}"/>
              </a:ext>
            </a:extLst>
          </p:cNvPr>
          <p:cNvSpPr txBox="1">
            <a:spLocks/>
          </p:cNvSpPr>
          <p:nvPr/>
        </p:nvSpPr>
        <p:spPr>
          <a:xfrm>
            <a:off x="1309707" y="555301"/>
            <a:ext cx="8570259" cy="62004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3000" b="1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 </a:t>
            </a:r>
            <a:r>
              <a:rPr lang="ko-KR" altLang="en-US" sz="3000" b="1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화장품 안전성 평가 제도 주요 내용 </a:t>
            </a:r>
          </a:p>
        </p:txBody>
      </p:sp>
      <p:sp>
        <p:nvSpPr>
          <p:cNvPr id="6" name="제목 1">
            <a:extLst>
              <a:ext uri="{FF2B5EF4-FFF2-40B4-BE49-F238E27FC236}">
                <a16:creationId xmlns:a16="http://schemas.microsoft.com/office/drawing/2014/main" id="{515CC971-B98A-D19D-60B5-E8C3D9E69745}"/>
              </a:ext>
            </a:extLst>
          </p:cNvPr>
          <p:cNvSpPr txBox="1">
            <a:spLocks/>
          </p:cNvSpPr>
          <p:nvPr/>
        </p:nvSpPr>
        <p:spPr>
          <a:xfrm>
            <a:off x="1309708" y="553916"/>
            <a:ext cx="8570259" cy="62004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3000" b="1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 </a:t>
            </a:r>
            <a:endParaRPr lang="ko-KR" altLang="en-US" sz="3000" b="1" dirty="0"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</a:endParaRPr>
          </a:p>
        </p:txBody>
      </p:sp>
      <p:sp>
        <p:nvSpPr>
          <p:cNvPr id="7" name="제목 1">
            <a:extLst>
              <a:ext uri="{FF2B5EF4-FFF2-40B4-BE49-F238E27FC236}">
                <a16:creationId xmlns:a16="http://schemas.microsoft.com/office/drawing/2014/main" id="{7BFF0AA8-D5BC-2DBF-81C0-AD984C9E443C}"/>
              </a:ext>
            </a:extLst>
          </p:cNvPr>
          <p:cNvSpPr txBox="1">
            <a:spLocks/>
          </p:cNvSpPr>
          <p:nvPr/>
        </p:nvSpPr>
        <p:spPr>
          <a:xfrm>
            <a:off x="1309707" y="555301"/>
            <a:ext cx="8570259" cy="62004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3000" b="1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 </a:t>
            </a:r>
            <a:r>
              <a:rPr lang="ko-KR" altLang="en-US" sz="3000" b="1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화장품 안전성 평가 제도 주요 내용 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52EC9634-422F-8C02-647E-C7970A397D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767"/>
          <a:stretch>
            <a:fillRect/>
          </a:stretch>
        </p:blipFill>
        <p:spPr>
          <a:xfrm>
            <a:off x="0" y="0"/>
            <a:ext cx="12192000" cy="1387586"/>
          </a:xfrm>
          <a:prstGeom prst="rect">
            <a:avLst/>
          </a:prstGeom>
        </p:spPr>
      </p:pic>
      <p:sp>
        <p:nvSpPr>
          <p:cNvPr id="9" name="제목 1">
            <a:extLst>
              <a:ext uri="{FF2B5EF4-FFF2-40B4-BE49-F238E27FC236}">
                <a16:creationId xmlns:a16="http://schemas.microsoft.com/office/drawing/2014/main" id="{F80F0975-165B-E141-21C1-0E49712F7E43}"/>
              </a:ext>
            </a:extLst>
          </p:cNvPr>
          <p:cNvSpPr txBox="1">
            <a:spLocks/>
          </p:cNvSpPr>
          <p:nvPr/>
        </p:nvSpPr>
        <p:spPr>
          <a:xfrm>
            <a:off x="1462107" y="602926"/>
            <a:ext cx="8570259" cy="62004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3000" b="1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 </a:t>
            </a:r>
            <a:r>
              <a:rPr lang="ko-KR" altLang="en-US" sz="3000" b="1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</a:rPr>
              <a:t>화장품 안전성 평가 제도 주요 내용 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BE4C8CEB-4E08-C37E-75D1-0E594FB62D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53571" y="590211"/>
            <a:ext cx="1408298" cy="664522"/>
          </a:xfrm>
          <a:prstGeom prst="rect">
            <a:avLst/>
          </a:prstGeom>
        </p:spPr>
      </p:pic>
      <p:cxnSp>
        <p:nvCxnSpPr>
          <p:cNvPr id="25" name="직선 연결선 24">
            <a:extLst>
              <a:ext uri="{FF2B5EF4-FFF2-40B4-BE49-F238E27FC236}">
                <a16:creationId xmlns:a16="http://schemas.microsoft.com/office/drawing/2014/main" id="{67893439-125C-5A89-597B-AD666612B2F6}"/>
              </a:ext>
            </a:extLst>
          </p:cNvPr>
          <p:cNvCxnSpPr>
            <a:cxnSpLocks/>
          </p:cNvCxnSpPr>
          <p:nvPr/>
        </p:nvCxnSpPr>
        <p:spPr>
          <a:xfrm flipV="1">
            <a:off x="699205" y="6556965"/>
            <a:ext cx="10809158" cy="495"/>
          </a:xfrm>
          <a:prstGeom prst="line">
            <a:avLst/>
          </a:prstGeom>
          <a:ln>
            <a:solidFill>
              <a:srgbClr val="C04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표 26">
            <a:extLst>
              <a:ext uri="{FF2B5EF4-FFF2-40B4-BE49-F238E27FC236}">
                <a16:creationId xmlns:a16="http://schemas.microsoft.com/office/drawing/2014/main" id="{6BAC7172-A798-0A98-6F13-09C2273D03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9788733"/>
              </p:ext>
            </p:extLst>
          </p:nvPr>
        </p:nvGraphicFramePr>
        <p:xfrm>
          <a:off x="699205" y="6347763"/>
          <a:ext cx="1419155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9155">
                  <a:extLst>
                    <a:ext uri="{9D8B030D-6E8A-4147-A177-3AD203B41FA5}">
                      <a16:colId xmlns:a16="http://schemas.microsoft.com/office/drawing/2014/main" val="855526410"/>
                    </a:ext>
                  </a:extLst>
                </a:gridCol>
              </a:tblGrid>
              <a:tr h="20374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dirty="0">
                          <a:solidFill>
                            <a:schemeClr val="bg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안전성 평가 제도 주요 내용</a:t>
                      </a:r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graphicFrame>
        <p:nvGraphicFramePr>
          <p:cNvPr id="28" name="표 27">
            <a:extLst>
              <a:ext uri="{FF2B5EF4-FFF2-40B4-BE49-F238E27FC236}">
                <a16:creationId xmlns:a16="http://schemas.microsoft.com/office/drawing/2014/main" id="{14DA9EBA-8B64-4EA8-AC9B-665C97BD19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0920092"/>
              </p:ext>
            </p:extLst>
          </p:nvPr>
        </p:nvGraphicFramePr>
        <p:xfrm>
          <a:off x="11196722" y="6350925"/>
          <a:ext cx="3042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288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0053">
                <a:tc>
                  <a:txBody>
                    <a:bodyPr/>
                    <a:lstStyle/>
                    <a:p>
                      <a:pPr latinLnBrk="1"/>
                      <a:endParaRPr lang="ko-KR" altLang="en-US" sz="800" dirty="0">
                        <a:solidFill>
                          <a:schemeClr val="bg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sp>
        <p:nvSpPr>
          <p:cNvPr id="29" name="슬라이드 번호 개체 틀 2">
            <a:extLst>
              <a:ext uri="{FF2B5EF4-FFF2-40B4-BE49-F238E27FC236}">
                <a16:creationId xmlns:a16="http://schemas.microsoft.com/office/drawing/2014/main" id="{559F6CBB-1D3E-7F95-3A7F-4F221CF5FE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18669" y="6282916"/>
            <a:ext cx="2743200" cy="365125"/>
          </a:xfrm>
        </p:spPr>
        <p:txBody>
          <a:bodyPr/>
          <a:lstStyle/>
          <a:p>
            <a:fld id="{A175DE84-D504-4A98-B5DC-B7F62ED37110}" type="slidenum">
              <a:rPr lang="ko-KR" altLang="en-US" smtClean="0"/>
              <a:pPr/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366117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871714C-A3E3-ED69-A176-8FAA0A49DA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5">
            <a:extLst>
              <a:ext uri="{FF2B5EF4-FFF2-40B4-BE49-F238E27FC236}">
                <a16:creationId xmlns:a16="http://schemas.microsoft.com/office/drawing/2014/main" id="{B2009841-F272-504C-0EBF-0DA5C62147FE}"/>
              </a:ext>
            </a:extLst>
          </p:cNvPr>
          <p:cNvSpPr txBox="1"/>
          <p:nvPr/>
        </p:nvSpPr>
        <p:spPr>
          <a:xfrm>
            <a:off x="533400" y="533400"/>
            <a:ext cx="4686300" cy="488950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lvl="0" algn="l">
              <a:lnSpc>
                <a:spcPct val="124499"/>
              </a:lnSpc>
            </a:pPr>
            <a:r>
              <a:rPr lang="en-US" sz="1333" dirty="0">
                <a:solidFill>
                  <a:srgbClr val="2671FF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Lexend Medium"/>
              </a:rPr>
              <a:t>Ch. 2</a:t>
            </a:r>
          </a:p>
          <a:p>
            <a:pPr lvl="0">
              <a:lnSpc>
                <a:spcPct val="124499"/>
              </a:lnSpc>
            </a:pPr>
            <a:r>
              <a:rPr lang="en-US" altLang="ko-KR" sz="1200" b="1" dirty="0">
                <a:solidFill>
                  <a:srgbClr val="FFFFFF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Lexend Regular"/>
              </a:rPr>
              <a:t>Cosmetic Product Safety Report Guideline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8D95DCAB-2C0F-91AC-0307-1BB5E9C674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5482" y="361950"/>
            <a:ext cx="1258868" cy="71437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F50FAA5-986E-0AD0-2F5F-C8BC539C6632}"/>
              </a:ext>
            </a:extLst>
          </p:cNvPr>
          <p:cNvSpPr txBox="1"/>
          <p:nvPr/>
        </p:nvSpPr>
        <p:spPr>
          <a:xfrm>
            <a:off x="1833960" y="2875002"/>
            <a:ext cx="8524081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">
                      <a:srgbClr val="FCFDFF"/>
                    </a:gs>
                    <a:gs pos="41000">
                      <a:srgbClr val="D6E7FF"/>
                    </a:gs>
                    <a:gs pos="80000">
                      <a:srgbClr val="AFCEFC"/>
                    </a:gs>
                    <a:gs pos="100000">
                      <a:srgbClr val="87B9FF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G마켓 산스 TTF Bold" panose="02000000000000000000" pitchFamily="2" charset="-127"/>
                <a:ea typeface="G마켓 산스 TTF Bold" panose="02000000000000000000" pitchFamily="2" charset="-127"/>
                <a:cs typeface="+mn-cs"/>
              </a:rPr>
              <a:t>화장품 안전성 </a:t>
            </a:r>
            <a:r>
              <a:rPr kumimoji="0" lang="ko-KR" altLang="en-US" sz="4800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10000">
                      <a:srgbClr val="FCFDFF"/>
                    </a:gs>
                    <a:gs pos="41000">
                      <a:srgbClr val="D6E7FF"/>
                    </a:gs>
                    <a:gs pos="80000">
                      <a:srgbClr val="AFCEFC"/>
                    </a:gs>
                    <a:gs pos="100000">
                      <a:srgbClr val="87B9FF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G마켓 산스 TTF Bold" panose="02000000000000000000" pitchFamily="2" charset="-127"/>
                <a:ea typeface="G마켓 산스 TTF Bold" panose="02000000000000000000" pitchFamily="2" charset="-127"/>
                <a:cs typeface="+mn-cs"/>
              </a:rPr>
              <a:t>평가 가이드라인</a:t>
            </a:r>
            <a:endParaRPr kumimoji="0" lang="en-US" altLang="ko-KR" sz="48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10000">
                    <a:srgbClr val="FCFDFF"/>
                  </a:gs>
                  <a:gs pos="41000">
                    <a:srgbClr val="D6E7FF"/>
                  </a:gs>
                  <a:gs pos="80000">
                    <a:srgbClr val="AFCEFC"/>
                  </a:gs>
                  <a:gs pos="100000">
                    <a:srgbClr val="87B9FF"/>
                  </a:gs>
                </a:gsLst>
                <a:lin ang="0" scaled="1"/>
                <a:tileRect/>
              </a:gradFill>
              <a:effectLst/>
              <a:uLnTx/>
              <a:uFillTx/>
              <a:latin typeface="G마켓 산스 TTF Bold" panose="02000000000000000000" pitchFamily="2" charset="-127"/>
              <a:ea typeface="G마켓 산스 TTF Bold" panose="02000000000000000000" pitchFamily="2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38745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4E195CB2-C00C-40E6-BD3C-82031C42A4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4" name="Rectangle 4">
            <a:extLst>
              <a:ext uri="{FF2B5EF4-FFF2-40B4-BE49-F238E27FC236}">
                <a16:creationId xmlns:a16="http://schemas.microsoft.com/office/drawing/2014/main" id="{BBC19DC4-3946-4A9F-A33D-E2A06B6B81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1094" y="1446462"/>
            <a:ext cx="5392315" cy="561975"/>
          </a:xfrm>
          <a:prstGeom prst="rect">
            <a:avLst/>
          </a:prstGeom>
          <a:noFill/>
          <a:ln>
            <a:noFill/>
          </a:ln>
        </p:spPr>
        <p:txBody>
          <a:bodyPr lIns="504000" anchor="ctr"/>
          <a:lstStyle/>
          <a:p>
            <a:pPr eaLnBrk="0" hangingPunct="0">
              <a:defRPr/>
            </a:pPr>
            <a:r>
              <a:rPr lang="en-US" altLang="ko-KR" sz="2000" spc="-150" dirty="0">
                <a:solidFill>
                  <a:srgbClr val="003F98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 </a:t>
            </a:r>
            <a:r>
              <a:rPr lang="ko-KR" altLang="en-US" sz="2000" spc="-150" dirty="0">
                <a:solidFill>
                  <a:srgbClr val="003F98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안전성 </a:t>
            </a:r>
            <a:r>
              <a:rPr lang="ko-KR" altLang="en-US" sz="2000" spc="-150" dirty="0" err="1">
                <a:solidFill>
                  <a:srgbClr val="003F98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평가란</a:t>
            </a:r>
            <a:endParaRPr lang="ko-KR" altLang="en-US" sz="2000" spc="-150" dirty="0">
              <a:solidFill>
                <a:srgbClr val="003F98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  <a:cs typeface="Calibri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574A067-9EF7-4F3A-8F37-903A7BF476AA}"/>
              </a:ext>
            </a:extLst>
          </p:cNvPr>
          <p:cNvSpPr txBox="1"/>
          <p:nvPr/>
        </p:nvSpPr>
        <p:spPr>
          <a:xfrm>
            <a:off x="650628" y="2303584"/>
            <a:ext cx="7297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500" b="1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목적</a:t>
            </a:r>
            <a:endParaRPr lang="ko-KR" altLang="en-US" sz="1500" dirty="0">
              <a:solidFill>
                <a:schemeClr val="bg1"/>
              </a:solidFill>
              <a:latin typeface="넥슨Lv1고딕 Light" panose="00000300000000000000" pitchFamily="2" charset="-127"/>
              <a:ea typeface="넥슨Lv1고딕 Light" panose="00000300000000000000" pitchFamily="2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1DFEAA-DA8D-4BE4-B2B0-8CC4454BAF23}"/>
              </a:ext>
            </a:extLst>
          </p:cNvPr>
          <p:cNvSpPr txBox="1"/>
          <p:nvPr/>
        </p:nvSpPr>
        <p:spPr>
          <a:xfrm>
            <a:off x="650627" y="4246385"/>
            <a:ext cx="729761" cy="943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ko-KR" altLang="en-US" sz="1500" b="1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안전성</a:t>
            </a:r>
            <a:endParaRPr lang="en-US" altLang="ko-KR" sz="1500" b="1" spc="-150" dirty="0"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  <a:cs typeface="Calibri" pitchFamily="34" charset="0"/>
            </a:endParaRPr>
          </a:p>
          <a:p>
            <a:pPr algn="ctr">
              <a:lnSpc>
                <a:spcPct val="125000"/>
              </a:lnSpc>
            </a:pPr>
            <a:r>
              <a:rPr lang="ko-KR" altLang="en-US" sz="1500" b="1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평가</a:t>
            </a:r>
            <a:endParaRPr lang="en-US" altLang="ko-KR" sz="1500" b="1" spc="-150" dirty="0">
              <a:solidFill>
                <a:schemeClr val="bg1"/>
              </a:solidFill>
              <a:latin typeface="G마켓 산스 TTF Bold" panose="02000000000000000000" pitchFamily="2" charset="-127"/>
              <a:ea typeface="G마켓 산스 TTF Bold" panose="02000000000000000000" pitchFamily="2" charset="-127"/>
              <a:cs typeface="Calibri" pitchFamily="34" charset="0"/>
            </a:endParaRPr>
          </a:p>
          <a:p>
            <a:pPr algn="ctr">
              <a:lnSpc>
                <a:spcPct val="125000"/>
              </a:lnSpc>
            </a:pPr>
            <a:r>
              <a:rPr lang="ko-KR" altLang="en-US" sz="1500" b="1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항목</a:t>
            </a:r>
            <a:endParaRPr lang="ko-KR" altLang="en-US" sz="1500" dirty="0">
              <a:solidFill>
                <a:schemeClr val="bg1"/>
              </a:solidFill>
              <a:latin typeface="넥슨Lv1고딕 Light" panose="00000300000000000000" pitchFamily="2" charset="-127"/>
              <a:ea typeface="넥슨Lv1고딕 Light" panose="00000300000000000000" pitchFamily="2" charset="-127"/>
            </a:endParaRPr>
          </a:p>
        </p:txBody>
      </p:sp>
      <p:sp>
        <p:nvSpPr>
          <p:cNvPr id="8" name="Rectangle 20">
            <a:extLst>
              <a:ext uri="{FF2B5EF4-FFF2-40B4-BE49-F238E27FC236}">
                <a16:creationId xmlns:a16="http://schemas.microsoft.com/office/drawing/2014/main" id="{8011CCBA-2D76-4392-9244-990ABF920D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5069" y="3059114"/>
            <a:ext cx="7307917" cy="493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DCD6CA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90487" fontAlgn="base">
              <a:lnSpc>
                <a:spcPct val="150000"/>
              </a:lnSpc>
              <a:buClr>
                <a:srgbClr val="CC3300"/>
              </a:buClr>
            </a:pPr>
            <a:endParaRPr lang="en-US" altLang="ko-KR" sz="1400" b="1" dirty="0">
              <a:latin typeface="G마켓 산스 Medium" panose="02000000000000000000" pitchFamily="50" charset="-127"/>
              <a:ea typeface="G마켓 산스 Medium" panose="02000000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E33C60-A3D9-4A19-AAEB-5B4186150939}"/>
              </a:ext>
            </a:extLst>
          </p:cNvPr>
          <p:cNvSpPr txBox="1"/>
          <p:nvPr/>
        </p:nvSpPr>
        <p:spPr>
          <a:xfrm>
            <a:off x="1749653" y="2139874"/>
            <a:ext cx="8836286" cy="654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ko-KR" altLang="en-US" sz="1500" kern="0" spc="-130" dirty="0">
                <a:solidFill>
                  <a:srgbClr val="000000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 SemiBold" panose="02000703000000020004" pitchFamily="50" charset="-127"/>
              </a:rPr>
              <a:t>화장품이 정상적 또는 합리적으로 예상할 수 있는 사용 조건에서 사용될 때</a:t>
            </a:r>
            <a:r>
              <a:rPr lang="en-US" altLang="ko-KR" sz="1500" kern="0" spc="-130" dirty="0">
                <a:solidFill>
                  <a:srgbClr val="000000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 SemiBold" panose="02000703000000020004" pitchFamily="50" charset="-127"/>
              </a:rPr>
              <a:t>, </a:t>
            </a:r>
            <a:r>
              <a:rPr lang="ko-KR" altLang="en-US" sz="1500" b="1" kern="0" spc="-130" dirty="0">
                <a:solidFill>
                  <a:schemeClr val="accent5">
                    <a:lumMod val="7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 SemiBold" panose="02000703000000020004" pitchFamily="50" charset="-127"/>
              </a:rPr>
              <a:t>인체의 건강에 안전함</a:t>
            </a:r>
            <a:r>
              <a:rPr lang="ko-KR" altLang="en-US" sz="1500" kern="0" spc="-130" dirty="0">
                <a:solidFill>
                  <a:srgbClr val="000000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 SemiBold" panose="02000703000000020004" pitchFamily="50" charset="-127"/>
              </a:rPr>
              <a:t>을 확인하기 위하여</a:t>
            </a:r>
            <a:endParaRPr lang="en-US" altLang="ko-KR" sz="1500" kern="0" spc="-130" dirty="0">
              <a:solidFill>
                <a:srgbClr val="000000"/>
              </a:solidFill>
              <a:latin typeface="G마켓 산스 Medium" panose="02000000000000000000" pitchFamily="50" charset="-127"/>
              <a:ea typeface="G마켓 산스 Medium" panose="02000000000000000000" pitchFamily="50" charset="-127"/>
              <a:cs typeface="Pretendard SemiBold" panose="02000703000000020004" pitchFamily="50" charset="-127"/>
            </a:endParaRPr>
          </a:p>
          <a:p>
            <a:pPr>
              <a:lnSpc>
                <a:spcPct val="125000"/>
              </a:lnSpc>
            </a:pPr>
            <a:r>
              <a:rPr lang="ko-KR" altLang="en-US" sz="1500" kern="0" spc="-130" dirty="0">
                <a:solidFill>
                  <a:srgbClr val="000000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 SemiBold" panose="02000703000000020004" pitchFamily="50" charset="-127"/>
              </a:rPr>
              <a:t>화장품이 안전한지 입증하는데 필요한 </a:t>
            </a:r>
            <a:r>
              <a:rPr lang="ko-KR" altLang="en-US" sz="1500" b="1" kern="0" spc="-130" dirty="0">
                <a:solidFill>
                  <a:schemeClr val="accent5">
                    <a:lumMod val="7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 SemiBold" panose="02000703000000020004" pitchFamily="50" charset="-127"/>
              </a:rPr>
              <a:t>데이터를 수집</a:t>
            </a:r>
            <a:r>
              <a:rPr lang="ko-KR" altLang="en-US" sz="1500" kern="0" spc="-130" dirty="0">
                <a:solidFill>
                  <a:srgbClr val="000000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 SemiBold" panose="02000703000000020004" pitchFamily="50" charset="-127"/>
              </a:rPr>
              <a:t>하고</a:t>
            </a:r>
            <a:r>
              <a:rPr lang="en-US" altLang="ko-KR" sz="1500" kern="0" spc="-130" dirty="0">
                <a:solidFill>
                  <a:srgbClr val="000000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 SemiBold" panose="02000703000000020004" pitchFamily="50" charset="-127"/>
              </a:rPr>
              <a:t>, </a:t>
            </a:r>
            <a:r>
              <a:rPr lang="ko-KR" altLang="en-US" sz="1500" kern="0" spc="-130" dirty="0">
                <a:solidFill>
                  <a:srgbClr val="000000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 SemiBold" panose="02000703000000020004" pitchFamily="50" charset="-127"/>
              </a:rPr>
              <a:t>수집된 데이터를 기반으로 </a:t>
            </a:r>
            <a:r>
              <a:rPr lang="ko-KR" altLang="en-US" sz="1500" b="1" kern="0" spc="-130" dirty="0">
                <a:solidFill>
                  <a:schemeClr val="accent5">
                    <a:lumMod val="75000"/>
                  </a:schemeClr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 SemiBold" panose="02000703000000020004" pitchFamily="50" charset="-127"/>
              </a:rPr>
              <a:t>제품의 안전성을 평가</a:t>
            </a:r>
            <a:r>
              <a:rPr lang="ko-KR" altLang="en-US" sz="1500" kern="0" spc="-130" dirty="0">
                <a:solidFill>
                  <a:srgbClr val="000000"/>
                </a:solidFill>
                <a:latin typeface="G마켓 산스 Medium" panose="02000000000000000000" pitchFamily="50" charset="-127"/>
                <a:ea typeface="G마켓 산스 Medium" panose="02000000000000000000" pitchFamily="50" charset="-127"/>
                <a:cs typeface="Pretendard SemiBold" panose="02000703000000020004" pitchFamily="50" charset="-127"/>
              </a:rPr>
              <a:t>하기 위함</a:t>
            </a:r>
          </a:p>
        </p:txBody>
      </p:sp>
      <p:graphicFrame>
        <p:nvGraphicFramePr>
          <p:cNvPr id="13" name="표 12">
            <a:extLst>
              <a:ext uri="{FF2B5EF4-FFF2-40B4-BE49-F238E27FC236}">
                <a16:creationId xmlns:a16="http://schemas.microsoft.com/office/drawing/2014/main" id="{C4F2630D-816D-4125-A844-50BA782952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9792865"/>
              </p:ext>
            </p:extLst>
          </p:nvPr>
        </p:nvGraphicFramePr>
        <p:xfrm>
          <a:off x="1797049" y="3118198"/>
          <a:ext cx="8454782" cy="2896696"/>
        </p:xfrm>
        <a:graphic>
          <a:graphicData uri="http://schemas.openxmlformats.org/drawingml/2006/table">
            <a:tbl>
              <a:tblPr/>
              <a:tblGrid>
                <a:gridCol w="1698239">
                  <a:extLst>
                    <a:ext uri="{9D8B030D-6E8A-4147-A177-3AD203B41FA5}">
                      <a16:colId xmlns:a16="http://schemas.microsoft.com/office/drawing/2014/main" val="3586091877"/>
                    </a:ext>
                  </a:extLst>
                </a:gridCol>
                <a:gridCol w="2818400">
                  <a:extLst>
                    <a:ext uri="{9D8B030D-6E8A-4147-A177-3AD203B41FA5}">
                      <a16:colId xmlns:a16="http://schemas.microsoft.com/office/drawing/2014/main" val="3189638460"/>
                    </a:ext>
                  </a:extLst>
                </a:gridCol>
                <a:gridCol w="3938143">
                  <a:extLst>
                    <a:ext uri="{9D8B030D-6E8A-4147-A177-3AD203B41FA5}">
                      <a16:colId xmlns:a16="http://schemas.microsoft.com/office/drawing/2014/main" val="506744752"/>
                    </a:ext>
                  </a:extLst>
                </a:gridCol>
              </a:tblGrid>
              <a:tr h="258049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유럽</a:t>
                      </a:r>
                      <a:r>
                        <a:rPr lang="en-US" altLang="ko-KR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(</a:t>
                      </a:r>
                      <a:r>
                        <a:rPr lang="ko-KR" alt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화장품 안전 보고서</a:t>
                      </a:r>
                      <a:r>
                        <a:rPr lang="en-US" altLang="ko-KR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)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C4DA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중국</a:t>
                      </a:r>
                      <a:r>
                        <a:rPr lang="en-US" altLang="ko-KR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(</a:t>
                      </a:r>
                      <a:r>
                        <a:rPr lang="ko-KR" alt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안전성 평가 보고서</a:t>
                      </a:r>
                      <a:r>
                        <a:rPr lang="en-US" altLang="ko-KR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)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C4DA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7592638"/>
                  </a:ext>
                </a:extLst>
              </a:tr>
              <a:tr h="181380">
                <a:tc rowSpan="10"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화장품 안전성 정보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제품 정량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·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정성 조성 정보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제품 처방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, 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처방 설계원칙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(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어린이 화장품인 경우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)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705318"/>
                  </a:ext>
                </a:extLst>
              </a:tr>
              <a:tr h="18138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제품의 물리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·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화학적 특성 및 안정성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부록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-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물리화학적 특성 및 안정성 보고서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6108410"/>
                  </a:ext>
                </a:extLst>
              </a:tr>
              <a:tr h="18138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미생물학적 품질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부록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-</a:t>
                      </a:r>
                      <a:r>
                        <a:rPr lang="ko-KR" alt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방부력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시험보고서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, 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미생물 검측 보고서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08511"/>
                  </a:ext>
                </a:extLst>
              </a:tr>
              <a:tr h="18138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불순물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, </a:t>
                      </a:r>
                      <a:r>
                        <a:rPr lang="ko-KR" alt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트레이스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(traces)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및 포장재 정보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부록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-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유해물질 검측 보고서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, 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포장 재료의 호환성 검측 보고서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057952"/>
                  </a:ext>
                </a:extLst>
              </a:tr>
              <a:tr h="18138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일반적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·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합리적 예상 가능한 사용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제품소개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(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제품 사용 목적 및 사용방법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)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8608141"/>
                  </a:ext>
                </a:extLst>
              </a:tr>
              <a:tr h="18138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제품 노출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제품소개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2029013"/>
                  </a:ext>
                </a:extLst>
              </a:tr>
              <a:tr h="18138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물질 노출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처방 중 각 성분의 안전성 평가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0232252"/>
                  </a:ext>
                </a:extLst>
              </a:tr>
              <a:tr h="18138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물질 독성정보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존재 가능한 위험 물질 평가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3826715"/>
                  </a:ext>
                </a:extLst>
              </a:tr>
              <a:tr h="18138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유해 사례에 대한 정보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출시 후 제품 안전성 모니터링 및 기록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, 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보관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9217466"/>
                  </a:ext>
                </a:extLst>
              </a:tr>
              <a:tr h="18138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화장품에 관한 정보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안전성평가 결론 시 인체 안전성 데이터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1208761"/>
                  </a:ext>
                </a:extLst>
              </a:tr>
              <a:tr h="181380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화장품 안전성 평가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라벨로 표시된 경고문 및 용도 지시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리스크 통제 조치 또는 건의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3173565"/>
                  </a:ext>
                </a:extLst>
              </a:tr>
              <a:tr h="18138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평가 결론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안전성 평가 결론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8398633"/>
                  </a:ext>
                </a:extLst>
              </a:tr>
              <a:tr h="18138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추론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안전성평가자 서명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1305886"/>
                  </a:ext>
                </a:extLst>
              </a:tr>
              <a:tr h="2807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평가자의 자격 증명 및 안전성 평가 승인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Pretendard ExtraLight" panose="02000303000000020004" pitchFamily="2" charset="-127"/>
                          <a:ea typeface="Pretendard ExtraLight" panose="02000303000000020004" pitchFamily="2" charset="-127"/>
                          <a:cs typeface="Pretendard ExtraLight" panose="02000303000000020004" pitchFamily="2" charset="-127"/>
                        </a:rPr>
                        <a:t>  안전성평가자 약력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3811058"/>
                  </a:ext>
                </a:extLst>
              </a:tr>
            </a:tbl>
          </a:graphicData>
        </a:graphic>
      </p:graphicFrame>
      <p:cxnSp>
        <p:nvCxnSpPr>
          <p:cNvPr id="14" name="직선 연결선 13">
            <a:extLst>
              <a:ext uri="{FF2B5EF4-FFF2-40B4-BE49-F238E27FC236}">
                <a16:creationId xmlns:a16="http://schemas.microsoft.com/office/drawing/2014/main" id="{B798DDC4-D17E-4D64-86FB-A3BC02C5E74D}"/>
              </a:ext>
            </a:extLst>
          </p:cNvPr>
          <p:cNvCxnSpPr>
            <a:cxnSpLocks/>
          </p:cNvCxnSpPr>
          <p:nvPr/>
        </p:nvCxnSpPr>
        <p:spPr>
          <a:xfrm flipV="1">
            <a:off x="699205" y="6480765"/>
            <a:ext cx="10809158" cy="495"/>
          </a:xfrm>
          <a:prstGeom prst="line">
            <a:avLst/>
          </a:prstGeom>
          <a:ln>
            <a:solidFill>
              <a:srgbClr val="C04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표 14">
            <a:extLst>
              <a:ext uri="{FF2B5EF4-FFF2-40B4-BE49-F238E27FC236}">
                <a16:creationId xmlns:a16="http://schemas.microsoft.com/office/drawing/2014/main" id="{857B465B-7B23-418A-BCE1-610EFD84FA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4804943"/>
              </p:ext>
            </p:extLst>
          </p:nvPr>
        </p:nvGraphicFramePr>
        <p:xfrm>
          <a:off x="699205" y="6271563"/>
          <a:ext cx="38996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9896">
                  <a:extLst>
                    <a:ext uri="{9D8B030D-6E8A-4147-A177-3AD203B41FA5}">
                      <a16:colId xmlns:a16="http://schemas.microsoft.com/office/drawing/2014/main" val="855526410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106271662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374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chemeClr val="bg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01| </a:t>
                      </a:r>
                      <a:r>
                        <a:rPr lang="ko-KR" altLang="en-US" sz="800" dirty="0">
                          <a:solidFill>
                            <a:schemeClr val="bg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안전성 평가 개요</a:t>
                      </a:r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02|</a:t>
                      </a:r>
                      <a:r>
                        <a:rPr lang="ko-KR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안정성 정보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03|</a:t>
                      </a:r>
                      <a:r>
                        <a:rPr lang="ko-KR" altLang="en-US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안전성 평가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graphicFrame>
        <p:nvGraphicFramePr>
          <p:cNvPr id="16" name="표 15">
            <a:extLst>
              <a:ext uri="{FF2B5EF4-FFF2-40B4-BE49-F238E27FC236}">
                <a16:creationId xmlns:a16="http://schemas.microsoft.com/office/drawing/2014/main" id="{6382FE83-EC47-4A64-B5A4-1C9E1EF24C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6056177"/>
              </p:ext>
            </p:extLst>
          </p:nvPr>
        </p:nvGraphicFramePr>
        <p:xfrm>
          <a:off x="11196722" y="6274725"/>
          <a:ext cx="3042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288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0053">
                <a:tc>
                  <a:txBody>
                    <a:bodyPr/>
                    <a:lstStyle/>
                    <a:p>
                      <a:pPr latinLnBrk="1"/>
                      <a:endParaRPr lang="ko-KR" altLang="en-US" sz="800" dirty="0">
                        <a:solidFill>
                          <a:schemeClr val="bg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7C5C7EDE-6CD2-4CCF-A23F-8307555C6E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DE84-D504-4A98-B5DC-B7F62ED37110}" type="slidenum">
              <a:rPr lang="ko-KR" altLang="en-US" smtClean="0"/>
              <a:pPr/>
              <a:t>8</a:t>
            </a:fld>
            <a:endParaRPr lang="ko-KR" altLang="en-US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498BDBE1-AB6B-EFA9-ADE7-3E56F0B85D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3571" y="590211"/>
            <a:ext cx="1408298" cy="66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985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0D9AEB1F-33D7-4E20-9CE0-E5746E2D95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C09BFED-3D15-4499-93F7-E2C08A900C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1094" y="1446462"/>
            <a:ext cx="5392315" cy="561975"/>
          </a:xfrm>
          <a:prstGeom prst="rect">
            <a:avLst/>
          </a:prstGeom>
          <a:noFill/>
          <a:ln>
            <a:noFill/>
          </a:ln>
        </p:spPr>
        <p:txBody>
          <a:bodyPr lIns="504000" anchor="ctr"/>
          <a:lstStyle/>
          <a:p>
            <a:pPr eaLnBrk="0" hangingPunct="0">
              <a:defRPr/>
            </a:pPr>
            <a:r>
              <a:rPr lang="en-US" altLang="ko-KR" sz="2000" spc="-150" dirty="0">
                <a:solidFill>
                  <a:srgbClr val="003F98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 </a:t>
            </a:r>
            <a:r>
              <a:rPr lang="ko-KR" altLang="en-US" sz="2000" spc="-150" dirty="0">
                <a:solidFill>
                  <a:srgbClr val="003F98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해외 규제와 국내 규제</a:t>
            </a:r>
            <a:r>
              <a:rPr lang="en-US" altLang="ko-KR" sz="2000" spc="-150" dirty="0">
                <a:solidFill>
                  <a:srgbClr val="003F98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(</a:t>
            </a:r>
            <a:r>
              <a:rPr lang="ko-KR" altLang="en-US" sz="2000" spc="-150" dirty="0">
                <a:solidFill>
                  <a:srgbClr val="003F98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안</a:t>
            </a:r>
            <a:r>
              <a:rPr lang="en-US" altLang="ko-KR" sz="2000" spc="-150" dirty="0">
                <a:solidFill>
                  <a:srgbClr val="003F98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) </a:t>
            </a:r>
            <a:r>
              <a:rPr lang="ko-KR" altLang="en-US" sz="2000" spc="-150" dirty="0">
                <a:solidFill>
                  <a:srgbClr val="003F98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비교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28B2041-7E84-46C2-8BE4-972C8C7591A8}"/>
              </a:ext>
            </a:extLst>
          </p:cNvPr>
          <p:cNvSpPr txBox="1"/>
          <p:nvPr/>
        </p:nvSpPr>
        <p:spPr>
          <a:xfrm>
            <a:off x="5273919" y="2303839"/>
            <a:ext cx="16441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b="1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국내 규제 </a:t>
            </a:r>
            <a:r>
              <a:rPr lang="en-US" altLang="ko-KR" sz="1600" b="1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(</a:t>
            </a:r>
            <a:r>
              <a:rPr lang="ko-KR" altLang="en-US" sz="1600" b="1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안</a:t>
            </a:r>
            <a:r>
              <a:rPr lang="en-US" altLang="ko-KR" sz="1600" b="1" spc="-150" dirty="0">
                <a:solidFill>
                  <a:schemeClr val="bg1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)</a:t>
            </a:r>
            <a:endParaRPr lang="ko-KR" altLang="en-US" sz="1600" dirty="0">
              <a:solidFill>
                <a:schemeClr val="bg1"/>
              </a:solidFill>
              <a:latin typeface="넥슨Lv1고딕 Light" panose="00000300000000000000" pitchFamily="2" charset="-127"/>
              <a:ea typeface="넥슨Lv1고딕 Light" panose="00000300000000000000" pitchFamily="2" charset="-127"/>
            </a:endParaRPr>
          </a:p>
        </p:txBody>
      </p:sp>
      <p:graphicFrame>
        <p:nvGraphicFramePr>
          <p:cNvPr id="14" name="표 13">
            <a:extLst>
              <a:ext uri="{FF2B5EF4-FFF2-40B4-BE49-F238E27FC236}">
                <a16:creationId xmlns:a16="http://schemas.microsoft.com/office/drawing/2014/main" id="{08E9D713-5ADD-4BA4-86A4-918654D2E9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3063669"/>
              </p:ext>
            </p:extLst>
          </p:nvPr>
        </p:nvGraphicFramePr>
        <p:xfrm>
          <a:off x="4809392" y="2710377"/>
          <a:ext cx="2602523" cy="2993484"/>
        </p:xfrm>
        <a:graphic>
          <a:graphicData uri="http://schemas.openxmlformats.org/drawingml/2006/table">
            <a:tbl>
              <a:tblPr/>
              <a:tblGrid>
                <a:gridCol w="2602523">
                  <a:extLst>
                    <a:ext uri="{9D8B030D-6E8A-4147-A177-3AD203B41FA5}">
                      <a16:colId xmlns:a16="http://schemas.microsoft.com/office/drawing/2014/main" val="2947677905"/>
                    </a:ext>
                  </a:extLst>
                </a:gridCol>
              </a:tblGrid>
              <a:tr h="23026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제품의 정량적</a:t>
                      </a:r>
                      <a:r>
                        <a:rPr lang="en-US" altLang="ko-KR" sz="10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·</a:t>
                      </a:r>
                      <a:r>
                        <a:rPr lang="ko-KR" altLang="en-US" sz="1000" b="0" i="0" u="none" strike="noStrike" spc="-130" baseline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정성적 구성</a:t>
                      </a:r>
                      <a:endParaRPr lang="ko-KR" altLang="en-US" sz="1000" b="0" i="0" u="none" strike="noStrike" spc="-130" baseline="0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</a:txBody>
                  <a:tcPr marL="4763" marR="4763" marT="4763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6465293"/>
                  </a:ext>
                </a:extLst>
              </a:tr>
              <a:tr h="23026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spc="-130" baseline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제품  및 원료의 </a:t>
                      </a:r>
                      <a:r>
                        <a:rPr lang="ko-KR" altLang="en-US" sz="10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물리</a:t>
                      </a:r>
                      <a:r>
                        <a:rPr lang="en-US" altLang="ko-KR" sz="10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·</a:t>
                      </a:r>
                      <a:r>
                        <a:rPr lang="ko-KR" altLang="en-US" sz="10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화학적 특성 </a:t>
                      </a:r>
                      <a:r>
                        <a:rPr lang="ko-KR" altLang="en-US" sz="1000" b="0" i="0" u="none" strike="noStrike" spc="-130" baseline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및 안정성</a:t>
                      </a:r>
                      <a:endParaRPr lang="ko-KR" altLang="en-US" sz="1000" b="0" i="0" u="none" strike="noStrike" spc="-130" baseline="0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</a:txBody>
                  <a:tcPr marL="4763" marR="4763" marT="4763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8174809"/>
                  </a:ext>
                </a:extLst>
              </a:tr>
              <a:tr h="23026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spc="-130" baseline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미생물학적 품질</a:t>
                      </a:r>
                      <a:endParaRPr lang="ko-KR" altLang="en-US" sz="1000" b="0" i="0" u="none" strike="noStrike" spc="-130" baseline="0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</a:txBody>
                  <a:tcPr marL="4763" marR="4763" marT="4763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624000"/>
                  </a:ext>
                </a:extLst>
              </a:tr>
              <a:tr h="23026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spc="-130" baseline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불순물</a:t>
                      </a:r>
                      <a:r>
                        <a:rPr lang="en-US" altLang="ko-KR" sz="1000" b="0" i="0" u="none" strike="noStrike" spc="-130" baseline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</a:t>
                      </a:r>
                      <a:r>
                        <a:rPr lang="ko-KR" altLang="en-US" sz="1000" b="0" i="0" u="none" strike="noStrike" spc="-130" baseline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및 포장재 관련 정보</a:t>
                      </a:r>
                      <a:endParaRPr lang="ko-KR" altLang="en-US" sz="1000" b="0" i="0" u="none" strike="noStrike" spc="-130" baseline="0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</a:txBody>
                  <a:tcPr marL="4763" marR="4763" marT="4763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8910346"/>
                  </a:ext>
                </a:extLst>
              </a:tr>
              <a:tr h="23026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spc="-130" baseline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제품의 </a:t>
                      </a:r>
                      <a:r>
                        <a:rPr lang="ko-KR" altLang="en-US" sz="10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사용 방법</a:t>
                      </a:r>
                    </a:p>
                  </a:txBody>
                  <a:tcPr marL="4763" marR="4763" marT="4763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6467962"/>
                  </a:ext>
                </a:extLst>
              </a:tr>
              <a:tr h="23026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spc="-130" baseline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화장품에 대한 노출</a:t>
                      </a:r>
                      <a:endParaRPr lang="ko-KR" altLang="en-US" sz="1000" b="0" i="0" u="none" strike="noStrike" spc="-130" baseline="0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</a:txBody>
                  <a:tcPr marL="4763" marR="4763" marT="4763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8800479"/>
                  </a:ext>
                </a:extLst>
              </a:tr>
              <a:tr h="23026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spc="-130" baseline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화장품 성분에 대한 노출 및 </a:t>
                      </a:r>
                      <a:r>
                        <a:rPr lang="en-US" altLang="ko-KR" sz="1000" b="0" i="0" u="none" strike="noStrike" spc="-130" baseline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MoS</a:t>
                      </a:r>
                      <a:endParaRPr lang="ko-KR" altLang="en-US" sz="1000" b="0" i="0" u="none" strike="noStrike" spc="-130" baseline="0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</a:txBody>
                  <a:tcPr marL="4763" marR="4763" marT="4763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2908763"/>
                  </a:ext>
                </a:extLst>
              </a:tr>
              <a:tr h="23026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spc="-130" baseline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화장품 성분의 독성 정보에 기반한 위해 판단</a:t>
                      </a:r>
                      <a:endParaRPr lang="ko-KR" altLang="en-US" sz="1000" b="0" i="0" u="none" strike="noStrike" spc="-130" baseline="0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</a:txBody>
                  <a:tcPr marL="4763" marR="4763" marT="4763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7520784"/>
                  </a:ext>
                </a:extLst>
              </a:tr>
              <a:tr h="23026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spc="-130" baseline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유해사례 정보</a:t>
                      </a:r>
                      <a:endParaRPr lang="ko-KR" altLang="en-US" sz="1000" b="0" i="0" u="none" strike="noStrike" spc="-130" baseline="0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</a:txBody>
                  <a:tcPr marL="4763" marR="4763" marT="4763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3814073"/>
                  </a:ext>
                </a:extLst>
              </a:tr>
              <a:tr h="23026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spc="-130" baseline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제품에 대한 기타 정보</a:t>
                      </a:r>
                      <a:endParaRPr lang="ko-KR" altLang="en-US" sz="1000" b="0" i="0" u="none" strike="noStrike" spc="-130" baseline="0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</a:txBody>
                  <a:tcPr marL="4763" marR="4763" marT="4763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9492066"/>
                  </a:ext>
                </a:extLst>
              </a:tr>
              <a:tr h="23026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spc="-130" baseline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제품의 사용 방법 및 사용할 때의 주의사항 표시</a:t>
                      </a:r>
                      <a:endParaRPr lang="ko-KR" altLang="en-US" sz="1000" b="0" i="0" u="none" strike="noStrike" spc="-130" baseline="0" dirty="0">
                        <a:solidFill>
                          <a:srgbClr val="000000"/>
                        </a:solidFill>
                        <a:effectLst/>
                        <a:latin typeface="넥슨Lv2고딕 Light" panose="00000300000000000000" pitchFamily="2" charset="-127"/>
                        <a:ea typeface="넥슨Lv2고딕 Light" panose="00000300000000000000" pitchFamily="2" charset="-127"/>
                      </a:endParaRPr>
                    </a:p>
                  </a:txBody>
                  <a:tcPr marL="4763" marR="4763" marT="4763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0458241"/>
                  </a:ext>
                </a:extLst>
              </a:tr>
              <a:tr h="23026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안전성 평가 고찰 및 결론</a:t>
                      </a:r>
                    </a:p>
                  </a:txBody>
                  <a:tcPr marL="4763" marR="4763" marT="4763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7113134"/>
                  </a:ext>
                </a:extLst>
              </a:tr>
              <a:tr h="23026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안전성 평가자 서명 및 자격 증명</a:t>
                      </a:r>
                    </a:p>
                  </a:txBody>
                  <a:tcPr marL="4763" marR="4763" marT="4763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276372"/>
                  </a:ext>
                </a:extLst>
              </a:tr>
            </a:tbl>
          </a:graphicData>
        </a:graphic>
      </p:graphicFrame>
      <p:graphicFrame>
        <p:nvGraphicFramePr>
          <p:cNvPr id="16" name="표 15">
            <a:extLst>
              <a:ext uri="{FF2B5EF4-FFF2-40B4-BE49-F238E27FC236}">
                <a16:creationId xmlns:a16="http://schemas.microsoft.com/office/drawing/2014/main" id="{18B3325A-9784-42F0-99A0-B120AAD1A68B}"/>
              </a:ext>
            </a:extLst>
          </p:cNvPr>
          <p:cNvGraphicFramePr>
            <a:graphicFrameLocks noGrp="1"/>
          </p:cNvGraphicFramePr>
          <p:nvPr/>
        </p:nvGraphicFramePr>
        <p:xfrm>
          <a:off x="8458200" y="2785266"/>
          <a:ext cx="2441332" cy="2841816"/>
        </p:xfrm>
        <a:graphic>
          <a:graphicData uri="http://schemas.openxmlformats.org/drawingml/2006/table">
            <a:tbl>
              <a:tblPr/>
              <a:tblGrid>
                <a:gridCol w="2441332">
                  <a:extLst>
                    <a:ext uri="{9D8B030D-6E8A-4147-A177-3AD203B41FA5}">
                      <a16:colId xmlns:a16="http://schemas.microsoft.com/office/drawing/2014/main" val="1374575110"/>
                    </a:ext>
                  </a:extLst>
                </a:gridCol>
              </a:tblGrid>
              <a:tr h="23681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제품 처방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, </a:t>
                      </a:r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처방 설계원칙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(</a:t>
                      </a:r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어린이 화장품인 경우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)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2496293"/>
                  </a:ext>
                </a:extLst>
              </a:tr>
              <a:tr h="23681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부록 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- </a:t>
                      </a:r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물리화학적 특성 및 안정성 보고서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0928549"/>
                  </a:ext>
                </a:extLst>
              </a:tr>
              <a:tr h="23681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부록 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- </a:t>
                      </a:r>
                      <a:r>
                        <a:rPr lang="ko-KR" altLang="en-US" sz="900" b="0" i="0" u="none" strike="noStrike" spc="-130" baseline="0" dirty="0" err="1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방부력</a:t>
                      </a:r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 시험 보고서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, </a:t>
                      </a:r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미생물 검측 보고서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8396095"/>
                  </a:ext>
                </a:extLst>
              </a:tr>
              <a:tr h="23681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부록 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- </a:t>
                      </a:r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유해물질 검측 보고서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, </a:t>
                      </a:r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포장 재료의 호환성 검측 보고서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6155469"/>
                  </a:ext>
                </a:extLst>
              </a:tr>
              <a:tr h="23681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제품 소개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(</a:t>
                      </a:r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제품 사용 목적 및 사용방법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)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3196158"/>
                  </a:ext>
                </a:extLst>
              </a:tr>
              <a:tr h="23681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제품 소개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(</a:t>
                      </a:r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일평균 사용량 및 </a:t>
                      </a:r>
                      <a:r>
                        <a:rPr lang="ko-KR" altLang="en-US" sz="900" b="0" i="0" u="none" strike="noStrike" spc="-130" baseline="0" dirty="0" err="1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전신노출량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)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1553283"/>
                  </a:ext>
                </a:extLst>
              </a:tr>
              <a:tr h="23681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처방 중 각 성분의 안전성 평가 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/ </a:t>
                      </a:r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존재 가능한 위험 물질 평가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1027730"/>
                  </a:ext>
                </a:extLst>
              </a:tr>
              <a:tr h="23681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출시 후 제품 안전성 모니터링 및 기록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, </a:t>
                      </a:r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보관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5261585"/>
                  </a:ext>
                </a:extLst>
              </a:tr>
              <a:tr h="23681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안전성평가 결론 시 인체 안전성 데이터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3290670"/>
                  </a:ext>
                </a:extLst>
              </a:tr>
              <a:tr h="23681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리스크 통제 조치 또는 건의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1395785"/>
                  </a:ext>
                </a:extLst>
              </a:tr>
              <a:tr h="23681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안전성 평가 결론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2046853"/>
                  </a:ext>
                </a:extLst>
              </a:tr>
              <a:tr h="23681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안전성평가자 서명 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/ </a:t>
                      </a:r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안전성평가자 약력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2505623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89065D85-A6F8-4FB9-BAD4-25321387414A}"/>
              </a:ext>
            </a:extLst>
          </p:cNvPr>
          <p:cNvSpPr txBox="1"/>
          <p:nvPr/>
        </p:nvSpPr>
        <p:spPr>
          <a:xfrm>
            <a:off x="2426678" y="2400554"/>
            <a:ext cx="7913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b="1" spc="-150" dirty="0">
                <a:solidFill>
                  <a:schemeClr val="bg2">
                    <a:lumMod val="25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유 </a:t>
            </a:r>
            <a:r>
              <a:rPr lang="ko-KR" altLang="en-US" sz="1600" b="1" spc="-150" dirty="0" err="1">
                <a:solidFill>
                  <a:schemeClr val="bg2">
                    <a:lumMod val="25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럽</a:t>
            </a:r>
            <a:endParaRPr lang="ko-KR" altLang="en-US" sz="1600" dirty="0">
              <a:solidFill>
                <a:schemeClr val="bg2">
                  <a:lumMod val="25000"/>
                </a:schemeClr>
              </a:solidFill>
              <a:latin typeface="넥슨Lv1고딕 Light" panose="00000300000000000000" pitchFamily="2" charset="-127"/>
              <a:ea typeface="넥슨Lv1고딕 Light" panose="00000300000000000000" pitchFamily="2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AF47682-075F-4B67-AD8E-744BBF1336A1}"/>
              </a:ext>
            </a:extLst>
          </p:cNvPr>
          <p:cNvSpPr txBox="1"/>
          <p:nvPr/>
        </p:nvSpPr>
        <p:spPr>
          <a:xfrm>
            <a:off x="9589477" y="2400554"/>
            <a:ext cx="7913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b="1" spc="-150" dirty="0">
                <a:solidFill>
                  <a:schemeClr val="bg2">
                    <a:lumMod val="25000"/>
                  </a:schemeClr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Calibri" pitchFamily="34" charset="0"/>
              </a:rPr>
              <a:t>중 국</a:t>
            </a:r>
            <a:endParaRPr lang="ko-KR" altLang="en-US" sz="1600" dirty="0">
              <a:solidFill>
                <a:schemeClr val="bg2">
                  <a:lumMod val="25000"/>
                </a:schemeClr>
              </a:solidFill>
              <a:latin typeface="넥슨Lv1고딕 Light" panose="00000300000000000000" pitchFamily="2" charset="-127"/>
              <a:ea typeface="넥슨Lv1고딕 Light" panose="00000300000000000000" pitchFamily="2" charset="-127"/>
            </a:endParaRPr>
          </a:p>
        </p:txBody>
      </p:sp>
      <p:graphicFrame>
        <p:nvGraphicFramePr>
          <p:cNvPr id="13" name="표 12">
            <a:extLst>
              <a:ext uri="{FF2B5EF4-FFF2-40B4-BE49-F238E27FC236}">
                <a16:creationId xmlns:a16="http://schemas.microsoft.com/office/drawing/2014/main" id="{6E9D0039-4ACF-4A90-992E-EC55327D94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1594018"/>
              </p:ext>
            </p:extLst>
          </p:nvPr>
        </p:nvGraphicFramePr>
        <p:xfrm>
          <a:off x="1292469" y="2787162"/>
          <a:ext cx="2470639" cy="2839915"/>
        </p:xfrm>
        <a:graphic>
          <a:graphicData uri="http://schemas.openxmlformats.org/drawingml/2006/table">
            <a:tbl>
              <a:tblPr/>
              <a:tblGrid>
                <a:gridCol w="2470639">
                  <a:extLst>
                    <a:ext uri="{9D8B030D-6E8A-4147-A177-3AD203B41FA5}">
                      <a16:colId xmlns:a16="http://schemas.microsoft.com/office/drawing/2014/main" val="74685184"/>
                    </a:ext>
                  </a:extLst>
                </a:gridCol>
              </a:tblGrid>
              <a:tr h="218455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제품 정량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·</a:t>
                      </a:r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정성 조성 정보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6093055"/>
                  </a:ext>
                </a:extLst>
              </a:tr>
              <a:tr h="218455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제품의 물리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·</a:t>
                      </a:r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화학적 특성 및 안정성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5775700"/>
                  </a:ext>
                </a:extLst>
              </a:tr>
              <a:tr h="218455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미생물학적 품질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4363661"/>
                  </a:ext>
                </a:extLst>
              </a:tr>
              <a:tr h="218455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불순물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, </a:t>
                      </a:r>
                      <a:r>
                        <a:rPr lang="ko-KR" altLang="en-US" sz="900" b="0" i="0" u="none" strike="noStrike" spc="-130" baseline="0" dirty="0" err="1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트레이스</a:t>
                      </a:r>
                      <a:r>
                        <a:rPr lang="en-US" altLang="ko-KR" sz="900" b="0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(traces) </a:t>
                      </a:r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및 포장재 정보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4282456"/>
                  </a:ext>
                </a:extLst>
              </a:tr>
              <a:tr h="218455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일반적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·</a:t>
                      </a:r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합리적 예상 가능한 사용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8523040"/>
                  </a:ext>
                </a:extLst>
              </a:tr>
              <a:tr h="218455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제품 노출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144110"/>
                  </a:ext>
                </a:extLst>
              </a:tr>
              <a:tr h="218455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물질 노출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7211519"/>
                  </a:ext>
                </a:extLst>
              </a:tr>
              <a:tr h="218455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물질 독성정보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406648"/>
                  </a:ext>
                </a:extLst>
              </a:tr>
              <a:tr h="218455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유해 사례에 대한 정보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3333604"/>
                  </a:ext>
                </a:extLst>
              </a:tr>
              <a:tr h="218455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화장품에 관한 정보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6602776"/>
                  </a:ext>
                </a:extLst>
              </a:tr>
              <a:tr h="218455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라벨로 표시된 경고문 및 용도 지시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8242064"/>
                  </a:ext>
                </a:extLst>
              </a:tr>
              <a:tr h="218455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평가 결론</a:t>
                      </a:r>
                      <a:r>
                        <a:rPr lang="en-US" altLang="ko-KR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, </a:t>
                      </a:r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추론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0099370"/>
                  </a:ext>
                </a:extLst>
              </a:tr>
              <a:tr h="218455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spc="-130" baseline="0" dirty="0">
                          <a:solidFill>
                            <a:srgbClr val="000000"/>
                          </a:solidFill>
                          <a:effectLst/>
                          <a:latin typeface="넥슨Lv2고딕 Light" panose="00000300000000000000" pitchFamily="2" charset="-127"/>
                          <a:ea typeface="넥슨Lv2고딕 Light" panose="00000300000000000000" pitchFamily="2" charset="-127"/>
                        </a:rPr>
                        <a:t>평가자의 자격 증명 및 안전성 평가 승인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5000158"/>
                  </a:ext>
                </a:extLst>
              </a:tr>
            </a:tbl>
          </a:graphicData>
        </a:graphic>
      </p:graphicFrame>
      <p:cxnSp>
        <p:nvCxnSpPr>
          <p:cNvPr id="12" name="직선 연결선 11">
            <a:extLst>
              <a:ext uri="{FF2B5EF4-FFF2-40B4-BE49-F238E27FC236}">
                <a16:creationId xmlns:a16="http://schemas.microsoft.com/office/drawing/2014/main" id="{1069BBC7-9500-4FE9-8DBB-6D4B4043F710}"/>
              </a:ext>
            </a:extLst>
          </p:cNvPr>
          <p:cNvCxnSpPr>
            <a:cxnSpLocks/>
          </p:cNvCxnSpPr>
          <p:nvPr/>
        </p:nvCxnSpPr>
        <p:spPr>
          <a:xfrm flipV="1">
            <a:off x="699205" y="6480765"/>
            <a:ext cx="10809158" cy="495"/>
          </a:xfrm>
          <a:prstGeom prst="line">
            <a:avLst/>
          </a:prstGeom>
          <a:ln>
            <a:solidFill>
              <a:srgbClr val="C04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표 14">
            <a:extLst>
              <a:ext uri="{FF2B5EF4-FFF2-40B4-BE49-F238E27FC236}">
                <a16:creationId xmlns:a16="http://schemas.microsoft.com/office/drawing/2014/main" id="{EC611467-20F8-48E6-9F55-2CE943FAB4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3243653"/>
              </p:ext>
            </p:extLst>
          </p:nvPr>
        </p:nvGraphicFramePr>
        <p:xfrm>
          <a:off x="699205" y="6263174"/>
          <a:ext cx="38996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9896">
                  <a:extLst>
                    <a:ext uri="{9D8B030D-6E8A-4147-A177-3AD203B41FA5}">
                      <a16:colId xmlns:a16="http://schemas.microsoft.com/office/drawing/2014/main" val="855526410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106271662"/>
                    </a:ext>
                  </a:extLst>
                </a:gridCol>
                <a:gridCol w="1299896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374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chemeClr val="bg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01| </a:t>
                      </a:r>
                      <a:r>
                        <a:rPr lang="ko-KR" altLang="en-US" sz="800" dirty="0">
                          <a:solidFill>
                            <a:schemeClr val="bg1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안전성 평가 개요</a:t>
                      </a:r>
                    </a:p>
                  </a:txBody>
                  <a:tcPr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02|</a:t>
                      </a:r>
                      <a:r>
                        <a:rPr lang="ko-KR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안정성 정보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03|</a:t>
                      </a:r>
                      <a:r>
                        <a:rPr lang="ko-KR" altLang="en-US" sz="800" dirty="0">
                          <a:solidFill>
                            <a:srgbClr val="BFBFBF"/>
                          </a:solidFill>
                          <a:latin typeface="G마켓 산스 Medium" panose="02000000000000000000" pitchFamily="50" charset="-127"/>
                          <a:ea typeface="G마켓 산스 Medium" panose="02000000000000000000" pitchFamily="50" charset="-127"/>
                        </a:rPr>
                        <a:t>화장품 안전성 평가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C046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graphicFrame>
        <p:nvGraphicFramePr>
          <p:cNvPr id="19" name="표 18">
            <a:extLst>
              <a:ext uri="{FF2B5EF4-FFF2-40B4-BE49-F238E27FC236}">
                <a16:creationId xmlns:a16="http://schemas.microsoft.com/office/drawing/2014/main" id="{43C9DD35-4BD1-4E6A-92A2-D8B4CE175C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080353"/>
              </p:ext>
            </p:extLst>
          </p:nvPr>
        </p:nvGraphicFramePr>
        <p:xfrm>
          <a:off x="11196722" y="6274725"/>
          <a:ext cx="304288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288">
                  <a:extLst>
                    <a:ext uri="{9D8B030D-6E8A-4147-A177-3AD203B41FA5}">
                      <a16:colId xmlns:a16="http://schemas.microsoft.com/office/drawing/2014/main" val="3716633167"/>
                    </a:ext>
                  </a:extLst>
                </a:gridCol>
              </a:tblGrid>
              <a:tr h="200053">
                <a:tc>
                  <a:txBody>
                    <a:bodyPr/>
                    <a:lstStyle/>
                    <a:p>
                      <a:pPr latinLnBrk="1"/>
                      <a:endParaRPr lang="ko-KR" altLang="en-US" sz="800" dirty="0">
                        <a:solidFill>
                          <a:schemeClr val="bg1"/>
                        </a:solidFill>
                        <a:latin typeface="G마켓 산스 Medium" panose="02000000000000000000" pitchFamily="50" charset="-127"/>
                        <a:ea typeface="G마켓 산스 Medium" panose="02000000000000000000" pitchFamily="50" charset="-127"/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46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8431"/>
                  </a:ext>
                </a:extLst>
              </a:tr>
            </a:tbl>
          </a:graphicData>
        </a:graphic>
      </p:graphicFrame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1F816FB4-65C5-4805-9AC7-5F4C192044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DE84-D504-4A98-B5DC-B7F62ED37110}" type="slidenum">
              <a:rPr lang="ko-KR" altLang="en-US" smtClean="0"/>
              <a:pPr/>
              <a:t>9</a:t>
            </a:fld>
            <a:endParaRPr lang="ko-KR" altLang="en-US" dirty="0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34B4DC92-DEE9-427C-F9AD-F3267722B9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3571" y="590211"/>
            <a:ext cx="1408298" cy="66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2849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사용자 지정 1">
      <a:dk1>
        <a:sysClr val="windowText" lastClr="000000"/>
      </a:dk1>
      <a:lt1>
        <a:srgbClr val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3124</TotalTime>
  <Words>10410</Words>
  <Application>Microsoft Office PowerPoint</Application>
  <PresentationFormat>와이드스크린</PresentationFormat>
  <Paragraphs>1576</Paragraphs>
  <Slides>46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46</vt:i4>
      </vt:variant>
    </vt:vector>
  </HeadingPairs>
  <TitlesOfParts>
    <vt:vector size="57" baseType="lpstr">
      <vt:lpstr>G마켓 산스 Light</vt:lpstr>
      <vt:lpstr>G마켓 산스 Medium</vt:lpstr>
      <vt:lpstr>G마켓 산스 TTF Bold</vt:lpstr>
      <vt:lpstr>ONE 모바일고딕 Bold</vt:lpstr>
      <vt:lpstr>Pretendard ExtraLight</vt:lpstr>
      <vt:lpstr>넥슨Lv1고딕 Light</vt:lpstr>
      <vt:lpstr>넥슨Lv2고딕 Light</vt:lpstr>
      <vt:lpstr>넥슨Lv2고딕 Medium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상진</dc:creator>
  <cp:lastModifiedBy>관리자 대한화장품협회</cp:lastModifiedBy>
  <cp:revision>236</cp:revision>
  <dcterms:created xsi:type="dcterms:W3CDTF">2025-10-25T14:31:55Z</dcterms:created>
  <dcterms:modified xsi:type="dcterms:W3CDTF">2026-03-09T01:57:13Z</dcterms:modified>
</cp:coreProperties>
</file>