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966" r:id="rId1"/>
  </p:sldMasterIdLst>
  <p:notesMasterIdLst>
    <p:notesMasterId r:id="rId18"/>
  </p:notesMasterIdLst>
  <p:handoutMasterIdLst>
    <p:handoutMasterId r:id="rId19"/>
  </p:handoutMasterIdLst>
  <p:sldIdLst>
    <p:sldId id="1040" r:id="rId2"/>
    <p:sldId id="1121" r:id="rId3"/>
    <p:sldId id="1122" r:id="rId4"/>
    <p:sldId id="1086" r:id="rId5"/>
    <p:sldId id="1107" r:id="rId6"/>
    <p:sldId id="1108" r:id="rId7"/>
    <p:sldId id="1106" r:id="rId8"/>
    <p:sldId id="1109" r:id="rId9"/>
    <p:sldId id="1110" r:id="rId10"/>
    <p:sldId id="1113" r:id="rId11"/>
    <p:sldId id="1117" r:id="rId12"/>
    <p:sldId id="1118" r:id="rId13"/>
    <p:sldId id="1119" r:id="rId14"/>
    <p:sldId id="1105" r:id="rId15"/>
    <p:sldId id="1120" r:id="rId16"/>
    <p:sldId id="1005" r:id="rId17"/>
  </p:sldIdLst>
  <p:sldSz cx="9144000" cy="6858000" type="screen4x3"/>
  <p:notesSz cx="6797675" cy="9926638"/>
  <p:embeddedFontLst>
    <p:embeddedFont>
      <p:font typeface="맑은 고딕" pitchFamily="50" charset="-127"/>
      <p:regular r:id="rId20"/>
      <p:bold r:id="rId21"/>
    </p:embeddedFont>
    <p:embeddedFont>
      <p:font typeface="HY견고딕" pitchFamily="18" charset="-127"/>
      <p:regular r:id="rId22"/>
    </p:embeddedFont>
    <p:embeddedFont>
      <p:font typeface="Arial Unicode MS" pitchFamily="50" charset="-127"/>
      <p:regular r:id="rId23"/>
    </p:embeddedFont>
    <p:embeddedFont>
      <p:font typeface="HY울릉도L" charset="-127"/>
      <p:regular r:id="rId24"/>
    </p:embeddedFont>
    <p:embeddedFont>
      <p:font typeface="HY헤드라인M" pitchFamily="18" charset="-127"/>
      <p:regular r:id="rId25"/>
    </p:embeddedFont>
    <p:embeddedFont>
      <p:font typeface="휴먼둥근헤드라인" pitchFamily="18" charset="-127"/>
      <p:regular r:id="rId26"/>
    </p:embeddedFont>
    <p:embeddedFont>
      <p:font typeface="Wingdings 2" pitchFamily="18" charset="2"/>
      <p:regular r:id="rId27"/>
    </p:embeddedFont>
  </p:embeddedFontLst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HY울릉도L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HY울릉도L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HY울릉도L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HY울릉도L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HY울릉도L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sz="2400" b="1" kern="1200">
        <a:solidFill>
          <a:schemeClr val="tx1"/>
        </a:solidFill>
        <a:latin typeface="HY울릉도L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sz="2400" b="1" kern="1200">
        <a:solidFill>
          <a:schemeClr val="tx1"/>
        </a:solidFill>
        <a:latin typeface="HY울릉도L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sz="2400" b="1" kern="1200">
        <a:solidFill>
          <a:schemeClr val="tx1"/>
        </a:solidFill>
        <a:latin typeface="HY울릉도L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sz="2400" b="1" kern="1200">
        <a:solidFill>
          <a:schemeClr val="tx1"/>
        </a:solidFill>
        <a:latin typeface="HY울릉도L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04C7"/>
    <a:srgbClr val="006600"/>
    <a:srgbClr val="0000FF"/>
    <a:srgbClr val="D42CC0"/>
    <a:srgbClr val="6699FF"/>
    <a:srgbClr val="FFBDF7"/>
    <a:srgbClr val="FF6600"/>
    <a:srgbClr val="FFCCFF"/>
    <a:srgbClr val="CC99FF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보통 스타일 1 - 강조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5758FB7-9AC5-4552-8A53-C91805E547FA}" styleName="테마 스타일 1 - 강조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4C1A8A3-306A-4EB7-A6B1-4F7E0EB9C5D6}" styleName="보통 스타일 3 - 강조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테마 스타일 2 - 강조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테마 스타일 1 - 강조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52" autoAdjust="0"/>
    <p:restoredTop sz="94198" autoAdjust="0"/>
  </p:normalViewPr>
  <p:slideViewPr>
    <p:cSldViewPr>
      <p:cViewPr varScale="1">
        <p:scale>
          <a:sx n="86" d="100"/>
          <a:sy n="86" d="100"/>
        </p:scale>
        <p:origin x="-1482" y="-84"/>
      </p:cViewPr>
      <p:guideLst>
        <p:guide orient="horz" pos="2024"/>
        <p:guide pos="4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-2850" y="-72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font" Target="fonts/font8.fntdata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2"/>
            <a:ext cx="2944813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97" tIns="45496" rIns="90997" bIns="45496" numCol="1" anchor="t" anchorCtr="0" compatLnSpc="1">
            <a:prstTxWarp prst="textNoShape">
              <a:avLst/>
            </a:prstTxWarp>
          </a:bodyPr>
          <a:lstStyle>
            <a:lvl1pPr defTabSz="909311">
              <a:spcBef>
                <a:spcPct val="0"/>
              </a:spcBef>
              <a:buFontTx/>
              <a:buNone/>
              <a:defRPr sz="1200" b="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8" y="2"/>
            <a:ext cx="2944813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97" tIns="45496" rIns="90997" bIns="45496" numCol="1" anchor="t" anchorCtr="0" compatLnSpc="1">
            <a:prstTxWarp prst="textNoShape">
              <a:avLst/>
            </a:prstTxWarp>
          </a:bodyPr>
          <a:lstStyle>
            <a:lvl1pPr algn="r" defTabSz="909311">
              <a:spcBef>
                <a:spcPct val="0"/>
              </a:spcBef>
              <a:buFontTx/>
              <a:buNone/>
              <a:defRPr sz="1200" b="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428712"/>
            <a:ext cx="2944813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97" tIns="45496" rIns="90997" bIns="45496" numCol="1" anchor="b" anchorCtr="0" compatLnSpc="1">
            <a:prstTxWarp prst="textNoShape">
              <a:avLst/>
            </a:prstTxWarp>
          </a:bodyPr>
          <a:lstStyle>
            <a:lvl1pPr defTabSz="909311">
              <a:spcBef>
                <a:spcPct val="0"/>
              </a:spcBef>
              <a:buFontTx/>
              <a:buNone/>
              <a:defRPr sz="1200" b="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8" y="9428712"/>
            <a:ext cx="2944813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97" tIns="45496" rIns="90997" bIns="45496" numCol="1" anchor="b" anchorCtr="0" compatLnSpc="1">
            <a:prstTxWarp prst="textNoShape">
              <a:avLst/>
            </a:prstTxWarp>
          </a:bodyPr>
          <a:lstStyle>
            <a:lvl1pPr algn="r" defTabSz="909311">
              <a:spcBef>
                <a:spcPct val="0"/>
              </a:spcBef>
              <a:buFontTx/>
              <a:buNone/>
              <a:defRPr sz="1200" b="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980FDF01-77F9-4FFD-8D63-C5D67E01AB4B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4232155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2"/>
            <a:ext cx="2944813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97" tIns="45496" rIns="90997" bIns="45496" numCol="1" anchor="t" anchorCtr="0" compatLnSpc="1">
            <a:prstTxWarp prst="textNoShape">
              <a:avLst/>
            </a:prstTxWarp>
          </a:bodyPr>
          <a:lstStyle>
            <a:lvl1pPr defTabSz="909311">
              <a:spcBef>
                <a:spcPct val="0"/>
              </a:spcBef>
              <a:buFontTx/>
              <a:buNone/>
              <a:defRPr sz="1200" b="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8" y="2"/>
            <a:ext cx="2944813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97" tIns="45496" rIns="90997" bIns="45496" numCol="1" anchor="t" anchorCtr="0" compatLnSpc="1">
            <a:prstTxWarp prst="textNoShape">
              <a:avLst/>
            </a:prstTxWarp>
          </a:bodyPr>
          <a:lstStyle>
            <a:lvl1pPr algn="r" defTabSz="909311">
              <a:spcBef>
                <a:spcPct val="0"/>
              </a:spcBef>
              <a:buFontTx/>
              <a:buNone/>
              <a:defRPr sz="1200" b="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2950"/>
            <a:ext cx="4964113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2" y="4715954"/>
            <a:ext cx="5438775" cy="4465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97" tIns="45496" rIns="90997" bIns="454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28712"/>
            <a:ext cx="2944813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97" tIns="45496" rIns="90997" bIns="45496" numCol="1" anchor="b" anchorCtr="0" compatLnSpc="1">
            <a:prstTxWarp prst="textNoShape">
              <a:avLst/>
            </a:prstTxWarp>
          </a:bodyPr>
          <a:lstStyle>
            <a:lvl1pPr defTabSz="909311">
              <a:spcBef>
                <a:spcPct val="0"/>
              </a:spcBef>
              <a:buFontTx/>
              <a:buNone/>
              <a:defRPr sz="1200" b="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8" y="9428712"/>
            <a:ext cx="2944813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97" tIns="45496" rIns="90997" bIns="45496" numCol="1" anchor="b" anchorCtr="0" compatLnSpc="1">
            <a:prstTxWarp prst="textNoShape">
              <a:avLst/>
            </a:prstTxWarp>
          </a:bodyPr>
          <a:lstStyle>
            <a:lvl1pPr algn="r" defTabSz="909311">
              <a:spcBef>
                <a:spcPct val="0"/>
              </a:spcBef>
              <a:buFontTx/>
              <a:buNone/>
              <a:defRPr sz="1200" b="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B1AEDFA7-5C82-4E65-BA2C-083D08D7CE5D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2075269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50813" y="188913"/>
            <a:ext cx="8569325" cy="576262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72263" y="188913"/>
            <a:ext cx="2173287" cy="5937250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맑은 고딕" pitchFamily="50" charset="-127"/>
                <a:ea typeface="맑은 고딕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50813" y="188913"/>
            <a:ext cx="6369050" cy="5937250"/>
          </a:xfrm>
        </p:spPr>
        <p:txBody>
          <a:bodyPr vert="eaVert"/>
          <a:lstStyle>
            <a:lvl1pPr>
              <a:defRPr>
                <a:latin typeface="맑은 고딕" pitchFamily="50" charset="-127"/>
                <a:ea typeface="맑은 고딕" pitchFamily="50" charset="-127"/>
              </a:defRPr>
            </a:lvl1pPr>
            <a:lvl2pPr>
              <a:defRPr>
                <a:latin typeface="맑은 고딕" pitchFamily="50" charset="-127"/>
                <a:ea typeface="맑은 고딕" pitchFamily="50" charset="-127"/>
              </a:defRPr>
            </a:lvl2pPr>
            <a:lvl3pPr>
              <a:defRPr>
                <a:latin typeface="맑은 고딕" pitchFamily="50" charset="-127"/>
                <a:ea typeface="맑은 고딕" pitchFamily="50" charset="-127"/>
              </a:defRPr>
            </a:lvl3pPr>
            <a:lvl4pPr>
              <a:defRPr>
                <a:latin typeface="맑은 고딕" pitchFamily="50" charset="-127"/>
                <a:ea typeface="맑은 고딕" pitchFamily="50" charset="-127"/>
              </a:defRPr>
            </a:lvl4pPr>
            <a:lvl5pPr>
              <a:defRPr>
                <a:latin typeface="맑은 고딕" pitchFamily="50" charset="-127"/>
                <a:ea typeface="맑은 고딕" pitchFamily="50" charset="-127"/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표 개체 틀 2"/>
          <p:cNvSpPr>
            <a:spLocks noGrp="1"/>
          </p:cNvSpPr>
          <p:nvPr>
            <p:ph type="tbl" idx="1"/>
          </p:nvPr>
        </p:nvSpPr>
        <p:spPr>
          <a:xfrm>
            <a:off x="276225" y="1341438"/>
            <a:ext cx="8569325" cy="4784725"/>
          </a:xfrm>
        </p:spPr>
        <p:txBody>
          <a:bodyPr/>
          <a:lstStyle>
            <a:lvl1pPr>
              <a:buNone/>
              <a:defRPr>
                <a:latin typeface="맑은 고딕" pitchFamily="50" charset="-127"/>
                <a:ea typeface="맑은 고딕" pitchFamily="50" charset="-127"/>
              </a:defRPr>
            </a:lvl1pPr>
          </a:lstStyle>
          <a:p>
            <a:pPr lvl="0"/>
            <a:endParaRPr lang="ko-KR" altLang="en-US" noProof="0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150813" y="188913"/>
            <a:ext cx="8569325" cy="576262"/>
          </a:xfrm>
          <a:prstGeom prst="rect">
            <a:avLst/>
          </a:prstGeom>
          <a:noFill/>
          <a:ln/>
        </p:spPr>
        <p:txBody>
          <a:bodyPr/>
          <a:lstStyle/>
          <a:p>
            <a:r>
              <a:rPr lang="ko-KR" altLang="en-US" dirty="0" smtClean="0"/>
              <a:t>배경</a:t>
            </a:r>
            <a:endParaRPr lang="ko-KR" altLang="en-US" dirty="0"/>
          </a:p>
        </p:txBody>
      </p:sp>
    </p:spTree>
  </p:cSld>
  <p:clrMapOvr>
    <a:masterClrMapping/>
  </p:clrMapOvr>
  <p:transition advClick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제목 및 차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50813" y="188913"/>
            <a:ext cx="8569325" cy="576262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차트 개체 틀 2"/>
          <p:cNvSpPr>
            <a:spLocks noGrp="1"/>
          </p:cNvSpPr>
          <p:nvPr>
            <p:ph type="chart" idx="1"/>
          </p:nvPr>
        </p:nvSpPr>
        <p:spPr>
          <a:xfrm>
            <a:off x="276225" y="1341438"/>
            <a:ext cx="8569325" cy="4784725"/>
          </a:xfrm>
        </p:spPr>
        <p:txBody>
          <a:bodyPr/>
          <a:lstStyle/>
          <a:p>
            <a:pPr lvl="0"/>
            <a:endParaRPr lang="ko-KR" altLang="en-US" noProof="0" dirty="0" smtClean="0"/>
          </a:p>
        </p:txBody>
      </p:sp>
    </p:spTree>
  </p:cSld>
  <p:clrMapOvr>
    <a:masterClrMapping/>
  </p:clrMapOvr>
  <p:transition advClick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/>
          </p:nvPr>
        </p:nvSpPr>
        <p:spPr>
          <a:xfrm>
            <a:off x="150813" y="44450"/>
            <a:ext cx="8694737" cy="608171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latin typeface="맑은 고딕" pitchFamily="50" charset="-127"/>
                <a:ea typeface="맑은 고딕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맑은 고딕" pitchFamily="50" charset="-127"/>
                <a:ea typeface="맑은 고딕" pitchFamily="50" charset="-127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50813" y="188913"/>
            <a:ext cx="8569325" cy="576262"/>
          </a:xfrm>
          <a:prstGeom prst="rect">
            <a:avLst/>
          </a:prstGeom>
        </p:spPr>
        <p:txBody>
          <a:bodyPr/>
          <a:lstStyle>
            <a:lvl1pPr>
              <a:defRPr>
                <a:latin typeface="맑은 고딕" pitchFamily="50" charset="-127"/>
                <a:ea typeface="맑은 고딕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276225" y="1341438"/>
            <a:ext cx="4208463" cy="4784725"/>
          </a:xfrm>
        </p:spPr>
        <p:txBody>
          <a:bodyPr/>
          <a:lstStyle>
            <a:lvl1pPr>
              <a:defRPr sz="2800">
                <a:latin typeface="맑은 고딕" pitchFamily="50" charset="-127"/>
                <a:ea typeface="맑은 고딕" pitchFamily="50" charset="-127"/>
              </a:defRPr>
            </a:lvl1pPr>
            <a:lvl2pPr>
              <a:defRPr sz="2400">
                <a:latin typeface="맑은 고딕" pitchFamily="50" charset="-127"/>
                <a:ea typeface="맑은 고딕" pitchFamily="50" charset="-127"/>
              </a:defRPr>
            </a:lvl2pPr>
            <a:lvl3pPr>
              <a:defRPr sz="2000">
                <a:latin typeface="맑은 고딕" pitchFamily="50" charset="-127"/>
                <a:ea typeface="맑은 고딕" pitchFamily="50" charset="-127"/>
              </a:defRPr>
            </a:lvl3pPr>
            <a:lvl4pPr>
              <a:defRPr sz="1800">
                <a:latin typeface="맑은 고딕" pitchFamily="50" charset="-127"/>
                <a:ea typeface="맑은 고딕" pitchFamily="50" charset="-127"/>
              </a:defRPr>
            </a:lvl4pPr>
            <a:lvl5pPr>
              <a:defRPr sz="1800">
                <a:latin typeface="맑은 고딕" pitchFamily="50" charset="-127"/>
                <a:ea typeface="맑은 고딕" pitchFamily="50" charset="-12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37088" y="1341438"/>
            <a:ext cx="4208462" cy="4784725"/>
          </a:xfrm>
        </p:spPr>
        <p:txBody>
          <a:bodyPr/>
          <a:lstStyle>
            <a:lvl1pPr>
              <a:defRPr sz="2800">
                <a:latin typeface="맑은 고딕" pitchFamily="50" charset="-127"/>
                <a:ea typeface="맑은 고딕" pitchFamily="50" charset="-127"/>
              </a:defRPr>
            </a:lvl1pPr>
            <a:lvl2pPr>
              <a:defRPr sz="2400">
                <a:latin typeface="맑은 고딕" pitchFamily="50" charset="-127"/>
                <a:ea typeface="맑은 고딕" pitchFamily="50" charset="-127"/>
              </a:defRPr>
            </a:lvl2pPr>
            <a:lvl3pPr>
              <a:defRPr sz="2000">
                <a:latin typeface="맑은 고딕" pitchFamily="50" charset="-127"/>
                <a:ea typeface="맑은 고딕" pitchFamily="50" charset="-127"/>
              </a:defRPr>
            </a:lvl3pPr>
            <a:lvl4pPr>
              <a:defRPr sz="1800">
                <a:latin typeface="맑은 고딕" pitchFamily="50" charset="-127"/>
                <a:ea typeface="맑은 고딕" pitchFamily="50" charset="-127"/>
              </a:defRPr>
            </a:lvl4pPr>
            <a:lvl5pPr>
              <a:defRPr sz="1800">
                <a:latin typeface="맑은 고딕" pitchFamily="50" charset="-127"/>
                <a:ea typeface="맑은 고딕" pitchFamily="50" charset="-12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latin typeface="맑은 고딕" pitchFamily="50" charset="-127"/>
                <a:ea typeface="맑은 고딕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맑은 고딕" pitchFamily="50" charset="-127"/>
                <a:ea typeface="맑은 고딕" pitchFamily="50" charset="-12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맑은 고딕" pitchFamily="50" charset="-127"/>
                <a:ea typeface="맑은 고딕" pitchFamily="50" charset="-127"/>
              </a:defRPr>
            </a:lvl1pPr>
            <a:lvl2pPr>
              <a:defRPr sz="2000">
                <a:latin typeface="맑은 고딕" pitchFamily="50" charset="-127"/>
                <a:ea typeface="맑은 고딕" pitchFamily="50" charset="-127"/>
              </a:defRPr>
            </a:lvl2pPr>
            <a:lvl3pPr>
              <a:defRPr sz="1800">
                <a:latin typeface="맑은 고딕" pitchFamily="50" charset="-127"/>
                <a:ea typeface="맑은 고딕" pitchFamily="50" charset="-127"/>
              </a:defRPr>
            </a:lvl3pPr>
            <a:lvl4pPr>
              <a:defRPr sz="1600">
                <a:latin typeface="맑은 고딕" pitchFamily="50" charset="-127"/>
                <a:ea typeface="맑은 고딕" pitchFamily="50" charset="-127"/>
              </a:defRPr>
            </a:lvl4pPr>
            <a:lvl5pPr>
              <a:defRPr sz="1600">
                <a:latin typeface="맑은 고딕" pitchFamily="50" charset="-127"/>
                <a:ea typeface="맑은 고딕" pitchFamily="50" charset="-12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맑은 고딕" pitchFamily="50" charset="-127"/>
                <a:ea typeface="맑은 고딕" pitchFamily="50" charset="-12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맑은 고딕" pitchFamily="50" charset="-127"/>
                <a:ea typeface="맑은 고딕" pitchFamily="50" charset="-127"/>
              </a:defRPr>
            </a:lvl1pPr>
            <a:lvl2pPr>
              <a:defRPr sz="2000">
                <a:latin typeface="맑은 고딕" pitchFamily="50" charset="-127"/>
                <a:ea typeface="맑은 고딕" pitchFamily="50" charset="-127"/>
              </a:defRPr>
            </a:lvl2pPr>
            <a:lvl3pPr>
              <a:defRPr sz="1800">
                <a:latin typeface="맑은 고딕" pitchFamily="50" charset="-127"/>
                <a:ea typeface="맑은 고딕" pitchFamily="50" charset="-127"/>
              </a:defRPr>
            </a:lvl3pPr>
            <a:lvl4pPr>
              <a:defRPr sz="1600">
                <a:latin typeface="맑은 고딕" pitchFamily="50" charset="-127"/>
                <a:ea typeface="맑은 고딕" pitchFamily="50" charset="-127"/>
              </a:defRPr>
            </a:lvl4pPr>
            <a:lvl5pPr>
              <a:defRPr sz="1600">
                <a:latin typeface="맑은 고딕" pitchFamily="50" charset="-127"/>
                <a:ea typeface="맑은 고딕" pitchFamily="50" charset="-12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50813" y="188913"/>
            <a:ext cx="8569325" cy="576262"/>
          </a:xfrm>
          <a:prstGeom prst="rect">
            <a:avLst/>
          </a:prstGeom>
        </p:spPr>
        <p:txBody>
          <a:bodyPr/>
          <a:lstStyle>
            <a:lvl1pPr>
              <a:defRPr>
                <a:latin typeface="맑은 고딕" pitchFamily="50" charset="-127"/>
                <a:ea typeface="맑은 고딕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맑은 고딕" pitchFamily="50" charset="-127"/>
                <a:ea typeface="맑은 고딕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맑은 고딕" pitchFamily="50" charset="-127"/>
                <a:ea typeface="맑은 고딕" pitchFamily="50" charset="-127"/>
              </a:defRPr>
            </a:lvl1pPr>
            <a:lvl2pPr>
              <a:defRPr sz="2800">
                <a:latin typeface="맑은 고딕" pitchFamily="50" charset="-127"/>
                <a:ea typeface="맑은 고딕" pitchFamily="50" charset="-127"/>
              </a:defRPr>
            </a:lvl2pPr>
            <a:lvl3pPr>
              <a:defRPr sz="2400">
                <a:latin typeface="맑은 고딕" pitchFamily="50" charset="-127"/>
                <a:ea typeface="맑은 고딕" pitchFamily="50" charset="-127"/>
              </a:defRPr>
            </a:lvl3pPr>
            <a:lvl4pPr>
              <a:defRPr sz="2000">
                <a:latin typeface="맑은 고딕" pitchFamily="50" charset="-127"/>
                <a:ea typeface="맑은 고딕" pitchFamily="50" charset="-127"/>
              </a:defRPr>
            </a:lvl4pPr>
            <a:lvl5pPr>
              <a:defRPr sz="2000">
                <a:latin typeface="맑은 고딕" pitchFamily="50" charset="-127"/>
                <a:ea typeface="맑은 고딕" pitchFamily="50" charset="-127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맑은 고딕" pitchFamily="50" charset="-127"/>
                <a:ea typeface="맑은 고딕" pitchFamily="50" charset="-127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맑은 고딕" pitchFamily="50" charset="-127"/>
                <a:ea typeface="맑은 고딕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맑은 고딕" pitchFamily="50" charset="-127"/>
                <a:ea typeface="맑은 고딕" pitchFamily="50" charset="-127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맑은 고딕" pitchFamily="50" charset="-127"/>
                <a:ea typeface="맑은 고딕" pitchFamily="50" charset="-127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50813" y="188913"/>
            <a:ext cx="8569325" cy="576262"/>
          </a:xfrm>
          <a:prstGeom prst="rect">
            <a:avLst/>
          </a:prstGeom>
        </p:spPr>
        <p:txBody>
          <a:bodyPr/>
          <a:lstStyle>
            <a:lvl1pPr>
              <a:defRPr>
                <a:latin typeface="맑은 고딕" pitchFamily="50" charset="-127"/>
                <a:ea typeface="맑은 고딕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맑은 고딕" pitchFamily="50" charset="-127"/>
                <a:ea typeface="맑은 고딕" pitchFamily="50" charset="-127"/>
              </a:defRPr>
            </a:lvl1pPr>
            <a:lvl2pPr>
              <a:defRPr>
                <a:latin typeface="맑은 고딕" pitchFamily="50" charset="-127"/>
                <a:ea typeface="맑은 고딕" pitchFamily="50" charset="-127"/>
              </a:defRPr>
            </a:lvl2pPr>
            <a:lvl3pPr>
              <a:defRPr>
                <a:latin typeface="맑은 고딕" pitchFamily="50" charset="-127"/>
                <a:ea typeface="맑은 고딕" pitchFamily="50" charset="-127"/>
              </a:defRPr>
            </a:lvl3pPr>
            <a:lvl4pPr>
              <a:defRPr>
                <a:latin typeface="맑은 고딕" pitchFamily="50" charset="-127"/>
                <a:ea typeface="맑은 고딕" pitchFamily="50" charset="-127"/>
              </a:defRPr>
            </a:lvl4pPr>
            <a:lvl5pPr>
              <a:defRPr>
                <a:latin typeface="맑은 고딕" pitchFamily="50" charset="-127"/>
                <a:ea typeface="맑은 고딕" pitchFamily="50" charset="-127"/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76225" y="1341438"/>
            <a:ext cx="8569325" cy="478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6453188"/>
            <a:ext cx="9144000" cy="3333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r>
              <a:rPr lang="en-US" altLang="ko-KR" sz="1000" b="0" dirty="0">
                <a:latin typeface="맑은 고딕" pitchFamily="50" charset="-127"/>
                <a:ea typeface="맑은 고딕" pitchFamily="50" charset="-127"/>
              </a:rPr>
              <a:t>     ⓒ KCA</a:t>
            </a:r>
            <a:r>
              <a:rPr lang="en-US" altLang="ko-KR" sz="1000" dirty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000" b="0" dirty="0">
                <a:latin typeface="맑은 고딕" pitchFamily="50" charset="-127"/>
                <a:ea typeface="맑은 고딕" pitchFamily="50" charset="-127"/>
              </a:rPr>
              <a:t>대한화장품협회 </a:t>
            </a:r>
            <a:r>
              <a:rPr lang="en-US" altLang="ko-KR" sz="1000" b="0" dirty="0" smtClean="0">
                <a:latin typeface="맑은 고딕" pitchFamily="50" charset="-127"/>
                <a:ea typeface="맑은 고딕" pitchFamily="50" charset="-127"/>
              </a:rPr>
              <a:t>2012   </a:t>
            </a:r>
            <a:fld id="{878B7DE3-AD8A-4D4A-9F9E-2635B3ED4BB0}" type="slidenum">
              <a:rPr lang="en-US" altLang="ko-KR" sz="1000" b="0">
                <a:latin typeface="맑은 고딕" pitchFamily="50" charset="-127"/>
                <a:ea typeface="맑은 고딕" pitchFamily="50" charset="-127"/>
              </a:rPr>
              <a:pPr algn="r">
                <a:defRPr/>
              </a:pPr>
              <a:t>‹#›</a:t>
            </a:fld>
            <a:endParaRPr lang="en-US" altLang="ko-KR" sz="1000" b="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7" name="Rectangle 22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7956550" y="6542088"/>
            <a:ext cx="892175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latinLnBrk="0">
              <a:defRPr kumimoji="0" sz="1000" smtClean="0">
                <a:solidFill>
                  <a:srgbClr val="FFFFFF"/>
                </a:solidFill>
                <a:latin typeface="맑은 고딕" pitchFamily="50" charset="-127"/>
                <a:ea typeface="맑은 고딕" pitchFamily="50" charset="-127"/>
              </a:defRPr>
            </a:lvl1pPr>
          </a:lstStyle>
          <a:p>
            <a:pPr>
              <a:defRPr/>
            </a:pPr>
            <a:fld id="{50B98129-4403-402A-861E-EE11E6CA34A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8" name="Rectangle 39"/>
          <p:cNvSpPr>
            <a:spLocks noChangeArrowheads="1"/>
          </p:cNvSpPr>
          <p:nvPr userDrawn="1"/>
        </p:nvSpPr>
        <p:spPr bwMode="gray">
          <a:xfrm>
            <a:off x="0" y="6462480"/>
            <a:ext cx="9144000" cy="41380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>
              <a:latin typeface="맑은 고딕" pitchFamily="50" charset="-127"/>
              <a:ea typeface="맑은 고딕" pitchFamily="50" charset="-127"/>
            </a:endParaRPr>
          </a:p>
        </p:txBody>
      </p:sp>
      <p:grpSp>
        <p:nvGrpSpPr>
          <p:cNvPr id="2" name="Group 41"/>
          <p:cNvGrpSpPr>
            <a:grpSpLocks/>
          </p:cNvGrpSpPr>
          <p:nvPr userDrawn="1"/>
        </p:nvGrpSpPr>
        <p:grpSpPr bwMode="auto">
          <a:xfrm rot="10800000" flipH="1" flipV="1">
            <a:off x="124841" y="6651024"/>
            <a:ext cx="8191575" cy="206976"/>
            <a:chOff x="112" y="3944"/>
            <a:chExt cx="5648" cy="0"/>
          </a:xfrm>
        </p:grpSpPr>
        <p:sp>
          <p:nvSpPr>
            <p:cNvPr id="10" name="Line 42"/>
            <p:cNvSpPr>
              <a:spLocks noChangeShapeType="1"/>
            </p:cNvSpPr>
            <p:nvPr userDrawn="1"/>
          </p:nvSpPr>
          <p:spPr bwMode="gray">
            <a:xfrm>
              <a:off x="1416" y="3944"/>
              <a:ext cx="4344" cy="0"/>
            </a:xfrm>
            <a:prstGeom prst="line">
              <a:avLst/>
            </a:prstGeom>
            <a:noFill/>
            <a:ln w="9525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1" name="Line 43"/>
            <p:cNvSpPr>
              <a:spLocks noChangeShapeType="1"/>
            </p:cNvSpPr>
            <p:nvPr userDrawn="1"/>
          </p:nvSpPr>
          <p:spPr bwMode="gray">
            <a:xfrm>
              <a:off x="112" y="3944"/>
              <a:ext cx="1240" cy="0"/>
            </a:xfrm>
            <a:prstGeom prst="line">
              <a:avLst/>
            </a:prstGeom>
            <a:noFill/>
            <a:ln w="117475" cap="rnd">
              <a:solidFill>
                <a:srgbClr val="FFFFFF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sp>
        <p:nvSpPr>
          <p:cNvPr id="12" name="Rectangle 17"/>
          <p:cNvSpPr>
            <a:spLocks noChangeArrowheads="1"/>
          </p:cNvSpPr>
          <p:nvPr userDrawn="1"/>
        </p:nvSpPr>
        <p:spPr bwMode="auto">
          <a:xfrm>
            <a:off x="0" y="6513050"/>
            <a:ext cx="9144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r>
              <a:rPr lang="en-US" altLang="ko-KR" sz="1000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    </a:t>
            </a:r>
            <a:r>
              <a:rPr lang="en-US" altLang="ko-KR" sz="100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  </a:t>
            </a:r>
            <a:fld id="{0033D759-65F0-4047-BD93-E6733FDFC9A1}" type="slidenum">
              <a:rPr lang="en-US" altLang="ko-KR" sz="100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pPr algn="r">
                <a:defRPr/>
              </a:pPr>
              <a:t>‹#›</a:t>
            </a:fld>
            <a:endParaRPr lang="en-US" altLang="ko-KR" sz="1000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pic>
        <p:nvPicPr>
          <p:cNvPr id="13" name="Picture 10" descr="템플릿--목차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0"/>
            <a:ext cx="9144000" cy="623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직선 연결선 13"/>
          <p:cNvCxnSpPr/>
          <p:nvPr userDrawn="1"/>
        </p:nvCxnSpPr>
        <p:spPr bwMode="auto">
          <a:xfrm>
            <a:off x="0" y="836712"/>
            <a:ext cx="9144000" cy="0"/>
          </a:xfrm>
          <a:prstGeom prst="line">
            <a:avLst/>
          </a:prstGeom>
          <a:noFill/>
          <a:ln w="22225" cap="flat" cmpd="sng" algn="ctr">
            <a:solidFill>
              <a:schemeClr val="accent1">
                <a:lumMod val="75000"/>
              </a:schemeClr>
            </a:solidFill>
            <a:prstDash val="sysDot"/>
            <a:round/>
            <a:headEnd type="none" w="med" len="med"/>
            <a:tailEnd type="none"/>
          </a:ln>
          <a:effectLst/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7" r:id="rId1"/>
    <p:sldLayoutId id="2147483968" r:id="rId2"/>
    <p:sldLayoutId id="2147483969" r:id="rId3"/>
    <p:sldLayoutId id="2147483970" r:id="rId4"/>
    <p:sldLayoutId id="2147483971" r:id="rId5"/>
    <p:sldLayoutId id="2147483972" r:id="rId6"/>
    <p:sldLayoutId id="2147483973" r:id="rId7"/>
    <p:sldLayoutId id="2147483974" r:id="rId8"/>
    <p:sldLayoutId id="2147483975" r:id="rId9"/>
    <p:sldLayoutId id="2147483976" r:id="rId10"/>
    <p:sldLayoutId id="2147483977" r:id="rId11"/>
    <p:sldLayoutId id="2147483978" r:id="rId12"/>
    <p:sldLayoutId id="2147483979" r:id="rId13"/>
  </p:sldLayoutIdLst>
  <p:transition advClick="0"/>
  <p:timing>
    <p:tnLst>
      <p:par>
        <p:cTn id="1" dur="indefinite" restart="never" nodeType="tmRoot"/>
      </p:par>
    </p:tnLst>
  </p:timing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0099CC"/>
          </a:solidFill>
          <a:latin typeface="맑은 고딕" pitchFamily="50" charset="-127"/>
          <a:ea typeface="맑은 고딕" pitchFamily="50" charset="-127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0099CC"/>
          </a:solidFill>
          <a:latin typeface="맑은 고딕" pitchFamily="50" charset="-127"/>
          <a:ea typeface="맑은 고딕" pitchFamily="50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0099CC"/>
          </a:solidFill>
          <a:latin typeface="맑은 고딕" pitchFamily="50" charset="-127"/>
          <a:ea typeface="맑은 고딕" pitchFamily="50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0099CC"/>
          </a:solidFill>
          <a:latin typeface="맑은 고딕" pitchFamily="50" charset="-127"/>
          <a:ea typeface="맑은 고딕" pitchFamily="50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0099CC"/>
          </a:solidFill>
          <a:latin typeface="맑은 고딕" pitchFamily="50" charset="-127"/>
          <a:ea typeface="맑은 고딕" pitchFamily="50" charset="-127"/>
        </a:defRPr>
      </a:lvl5pPr>
      <a:lvl6pPr marL="457200" algn="l" rtl="0" fontAlgn="base" latinLnBrk="1">
        <a:spcBef>
          <a:spcPct val="0"/>
        </a:spcBef>
        <a:spcAft>
          <a:spcPct val="0"/>
        </a:spcAft>
        <a:defRPr kumimoji="1" sz="2400">
          <a:solidFill>
            <a:srgbClr val="0099CC"/>
          </a:solidFill>
          <a:latin typeface="HY울릉도L" pitchFamily="18" charset="-127"/>
          <a:ea typeface="HY울릉도L" pitchFamily="18" charset="-127"/>
        </a:defRPr>
      </a:lvl6pPr>
      <a:lvl7pPr marL="914400" algn="l" rtl="0" fontAlgn="base" latinLnBrk="1">
        <a:spcBef>
          <a:spcPct val="0"/>
        </a:spcBef>
        <a:spcAft>
          <a:spcPct val="0"/>
        </a:spcAft>
        <a:defRPr kumimoji="1" sz="2400">
          <a:solidFill>
            <a:srgbClr val="0099CC"/>
          </a:solidFill>
          <a:latin typeface="HY울릉도L" pitchFamily="18" charset="-127"/>
          <a:ea typeface="HY울릉도L" pitchFamily="18" charset="-127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kumimoji="1" sz="2400">
          <a:solidFill>
            <a:srgbClr val="0099CC"/>
          </a:solidFill>
          <a:latin typeface="HY울릉도L" pitchFamily="18" charset="-127"/>
          <a:ea typeface="HY울릉도L" pitchFamily="18" charset="-127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kumimoji="1" sz="2400">
          <a:solidFill>
            <a:srgbClr val="0099CC"/>
          </a:solidFill>
          <a:latin typeface="HY울릉도L" pitchFamily="18" charset="-127"/>
          <a:ea typeface="HY울릉도L" pitchFamily="18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맑은 고딕" pitchFamily="50" charset="-127"/>
          <a:ea typeface="맑은 고딕" pitchFamily="50" charset="-127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16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12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10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1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1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1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1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0" descr="템플릿--목차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1623992" y="4952781"/>
            <a:ext cx="5786478" cy="83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altLang="ko-KR" sz="2000" dirty="0" smtClean="0">
                <a:latin typeface="HY헤드라인M" pitchFamily="18" charset="-127"/>
                <a:ea typeface="HY헤드라인M" pitchFamily="18" charset="-127"/>
              </a:rPr>
              <a:t>(</a:t>
            </a:r>
            <a:r>
              <a:rPr lang="ko-KR" altLang="en-US" sz="2000" dirty="0" smtClean="0">
                <a:latin typeface="HY헤드라인M" pitchFamily="18" charset="-127"/>
                <a:ea typeface="HY헤드라인M" pitchFamily="18" charset="-127"/>
              </a:rPr>
              <a:t>사</a:t>
            </a:r>
            <a:r>
              <a:rPr lang="en-US" altLang="ko-KR" sz="2000" dirty="0" smtClean="0">
                <a:latin typeface="HY헤드라인M" pitchFamily="18" charset="-127"/>
                <a:ea typeface="HY헤드라인M" pitchFamily="18" charset="-127"/>
              </a:rPr>
              <a:t>)</a:t>
            </a:r>
            <a:r>
              <a:rPr lang="ko-KR" altLang="en-US" sz="2000" dirty="0" smtClean="0">
                <a:latin typeface="HY헤드라인M" pitchFamily="18" charset="-127"/>
                <a:ea typeface="HY헤드라인M" pitchFamily="18" charset="-127"/>
              </a:rPr>
              <a:t>대한화장품협회</a:t>
            </a:r>
            <a:endParaRPr lang="en-US" altLang="ko-KR" sz="2000" dirty="0" smtClean="0"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30000"/>
              </a:lnSpc>
            </a:pPr>
            <a:r>
              <a:rPr lang="ko-KR" altLang="en-US" sz="2000" dirty="0" smtClean="0">
                <a:latin typeface="HY헤드라인M" pitchFamily="18" charset="-127"/>
                <a:ea typeface="HY헤드라인M" pitchFamily="18" charset="-127"/>
              </a:rPr>
              <a:t>안정림 부회장</a:t>
            </a:r>
            <a:endParaRPr lang="en-US" altLang="ko-KR" sz="2000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400822" y="4119463"/>
            <a:ext cx="22145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2014.  10.  6. </a:t>
            </a:r>
            <a:endParaRPr lang="ko-KR" altLang="en-US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4" name="모서리가 둥근 직사각형 13"/>
          <p:cNvSpPr/>
          <p:nvPr/>
        </p:nvSpPr>
        <p:spPr bwMode="auto">
          <a:xfrm>
            <a:off x="98473" y="126610"/>
            <a:ext cx="8918917" cy="6542750"/>
          </a:xfrm>
          <a:prstGeom prst="roundRect">
            <a:avLst>
              <a:gd name="adj" fmla="val 4677"/>
            </a:avLst>
          </a:prstGeom>
          <a:noFill/>
          <a:ln w="158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o"/>
              <a:tabLst/>
            </a:pPr>
            <a:endParaRPr kumimoji="1" lang="ko-KR" alt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Y울릉도L" pitchFamily="18" charset="-127"/>
              <a:ea typeface="HY울릉도L" pitchFamily="18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251520" y="1556792"/>
            <a:ext cx="864096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o-KR" altLang="en-US" sz="4800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C04C7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HY견고딕" pitchFamily="18" charset="-127"/>
                <a:ea typeface="HY견고딕" pitchFamily="18" charset="-127"/>
              </a:rPr>
              <a:t>화장품산업의 현재와 미래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47664" y="2700209"/>
            <a:ext cx="61206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dirty="0" err="1" smtClean="0">
                <a:solidFill>
                  <a:srgbClr val="006600"/>
                </a:solidFill>
                <a:latin typeface="맑은 고딕" pitchFamily="50" charset="-127"/>
                <a:ea typeface="맑은 고딕" pitchFamily="50" charset="-127"/>
              </a:rPr>
              <a:t>바이오화장품</a:t>
            </a:r>
            <a:endParaRPr lang="ko-KR" altLang="en-US" sz="3200" dirty="0">
              <a:solidFill>
                <a:srgbClr val="006600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40"/>
          <p:cNvSpPr>
            <a:spLocks noChangeArrowheads="1"/>
          </p:cNvSpPr>
          <p:nvPr/>
        </p:nvSpPr>
        <p:spPr bwMode="auto">
          <a:xfrm>
            <a:off x="467544" y="980729"/>
            <a:ext cx="8210550" cy="5400599"/>
          </a:xfrm>
          <a:prstGeom prst="roundRect">
            <a:avLst>
              <a:gd name="adj" fmla="val 3894"/>
            </a:avLst>
          </a:prstGeom>
          <a:solidFill>
            <a:schemeClr val="bg1"/>
          </a:solidFill>
          <a:ln w="12700" algn="ctr">
            <a:solidFill>
              <a:srgbClr val="969696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0"/>
              </a:spcBef>
            </a:pPr>
            <a:endParaRPr lang="ko-KR" altLang="en-US" b="0">
              <a:latin typeface="바탕체" pitchFamily="17" charset="-127"/>
              <a:ea typeface="바탕체" pitchFamily="17" charset="-127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259679" y="116632"/>
            <a:ext cx="6184529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ko-KR" altLang="en-US" sz="3600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화장품에 대한 소비자의 기대</a:t>
            </a:r>
          </a:p>
        </p:txBody>
      </p:sp>
      <p:grpSp>
        <p:nvGrpSpPr>
          <p:cNvPr id="23" name="그룹 22"/>
          <p:cNvGrpSpPr/>
          <p:nvPr/>
        </p:nvGrpSpPr>
        <p:grpSpPr>
          <a:xfrm>
            <a:off x="2123728" y="1484784"/>
            <a:ext cx="4608512" cy="4032448"/>
            <a:chOff x="2483768" y="1700808"/>
            <a:chExt cx="3888432" cy="3168352"/>
          </a:xfrm>
        </p:grpSpPr>
        <p:sp>
          <p:nvSpPr>
            <p:cNvPr id="20" name="순서도: 연결자 19"/>
            <p:cNvSpPr/>
            <p:nvPr/>
          </p:nvSpPr>
          <p:spPr bwMode="auto">
            <a:xfrm>
              <a:off x="3347864" y="1700808"/>
              <a:ext cx="2160240" cy="2016224"/>
            </a:xfrm>
            <a:prstGeom prst="flowChartConnector">
              <a:avLst/>
            </a:prstGeom>
            <a:solidFill>
              <a:srgbClr val="6699FF">
                <a:alpha val="49000"/>
              </a:srgbClr>
            </a:solidFill>
            <a:ln w="9525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342900" marR="0" indent="-342900" algn="l" defTabSz="914400" rtl="0" eaLnBrk="1" fontAlgn="base" latinLnBrk="1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o"/>
                <a:tabLst/>
              </a:pPr>
              <a:endParaRPr kumimoji="1" lang="ko-KR" alt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Y울릉도L" pitchFamily="18" charset="-127"/>
                <a:ea typeface="HY울릉도L" pitchFamily="18" charset="-127"/>
              </a:endParaRPr>
            </a:p>
          </p:txBody>
        </p:sp>
        <p:sp>
          <p:nvSpPr>
            <p:cNvPr id="21" name="순서도: 연결자 20"/>
            <p:cNvSpPr/>
            <p:nvPr/>
          </p:nvSpPr>
          <p:spPr bwMode="auto">
            <a:xfrm>
              <a:off x="2483768" y="2780928"/>
              <a:ext cx="2232248" cy="2088232"/>
            </a:xfrm>
            <a:prstGeom prst="flowChartConnector">
              <a:avLst/>
            </a:prstGeom>
            <a:solidFill>
              <a:srgbClr val="92D050">
                <a:alpha val="37000"/>
              </a:srgbClr>
            </a:solidFill>
            <a:ln w="9525" cap="flat" cmpd="sng" algn="ctr">
              <a:solidFill>
                <a:srgbClr val="0066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342900" marR="0" indent="-342900" algn="l" defTabSz="914400" rtl="0" eaLnBrk="1" fontAlgn="base" latinLnBrk="1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o"/>
                <a:tabLst/>
              </a:pPr>
              <a:endParaRPr kumimoji="1" lang="ko-KR" alt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Y울릉도L" pitchFamily="18" charset="-127"/>
                <a:ea typeface="HY울릉도L" pitchFamily="18" charset="-127"/>
              </a:endParaRPr>
            </a:p>
          </p:txBody>
        </p:sp>
        <p:sp>
          <p:nvSpPr>
            <p:cNvPr id="22" name="순서도: 연결자 21"/>
            <p:cNvSpPr/>
            <p:nvPr/>
          </p:nvSpPr>
          <p:spPr bwMode="auto">
            <a:xfrm>
              <a:off x="4211960" y="2780928"/>
              <a:ext cx="2160240" cy="2016224"/>
            </a:xfrm>
            <a:prstGeom prst="flowChartConnector">
              <a:avLst/>
            </a:prstGeom>
            <a:solidFill>
              <a:srgbClr val="D42CC0">
                <a:alpha val="35000"/>
              </a:srgbClr>
            </a:solidFill>
            <a:ln w="9525" cap="flat" cmpd="sng" algn="ctr">
              <a:solidFill>
                <a:srgbClr val="D42CC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342900" marR="0" indent="-342900" algn="l" defTabSz="914400" rtl="0" eaLnBrk="1" fontAlgn="base" latinLnBrk="1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o"/>
                <a:tabLst/>
              </a:pPr>
              <a:endParaRPr kumimoji="1" lang="ko-KR" alt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Y울릉도L" pitchFamily="18" charset="-127"/>
                <a:ea typeface="HY울릉도L" pitchFamily="18" charset="-127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3635896" y="2185700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solidFill>
                  <a:srgbClr val="0000FF"/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Scientific</a:t>
            </a:r>
            <a:endParaRPr lang="ko-KR" altLang="en-US" sz="2800" dirty="0">
              <a:solidFill>
                <a:srgbClr val="0000FF"/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83768" y="4005064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solidFill>
                  <a:srgbClr val="006600"/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Safety</a:t>
            </a:r>
            <a:endParaRPr lang="ko-KR" altLang="en-US" sz="2800" dirty="0">
              <a:solidFill>
                <a:srgbClr val="006600"/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32040" y="4047455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solidFill>
                  <a:srgbClr val="FC04C7"/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Satisfaction</a:t>
            </a:r>
            <a:endParaRPr lang="ko-KR" altLang="en-US" dirty="0">
              <a:solidFill>
                <a:srgbClr val="FC04C7"/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259679" y="116632"/>
            <a:ext cx="417934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ko-KR" altLang="en-US" sz="3600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복합된 화장품 기술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980728"/>
            <a:ext cx="5798021" cy="484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직사각형 4"/>
          <p:cNvSpPr/>
          <p:nvPr/>
        </p:nvSpPr>
        <p:spPr>
          <a:xfrm>
            <a:off x="3131840" y="5868561"/>
            <a:ext cx="61206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600" dirty="0" smtClean="0">
                <a:latin typeface="맑은 고딕" pitchFamily="50" charset="-127"/>
                <a:ea typeface="맑은 고딕" pitchFamily="50" charset="-127"/>
              </a:rPr>
              <a:t>출처 </a:t>
            </a: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: </a:t>
            </a:r>
            <a:r>
              <a:rPr lang="en-US" altLang="ko-KR" sz="1600" dirty="0" smtClean="0">
                <a:latin typeface="바탕"/>
                <a:ea typeface="바탕"/>
              </a:rPr>
              <a:t>&lt;</a:t>
            </a: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Skin Science of the 21 Century : The future of</a:t>
            </a:r>
          </a:p>
          <a:p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         cosmetic products,</a:t>
            </a:r>
            <a:r>
              <a:rPr lang="de-DE" altLang="ko-KR" sz="1600" dirty="0" smtClean="0">
                <a:latin typeface="Arial"/>
              </a:rPr>
              <a:t> Dr. Horst Wenck, Beiersdorf AG</a:t>
            </a:r>
            <a:r>
              <a:rPr lang="en-US" altLang="ko-KR" sz="1600" dirty="0" smtClean="0">
                <a:latin typeface="바탕"/>
                <a:ea typeface="바탕"/>
              </a:rPr>
              <a:t>&gt;</a:t>
            </a:r>
            <a:endParaRPr lang="en-US" altLang="ko-KR" sz="1600" dirty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259679" y="116632"/>
            <a:ext cx="356219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ko-KR" altLang="en-US" sz="3600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피부과학의 발전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3131840" y="5868561"/>
            <a:ext cx="61206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600" dirty="0" smtClean="0">
                <a:latin typeface="맑은 고딕" pitchFamily="50" charset="-127"/>
                <a:ea typeface="맑은 고딕" pitchFamily="50" charset="-127"/>
              </a:rPr>
              <a:t>출처 </a:t>
            </a: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: </a:t>
            </a:r>
            <a:r>
              <a:rPr lang="en-US" altLang="ko-KR" sz="1600" dirty="0" smtClean="0">
                <a:latin typeface="바탕"/>
                <a:ea typeface="바탕"/>
              </a:rPr>
              <a:t>&lt;</a:t>
            </a: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Skin Science of the 21 Century : The future of</a:t>
            </a:r>
          </a:p>
          <a:p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         cosmetic products,</a:t>
            </a:r>
            <a:r>
              <a:rPr lang="de-DE" altLang="ko-KR" sz="1600" dirty="0" smtClean="0">
                <a:latin typeface="Arial"/>
              </a:rPr>
              <a:t> Dr. Horst Wenck, Beiersdorf AG</a:t>
            </a:r>
            <a:r>
              <a:rPr lang="en-US" altLang="ko-KR" sz="1600" dirty="0" smtClean="0">
                <a:latin typeface="바탕"/>
                <a:ea typeface="바탕"/>
              </a:rPr>
              <a:t>&gt;</a:t>
            </a:r>
            <a:endParaRPr lang="en-US" altLang="ko-KR" sz="1600" dirty="0">
              <a:latin typeface="맑은 고딕" pitchFamily="50" charset="-127"/>
              <a:ea typeface="맑은 고딕" pitchFamily="50" charset="-127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078607"/>
            <a:ext cx="7525111" cy="4726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259679" y="116632"/>
            <a:ext cx="509947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ko-KR" altLang="en-US" sz="3600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피부과학과 미래 화장품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23528" y="1340768"/>
            <a:ext cx="8712968" cy="435133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457200" marR="0" lvl="0" indent="-45720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 2" pitchFamily="18" charset="2"/>
              <a:buChar char="¤"/>
              <a:tabLst/>
              <a:defRPr/>
            </a:pPr>
            <a:r>
              <a:rPr kumimoji="0" lang="ko-KR" alt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교차형</a:t>
            </a:r>
            <a:r>
              <a:rPr kumimoji="0" lang="ko-KR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제품</a:t>
            </a:r>
            <a:endParaRPr kumimoji="0" lang="en-US" altLang="ko-KR" sz="2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  <a:p>
            <a:pPr marR="0" lvl="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altLang="ko-KR" sz="2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  <a:p>
            <a:pPr marL="457200" marR="0" lvl="0" indent="-45720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 2" pitchFamily="18" charset="2"/>
              <a:buChar char="¤"/>
              <a:tabLst/>
              <a:defRPr/>
            </a:pPr>
            <a:r>
              <a:rPr kumimoji="0" lang="ko-KR" altLang="en-US" sz="2800" b="0" dirty="0" smtClean="0">
                <a:solidFill>
                  <a:sysClr val="windowText" lastClr="000000"/>
                </a:solidFill>
                <a:latin typeface="맑은 고딕"/>
                <a:ea typeface="맑은 고딕"/>
                <a:sym typeface="Wingdings 2"/>
              </a:rPr>
              <a:t>설계된</a:t>
            </a:r>
            <a:r>
              <a:rPr kumimoji="0" lang="ko-KR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</a:t>
            </a:r>
            <a:r>
              <a:rPr kumimoji="0" lang="ko-KR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신진대사 조절기능 </a:t>
            </a:r>
            <a:r>
              <a:rPr kumimoji="0" lang="en-US" altLang="ko-KR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(</a:t>
            </a:r>
            <a:r>
              <a:rPr kumimoji="0" lang="ko-KR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예방 </a:t>
            </a:r>
            <a:r>
              <a:rPr kumimoji="0" lang="ko-KR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및 치료</a:t>
            </a:r>
            <a:r>
              <a:rPr kumimoji="0" lang="en-US" altLang="ko-KR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)</a:t>
            </a:r>
          </a:p>
          <a:p>
            <a:pPr marL="228600" marR="0" lvl="0" indent="-22860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ko-KR" sz="2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  <a:p>
            <a:pPr marL="228600" lvl="0" indent="-2286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kumimoji="0" lang="ko-KR" altLang="en-US" sz="2800" b="0" dirty="0" smtClean="0">
                <a:solidFill>
                  <a:sysClr val="windowText" lastClr="000000"/>
                </a:solidFill>
                <a:latin typeface="맑은 고딕"/>
                <a:ea typeface="맑은 고딕"/>
                <a:sym typeface="Wingdings 2"/>
              </a:rPr>
              <a:t> </a:t>
            </a:r>
            <a:r>
              <a:rPr kumimoji="0" lang="ko-KR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개인 맞춤형 제품</a:t>
            </a:r>
            <a:endParaRPr kumimoji="0" lang="en-US" altLang="ko-KR" sz="2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  <a:p>
            <a:pPr marL="228600" marR="0" lvl="0" indent="-22860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ko-KR" sz="2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  <a:p>
            <a:pPr marL="228600" lvl="0" indent="-2286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kumimoji="0" lang="ko-KR" altLang="en-US" sz="2800" b="0" dirty="0" smtClean="0">
                <a:solidFill>
                  <a:sysClr val="windowText" lastClr="000000"/>
                </a:solidFill>
                <a:latin typeface="맑은 고딕"/>
                <a:ea typeface="맑은 고딕"/>
                <a:sym typeface="Wingdings 2"/>
              </a:rPr>
              <a:t></a:t>
            </a:r>
            <a:r>
              <a:rPr kumimoji="0" lang="en-US" altLang="ko-KR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“</a:t>
            </a:r>
            <a:r>
              <a:rPr kumimoji="0" lang="ko-KR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녹색</a:t>
            </a:r>
            <a:r>
              <a:rPr kumimoji="0" lang="en-US" altLang="ko-KR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” </a:t>
            </a:r>
            <a:r>
              <a:rPr kumimoji="0" lang="ko-KR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제품들</a:t>
            </a:r>
            <a:endParaRPr kumimoji="0" lang="en-US" altLang="ko-KR" sz="2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  <a:p>
            <a:pPr marL="228600" marR="0" lvl="0" indent="-22860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ko-KR" sz="2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2800" i="1" u="none" strike="noStrike" kern="1200" cap="none" spc="0" normalizeH="0" baseline="0" noProof="0" dirty="0" smtClean="0">
                <a:ln>
                  <a:noFill/>
                </a:ln>
                <a:solidFill>
                  <a:srgbClr val="FC04C7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미래 화장품</a:t>
            </a:r>
            <a:r>
              <a:rPr kumimoji="0" lang="en-US" altLang="ko-KR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: </a:t>
            </a:r>
            <a:r>
              <a:rPr kumimoji="0" lang="ko-KR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우리 소비자의 삶을 훨씬 윤택하게</a:t>
            </a:r>
            <a:r>
              <a:rPr kumimoji="0" lang="en-US" altLang="ko-KR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!</a:t>
            </a:r>
            <a:endParaRPr kumimoji="0" lang="ko-KR" altLang="en-US" sz="2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 bwMode="auto">
          <a:xfrm>
            <a:off x="467544" y="1671191"/>
            <a:ext cx="8208912" cy="3197969"/>
          </a:xfrm>
          <a:prstGeom prst="roundRect">
            <a:avLst/>
          </a:prstGeom>
          <a:solidFill>
            <a:srgbClr val="FFCCFF">
              <a:alpha val="47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o"/>
              <a:tabLst/>
            </a:pPr>
            <a:endParaRPr kumimoji="1" lang="ko-KR" alt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Y울릉도L" pitchFamily="18" charset="-127"/>
              <a:ea typeface="HY울릉도L" pitchFamily="18" charset="-127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259679" y="116632"/>
            <a:ext cx="448231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ko-KR" altLang="en-US" sz="3600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바이오화장품의</a:t>
            </a:r>
            <a:r>
              <a:rPr lang="ko-KR" altLang="en-US" sz="3600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 정의</a:t>
            </a:r>
          </a:p>
        </p:txBody>
      </p:sp>
      <p:sp>
        <p:nvSpPr>
          <p:cNvPr id="22" name="Text Box 18"/>
          <p:cNvSpPr txBox="1">
            <a:spLocks noChangeArrowheads="1"/>
          </p:cNvSpPr>
          <p:nvPr/>
        </p:nvSpPr>
        <p:spPr bwMode="auto">
          <a:xfrm>
            <a:off x="611560" y="2060555"/>
            <a:ext cx="80648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atinLnBrk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</a:pPr>
            <a:r>
              <a:rPr kumimoji="1" lang="ko-KR" altLang="en-US" b="1" dirty="0" err="1" smtClean="0">
                <a:latin typeface="맑은 고딕" pitchFamily="50" charset="-127"/>
                <a:ea typeface="맑은 고딕" pitchFamily="50" charset="-127"/>
              </a:rPr>
              <a:t>바이</a:t>
            </a:r>
            <a:r>
              <a:rPr lang="ko-KR" altLang="en-US" dirty="0" err="1" smtClean="0">
                <a:latin typeface="맑은 고딕" pitchFamily="50" charset="-127"/>
                <a:ea typeface="맑은 고딕" pitchFamily="50" charset="-127"/>
              </a:rPr>
              <a:t>오테크놀러지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(biotechnology)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를 구사하여 만들어진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 latinLnBrk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</a:pPr>
            <a:r>
              <a:rPr kumimoji="1" lang="ko-KR" altLang="en-US" b="1" dirty="0" smtClean="0">
                <a:latin typeface="맑은 고딕" pitchFamily="50" charset="-127"/>
                <a:ea typeface="맑은 고딕" pitchFamily="50" charset="-127"/>
              </a:rPr>
              <a:t>물질을 성분으로 함유한 화장품을 말한다</a:t>
            </a:r>
            <a:r>
              <a:rPr kumimoji="1" lang="en-US" altLang="ko-KR" b="1" dirty="0" smtClean="0">
                <a:latin typeface="맑은 고딕" pitchFamily="50" charset="-127"/>
                <a:ea typeface="맑은 고딕" pitchFamily="50" charset="-127"/>
              </a:rPr>
              <a:t>.</a:t>
            </a:r>
            <a:endParaRPr kumimoji="1" lang="ko-KR" altLang="en-US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08104" y="5415607"/>
            <a:ext cx="309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latin typeface="바탕"/>
                <a:ea typeface="바탕"/>
              </a:rPr>
              <a:t>&lt;</a:t>
            </a:r>
            <a:r>
              <a:rPr lang="ko-KR" altLang="en-US" dirty="0" smtClean="0">
                <a:latin typeface="바탕"/>
                <a:ea typeface="바탕"/>
              </a:rPr>
              <a:t>해양과학용어사전</a:t>
            </a:r>
            <a:r>
              <a:rPr lang="en-US" altLang="ko-KR" dirty="0" smtClean="0">
                <a:latin typeface="바탕"/>
                <a:ea typeface="바탕"/>
              </a:rPr>
              <a:t>&gt;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83568" y="3615407"/>
            <a:ext cx="7704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solidFill>
                  <a:srgbClr val="FC04C7"/>
                </a:solidFill>
                <a:latin typeface="맑은 고딕" pitchFamily="50" charset="-127"/>
                <a:ea typeface="맑은 고딕" pitchFamily="50" charset="-127"/>
              </a:rPr>
              <a:t>⇒ 생명공학기술을 이용하여 제조된 화장품</a:t>
            </a:r>
            <a:endParaRPr lang="ko-KR" altLang="en-US" dirty="0">
              <a:solidFill>
                <a:srgbClr val="FC04C7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 bwMode="auto">
          <a:xfrm>
            <a:off x="467544" y="1124744"/>
            <a:ext cx="8208912" cy="4032448"/>
          </a:xfrm>
          <a:prstGeom prst="roundRect">
            <a:avLst/>
          </a:prstGeom>
          <a:solidFill>
            <a:srgbClr val="FFCCFF">
              <a:alpha val="47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o"/>
              <a:tabLst/>
            </a:pPr>
            <a:endParaRPr kumimoji="1" lang="ko-KR" alt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Y울릉도L" pitchFamily="18" charset="-127"/>
              <a:ea typeface="HY울릉도L" pitchFamily="18" charset="-127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259679" y="116632"/>
            <a:ext cx="448231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ko-KR" altLang="en-US" sz="3600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바이오화장품의</a:t>
            </a:r>
            <a:r>
              <a:rPr lang="en-US" altLang="ko-KR" sz="3600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3600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미래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683568" y="1690935"/>
            <a:ext cx="76328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 2" pitchFamily="18" charset="2"/>
              <a:buChar char="¤"/>
            </a:pPr>
            <a:r>
              <a:rPr kumimoji="0" lang="ko-KR" altLang="en-US" sz="2000" dirty="0" smtClean="0">
                <a:solidFill>
                  <a:sysClr val="windowText" lastClr="000000"/>
                </a:solidFill>
                <a:latin typeface="맑은 고딕"/>
                <a:ea typeface="맑은 고딕"/>
                <a:sym typeface="Wingdings 2"/>
              </a:rPr>
              <a:t> </a:t>
            </a:r>
            <a:r>
              <a:rPr kumimoji="0" lang="ko-KR" altLang="en-US" sz="2000" dirty="0" err="1" smtClean="0">
                <a:solidFill>
                  <a:sysClr val="windowText" lastClr="000000"/>
                </a:solidFill>
                <a:latin typeface="맑은 고딕"/>
                <a:ea typeface="맑은 고딕"/>
                <a:sym typeface="Wingdings 2"/>
              </a:rPr>
              <a:t>바이오화장품은</a:t>
            </a:r>
            <a:r>
              <a:rPr kumimoji="0" lang="ko-KR" altLang="en-US" sz="2000" dirty="0" smtClean="0">
                <a:solidFill>
                  <a:sysClr val="windowText" lastClr="000000"/>
                </a:solidFill>
                <a:latin typeface="맑은 고딕"/>
                <a:ea typeface="맑은 고딕"/>
                <a:sym typeface="Wingdings 2"/>
              </a:rPr>
              <a:t> 소비자들의 새로운 기대를 충족시킬 수 있는</a:t>
            </a:r>
            <a:endParaRPr kumimoji="0" lang="en-US" altLang="ko-KR" sz="2000" dirty="0" smtClean="0">
              <a:solidFill>
                <a:sysClr val="windowText" lastClr="000000"/>
              </a:solidFill>
              <a:latin typeface="맑은 고딕"/>
              <a:ea typeface="맑은 고딕"/>
              <a:sym typeface="Wingdings 2"/>
            </a:endParaRPr>
          </a:p>
          <a:p>
            <a:r>
              <a:rPr kumimoji="0" lang="en-US" altLang="ko-KR" sz="2000" dirty="0" smtClean="0">
                <a:solidFill>
                  <a:sysClr val="windowText" lastClr="000000"/>
                </a:solidFill>
                <a:latin typeface="맑은 고딕"/>
                <a:ea typeface="맑은 고딕"/>
                <a:sym typeface="Wingdings 2"/>
              </a:rPr>
              <a:t>    </a:t>
            </a:r>
            <a:r>
              <a:rPr kumimoji="0" lang="ko-KR" altLang="en-US" sz="2000" dirty="0" smtClean="0">
                <a:solidFill>
                  <a:sysClr val="windowText" lastClr="000000"/>
                </a:solidFill>
                <a:latin typeface="맑은 고딕"/>
                <a:ea typeface="맑은 고딕"/>
                <a:sym typeface="Wingdings 2"/>
              </a:rPr>
              <a:t>고부가 가치 제품</a:t>
            </a:r>
            <a:r>
              <a:rPr kumimoji="0" lang="en-US" altLang="ko-KR" sz="2000" dirty="0" smtClean="0">
                <a:solidFill>
                  <a:sysClr val="windowText" lastClr="000000"/>
                </a:solidFill>
                <a:latin typeface="맑은 고딕"/>
                <a:ea typeface="맑은 고딕"/>
                <a:sym typeface="Wingdings 2"/>
              </a:rPr>
              <a:t>   </a:t>
            </a:r>
            <a:endParaRPr lang="ko-KR" altLang="en-US" sz="2000" dirty="0"/>
          </a:p>
        </p:txBody>
      </p:sp>
      <p:sp>
        <p:nvSpPr>
          <p:cNvPr id="6" name="직사각형 5"/>
          <p:cNvSpPr/>
          <p:nvPr/>
        </p:nvSpPr>
        <p:spPr>
          <a:xfrm>
            <a:off x="683568" y="2884874"/>
            <a:ext cx="76328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 2" pitchFamily="18" charset="2"/>
              <a:buChar char="¤"/>
            </a:pPr>
            <a:r>
              <a:rPr kumimoji="0" lang="ko-KR" altLang="en-US" sz="2000" dirty="0" smtClean="0">
                <a:solidFill>
                  <a:sysClr val="windowText" lastClr="000000"/>
                </a:solidFill>
                <a:latin typeface="맑은 고딕"/>
                <a:ea typeface="맑은 고딕"/>
                <a:sym typeface="Wingdings 2"/>
              </a:rPr>
              <a:t> 철저한 자율적 관리를 통해 유용성과 안전성을 확보하여 </a:t>
            </a:r>
            <a:endParaRPr kumimoji="0" lang="en-US" altLang="ko-KR" sz="2000" dirty="0" smtClean="0">
              <a:solidFill>
                <a:sysClr val="windowText" lastClr="000000"/>
              </a:solidFill>
              <a:latin typeface="맑은 고딕"/>
              <a:ea typeface="맑은 고딕"/>
              <a:sym typeface="Wingdings 2"/>
            </a:endParaRPr>
          </a:p>
          <a:p>
            <a:r>
              <a:rPr kumimoji="0" lang="en-US" altLang="ko-KR" sz="2000" dirty="0" smtClean="0">
                <a:solidFill>
                  <a:sysClr val="windowText" lastClr="000000"/>
                </a:solidFill>
                <a:latin typeface="맑은 고딕"/>
                <a:ea typeface="맑은 고딕"/>
                <a:sym typeface="Wingdings 2"/>
              </a:rPr>
              <a:t>    </a:t>
            </a:r>
            <a:r>
              <a:rPr kumimoji="0" lang="ko-KR" altLang="en-US" sz="2000" dirty="0" smtClean="0">
                <a:solidFill>
                  <a:sysClr val="windowText" lastClr="000000"/>
                </a:solidFill>
                <a:latin typeface="맑은 고딕"/>
                <a:ea typeface="맑은 고딕"/>
                <a:sym typeface="Wingdings 2"/>
              </a:rPr>
              <a:t>소비자의 신뢰 구축</a:t>
            </a:r>
            <a:endParaRPr lang="ko-KR" altLang="en-US" sz="2000" dirty="0"/>
          </a:p>
        </p:txBody>
      </p:sp>
      <p:sp>
        <p:nvSpPr>
          <p:cNvPr id="7" name="직사각형 6"/>
          <p:cNvSpPr/>
          <p:nvPr/>
        </p:nvSpPr>
        <p:spPr>
          <a:xfrm>
            <a:off x="683568" y="3964994"/>
            <a:ext cx="76328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altLang="ko-KR" sz="2000" dirty="0" smtClean="0">
                <a:solidFill>
                  <a:sysClr val="windowText" lastClr="000000"/>
                </a:solidFill>
                <a:latin typeface="바탕"/>
                <a:ea typeface="바탕"/>
                <a:sym typeface="Wingdings 2"/>
              </a:rPr>
              <a:t>※</a:t>
            </a:r>
            <a:r>
              <a:rPr kumimoji="0" lang="ko-KR" altLang="en-US" sz="2000" dirty="0" smtClean="0">
                <a:solidFill>
                  <a:sysClr val="windowText" lastClr="000000"/>
                </a:solidFill>
                <a:latin typeface="맑은 고딕"/>
                <a:ea typeface="맑은 고딕"/>
                <a:sym typeface="Wingdings 2"/>
              </a:rPr>
              <a:t> </a:t>
            </a:r>
            <a:r>
              <a:rPr kumimoji="0" lang="ko-KR" altLang="en-US" sz="2000" dirty="0" err="1" smtClean="0">
                <a:solidFill>
                  <a:sysClr val="windowText" lastClr="000000"/>
                </a:solidFill>
                <a:latin typeface="맑은 고딕"/>
                <a:ea typeface="맑은 고딕"/>
                <a:sym typeface="Wingdings 2"/>
              </a:rPr>
              <a:t>바이오화장품산업은</a:t>
            </a:r>
            <a:r>
              <a:rPr kumimoji="0" lang="ko-KR" altLang="en-US" sz="2000" dirty="0" smtClean="0">
                <a:solidFill>
                  <a:sysClr val="windowText" lastClr="000000"/>
                </a:solidFill>
                <a:latin typeface="맑은 고딕"/>
                <a:ea typeface="맑은 고딕"/>
                <a:sym typeface="Wingdings 2"/>
              </a:rPr>
              <a:t> </a:t>
            </a:r>
            <a:r>
              <a:rPr kumimoji="0" lang="ko-KR" altLang="en-US" sz="2000" dirty="0" err="1" smtClean="0">
                <a:solidFill>
                  <a:sysClr val="windowText" lastClr="000000"/>
                </a:solidFill>
                <a:latin typeface="맑은 고딕"/>
                <a:ea typeface="맑은 고딕"/>
                <a:sym typeface="Wingdings 2"/>
              </a:rPr>
              <a:t>바이오화학</a:t>
            </a:r>
            <a:r>
              <a:rPr kumimoji="0" lang="ko-KR" altLang="en-US" sz="2000" dirty="0" err="1" smtClean="0">
                <a:solidFill>
                  <a:sysClr val="windowText" lastClr="000000"/>
                </a:solidFill>
                <a:latin typeface="맑은 고딕"/>
                <a:ea typeface="맑은 고딕"/>
                <a:sym typeface="Wingdings 2"/>
              </a:rPr>
              <a:t>산업에서</a:t>
            </a:r>
            <a:r>
              <a:rPr kumimoji="0" lang="ko-KR" altLang="en-US" sz="2000" dirty="0" smtClean="0">
                <a:solidFill>
                  <a:sysClr val="windowText" lastClr="000000"/>
                </a:solidFill>
                <a:latin typeface="맑은 고딕"/>
                <a:ea typeface="맑은 고딕"/>
                <a:sym typeface="Wingdings 2"/>
              </a:rPr>
              <a:t> </a:t>
            </a:r>
            <a:endParaRPr kumimoji="0" lang="en-US" altLang="ko-KR" sz="2000" dirty="0" smtClean="0">
              <a:solidFill>
                <a:sysClr val="windowText" lastClr="000000"/>
              </a:solidFill>
              <a:latin typeface="맑은 고딕"/>
              <a:ea typeface="맑은 고딕"/>
              <a:sym typeface="Wingdings 2"/>
            </a:endParaRPr>
          </a:p>
          <a:p>
            <a:r>
              <a:rPr kumimoji="0" lang="en-US" altLang="ko-KR" sz="2000" dirty="0">
                <a:solidFill>
                  <a:sysClr val="windowText" lastClr="000000"/>
                </a:solidFill>
                <a:latin typeface="맑은 고딕"/>
                <a:ea typeface="맑은 고딕"/>
                <a:sym typeface="Wingdings 2"/>
              </a:rPr>
              <a:t> </a:t>
            </a:r>
            <a:r>
              <a:rPr kumimoji="0" lang="en-US" altLang="ko-KR" sz="2000" dirty="0" smtClean="0">
                <a:solidFill>
                  <a:sysClr val="windowText" lastClr="000000"/>
                </a:solidFill>
                <a:latin typeface="맑은 고딕"/>
                <a:ea typeface="맑은 고딕"/>
                <a:sym typeface="Wingdings 2"/>
              </a:rPr>
              <a:t>   </a:t>
            </a:r>
            <a:r>
              <a:rPr kumimoji="0" lang="ko-KR" altLang="en-US" sz="2000" dirty="0" smtClean="0">
                <a:solidFill>
                  <a:sysClr val="windowText" lastClr="000000"/>
                </a:solidFill>
                <a:latin typeface="맑은 고딕"/>
                <a:ea typeface="맑은 고딕"/>
                <a:sym typeface="Wingdings 2"/>
              </a:rPr>
              <a:t>별도로 </a:t>
            </a:r>
            <a:r>
              <a:rPr kumimoji="0" lang="ko-KR" altLang="en-US" sz="2000" dirty="0" err="1" smtClean="0">
                <a:solidFill>
                  <a:sysClr val="windowText" lastClr="000000"/>
                </a:solidFill>
                <a:latin typeface="맑은 고딕"/>
                <a:ea typeface="맑은 고딕"/>
                <a:sym typeface="Wingdings 2"/>
              </a:rPr>
              <a:t>바이오화장품산업</a:t>
            </a:r>
            <a:r>
              <a:rPr kumimoji="0" lang="ko-KR" altLang="en-US" sz="2000" dirty="0" smtClean="0">
                <a:solidFill>
                  <a:sysClr val="windowText" lastClr="000000"/>
                </a:solidFill>
                <a:latin typeface="맑은 고딕"/>
                <a:ea typeface="맑은 고딕"/>
                <a:sym typeface="Wingdings 2"/>
              </a:rPr>
              <a:t> </a:t>
            </a:r>
            <a:r>
              <a:rPr kumimoji="0" lang="ko-KR" altLang="en-US" sz="2000" dirty="0" err="1" smtClean="0">
                <a:solidFill>
                  <a:sysClr val="windowText" lastClr="000000"/>
                </a:solidFill>
                <a:latin typeface="맑은 고딕"/>
                <a:ea typeface="맑은 고딕"/>
                <a:sym typeface="Wingdings 2"/>
              </a:rPr>
              <a:t>국가표준대분류에</a:t>
            </a:r>
            <a:r>
              <a:rPr kumimoji="0" lang="ko-KR" altLang="en-US" sz="2000" dirty="0" smtClean="0">
                <a:solidFill>
                  <a:sysClr val="windowText" lastClr="000000"/>
                </a:solidFill>
                <a:latin typeface="맑은 고딕"/>
                <a:ea typeface="맑은 고딕"/>
                <a:sym typeface="Wingdings 2"/>
              </a:rPr>
              <a:t> </a:t>
            </a:r>
            <a:r>
              <a:rPr kumimoji="0" lang="ko-KR" altLang="en-US" sz="2000" dirty="0" smtClean="0">
                <a:solidFill>
                  <a:sysClr val="windowText" lastClr="000000"/>
                </a:solidFill>
                <a:latin typeface="맑은 고딕"/>
                <a:ea typeface="맑은 고딕"/>
                <a:sym typeface="Wingdings 2"/>
              </a:rPr>
              <a:t>포함되어야 함</a:t>
            </a:r>
            <a:endParaRPr lang="ko-KR" altLang="en-US" sz="20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23"/>
          <p:cNvSpPr>
            <a:spLocks noChangeArrowheads="1" noChangeShapeType="1" noTextEdit="1"/>
          </p:cNvSpPr>
          <p:nvPr/>
        </p:nvSpPr>
        <p:spPr bwMode="auto">
          <a:xfrm>
            <a:off x="1798092" y="3089076"/>
            <a:ext cx="5510212" cy="9159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ko-KR" altLang="en-US" sz="3600" kern="10" dirty="0">
                <a:ln w="12700">
                  <a:solidFill>
                    <a:srgbClr val="0C78E7">
                      <a:alpha val="60001"/>
                    </a:srgbClr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C78E7"/>
                    </a:gs>
                    <a:gs pos="100000">
                      <a:srgbClr val="89F3DF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chemeClr val="bg1"/>
                  </a:outerShdw>
                </a:effectLst>
                <a:latin typeface="휴먼둥근헤드라인"/>
                <a:ea typeface="휴먼둥근헤드라인"/>
              </a:rPr>
              <a:t>감사합니다</a:t>
            </a:r>
            <a:r>
              <a:rPr lang="en-US" altLang="ko-KR" sz="3600" kern="10" dirty="0">
                <a:ln w="12700">
                  <a:solidFill>
                    <a:srgbClr val="0C78E7">
                      <a:alpha val="60001"/>
                    </a:srgbClr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C78E7"/>
                    </a:gs>
                    <a:gs pos="100000">
                      <a:srgbClr val="89F3DF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chemeClr val="bg1"/>
                  </a:outerShdw>
                </a:effectLst>
                <a:latin typeface="휴먼둥근헤드라인"/>
                <a:ea typeface="휴먼둥근헤드라인"/>
              </a:rPr>
              <a:t>.</a:t>
            </a:r>
            <a:endParaRPr lang="ko-KR" altLang="en-US" sz="3600" kern="10" dirty="0">
              <a:ln w="12700">
                <a:solidFill>
                  <a:srgbClr val="0C78E7">
                    <a:alpha val="60001"/>
                  </a:srgbClr>
                </a:solidFill>
                <a:round/>
                <a:headEnd/>
                <a:tailEnd/>
              </a:ln>
              <a:gradFill rotWithShape="1">
                <a:gsLst>
                  <a:gs pos="0">
                    <a:srgbClr val="0C78E7"/>
                  </a:gs>
                  <a:gs pos="100000">
                    <a:srgbClr val="89F3DF"/>
                  </a:gs>
                </a:gsLst>
                <a:lin ang="5400000" scaled="1"/>
              </a:gradFill>
              <a:effectLst>
                <a:outerShdw dist="35921" dir="2700000" algn="ctr" rotWithShape="0">
                  <a:schemeClr val="bg1"/>
                </a:outerShdw>
              </a:effectLst>
              <a:latin typeface="휴먼둥근헤드라인"/>
              <a:ea typeface="휴먼둥근헤드라인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259679" y="116632"/>
            <a:ext cx="402225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ko-KR" altLang="en-US" sz="3600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글로벌 </a:t>
            </a:r>
            <a:r>
              <a:rPr lang="ko-KR" altLang="en-US" sz="3600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메가트렌드</a:t>
            </a:r>
            <a:endParaRPr lang="ko-KR" altLang="en-US" sz="3600" spc="50" dirty="0" smtClean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itchFamily="18" charset="-127"/>
              <a:ea typeface="HY견고딕" pitchFamily="18" charset="-127"/>
            </a:endParaRPr>
          </a:p>
        </p:txBody>
      </p:sp>
      <p:pic>
        <p:nvPicPr>
          <p:cNvPr id="15" name="Picture 3"/>
          <p:cNvPicPr>
            <a:picLocks noChangeAspect="1"/>
          </p:cNvPicPr>
          <p:nvPr/>
        </p:nvPicPr>
        <p:blipFill rotWithShape="1">
          <a:blip r:embed="rId2" cstate="print"/>
          <a:srcRect l="29377" t="18119" r="21611" b="11846"/>
          <a:stretch/>
        </p:blipFill>
        <p:spPr>
          <a:xfrm>
            <a:off x="1766670" y="1170118"/>
            <a:ext cx="5318794" cy="4275106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759748" y="1146230"/>
            <a:ext cx="1660124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ko-KR" altLang="en-US" sz="1600" b="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3131840" y="5661248"/>
            <a:ext cx="63367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600" dirty="0" smtClean="0">
                <a:latin typeface="맑은 고딕" pitchFamily="50" charset="-127"/>
                <a:ea typeface="맑은 고딕" pitchFamily="50" charset="-127"/>
              </a:rPr>
              <a:t>출처 </a:t>
            </a: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: </a:t>
            </a:r>
            <a:r>
              <a:rPr lang="en-US" altLang="ko-KR" sz="1600" dirty="0" smtClean="0">
                <a:latin typeface="바탕"/>
                <a:ea typeface="바탕"/>
              </a:rPr>
              <a:t>&lt;</a:t>
            </a: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Skin Science of the 21 Century : The future of</a:t>
            </a:r>
          </a:p>
          <a:p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         cosmetic products,</a:t>
            </a:r>
            <a:r>
              <a:rPr lang="de-DE" altLang="ko-KR" sz="1600" dirty="0" smtClean="0">
                <a:latin typeface="Arial"/>
              </a:rPr>
              <a:t> Dr. Horst Wenck, Beiersdorf AG</a:t>
            </a:r>
            <a:r>
              <a:rPr lang="en-US" altLang="ko-KR" sz="1600" dirty="0" smtClean="0">
                <a:latin typeface="바탕"/>
                <a:ea typeface="바탕"/>
              </a:rPr>
              <a:t>&gt;</a:t>
            </a:r>
            <a:endParaRPr lang="en-US" altLang="ko-KR" sz="1600" dirty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259679" y="116632"/>
            <a:ext cx="433644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ko-KR" altLang="en-US" sz="3600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세계 유망 기술 분야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1988" y="1202779"/>
            <a:ext cx="7820025" cy="496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 bwMode="auto">
          <a:xfrm>
            <a:off x="467544" y="1455167"/>
            <a:ext cx="8208912" cy="3816424"/>
          </a:xfrm>
          <a:prstGeom prst="roundRect">
            <a:avLst/>
          </a:prstGeom>
          <a:solidFill>
            <a:srgbClr val="92D050">
              <a:alpha val="26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o"/>
              <a:tabLst/>
            </a:pPr>
            <a:endParaRPr kumimoji="1" lang="ko-KR" alt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Y울릉도L" pitchFamily="18" charset="-127"/>
              <a:ea typeface="HY울릉도L" pitchFamily="18" charset="-127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259679" y="116632"/>
            <a:ext cx="535274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ko-KR" sz="3600" spc="5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Biotechnology</a:t>
            </a:r>
            <a:r>
              <a:rPr lang="ko-KR" altLang="en-US" sz="3600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의 정의</a:t>
            </a:r>
          </a:p>
        </p:txBody>
      </p:sp>
      <p:sp>
        <p:nvSpPr>
          <p:cNvPr id="22" name="Text Box 18"/>
          <p:cNvSpPr txBox="1">
            <a:spLocks noChangeArrowheads="1"/>
          </p:cNvSpPr>
          <p:nvPr/>
        </p:nvSpPr>
        <p:spPr bwMode="auto">
          <a:xfrm>
            <a:off x="611560" y="1844531"/>
            <a:ext cx="8064896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atinLnBrk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</a:pPr>
            <a:r>
              <a:rPr lang="ko-KR" altLang="en-US" sz="20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생물공학</a:t>
            </a:r>
            <a:r>
              <a:rPr lang="en-US" altLang="ko-KR" sz="20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20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생명공학 또는 </a:t>
            </a:r>
            <a:r>
              <a:rPr lang="en-US" altLang="ko-KR" sz="20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BT</a:t>
            </a:r>
            <a:r>
              <a:rPr lang="ko-KR" altLang="en-US" sz="20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라고도 한다</a:t>
            </a:r>
            <a:r>
              <a:rPr lang="en-US" altLang="ko-KR" sz="20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. DNA </a:t>
            </a:r>
            <a:r>
              <a:rPr lang="ko-KR" altLang="en-US" sz="20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재조합 기술을 응용한</a:t>
            </a:r>
            <a:endParaRPr lang="en-US" altLang="ko-KR" sz="2000" dirty="0" smtClean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  <a:p>
            <a:pPr latinLnBrk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</a:pPr>
            <a:r>
              <a:rPr lang="ko-KR" altLang="en-US" sz="20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여러 새로운 과학적 방법 등도 이에 속한다</a:t>
            </a:r>
            <a:r>
              <a:rPr lang="en-US" altLang="ko-KR" sz="20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.</a:t>
            </a:r>
          </a:p>
          <a:p>
            <a:pPr latinLnBrk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</a:pPr>
            <a:r>
              <a:rPr lang="ko-KR" altLang="en-US" sz="20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생물공학의 정의와 대상 내용은 시대에 따라 크게 변화되어 왔다</a:t>
            </a:r>
            <a:r>
              <a:rPr lang="en-US" altLang="ko-KR" sz="20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.</a:t>
            </a:r>
          </a:p>
          <a:p>
            <a:pPr latinLnBrk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</a:pPr>
            <a:r>
              <a:rPr lang="ko-KR" altLang="en-US" sz="20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현재는 생명과학의 전체 분야를 학제간의 구별 없이 연구하는 기초적</a:t>
            </a:r>
            <a:endParaRPr lang="en-US" altLang="ko-KR" sz="2000" dirty="0" smtClean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  <a:p>
            <a:pPr latinLnBrk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</a:pPr>
            <a:r>
              <a:rPr lang="ko-KR" altLang="en-US" sz="20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학문과 이를 기반으로 새로운 기술의 개발을 목적으로 삼은 </a:t>
            </a:r>
            <a:endParaRPr lang="en-US" altLang="ko-KR" sz="2000" dirty="0" smtClean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  <a:p>
            <a:pPr latinLnBrk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</a:pPr>
            <a:r>
              <a:rPr lang="ko-KR" altLang="en-US" sz="20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응용분야를 모두 내포한다</a:t>
            </a:r>
            <a:r>
              <a:rPr lang="en-US" altLang="ko-KR" sz="20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.</a:t>
            </a:r>
            <a:endParaRPr kumimoji="1" lang="ko-KR" altLang="en-US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56176" y="5343599"/>
            <a:ext cx="244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latin typeface="바탕"/>
                <a:ea typeface="바탕"/>
              </a:rPr>
              <a:t>&lt;</a:t>
            </a:r>
            <a:r>
              <a:rPr lang="ko-KR" altLang="en-US" dirty="0" err="1" smtClean="0">
                <a:latin typeface="바탕"/>
                <a:ea typeface="바탕"/>
              </a:rPr>
              <a:t>두산백과</a:t>
            </a:r>
            <a:r>
              <a:rPr lang="en-US" altLang="ko-KR" dirty="0" smtClean="0">
                <a:latin typeface="바탕"/>
                <a:ea typeface="바탕"/>
              </a:rPr>
              <a:t>&gt;</a:t>
            </a:r>
            <a:endParaRPr lang="ko-KR" altLang="en-US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 bwMode="auto">
          <a:xfrm>
            <a:off x="467544" y="1455167"/>
            <a:ext cx="8208912" cy="3816424"/>
          </a:xfrm>
          <a:prstGeom prst="roundRect">
            <a:avLst/>
          </a:prstGeom>
          <a:solidFill>
            <a:srgbClr val="92D050">
              <a:alpha val="26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o"/>
              <a:tabLst/>
            </a:pPr>
            <a:endParaRPr kumimoji="1" lang="ko-KR" alt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Y울릉도L" pitchFamily="18" charset="-127"/>
              <a:ea typeface="HY울릉도L" pitchFamily="18" charset="-127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259679" y="116632"/>
            <a:ext cx="402225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ko-KR" altLang="en-US" sz="3600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바이오산업의 정의</a:t>
            </a:r>
          </a:p>
        </p:txBody>
      </p:sp>
      <p:sp>
        <p:nvSpPr>
          <p:cNvPr id="22" name="Text Box 18"/>
          <p:cNvSpPr txBox="1">
            <a:spLocks noChangeArrowheads="1"/>
          </p:cNvSpPr>
          <p:nvPr/>
        </p:nvSpPr>
        <p:spPr bwMode="auto">
          <a:xfrm>
            <a:off x="683568" y="3236074"/>
            <a:ext cx="7632848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atinLnBrk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</a:pPr>
            <a:r>
              <a:rPr kumimoji="1" lang="ko-KR" altLang="en-US" sz="2000" b="1" dirty="0" smtClean="0">
                <a:solidFill>
                  <a:srgbClr val="0000FF"/>
                </a:solidFill>
                <a:latin typeface="바탕"/>
                <a:ea typeface="바탕"/>
              </a:rPr>
              <a:t>▪ </a:t>
            </a:r>
            <a:r>
              <a:rPr kumimoji="1" lang="ko-KR" altLang="en-US" sz="2000" b="1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생물체가 가진</a:t>
            </a:r>
            <a:r>
              <a:rPr lang="ko-KR" altLang="en-US" sz="20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 기능과 정보를 생물공학기술</a:t>
            </a:r>
            <a:r>
              <a:rPr lang="en-US" altLang="ko-KR" sz="20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(Biotechnology)</a:t>
            </a:r>
            <a:r>
              <a:rPr lang="ko-KR" altLang="en-US" sz="20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을 </a:t>
            </a:r>
            <a:endParaRPr lang="en-US" altLang="ko-KR" sz="2000" dirty="0" smtClean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  <a:p>
            <a:pPr latinLnBrk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</a:pPr>
            <a:r>
              <a:rPr lang="ko-KR" altLang="en-US" sz="20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  이용하여 생물체의 기능 및 정보를 활용하여 </a:t>
            </a:r>
            <a:r>
              <a:rPr kumimoji="1" lang="ko-KR" altLang="en-US" sz="2000" b="1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필요로 하는 </a:t>
            </a:r>
            <a:endParaRPr kumimoji="1" lang="en-US" altLang="ko-KR" sz="2000" b="1" dirty="0" smtClean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  <a:p>
            <a:pPr latinLnBrk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</a:pPr>
            <a:r>
              <a:rPr kumimoji="1" lang="ko-KR" altLang="en-US" sz="2000" b="1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  유용물질을 생산하는 산업과 서비스</a:t>
            </a:r>
            <a:endParaRPr kumimoji="1" lang="ko-KR" altLang="en-US" sz="2000" b="1" dirty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92080" y="5343599"/>
            <a:ext cx="3312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latin typeface="바탕"/>
                <a:ea typeface="바탕"/>
              </a:rPr>
              <a:t>&lt;KSJ 1009:2008&gt;</a:t>
            </a:r>
            <a:endParaRPr lang="ko-KR" altLang="en-US" dirty="0"/>
          </a:p>
        </p:txBody>
      </p:sp>
      <p:sp>
        <p:nvSpPr>
          <p:cNvPr id="6" name="Text Box 18"/>
          <p:cNvSpPr txBox="1">
            <a:spLocks noChangeArrowheads="1"/>
          </p:cNvSpPr>
          <p:nvPr/>
        </p:nvSpPr>
        <p:spPr bwMode="auto">
          <a:xfrm>
            <a:off x="683568" y="2132856"/>
            <a:ext cx="7632848" cy="492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atinLnBrk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</a:pPr>
            <a:r>
              <a:rPr kumimoji="1" lang="ko-KR" altLang="en-US" sz="2000" b="1" dirty="0" smtClean="0">
                <a:solidFill>
                  <a:srgbClr val="0000FF"/>
                </a:solidFill>
                <a:latin typeface="바탕"/>
                <a:ea typeface="바탕"/>
              </a:rPr>
              <a:t>▪ </a:t>
            </a:r>
            <a:r>
              <a:rPr lang="ko-KR" altLang="en-US" sz="20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생명공학기술을 이용하거나 이에 관련된 모든 산업 활동</a:t>
            </a:r>
            <a:endParaRPr lang="ko-KR" altLang="en-US" sz="2000" dirty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259679" y="116632"/>
            <a:ext cx="402225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ko-KR" altLang="en-US" sz="3600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바이오산업의 분류</a:t>
            </a:r>
          </a:p>
        </p:txBody>
      </p:sp>
      <p:cxnSp>
        <p:nvCxnSpPr>
          <p:cNvPr id="7" name="직선 연결선 6"/>
          <p:cNvCxnSpPr/>
          <p:nvPr/>
        </p:nvCxnSpPr>
        <p:spPr bwMode="auto">
          <a:xfrm>
            <a:off x="611560" y="1556792"/>
            <a:ext cx="0" cy="367240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2" name="직선 연결선 11"/>
          <p:cNvCxnSpPr/>
          <p:nvPr/>
        </p:nvCxnSpPr>
        <p:spPr bwMode="auto">
          <a:xfrm>
            <a:off x="611560" y="1556792"/>
            <a:ext cx="36004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971600" y="1403484"/>
            <a:ext cx="1512168" cy="369332"/>
          </a:xfrm>
          <a:prstGeom prst="rect">
            <a:avLst/>
          </a:prstGeom>
          <a:solidFill>
            <a:srgbClr val="FFCCFF">
              <a:alpha val="31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18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재화의 생산</a:t>
            </a:r>
            <a:endParaRPr lang="ko-KR" altLang="en-US" sz="1800" dirty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19" name="직선 연결선 18"/>
          <p:cNvCxnSpPr/>
          <p:nvPr/>
        </p:nvCxnSpPr>
        <p:spPr bwMode="auto">
          <a:xfrm>
            <a:off x="4067944" y="1671772"/>
            <a:ext cx="36004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499992" y="1455748"/>
            <a:ext cx="201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altLang="ko-KR" sz="16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1</a:t>
            </a:r>
            <a:r>
              <a:rPr lang="en-US" altLang="ko-KR" sz="160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1600" dirty="0" err="1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바이오의약산업</a:t>
            </a:r>
            <a:endParaRPr lang="ko-KR" altLang="en-US" sz="1600" dirty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499992" y="1815788"/>
            <a:ext cx="201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altLang="ko-KR" sz="16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2. </a:t>
            </a:r>
            <a:r>
              <a:rPr lang="ko-KR" altLang="en-US" sz="1600" dirty="0" err="1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바이오화학산업</a:t>
            </a:r>
            <a:endParaRPr lang="ko-KR" altLang="en-US" sz="1600" dirty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499992" y="2175828"/>
            <a:ext cx="280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altLang="ko-KR" sz="16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3. </a:t>
            </a:r>
            <a:r>
              <a:rPr lang="ko-KR" altLang="en-US" sz="1600" dirty="0" err="1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바이오식품산업</a:t>
            </a:r>
            <a:endParaRPr lang="ko-KR" altLang="en-US" sz="1600" dirty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499992" y="2535868"/>
            <a:ext cx="280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altLang="ko-KR" sz="16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4. </a:t>
            </a:r>
            <a:r>
              <a:rPr lang="ko-KR" altLang="en-US" sz="1600" dirty="0" err="1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바이오환경산업</a:t>
            </a:r>
            <a:endParaRPr lang="ko-KR" altLang="en-US" sz="1600" dirty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5" name="모서리가 둥근 직사각형 24"/>
          <p:cNvSpPr/>
          <p:nvPr/>
        </p:nvSpPr>
        <p:spPr bwMode="auto">
          <a:xfrm>
            <a:off x="4283968" y="1383740"/>
            <a:ext cx="2088232" cy="504056"/>
          </a:xfrm>
          <a:prstGeom prst="round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o"/>
              <a:tabLst/>
            </a:pPr>
            <a:endParaRPr kumimoji="1" lang="ko-KR" alt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Y울릉도L" pitchFamily="18" charset="-127"/>
              <a:ea typeface="HY울릉도L" pitchFamily="18" charset="-127"/>
            </a:endParaRPr>
          </a:p>
        </p:txBody>
      </p:sp>
      <p:cxnSp>
        <p:nvCxnSpPr>
          <p:cNvPr id="26" name="직선 연결선 25"/>
          <p:cNvCxnSpPr/>
          <p:nvPr/>
        </p:nvCxnSpPr>
        <p:spPr bwMode="auto">
          <a:xfrm>
            <a:off x="2555776" y="1671772"/>
            <a:ext cx="36004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8" name="직선 연결선 27"/>
          <p:cNvCxnSpPr/>
          <p:nvPr/>
        </p:nvCxnSpPr>
        <p:spPr bwMode="auto">
          <a:xfrm>
            <a:off x="4067944" y="1671772"/>
            <a:ext cx="0" cy="180020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0" name="직선 연결선 29"/>
          <p:cNvCxnSpPr/>
          <p:nvPr/>
        </p:nvCxnSpPr>
        <p:spPr bwMode="auto">
          <a:xfrm>
            <a:off x="4067944" y="3471972"/>
            <a:ext cx="36004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2843808" y="1506270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ko-KR" altLang="en-US" sz="16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상품 생산</a:t>
            </a:r>
            <a:endParaRPr lang="ko-KR" altLang="en-US" sz="1600" dirty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41" name="직선 연결선 40"/>
          <p:cNvCxnSpPr/>
          <p:nvPr/>
        </p:nvCxnSpPr>
        <p:spPr bwMode="auto">
          <a:xfrm>
            <a:off x="2555776" y="3954542"/>
            <a:ext cx="36004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42" name="TextBox 41"/>
          <p:cNvSpPr txBox="1"/>
          <p:nvPr/>
        </p:nvSpPr>
        <p:spPr>
          <a:xfrm>
            <a:off x="2843808" y="3738518"/>
            <a:ext cx="25202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ko-KR" altLang="en-US" sz="16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동식물 및 에너지 생산</a:t>
            </a:r>
            <a:endParaRPr lang="ko-KR" altLang="en-US" sz="1600" dirty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43" name="직선 연결선 42"/>
          <p:cNvCxnSpPr/>
          <p:nvPr/>
        </p:nvCxnSpPr>
        <p:spPr bwMode="auto">
          <a:xfrm>
            <a:off x="5076056" y="3954542"/>
            <a:ext cx="36004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46" name="TextBox 45"/>
          <p:cNvSpPr txBox="1"/>
          <p:nvPr/>
        </p:nvSpPr>
        <p:spPr>
          <a:xfrm>
            <a:off x="5436096" y="3738518"/>
            <a:ext cx="28803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altLang="ko-KR" sz="16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7. </a:t>
            </a:r>
            <a:r>
              <a:rPr lang="ko-KR" altLang="en-US" sz="1600" dirty="0" err="1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바이오에너지</a:t>
            </a:r>
            <a:r>
              <a:rPr lang="ko-KR" altLang="en-US" sz="16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 및 자원산업</a:t>
            </a:r>
            <a:endParaRPr lang="ko-KR" altLang="en-US" sz="1600" dirty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971600" y="5085184"/>
            <a:ext cx="1512168" cy="369332"/>
          </a:xfrm>
          <a:prstGeom prst="rect">
            <a:avLst/>
          </a:prstGeom>
          <a:solidFill>
            <a:srgbClr val="FFCCFF">
              <a:alpha val="31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18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서비스 제공</a:t>
            </a:r>
            <a:endParaRPr lang="ko-KR" altLang="en-US" sz="1800" dirty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9" name="직선 연결선 28"/>
          <p:cNvCxnSpPr/>
          <p:nvPr/>
        </p:nvCxnSpPr>
        <p:spPr bwMode="auto">
          <a:xfrm>
            <a:off x="611560" y="5229200"/>
            <a:ext cx="36004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4499992" y="2917394"/>
            <a:ext cx="280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altLang="ko-KR" sz="16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5. </a:t>
            </a:r>
            <a:r>
              <a:rPr lang="ko-KR" altLang="en-US" sz="1600" dirty="0" err="1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바이오전자산업</a:t>
            </a:r>
            <a:r>
              <a:rPr lang="en-US" altLang="ko-KR" sz="16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endParaRPr lang="ko-KR" altLang="en-US" sz="1600" dirty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99992" y="3255948"/>
            <a:ext cx="280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altLang="ko-KR" sz="16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6. </a:t>
            </a:r>
            <a:r>
              <a:rPr lang="ko-KR" altLang="en-US" sz="1600" dirty="0" err="1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바이오공정</a:t>
            </a:r>
            <a:r>
              <a:rPr lang="ko-KR" altLang="en-US" sz="16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 및 기기산업</a:t>
            </a:r>
            <a:endParaRPr lang="ko-KR" altLang="en-US" sz="1600" dirty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35" name="직선 연결선 34"/>
          <p:cNvCxnSpPr/>
          <p:nvPr/>
        </p:nvCxnSpPr>
        <p:spPr bwMode="auto">
          <a:xfrm>
            <a:off x="4067944" y="3111932"/>
            <a:ext cx="36004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6" name="직선 연결선 35"/>
          <p:cNvCxnSpPr/>
          <p:nvPr/>
        </p:nvCxnSpPr>
        <p:spPr bwMode="auto">
          <a:xfrm>
            <a:off x="4067944" y="2751892"/>
            <a:ext cx="36004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7" name="직선 연결선 36"/>
          <p:cNvCxnSpPr/>
          <p:nvPr/>
        </p:nvCxnSpPr>
        <p:spPr bwMode="auto">
          <a:xfrm>
            <a:off x="4067944" y="2391852"/>
            <a:ext cx="36004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8" name="직선 연결선 37"/>
          <p:cNvCxnSpPr/>
          <p:nvPr/>
        </p:nvCxnSpPr>
        <p:spPr bwMode="auto">
          <a:xfrm>
            <a:off x="4067944" y="2031812"/>
            <a:ext cx="36004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49" name="직선 연결선 48"/>
          <p:cNvCxnSpPr/>
          <p:nvPr/>
        </p:nvCxnSpPr>
        <p:spPr bwMode="auto">
          <a:xfrm>
            <a:off x="2555776" y="1650286"/>
            <a:ext cx="0" cy="2304256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51" name="직선 연결선 50"/>
          <p:cNvCxnSpPr/>
          <p:nvPr/>
        </p:nvCxnSpPr>
        <p:spPr bwMode="auto">
          <a:xfrm>
            <a:off x="2483768" y="5301208"/>
            <a:ext cx="36004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54" name="TextBox 53"/>
          <p:cNvSpPr txBox="1"/>
          <p:nvPr/>
        </p:nvSpPr>
        <p:spPr>
          <a:xfrm>
            <a:off x="2843808" y="5106670"/>
            <a:ext cx="25202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ko-KR" altLang="en-US" sz="16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연구개발 및 분석서비스</a:t>
            </a:r>
            <a:endParaRPr lang="ko-KR" altLang="en-US" sz="1600" dirty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55" name="직선 연결선 54"/>
          <p:cNvCxnSpPr/>
          <p:nvPr/>
        </p:nvCxnSpPr>
        <p:spPr bwMode="auto">
          <a:xfrm>
            <a:off x="5228456" y="5301208"/>
            <a:ext cx="36004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56" name="TextBox 55"/>
          <p:cNvSpPr txBox="1"/>
          <p:nvPr/>
        </p:nvSpPr>
        <p:spPr>
          <a:xfrm>
            <a:off x="5588496" y="5106670"/>
            <a:ext cx="28803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altLang="ko-KR" sz="16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8. </a:t>
            </a:r>
            <a:r>
              <a:rPr lang="ko-KR" altLang="en-US" sz="1600" dirty="0" err="1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바이오검정</a:t>
            </a:r>
            <a:r>
              <a:rPr lang="en-US" altLang="ko-KR" sz="16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6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정보서비스 및</a:t>
            </a:r>
            <a:endParaRPr lang="en-US" altLang="ko-KR" sz="1600" dirty="0" smtClean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42900" indent="-342900"/>
            <a:r>
              <a:rPr lang="en-US" altLang="ko-KR" sz="16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    </a:t>
            </a:r>
            <a:r>
              <a:rPr lang="ko-KR" altLang="en-US" sz="16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연구개발산업</a:t>
            </a:r>
            <a:endParaRPr lang="ko-KR" altLang="en-US" sz="1600" dirty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292080" y="5919663"/>
            <a:ext cx="3312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latin typeface="바탕"/>
                <a:ea typeface="바탕"/>
              </a:rPr>
              <a:t>&lt;KSJ 1009:2008&gt;</a:t>
            </a:r>
            <a:endParaRPr lang="ko-KR" altLang="en-US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259679" y="116632"/>
            <a:ext cx="448231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ko-KR" altLang="en-US" sz="3600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생명공학기술의 분류</a:t>
            </a:r>
          </a:p>
        </p:txBody>
      </p:sp>
      <p:cxnSp>
        <p:nvCxnSpPr>
          <p:cNvPr id="7" name="직선 연결선 6"/>
          <p:cNvCxnSpPr/>
          <p:nvPr/>
        </p:nvCxnSpPr>
        <p:spPr bwMode="auto">
          <a:xfrm>
            <a:off x="539552" y="1196752"/>
            <a:ext cx="0" cy="4896544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2" name="직선 연결선 11"/>
          <p:cNvCxnSpPr/>
          <p:nvPr/>
        </p:nvCxnSpPr>
        <p:spPr bwMode="auto">
          <a:xfrm>
            <a:off x="539552" y="1196752"/>
            <a:ext cx="36004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899592" y="980728"/>
            <a:ext cx="1368152" cy="369332"/>
          </a:xfrm>
          <a:prstGeom prst="rect">
            <a:avLst/>
          </a:prstGeom>
          <a:solidFill>
            <a:srgbClr val="FFCCFF">
              <a:alpha val="31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18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연구개발</a:t>
            </a:r>
            <a:endParaRPr lang="ko-KR" altLang="en-US" sz="1800" dirty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19" name="직선 연결선 18"/>
          <p:cNvCxnSpPr/>
          <p:nvPr/>
        </p:nvCxnSpPr>
        <p:spPr bwMode="auto">
          <a:xfrm>
            <a:off x="5148064" y="1124744"/>
            <a:ext cx="36004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5580112" y="908720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altLang="ko-KR" sz="16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A. </a:t>
            </a:r>
            <a:r>
              <a:rPr lang="ko-KR" altLang="en-US" sz="16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유전공학기술</a:t>
            </a:r>
            <a:endParaRPr lang="ko-KR" altLang="en-US" sz="1600" dirty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580112" y="1290246"/>
            <a:ext cx="201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altLang="ko-KR" sz="16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B. </a:t>
            </a:r>
            <a:r>
              <a:rPr lang="ko-KR" altLang="en-US" sz="16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단백질공학기술</a:t>
            </a:r>
            <a:endParaRPr lang="ko-KR" altLang="en-US" sz="1600" dirty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580112" y="1700808"/>
            <a:ext cx="280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altLang="ko-KR" sz="16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C. </a:t>
            </a:r>
            <a:r>
              <a:rPr lang="ko-KR" altLang="en-US" sz="16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기타</a:t>
            </a:r>
            <a:r>
              <a:rPr lang="en-US" altLang="ko-KR" sz="16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6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거대분자공학기술</a:t>
            </a:r>
            <a:endParaRPr lang="ko-KR" altLang="en-US" sz="1600" dirty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580112" y="2060848"/>
            <a:ext cx="280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altLang="ko-KR" sz="16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D. </a:t>
            </a:r>
            <a:r>
              <a:rPr lang="ko-KR" altLang="en-US" sz="16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세포 및 조직공학기술</a:t>
            </a:r>
            <a:endParaRPr lang="ko-KR" altLang="en-US" sz="1600" dirty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5" name="모서리가 둥근 직사각형 24"/>
          <p:cNvSpPr/>
          <p:nvPr/>
        </p:nvSpPr>
        <p:spPr bwMode="auto">
          <a:xfrm>
            <a:off x="5364088" y="836712"/>
            <a:ext cx="2088232" cy="504056"/>
          </a:xfrm>
          <a:prstGeom prst="round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o"/>
              <a:tabLst/>
            </a:pPr>
            <a:endParaRPr kumimoji="1" lang="ko-KR" alt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Y울릉도L" pitchFamily="18" charset="-127"/>
              <a:ea typeface="HY울릉도L" pitchFamily="18" charset="-127"/>
            </a:endParaRPr>
          </a:p>
        </p:txBody>
      </p:sp>
      <p:cxnSp>
        <p:nvCxnSpPr>
          <p:cNvPr id="26" name="직선 연결선 25"/>
          <p:cNvCxnSpPr/>
          <p:nvPr/>
        </p:nvCxnSpPr>
        <p:spPr bwMode="auto">
          <a:xfrm>
            <a:off x="2411760" y="1146230"/>
            <a:ext cx="36004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8" name="직선 연결선 27"/>
          <p:cNvCxnSpPr/>
          <p:nvPr/>
        </p:nvCxnSpPr>
        <p:spPr bwMode="auto">
          <a:xfrm>
            <a:off x="5148064" y="1124744"/>
            <a:ext cx="0" cy="115212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0" name="직선 연결선 29"/>
          <p:cNvCxnSpPr/>
          <p:nvPr/>
        </p:nvCxnSpPr>
        <p:spPr bwMode="auto">
          <a:xfrm>
            <a:off x="5148064" y="2276872"/>
            <a:ext cx="36004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2771800" y="980728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ko-KR" altLang="en-US" sz="16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생체물질 및 세포</a:t>
            </a:r>
            <a:endParaRPr lang="ko-KR" altLang="en-US" sz="1600" dirty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40" name="직선 연결선 39"/>
          <p:cNvCxnSpPr/>
          <p:nvPr/>
        </p:nvCxnSpPr>
        <p:spPr bwMode="auto">
          <a:xfrm>
            <a:off x="2411760" y="1124744"/>
            <a:ext cx="0" cy="1584176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41" name="직선 연결선 40"/>
          <p:cNvCxnSpPr/>
          <p:nvPr/>
        </p:nvCxnSpPr>
        <p:spPr bwMode="auto">
          <a:xfrm>
            <a:off x="2411760" y="2708920"/>
            <a:ext cx="36004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42" name="TextBox 41"/>
          <p:cNvSpPr txBox="1"/>
          <p:nvPr/>
        </p:nvSpPr>
        <p:spPr>
          <a:xfrm>
            <a:off x="2699792" y="2492896"/>
            <a:ext cx="25202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ko-KR" altLang="en-US" sz="16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생체정보 해석 및 활용</a:t>
            </a:r>
            <a:endParaRPr lang="ko-KR" altLang="en-US" sz="1600" dirty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43" name="직선 연결선 42"/>
          <p:cNvCxnSpPr/>
          <p:nvPr/>
        </p:nvCxnSpPr>
        <p:spPr bwMode="auto">
          <a:xfrm>
            <a:off x="5148064" y="2586390"/>
            <a:ext cx="36004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44" name="직선 연결선 43"/>
          <p:cNvCxnSpPr/>
          <p:nvPr/>
        </p:nvCxnSpPr>
        <p:spPr bwMode="auto">
          <a:xfrm>
            <a:off x="5148064" y="2586390"/>
            <a:ext cx="0" cy="576064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45" name="직선 연결선 44"/>
          <p:cNvCxnSpPr/>
          <p:nvPr/>
        </p:nvCxnSpPr>
        <p:spPr bwMode="auto">
          <a:xfrm>
            <a:off x="5148064" y="3162454"/>
            <a:ext cx="36004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46" name="TextBox 45"/>
          <p:cNvSpPr txBox="1"/>
          <p:nvPr/>
        </p:nvSpPr>
        <p:spPr>
          <a:xfrm>
            <a:off x="5580112" y="2442374"/>
            <a:ext cx="28803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altLang="ko-KR" sz="16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E. </a:t>
            </a:r>
            <a:r>
              <a:rPr lang="ko-KR" altLang="en-US" sz="16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시스템생물학기술 및 </a:t>
            </a:r>
            <a:endParaRPr lang="en-US" altLang="ko-KR" sz="1600" dirty="0" smtClean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42900" indent="-342900"/>
            <a:r>
              <a:rPr lang="en-US" altLang="ko-KR" sz="16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   </a:t>
            </a:r>
            <a:r>
              <a:rPr lang="ko-KR" altLang="en-US" sz="1600" dirty="0" err="1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생물정보학기술</a:t>
            </a:r>
            <a:endParaRPr lang="ko-KR" altLang="en-US" sz="1600" dirty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580112" y="3018438"/>
            <a:ext cx="280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altLang="ko-KR" sz="16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F. </a:t>
            </a:r>
            <a:r>
              <a:rPr lang="ko-KR" altLang="en-US" sz="16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대사공학기술</a:t>
            </a:r>
            <a:endParaRPr lang="ko-KR" altLang="en-US" sz="1600" dirty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7" name="직선 연결선 26"/>
          <p:cNvCxnSpPr/>
          <p:nvPr/>
        </p:nvCxnSpPr>
        <p:spPr bwMode="auto">
          <a:xfrm>
            <a:off x="539552" y="3573016"/>
            <a:ext cx="36004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29" name="TextBox 28"/>
          <p:cNvSpPr txBox="1"/>
          <p:nvPr/>
        </p:nvSpPr>
        <p:spPr>
          <a:xfrm>
            <a:off x="899592" y="3356992"/>
            <a:ext cx="1584176" cy="369332"/>
          </a:xfrm>
          <a:prstGeom prst="rect">
            <a:avLst/>
          </a:prstGeom>
          <a:solidFill>
            <a:srgbClr val="FFCCFF">
              <a:alpha val="31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18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생산 및 활용</a:t>
            </a:r>
            <a:endParaRPr lang="ko-KR" altLang="en-US" sz="1800" dirty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32" name="직선 연결선 31"/>
          <p:cNvCxnSpPr/>
          <p:nvPr/>
        </p:nvCxnSpPr>
        <p:spPr bwMode="auto">
          <a:xfrm>
            <a:off x="2555776" y="3501008"/>
            <a:ext cx="0" cy="1224136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3" name="직선 연결선 32"/>
          <p:cNvCxnSpPr/>
          <p:nvPr/>
        </p:nvCxnSpPr>
        <p:spPr bwMode="auto">
          <a:xfrm>
            <a:off x="2555776" y="3501008"/>
            <a:ext cx="36004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35" name="TextBox 34"/>
          <p:cNvSpPr txBox="1"/>
          <p:nvPr/>
        </p:nvSpPr>
        <p:spPr>
          <a:xfrm>
            <a:off x="2915816" y="3356992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ko-KR" altLang="en-US" sz="16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생산</a:t>
            </a:r>
            <a:endParaRPr lang="ko-KR" altLang="en-US" sz="1600" dirty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36" name="직선 연결선 35"/>
          <p:cNvCxnSpPr/>
          <p:nvPr/>
        </p:nvCxnSpPr>
        <p:spPr bwMode="auto">
          <a:xfrm>
            <a:off x="3563888" y="3501008"/>
            <a:ext cx="36004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37" name="TextBox 36"/>
          <p:cNvSpPr txBox="1"/>
          <p:nvPr/>
        </p:nvSpPr>
        <p:spPr>
          <a:xfrm>
            <a:off x="3995936" y="3356992"/>
            <a:ext cx="280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altLang="ko-KR" sz="16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G. </a:t>
            </a:r>
            <a:r>
              <a:rPr lang="ko-KR" altLang="en-US" sz="16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대사공학기술</a:t>
            </a:r>
            <a:endParaRPr lang="ko-KR" altLang="en-US" sz="1600" dirty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38" name="직선 연결선 37"/>
          <p:cNvCxnSpPr/>
          <p:nvPr/>
        </p:nvCxnSpPr>
        <p:spPr bwMode="auto">
          <a:xfrm>
            <a:off x="2555776" y="4077072"/>
            <a:ext cx="36004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39" name="TextBox 38"/>
          <p:cNvSpPr txBox="1"/>
          <p:nvPr/>
        </p:nvSpPr>
        <p:spPr>
          <a:xfrm>
            <a:off x="2843808" y="3882534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ko-KR" altLang="en-US" sz="16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자원확보 및 응용</a:t>
            </a:r>
            <a:endParaRPr lang="ko-KR" altLang="en-US" sz="1600" dirty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076056" y="3789040"/>
            <a:ext cx="31683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altLang="ko-KR" sz="16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H. </a:t>
            </a:r>
            <a:r>
              <a:rPr lang="ko-KR" altLang="en-US" sz="16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생물자원 생산 및 이용기술</a:t>
            </a:r>
            <a:endParaRPr lang="ko-KR" altLang="en-US" sz="1600" dirty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49" name="직선 연결선 48"/>
          <p:cNvCxnSpPr/>
          <p:nvPr/>
        </p:nvCxnSpPr>
        <p:spPr bwMode="auto">
          <a:xfrm>
            <a:off x="4644008" y="3983578"/>
            <a:ext cx="36004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50" name="직선 연결선 49"/>
          <p:cNvCxnSpPr/>
          <p:nvPr/>
        </p:nvCxnSpPr>
        <p:spPr bwMode="auto">
          <a:xfrm>
            <a:off x="4644008" y="3983578"/>
            <a:ext cx="0" cy="36004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52" name="직선 연결선 51"/>
          <p:cNvCxnSpPr/>
          <p:nvPr/>
        </p:nvCxnSpPr>
        <p:spPr bwMode="auto">
          <a:xfrm>
            <a:off x="4644008" y="4343618"/>
            <a:ext cx="36004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53" name="TextBox 52"/>
          <p:cNvSpPr txBox="1"/>
          <p:nvPr/>
        </p:nvSpPr>
        <p:spPr>
          <a:xfrm>
            <a:off x="5076056" y="4199602"/>
            <a:ext cx="36724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altLang="ko-KR" sz="16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I. </a:t>
            </a:r>
            <a:r>
              <a:rPr lang="ko-KR" altLang="en-US" sz="16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환경생명공학 및 </a:t>
            </a:r>
            <a:r>
              <a:rPr lang="ko-KR" altLang="en-US" sz="1600" dirty="0" err="1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바이오에너지기술</a:t>
            </a:r>
            <a:endParaRPr lang="ko-KR" altLang="en-US" sz="1600" dirty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55" name="직선 연결선 54"/>
          <p:cNvCxnSpPr/>
          <p:nvPr/>
        </p:nvCxnSpPr>
        <p:spPr bwMode="auto">
          <a:xfrm>
            <a:off x="2555776" y="4725144"/>
            <a:ext cx="36004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56" name="TextBox 55"/>
          <p:cNvSpPr txBox="1"/>
          <p:nvPr/>
        </p:nvSpPr>
        <p:spPr>
          <a:xfrm>
            <a:off x="2915816" y="4581128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ko-KR" altLang="en-US" sz="16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융합</a:t>
            </a:r>
            <a:endParaRPr lang="ko-KR" altLang="en-US" sz="1600" dirty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923928" y="4552092"/>
            <a:ext cx="31683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altLang="ko-KR" sz="16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J. </a:t>
            </a:r>
            <a:r>
              <a:rPr lang="ko-KR" altLang="en-US" sz="1600" dirty="0" err="1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나노바이오기술</a:t>
            </a:r>
            <a:endParaRPr lang="ko-KR" altLang="en-US" sz="1600" dirty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58" name="직선 연결선 57"/>
          <p:cNvCxnSpPr/>
          <p:nvPr/>
        </p:nvCxnSpPr>
        <p:spPr bwMode="auto">
          <a:xfrm>
            <a:off x="3491880" y="4746630"/>
            <a:ext cx="36004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59" name="직선 연결선 58"/>
          <p:cNvCxnSpPr/>
          <p:nvPr/>
        </p:nvCxnSpPr>
        <p:spPr bwMode="auto">
          <a:xfrm>
            <a:off x="3491880" y="4746630"/>
            <a:ext cx="0" cy="36004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60" name="직선 연결선 59"/>
          <p:cNvCxnSpPr/>
          <p:nvPr/>
        </p:nvCxnSpPr>
        <p:spPr bwMode="auto">
          <a:xfrm>
            <a:off x="3491880" y="5106670"/>
            <a:ext cx="36004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61" name="TextBox 60"/>
          <p:cNvSpPr txBox="1"/>
          <p:nvPr/>
        </p:nvSpPr>
        <p:spPr>
          <a:xfrm>
            <a:off x="3923928" y="4962654"/>
            <a:ext cx="36724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altLang="ko-KR" sz="16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K. </a:t>
            </a:r>
            <a:r>
              <a:rPr lang="ko-KR" altLang="en-US" sz="16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생물전자공학기술</a:t>
            </a:r>
            <a:endParaRPr lang="ko-KR" altLang="en-US" sz="1600" dirty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62" name="직선 연결선 61"/>
          <p:cNvCxnSpPr/>
          <p:nvPr/>
        </p:nvCxnSpPr>
        <p:spPr bwMode="auto">
          <a:xfrm>
            <a:off x="539552" y="5507940"/>
            <a:ext cx="36004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64" name="직선 연결선 63"/>
          <p:cNvCxnSpPr/>
          <p:nvPr/>
        </p:nvCxnSpPr>
        <p:spPr bwMode="auto">
          <a:xfrm>
            <a:off x="539552" y="6093296"/>
            <a:ext cx="36004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65" name="TextBox 64"/>
          <p:cNvSpPr txBox="1"/>
          <p:nvPr/>
        </p:nvSpPr>
        <p:spPr>
          <a:xfrm>
            <a:off x="899592" y="5363924"/>
            <a:ext cx="720080" cy="369332"/>
          </a:xfrm>
          <a:prstGeom prst="rect">
            <a:avLst/>
          </a:prstGeom>
          <a:solidFill>
            <a:srgbClr val="FFCCFF">
              <a:alpha val="31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18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평가</a:t>
            </a:r>
            <a:endParaRPr lang="ko-KR" altLang="en-US" sz="1800" dirty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66" name="직선 연결선 65"/>
          <p:cNvCxnSpPr/>
          <p:nvPr/>
        </p:nvCxnSpPr>
        <p:spPr bwMode="auto">
          <a:xfrm>
            <a:off x="1619672" y="5507940"/>
            <a:ext cx="36004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67" name="TextBox 66"/>
          <p:cNvSpPr txBox="1"/>
          <p:nvPr/>
        </p:nvSpPr>
        <p:spPr>
          <a:xfrm>
            <a:off x="1979712" y="5363924"/>
            <a:ext cx="17281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ko-KR" altLang="en-US" sz="160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안전성 및 효능</a:t>
            </a:r>
            <a:endParaRPr lang="ko-KR" altLang="en-US" sz="1600" dirty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68" name="직선 연결선 67"/>
          <p:cNvCxnSpPr/>
          <p:nvPr/>
        </p:nvCxnSpPr>
        <p:spPr bwMode="auto">
          <a:xfrm>
            <a:off x="3491880" y="5517232"/>
            <a:ext cx="36004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69" name="TextBox 68"/>
          <p:cNvSpPr txBox="1"/>
          <p:nvPr/>
        </p:nvSpPr>
        <p:spPr>
          <a:xfrm>
            <a:off x="3851920" y="5394702"/>
            <a:ext cx="36724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altLang="ko-KR" sz="16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L. </a:t>
            </a:r>
            <a:r>
              <a:rPr lang="ko-KR" altLang="en-US" sz="16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생물안전성 및 효능평가기술</a:t>
            </a:r>
            <a:endParaRPr lang="ko-KR" altLang="en-US" sz="1600" dirty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899592" y="5939988"/>
            <a:ext cx="720080" cy="369332"/>
          </a:xfrm>
          <a:prstGeom prst="rect">
            <a:avLst/>
          </a:prstGeom>
          <a:solidFill>
            <a:srgbClr val="FFCCFF">
              <a:alpha val="31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18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기타</a:t>
            </a:r>
            <a:endParaRPr lang="ko-KR" altLang="en-US" sz="1800" dirty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71" name="직선 연결선 70"/>
          <p:cNvCxnSpPr/>
          <p:nvPr/>
        </p:nvCxnSpPr>
        <p:spPr bwMode="auto">
          <a:xfrm>
            <a:off x="1619672" y="6165304"/>
            <a:ext cx="2232248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74" name="TextBox 73"/>
          <p:cNvSpPr txBox="1"/>
          <p:nvPr/>
        </p:nvSpPr>
        <p:spPr>
          <a:xfrm>
            <a:off x="3851920" y="5970766"/>
            <a:ext cx="36724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altLang="ko-KR" sz="16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M. </a:t>
            </a:r>
            <a:r>
              <a:rPr lang="ko-KR" altLang="en-US" sz="16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기타생명공학기술</a:t>
            </a:r>
            <a:endParaRPr lang="ko-KR" altLang="en-US" sz="1600" dirty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5868144" y="5919663"/>
            <a:ext cx="3312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latin typeface="바탕"/>
                <a:ea typeface="바탕"/>
              </a:rPr>
              <a:t>&lt;KSJ 1009:2008&gt;</a:t>
            </a:r>
            <a:endParaRPr lang="ko-KR" altLang="en-US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259678" y="116632"/>
            <a:ext cx="661657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ko-KR" altLang="en-US" sz="3600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바이오산업의 특성</a:t>
            </a:r>
          </a:p>
        </p:txBody>
      </p:sp>
      <p:sp>
        <p:nvSpPr>
          <p:cNvPr id="8" name="Text Box 18"/>
          <p:cNvSpPr txBox="1">
            <a:spLocks noChangeArrowheads="1"/>
          </p:cNvSpPr>
          <p:nvPr/>
        </p:nvSpPr>
        <p:spPr bwMode="auto">
          <a:xfrm>
            <a:off x="947936" y="1268760"/>
            <a:ext cx="7368480" cy="357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atinLnBrk="1">
              <a:spcBef>
                <a:spcPts val="0"/>
              </a:spcBef>
              <a:spcAft>
                <a:spcPts val="4000"/>
              </a:spcAft>
              <a:buClr>
                <a:srgbClr val="000099"/>
              </a:buClr>
              <a:buFont typeface="Wingdings" pitchFamily="2" charset="2"/>
              <a:buChar char="q"/>
            </a:pPr>
            <a:r>
              <a:rPr kumimoji="1" lang="ko-KR" altLang="en-US" b="1" dirty="0" smtClean="0">
                <a:latin typeface="맑은 고딕" pitchFamily="50" charset="-127"/>
                <a:ea typeface="맑은 고딕" pitchFamily="50" charset="-127"/>
              </a:rPr>
              <a:t> 바이오산업은 고부가가치를 창출</a:t>
            </a:r>
            <a:endParaRPr kumimoji="1" lang="ko-KR" altLang="en-US" b="1" dirty="0">
              <a:latin typeface="맑은 고딕" pitchFamily="50" charset="-127"/>
              <a:ea typeface="맑은 고딕" pitchFamily="50" charset="-127"/>
            </a:endParaRPr>
          </a:p>
          <a:p>
            <a:pPr latinLnBrk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Font typeface="Wingdings" pitchFamily="2" charset="2"/>
              <a:buChar char="q"/>
            </a:pPr>
            <a:r>
              <a:rPr kumimoji="1" lang="ko-KR" altLang="en-US" b="1" dirty="0" smtClean="0">
                <a:latin typeface="맑은 고딕" pitchFamily="50" charset="-127"/>
                <a:ea typeface="맑은 고딕" pitchFamily="50" charset="-127"/>
              </a:rPr>
              <a:t> 정보기술</a:t>
            </a:r>
            <a:r>
              <a:rPr kumimoji="1" lang="en-US" altLang="ko-KR" b="1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kumimoji="1" lang="ko-KR" altLang="en-US" b="1" dirty="0" err="1" smtClean="0">
                <a:latin typeface="맑은 고딕" pitchFamily="50" charset="-127"/>
                <a:ea typeface="맑은 고딕" pitchFamily="50" charset="-127"/>
              </a:rPr>
              <a:t>나노기술</a:t>
            </a:r>
            <a:r>
              <a:rPr kumimoji="1" lang="ko-KR" altLang="en-US" b="1" dirty="0" smtClean="0">
                <a:latin typeface="맑은 고딕" pitchFamily="50" charset="-127"/>
                <a:ea typeface="맑은 고딕" pitchFamily="50" charset="-127"/>
              </a:rPr>
              <a:t> 등 타 기술과의 융합을 통한</a:t>
            </a:r>
            <a:endParaRPr kumimoji="1" lang="en-US" altLang="ko-KR" b="1" dirty="0" smtClean="0">
              <a:latin typeface="맑은 고딕" pitchFamily="50" charset="-127"/>
              <a:ea typeface="맑은 고딕" pitchFamily="50" charset="-127"/>
            </a:endParaRPr>
          </a:p>
          <a:p>
            <a:pPr latinLnBrk="1">
              <a:lnSpc>
                <a:spcPct val="150000"/>
              </a:lnSpc>
              <a:spcBef>
                <a:spcPts val="0"/>
              </a:spcBef>
              <a:spcAft>
                <a:spcPts val="3000"/>
              </a:spcAft>
              <a:buClr>
                <a:srgbClr val="000099"/>
              </a:buClr>
            </a:pP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기술혁신으로 폭넓은 시너지 효과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Font typeface="Wingdings" pitchFamily="2" charset="2"/>
              <a:buChar char="q"/>
            </a:pP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 21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세기 인류가 직면하고 있는 건강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식량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환경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,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</a:pP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  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에너지 문제들을 해결할 수 있는 대안기술</a:t>
            </a:r>
            <a:endParaRPr kumimoji="1" lang="ko-KR" altLang="en-US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43608" y="5127575"/>
            <a:ext cx="69127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solidFill>
                  <a:srgbClr val="FF6600"/>
                </a:solidFill>
                <a:latin typeface="맑은 고딕" pitchFamily="50" charset="-127"/>
                <a:ea typeface="맑은 고딕" pitchFamily="50" charset="-127"/>
              </a:rPr>
              <a:t>※ </a:t>
            </a:r>
            <a:r>
              <a:rPr lang="ko-KR" altLang="en-US" dirty="0" smtClean="0">
                <a:solidFill>
                  <a:srgbClr val="FF6600"/>
                </a:solidFill>
                <a:latin typeface="맑은 고딕" pitchFamily="50" charset="-127"/>
                <a:ea typeface="맑은 고딕" pitchFamily="50" charset="-127"/>
              </a:rPr>
              <a:t>엄격한 안전관리가 요구되는 산업</a:t>
            </a:r>
            <a:endParaRPr lang="ko-KR" altLang="en-US" dirty="0">
              <a:solidFill>
                <a:srgbClr val="FF6600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40"/>
          <p:cNvSpPr>
            <a:spLocks noChangeArrowheads="1"/>
          </p:cNvSpPr>
          <p:nvPr/>
        </p:nvSpPr>
        <p:spPr bwMode="auto">
          <a:xfrm>
            <a:off x="467544" y="980729"/>
            <a:ext cx="8210550" cy="5400599"/>
          </a:xfrm>
          <a:prstGeom prst="roundRect">
            <a:avLst>
              <a:gd name="adj" fmla="val 3894"/>
            </a:avLst>
          </a:prstGeom>
          <a:solidFill>
            <a:schemeClr val="bg1"/>
          </a:solidFill>
          <a:ln w="12700" algn="ctr">
            <a:solidFill>
              <a:srgbClr val="969696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0"/>
              </a:spcBef>
            </a:pPr>
            <a:endParaRPr lang="ko-KR" altLang="en-US" b="0">
              <a:latin typeface="바탕체" pitchFamily="17" charset="-127"/>
              <a:ea typeface="바탕체" pitchFamily="17" charset="-127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259679" y="116632"/>
            <a:ext cx="310213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ko-KR" altLang="en-US" sz="3600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화장품의 특성</a:t>
            </a:r>
          </a:p>
        </p:txBody>
      </p:sp>
      <p:grpSp>
        <p:nvGrpSpPr>
          <p:cNvPr id="2" name="그룹 6"/>
          <p:cNvGrpSpPr/>
          <p:nvPr/>
        </p:nvGrpSpPr>
        <p:grpSpPr>
          <a:xfrm>
            <a:off x="1000125" y="1357313"/>
            <a:ext cx="6967538" cy="4343400"/>
            <a:chOff x="1000125" y="1357313"/>
            <a:chExt cx="6967538" cy="4343400"/>
          </a:xfrm>
        </p:grpSpPr>
        <p:sp>
          <p:nvSpPr>
            <p:cNvPr id="8" name="Line 8"/>
            <p:cNvSpPr>
              <a:spLocks noChangeShapeType="1"/>
            </p:cNvSpPr>
            <p:nvPr/>
          </p:nvSpPr>
          <p:spPr bwMode="auto">
            <a:xfrm flipV="1">
              <a:off x="4505325" y="2652713"/>
              <a:ext cx="0" cy="174942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sm"/>
              <a:tailEnd type="triangle" w="med" len="sm"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9" name="Line 9"/>
            <p:cNvSpPr>
              <a:spLocks noChangeShapeType="1"/>
            </p:cNvSpPr>
            <p:nvPr/>
          </p:nvSpPr>
          <p:spPr bwMode="auto">
            <a:xfrm flipV="1">
              <a:off x="2830513" y="2273300"/>
              <a:ext cx="682625" cy="68262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sm"/>
              <a:tailEnd type="triangle" w="med" len="sm"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0" name="Oval 10"/>
            <p:cNvSpPr>
              <a:spLocks noChangeArrowheads="1"/>
            </p:cNvSpPr>
            <p:nvPr/>
          </p:nvSpPr>
          <p:spPr bwMode="auto">
            <a:xfrm>
              <a:off x="3362325" y="1357313"/>
              <a:ext cx="2243138" cy="1168400"/>
            </a:xfrm>
            <a:prstGeom prst="ellipse">
              <a:avLst/>
            </a:prstGeom>
            <a:gradFill rotWithShape="0">
              <a:gsLst>
                <a:gs pos="0">
                  <a:srgbClr val="FF9900"/>
                </a:gs>
                <a:gs pos="50000">
                  <a:srgbClr val="FFFFFF"/>
                </a:gs>
                <a:gs pos="100000">
                  <a:srgbClr val="FF99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92075" tIns="46038" rIns="92075" bIns="46038" anchor="ctr" anchorCtr="1"/>
            <a:lstStyle/>
            <a:p>
              <a:pPr eaLnBrk="0" hangingPunct="0"/>
              <a:r>
                <a:rPr lang="ko-KR" altLang="en-US" sz="2000">
                  <a:latin typeface="맑은 고딕" pitchFamily="50" charset="-127"/>
                  <a:ea typeface="맑은 고딕" pitchFamily="50" charset="-127"/>
                </a:rPr>
                <a:t>안 전 성</a:t>
              </a:r>
            </a:p>
          </p:txBody>
        </p:sp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000125" y="2932113"/>
              <a:ext cx="2243138" cy="1168400"/>
            </a:xfrm>
            <a:prstGeom prst="ellipse">
              <a:avLst/>
            </a:prstGeom>
            <a:gradFill rotWithShape="0">
              <a:gsLst>
                <a:gs pos="0">
                  <a:srgbClr val="009900"/>
                </a:gs>
                <a:gs pos="50000">
                  <a:srgbClr val="FFFFFF"/>
                </a:gs>
                <a:gs pos="100000">
                  <a:srgbClr val="0099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92075" tIns="46038" rIns="92075" bIns="46038" anchor="ctr" anchorCtr="1"/>
            <a:lstStyle/>
            <a:p>
              <a:pPr eaLnBrk="0" hangingPunct="0"/>
              <a:r>
                <a:rPr lang="ko-KR" altLang="en-US" sz="2000">
                  <a:latin typeface="맑은 고딕" pitchFamily="50" charset="-127"/>
                  <a:ea typeface="맑은 고딕" pitchFamily="50" charset="-127"/>
                </a:rPr>
                <a:t>안 정 성</a:t>
              </a:r>
            </a:p>
          </p:txBody>
        </p:sp>
        <p:sp>
          <p:nvSpPr>
            <p:cNvPr id="13" name="Oval 12"/>
            <p:cNvSpPr>
              <a:spLocks noChangeArrowheads="1"/>
            </p:cNvSpPr>
            <p:nvPr/>
          </p:nvSpPr>
          <p:spPr bwMode="auto">
            <a:xfrm>
              <a:off x="5724525" y="2957513"/>
              <a:ext cx="2243138" cy="1168400"/>
            </a:xfrm>
            <a:prstGeom prst="ellipse">
              <a:avLst/>
            </a:prstGeom>
            <a:gradFill rotWithShape="0">
              <a:gsLst>
                <a:gs pos="0">
                  <a:srgbClr val="CC66FF"/>
                </a:gs>
                <a:gs pos="50000">
                  <a:srgbClr val="FFFFFF"/>
                </a:gs>
                <a:gs pos="100000">
                  <a:srgbClr val="CC66FF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92075" tIns="46038" rIns="92075" bIns="46038" anchor="ctr" anchorCtr="1"/>
            <a:lstStyle/>
            <a:p>
              <a:pPr eaLnBrk="0" hangingPunct="0"/>
              <a:r>
                <a:rPr lang="ko-KR" altLang="en-US" sz="2000">
                  <a:latin typeface="맑은 고딕" pitchFamily="50" charset="-127"/>
                  <a:ea typeface="맑은 고딕" pitchFamily="50" charset="-127"/>
                </a:rPr>
                <a:t>유 용 성</a:t>
              </a:r>
            </a:p>
          </p:txBody>
        </p:sp>
        <p:sp>
          <p:nvSpPr>
            <p:cNvPr id="14" name="Line 13"/>
            <p:cNvSpPr>
              <a:spLocks noChangeShapeType="1"/>
            </p:cNvSpPr>
            <p:nvPr/>
          </p:nvSpPr>
          <p:spPr bwMode="auto">
            <a:xfrm flipV="1">
              <a:off x="5495925" y="4100513"/>
              <a:ext cx="682625" cy="68262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sm"/>
              <a:tailEnd type="triangle" w="med" len="sm"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>
              <a:off x="5500688" y="2274888"/>
              <a:ext cx="681037" cy="68262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sm"/>
              <a:tailEnd type="triangle" w="med" len="sm"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6" name="Line 15"/>
            <p:cNvSpPr>
              <a:spLocks noChangeShapeType="1"/>
            </p:cNvSpPr>
            <p:nvPr/>
          </p:nvSpPr>
          <p:spPr bwMode="auto">
            <a:xfrm>
              <a:off x="2909888" y="4027488"/>
              <a:ext cx="681037" cy="68262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sm"/>
              <a:tailEnd type="triangle" w="med" len="sm"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7" name="Line 16"/>
            <p:cNvSpPr>
              <a:spLocks noChangeShapeType="1"/>
            </p:cNvSpPr>
            <p:nvPr/>
          </p:nvSpPr>
          <p:spPr bwMode="auto">
            <a:xfrm>
              <a:off x="3590925" y="3490913"/>
              <a:ext cx="182403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sm"/>
              <a:tailEnd type="triangle" w="med" len="sm"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3405188" y="4532313"/>
              <a:ext cx="2243137" cy="1168400"/>
            </a:xfrm>
            <a:prstGeom prst="ellipse">
              <a:avLst/>
            </a:prstGeom>
            <a:gradFill rotWithShape="0">
              <a:gsLst>
                <a:gs pos="0">
                  <a:srgbClr val="3399FF"/>
                </a:gs>
                <a:gs pos="50000">
                  <a:srgbClr val="FFFFFF"/>
                </a:gs>
                <a:gs pos="100000">
                  <a:srgbClr val="3399FF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92075" tIns="46038" rIns="92075" bIns="0" anchor="ctr" anchorCtr="1"/>
            <a:lstStyle/>
            <a:p>
              <a:pPr eaLnBrk="0" hangingPunct="0"/>
              <a:r>
                <a:rPr lang="ko-KR" altLang="en-US" sz="2000">
                  <a:latin typeface="맑은 고딕" pitchFamily="50" charset="-127"/>
                  <a:ea typeface="맑은 고딕" pitchFamily="50" charset="-127"/>
                </a:rPr>
                <a:t>사 용 성</a:t>
              </a: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HY울릉도L"/>
        <a:ea typeface="HY울릉도L"/>
        <a:cs typeface=""/>
      </a:majorFont>
      <a:minorFont>
        <a:latin typeface="HY울릉도L"/>
        <a:ea typeface="HY울릉도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1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o"/>
          <a:tabLst/>
          <a:defRPr kumimoji="1" lang="ko-KR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Y울릉도L" pitchFamily="18" charset="-127"/>
            <a:ea typeface="HY울릉도L" pitchFamily="18" charset="-127"/>
          </a:defRPr>
        </a:defPPr>
      </a:lstStyle>
    </a:spDef>
    <a:ln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arrow"/>
        </a:ln>
        <a:effectLst/>
      </a:spPr>
      <a:bodyPr/>
      <a:lstStyle/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13835</TotalTime>
  <Words>484</Words>
  <Application>Microsoft Office PowerPoint</Application>
  <PresentationFormat>화면 슬라이드 쇼(4:3)</PresentationFormat>
  <Paragraphs>110</Paragraphs>
  <Slides>16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29" baseType="lpstr">
      <vt:lpstr>굴림</vt:lpstr>
      <vt:lpstr>Arial</vt:lpstr>
      <vt:lpstr>맑은 고딕</vt:lpstr>
      <vt:lpstr>HY견고딕</vt:lpstr>
      <vt:lpstr>Arial Unicode MS</vt:lpstr>
      <vt:lpstr>HY울릉도L</vt:lpstr>
      <vt:lpstr>HY헤드라인M</vt:lpstr>
      <vt:lpstr>바탕</vt:lpstr>
      <vt:lpstr>바탕체</vt:lpstr>
      <vt:lpstr>휴먼둥근헤드라인</vt:lpstr>
      <vt:lpstr>Wingdings 2</vt:lpstr>
      <vt:lpstr>Wingdings</vt:lpstr>
      <vt:lpstr>기본 디자인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KCA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KCA Staff10</dc:creator>
  <cp:lastModifiedBy>user</cp:lastModifiedBy>
  <cp:revision>4608</cp:revision>
  <dcterms:created xsi:type="dcterms:W3CDTF">2006-05-10T04:37:21Z</dcterms:created>
  <dcterms:modified xsi:type="dcterms:W3CDTF">2012-10-06T04:37:19Z</dcterms:modified>
</cp:coreProperties>
</file>