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66" r:id="rId1"/>
  </p:sldMasterIdLst>
  <p:notesMasterIdLst>
    <p:notesMasterId r:id="rId18"/>
  </p:notesMasterIdLst>
  <p:handoutMasterIdLst>
    <p:handoutMasterId r:id="rId19"/>
  </p:handoutMasterIdLst>
  <p:sldIdLst>
    <p:sldId id="1040" r:id="rId2"/>
    <p:sldId id="1121" r:id="rId3"/>
    <p:sldId id="1122" r:id="rId4"/>
    <p:sldId id="1086" r:id="rId5"/>
    <p:sldId id="1107" r:id="rId6"/>
    <p:sldId id="1108" r:id="rId7"/>
    <p:sldId id="1106" r:id="rId8"/>
    <p:sldId id="1109" r:id="rId9"/>
    <p:sldId id="1110" r:id="rId10"/>
    <p:sldId id="1113" r:id="rId11"/>
    <p:sldId id="1117" r:id="rId12"/>
    <p:sldId id="1118" r:id="rId13"/>
    <p:sldId id="1119" r:id="rId14"/>
    <p:sldId id="1105" r:id="rId15"/>
    <p:sldId id="1120" r:id="rId16"/>
    <p:sldId id="1005" r:id="rId17"/>
  </p:sldIdLst>
  <p:sldSz cx="9144000" cy="6858000" type="screen4x3"/>
  <p:notesSz cx="6797675" cy="9926638"/>
  <p:embeddedFontLst>
    <p:embeddedFont>
      <p:font typeface="맑은 고딕" pitchFamily="50" charset="-127"/>
      <p:regular r:id="rId20"/>
      <p:bold r:id="rId21"/>
    </p:embeddedFont>
    <p:embeddedFont>
      <p:font typeface="HY견고딕" pitchFamily="18" charset="-127"/>
      <p:regular r:id="rId22"/>
    </p:embeddedFont>
    <p:embeddedFont>
      <p:font typeface="Arial Unicode MS" pitchFamily="50" charset="-127"/>
      <p:regular r:id="rId23"/>
    </p:embeddedFont>
    <p:embeddedFont>
      <p:font typeface="HY울릉도L" charset="-127"/>
      <p:regular r:id="rId24"/>
    </p:embeddedFont>
    <p:embeddedFont>
      <p:font typeface="HY헤드라인M" pitchFamily="18" charset="-127"/>
      <p:regular r:id="rId25"/>
    </p:embeddedFont>
    <p:embeddedFont>
      <p:font typeface="휴먼둥근헤드라인" pitchFamily="18" charset="-127"/>
      <p:regular r:id="rId26"/>
    </p:embeddedFont>
    <p:embeddedFont>
      <p:font typeface="Wingdings 2" pitchFamily="18" charset="2"/>
      <p:regular r:id="rId27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4C7"/>
    <a:srgbClr val="006600"/>
    <a:srgbClr val="0000FF"/>
    <a:srgbClr val="D42CC0"/>
    <a:srgbClr val="6699FF"/>
    <a:srgbClr val="FFBDF7"/>
    <a:srgbClr val="FF6600"/>
    <a:srgbClr val="FFCCFF"/>
    <a:srgbClr val="CC99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2" autoAdjust="0"/>
    <p:restoredTop sz="94198" autoAdjust="0"/>
  </p:normalViewPr>
  <p:slideViewPr>
    <p:cSldViewPr>
      <p:cViewPr varScale="1">
        <p:scale>
          <a:sx n="86" d="100"/>
          <a:sy n="86" d="100"/>
        </p:scale>
        <p:origin x="-1482" y="-84"/>
      </p:cViewPr>
      <p:guideLst>
        <p:guide orient="horz" pos="2024"/>
        <p:guide pos="4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t" anchorCtr="0" compatLnSpc="1">
            <a:prstTxWarp prst="textNoShape">
              <a:avLst/>
            </a:prstTxWarp>
          </a:bodyPr>
          <a:lstStyle>
            <a:lvl1pPr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8" y="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t" anchorCtr="0" compatLnSpc="1">
            <a:prstTxWarp prst="textNoShape">
              <a:avLst/>
            </a:prstTxWarp>
          </a:bodyPr>
          <a:lstStyle>
            <a:lvl1pPr algn="r"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2871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b" anchorCtr="0" compatLnSpc="1">
            <a:prstTxWarp prst="textNoShape">
              <a:avLst/>
            </a:prstTxWarp>
          </a:bodyPr>
          <a:lstStyle>
            <a:lvl1pPr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8" y="942871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b" anchorCtr="0" compatLnSpc="1">
            <a:prstTxWarp prst="textNoShape">
              <a:avLst/>
            </a:prstTxWarp>
          </a:bodyPr>
          <a:lstStyle>
            <a:lvl1pPr algn="r"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80FDF01-77F9-4FFD-8D63-C5D67E01AB4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23215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t" anchorCtr="0" compatLnSpc="1">
            <a:prstTxWarp prst="textNoShape">
              <a:avLst/>
            </a:prstTxWarp>
          </a:bodyPr>
          <a:lstStyle>
            <a:lvl1pPr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8" y="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t" anchorCtr="0" compatLnSpc="1">
            <a:prstTxWarp prst="textNoShape">
              <a:avLst/>
            </a:prstTxWarp>
          </a:bodyPr>
          <a:lstStyle>
            <a:lvl1pPr algn="r"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2" y="4715954"/>
            <a:ext cx="5438775" cy="446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871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b" anchorCtr="0" compatLnSpc="1">
            <a:prstTxWarp prst="textNoShape">
              <a:avLst/>
            </a:prstTxWarp>
          </a:bodyPr>
          <a:lstStyle>
            <a:lvl1pPr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8" y="9428712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6" rIns="90997" bIns="45496" numCol="1" anchor="b" anchorCtr="0" compatLnSpc="1">
            <a:prstTxWarp prst="textNoShape">
              <a:avLst/>
            </a:prstTxWarp>
          </a:bodyPr>
          <a:lstStyle>
            <a:lvl1pPr algn="r" defTabSz="909311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1AEDFA7-5C82-4E65-BA2C-083D08D7CE5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75269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72263" y="188913"/>
            <a:ext cx="2173287" cy="59372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50813" y="188913"/>
            <a:ext cx="6369050" cy="5937250"/>
          </a:xfrm>
        </p:spPr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  <a:lvl2pPr>
              <a:defRPr>
                <a:latin typeface="맑은 고딕" pitchFamily="50" charset="-127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276225" y="1341438"/>
            <a:ext cx="8569325" cy="4784725"/>
          </a:xfrm>
        </p:spPr>
        <p:txBody>
          <a:bodyPr/>
          <a:lstStyle>
            <a:lvl1pPr>
              <a:buNone/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endParaRPr lang="ko-KR" altLang="en-US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ko-KR" altLang="en-US" dirty="0" smtClean="0"/>
              <a:t>배경</a:t>
            </a:r>
            <a:endParaRPr lang="ko-KR" altLang="en-US" dirty="0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제목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차트 개체 틀 2"/>
          <p:cNvSpPr>
            <a:spLocks noGrp="1"/>
          </p:cNvSpPr>
          <p:nvPr>
            <p:ph type="chart" idx="1"/>
          </p:nvPr>
        </p:nvSpPr>
        <p:spPr>
          <a:xfrm>
            <a:off x="276225" y="1341438"/>
            <a:ext cx="8569325" cy="4784725"/>
          </a:xfrm>
        </p:spPr>
        <p:txBody>
          <a:bodyPr/>
          <a:lstStyle/>
          <a:p>
            <a:pPr lvl="0"/>
            <a:endParaRPr lang="ko-KR" altLang="en-US" noProof="0" dirty="0" smtClean="0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150813" y="44450"/>
            <a:ext cx="8694737" cy="60817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76225" y="1341438"/>
            <a:ext cx="4208463" cy="4784725"/>
          </a:xfrm>
        </p:spPr>
        <p:txBody>
          <a:bodyPr/>
          <a:lstStyle>
            <a:lvl1pPr>
              <a:defRPr sz="2800">
                <a:latin typeface="맑은 고딕" pitchFamily="50" charset="-127"/>
                <a:ea typeface="맑은 고딕" pitchFamily="50" charset="-127"/>
              </a:defRPr>
            </a:lvl1pPr>
            <a:lvl2pPr>
              <a:defRPr sz="2400">
                <a:latin typeface="맑은 고딕" pitchFamily="50" charset="-127"/>
                <a:ea typeface="맑은 고딕" pitchFamily="50" charset="-127"/>
              </a:defRPr>
            </a:lvl2pPr>
            <a:lvl3pPr>
              <a:defRPr sz="2000">
                <a:latin typeface="맑은 고딕" pitchFamily="50" charset="-127"/>
                <a:ea typeface="맑은 고딕" pitchFamily="50" charset="-127"/>
              </a:defRPr>
            </a:lvl3pPr>
            <a:lvl4pPr>
              <a:defRPr sz="1800">
                <a:latin typeface="맑은 고딕" pitchFamily="50" charset="-127"/>
                <a:ea typeface="맑은 고딕" pitchFamily="50" charset="-127"/>
              </a:defRPr>
            </a:lvl4pPr>
            <a:lvl5pPr>
              <a:defRPr sz="1800">
                <a:latin typeface="맑은 고딕" pitchFamily="50" charset="-127"/>
                <a:ea typeface="맑은 고딕" pitchFamily="50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37088" y="1341438"/>
            <a:ext cx="4208462" cy="4784725"/>
          </a:xfrm>
        </p:spPr>
        <p:txBody>
          <a:bodyPr/>
          <a:lstStyle>
            <a:lvl1pPr>
              <a:defRPr sz="2800">
                <a:latin typeface="맑은 고딕" pitchFamily="50" charset="-127"/>
                <a:ea typeface="맑은 고딕" pitchFamily="50" charset="-127"/>
              </a:defRPr>
            </a:lvl1pPr>
            <a:lvl2pPr>
              <a:defRPr sz="2400">
                <a:latin typeface="맑은 고딕" pitchFamily="50" charset="-127"/>
                <a:ea typeface="맑은 고딕" pitchFamily="50" charset="-127"/>
              </a:defRPr>
            </a:lvl2pPr>
            <a:lvl3pPr>
              <a:defRPr sz="2000">
                <a:latin typeface="맑은 고딕" pitchFamily="50" charset="-127"/>
                <a:ea typeface="맑은 고딕" pitchFamily="50" charset="-127"/>
              </a:defRPr>
            </a:lvl3pPr>
            <a:lvl4pPr>
              <a:defRPr sz="1800">
                <a:latin typeface="맑은 고딕" pitchFamily="50" charset="-127"/>
                <a:ea typeface="맑은 고딕" pitchFamily="50" charset="-127"/>
              </a:defRPr>
            </a:lvl4pPr>
            <a:lvl5pPr>
              <a:defRPr sz="1800">
                <a:latin typeface="맑은 고딕" pitchFamily="50" charset="-127"/>
                <a:ea typeface="맑은 고딕" pitchFamily="50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맑은 고딕" pitchFamily="50" charset="-127"/>
                <a:ea typeface="맑은 고딕" pitchFamily="50" charset="-127"/>
              </a:defRPr>
            </a:lvl1pPr>
            <a:lvl2pPr>
              <a:defRPr sz="2000">
                <a:latin typeface="맑은 고딕" pitchFamily="50" charset="-127"/>
                <a:ea typeface="맑은 고딕" pitchFamily="50" charset="-127"/>
              </a:defRPr>
            </a:lvl2pPr>
            <a:lvl3pPr>
              <a:defRPr sz="1800">
                <a:latin typeface="맑은 고딕" pitchFamily="50" charset="-127"/>
                <a:ea typeface="맑은 고딕" pitchFamily="50" charset="-127"/>
              </a:defRPr>
            </a:lvl3pPr>
            <a:lvl4pPr>
              <a:defRPr sz="1600">
                <a:latin typeface="맑은 고딕" pitchFamily="50" charset="-127"/>
                <a:ea typeface="맑은 고딕" pitchFamily="50" charset="-127"/>
              </a:defRPr>
            </a:lvl4pPr>
            <a:lvl5pPr>
              <a:defRPr sz="1600">
                <a:latin typeface="맑은 고딕" pitchFamily="50" charset="-127"/>
                <a:ea typeface="맑은 고딕" pitchFamily="50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맑은 고딕" pitchFamily="50" charset="-127"/>
                <a:ea typeface="맑은 고딕" pitchFamily="50" charset="-127"/>
              </a:defRPr>
            </a:lvl1pPr>
            <a:lvl2pPr>
              <a:defRPr sz="2000">
                <a:latin typeface="맑은 고딕" pitchFamily="50" charset="-127"/>
                <a:ea typeface="맑은 고딕" pitchFamily="50" charset="-127"/>
              </a:defRPr>
            </a:lvl2pPr>
            <a:lvl3pPr>
              <a:defRPr sz="1800">
                <a:latin typeface="맑은 고딕" pitchFamily="50" charset="-127"/>
                <a:ea typeface="맑은 고딕" pitchFamily="50" charset="-127"/>
              </a:defRPr>
            </a:lvl3pPr>
            <a:lvl4pPr>
              <a:defRPr sz="1600">
                <a:latin typeface="맑은 고딕" pitchFamily="50" charset="-127"/>
                <a:ea typeface="맑은 고딕" pitchFamily="50" charset="-127"/>
              </a:defRPr>
            </a:lvl4pPr>
            <a:lvl5pPr>
              <a:defRPr sz="1600">
                <a:latin typeface="맑은 고딕" pitchFamily="50" charset="-127"/>
                <a:ea typeface="맑은 고딕" pitchFamily="50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맑은 고딕" pitchFamily="50" charset="-127"/>
                <a:ea typeface="맑은 고딕" pitchFamily="50" charset="-127"/>
              </a:defRPr>
            </a:lvl1pPr>
            <a:lvl2pPr>
              <a:defRPr sz="2800">
                <a:latin typeface="맑은 고딕" pitchFamily="50" charset="-127"/>
                <a:ea typeface="맑은 고딕" pitchFamily="50" charset="-127"/>
              </a:defRPr>
            </a:lvl2pPr>
            <a:lvl3pPr>
              <a:defRPr sz="2400">
                <a:latin typeface="맑은 고딕" pitchFamily="50" charset="-127"/>
                <a:ea typeface="맑은 고딕" pitchFamily="50" charset="-127"/>
              </a:defRPr>
            </a:lvl3pPr>
            <a:lvl4pPr>
              <a:defRPr sz="2000">
                <a:latin typeface="맑은 고딕" pitchFamily="50" charset="-127"/>
                <a:ea typeface="맑은 고딕" pitchFamily="50" charset="-127"/>
              </a:defRPr>
            </a:lvl4pPr>
            <a:lvl5pPr>
              <a:defRPr sz="2000">
                <a:latin typeface="맑은 고딕" pitchFamily="50" charset="-127"/>
                <a:ea typeface="맑은 고딕" pitchFamily="50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  <a:lvl2pPr>
              <a:defRPr>
                <a:latin typeface="맑은 고딕" pitchFamily="50" charset="-127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6225" y="1341438"/>
            <a:ext cx="856932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6453188"/>
            <a:ext cx="9144000" cy="33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     ⓒ KCA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0" dirty="0">
                <a:latin typeface="맑은 고딕" pitchFamily="50" charset="-127"/>
                <a:ea typeface="맑은 고딕" pitchFamily="50" charset="-127"/>
              </a:rPr>
              <a:t>대한화장품협회 </a:t>
            </a:r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2012   </a:t>
            </a:r>
            <a:fld id="{878B7DE3-AD8A-4D4A-9F9E-2635B3ED4BB0}" type="slidenum">
              <a:rPr lang="en-US" altLang="ko-KR" sz="1000" b="0">
                <a:latin typeface="맑은 고딕" pitchFamily="50" charset="-127"/>
                <a:ea typeface="맑은 고딕" pitchFamily="50" charset="-127"/>
              </a:rPr>
              <a:pPr algn="r">
                <a:defRPr/>
              </a:pPr>
              <a:t>‹#›</a:t>
            </a:fld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956550" y="6542088"/>
            <a:ext cx="89217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00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50B98129-4403-402A-861E-EE11E6CA34A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8" name="Rectangle 39"/>
          <p:cNvSpPr>
            <a:spLocks noChangeArrowheads="1"/>
          </p:cNvSpPr>
          <p:nvPr userDrawn="1"/>
        </p:nvSpPr>
        <p:spPr bwMode="gray">
          <a:xfrm>
            <a:off x="0" y="6462480"/>
            <a:ext cx="9144000" cy="4138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Group 41"/>
          <p:cNvGrpSpPr>
            <a:grpSpLocks/>
          </p:cNvGrpSpPr>
          <p:nvPr userDrawn="1"/>
        </p:nvGrpSpPr>
        <p:grpSpPr bwMode="auto">
          <a:xfrm rot="10800000" flipH="1" flipV="1">
            <a:off x="124841" y="6651024"/>
            <a:ext cx="8191575" cy="206976"/>
            <a:chOff x="112" y="3944"/>
            <a:chExt cx="5648" cy="0"/>
          </a:xfrm>
        </p:grpSpPr>
        <p:sp>
          <p:nvSpPr>
            <p:cNvPr id="10" name="Line 42"/>
            <p:cNvSpPr>
              <a:spLocks noChangeShapeType="1"/>
            </p:cNvSpPr>
            <p:nvPr userDrawn="1"/>
          </p:nvSpPr>
          <p:spPr bwMode="gray">
            <a:xfrm>
              <a:off x="1416" y="3944"/>
              <a:ext cx="43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Line 43"/>
            <p:cNvSpPr>
              <a:spLocks noChangeShapeType="1"/>
            </p:cNvSpPr>
            <p:nvPr userDrawn="1"/>
          </p:nvSpPr>
          <p:spPr bwMode="gray">
            <a:xfrm>
              <a:off x="112" y="3944"/>
              <a:ext cx="1240" cy="0"/>
            </a:xfrm>
            <a:prstGeom prst="line">
              <a:avLst/>
            </a:prstGeom>
            <a:noFill/>
            <a:ln w="117475" cap="rnd">
              <a:solidFill>
                <a:srgbClr val="FFFFFF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2" name="Rectangle 17"/>
          <p:cNvSpPr>
            <a:spLocks noChangeArrowheads="1"/>
          </p:cNvSpPr>
          <p:nvPr userDrawn="1"/>
        </p:nvSpPr>
        <p:spPr bwMode="auto">
          <a:xfrm>
            <a:off x="0" y="6513050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0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fld id="{0033D759-65F0-4047-BD93-E6733FDFC9A1}" type="slidenum">
              <a:rPr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pPr algn="r">
                <a:defRPr/>
              </a:pPr>
              <a:t>‹#›</a:t>
            </a:fld>
            <a:endParaRPr lang="en-US" altLang="ko-KR" sz="10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3" name="Picture 10" descr="템플릿--목차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직선 연결선 13"/>
          <p:cNvCxnSpPr/>
          <p:nvPr userDrawn="1"/>
        </p:nvCxnSpPr>
        <p:spPr bwMode="auto">
          <a:xfrm>
            <a:off x="0" y="836712"/>
            <a:ext cx="9144000" cy="0"/>
          </a:xfrm>
          <a:prstGeom prst="line">
            <a:avLst/>
          </a:prstGeom>
          <a:noFill/>
          <a:ln w="22225" cap="flat" cmpd="sng" algn="ctr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</p:sldLayoutIdLst>
  <p:transition advClick="0"/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템플릿--목차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623992" y="4952781"/>
            <a:ext cx="5786478" cy="83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사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대한화장품협회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안정림 부회장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0822" y="4119463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2014.  10.  6. 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98473" y="126610"/>
            <a:ext cx="8918917" cy="6542750"/>
          </a:xfrm>
          <a:prstGeom prst="roundRect">
            <a:avLst>
              <a:gd name="adj" fmla="val 4677"/>
            </a:avLst>
          </a:prstGeom>
          <a:noFill/>
          <a:ln w="158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51520" y="1556792"/>
            <a:ext cx="86409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8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C04C7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Y견고딕" pitchFamily="18" charset="-127"/>
                <a:ea typeface="HY견고딕" pitchFamily="18" charset="-127"/>
              </a:rPr>
              <a:t>화장품산업의 현재와 미래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7664" y="2700209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err="1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바이오화장품</a:t>
            </a:r>
            <a:endParaRPr lang="ko-KR" altLang="en-US" sz="3200" dirty="0">
              <a:solidFill>
                <a:srgbClr val="0066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467544" y="980729"/>
            <a:ext cx="8210550" cy="5400599"/>
          </a:xfrm>
          <a:prstGeom prst="roundRect">
            <a:avLst>
              <a:gd name="adj" fmla="val 3894"/>
            </a:avLst>
          </a:prstGeom>
          <a:solidFill>
            <a:schemeClr val="bg1"/>
          </a:solidFill>
          <a:ln w="12700" algn="ctr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ko-KR" altLang="en-US" b="0">
              <a:latin typeface="바탕체" pitchFamily="17" charset="-127"/>
              <a:ea typeface="바탕체" pitchFamily="17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61845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화장품에 대한 소비자의 기대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2123728" y="1484784"/>
            <a:ext cx="4608512" cy="4032448"/>
            <a:chOff x="2483768" y="1700808"/>
            <a:chExt cx="3888432" cy="3168352"/>
          </a:xfrm>
        </p:grpSpPr>
        <p:sp>
          <p:nvSpPr>
            <p:cNvPr id="20" name="순서도: 연결자 19"/>
            <p:cNvSpPr/>
            <p:nvPr/>
          </p:nvSpPr>
          <p:spPr bwMode="auto">
            <a:xfrm>
              <a:off x="3347864" y="1700808"/>
              <a:ext cx="2160240" cy="2016224"/>
            </a:xfrm>
            <a:prstGeom prst="flowChartConnector">
              <a:avLst/>
            </a:prstGeom>
            <a:solidFill>
              <a:srgbClr val="6699FF">
                <a:alpha val="49000"/>
              </a:srgbClr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o"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울릉도L" pitchFamily="18" charset="-127"/>
                <a:ea typeface="HY울릉도L" pitchFamily="18" charset="-127"/>
              </a:endParaRPr>
            </a:p>
          </p:txBody>
        </p:sp>
        <p:sp>
          <p:nvSpPr>
            <p:cNvPr id="21" name="순서도: 연결자 20"/>
            <p:cNvSpPr/>
            <p:nvPr/>
          </p:nvSpPr>
          <p:spPr bwMode="auto">
            <a:xfrm>
              <a:off x="2483768" y="2780928"/>
              <a:ext cx="2232248" cy="2088232"/>
            </a:xfrm>
            <a:prstGeom prst="flowChartConnector">
              <a:avLst/>
            </a:prstGeom>
            <a:solidFill>
              <a:srgbClr val="92D050">
                <a:alpha val="37000"/>
              </a:srgbClr>
            </a:solidFill>
            <a:ln w="9525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o"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울릉도L" pitchFamily="18" charset="-127"/>
                <a:ea typeface="HY울릉도L" pitchFamily="18" charset="-127"/>
              </a:endParaRPr>
            </a:p>
          </p:txBody>
        </p:sp>
        <p:sp>
          <p:nvSpPr>
            <p:cNvPr id="22" name="순서도: 연결자 21"/>
            <p:cNvSpPr/>
            <p:nvPr/>
          </p:nvSpPr>
          <p:spPr bwMode="auto">
            <a:xfrm>
              <a:off x="4211960" y="2780928"/>
              <a:ext cx="2160240" cy="2016224"/>
            </a:xfrm>
            <a:prstGeom prst="flowChartConnector">
              <a:avLst/>
            </a:prstGeom>
            <a:solidFill>
              <a:srgbClr val="D42CC0">
                <a:alpha val="35000"/>
              </a:srgbClr>
            </a:solidFill>
            <a:ln w="9525" cap="flat" cmpd="sng" algn="ctr">
              <a:solidFill>
                <a:srgbClr val="D42C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o"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울릉도L" pitchFamily="18" charset="-127"/>
                <a:ea typeface="HY울릉도L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635896" y="218570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0000FF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Scientific</a:t>
            </a:r>
            <a:endParaRPr lang="ko-KR" altLang="en-US" sz="2800" dirty="0">
              <a:solidFill>
                <a:srgbClr val="0000FF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400506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0066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Safety</a:t>
            </a:r>
            <a:endParaRPr lang="ko-KR" altLang="en-US" sz="2800" dirty="0">
              <a:solidFill>
                <a:srgbClr val="0066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2040" y="404745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C04C7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Satisfaction</a:t>
            </a:r>
            <a:endParaRPr lang="ko-KR" altLang="en-US" dirty="0">
              <a:solidFill>
                <a:srgbClr val="FC04C7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41793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복합된 화장품 기술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80728"/>
            <a:ext cx="5798021" cy="484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3131840" y="5868561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출처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600" dirty="0" smtClean="0">
                <a:latin typeface="바탕"/>
                <a:ea typeface="바탕"/>
              </a:rPr>
              <a:t>&lt;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Skin Science of the 21 Century : The future of</a:t>
            </a:r>
          </a:p>
          <a:p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cosmetic products,</a:t>
            </a:r>
            <a:r>
              <a:rPr lang="de-DE" altLang="ko-KR" sz="1600" dirty="0" smtClean="0">
                <a:latin typeface="Arial"/>
              </a:rPr>
              <a:t> Dr. Horst Wenck, Beiersdorf AG</a:t>
            </a:r>
            <a:r>
              <a:rPr lang="en-US" altLang="ko-KR" sz="1600" dirty="0" smtClean="0">
                <a:latin typeface="바탕"/>
                <a:ea typeface="바탕"/>
              </a:rPr>
              <a:t>&gt;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35621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피부과학의 발전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131840" y="5868561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출처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600" dirty="0" smtClean="0">
                <a:latin typeface="바탕"/>
                <a:ea typeface="바탕"/>
              </a:rPr>
              <a:t>&lt;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Skin Science of the 21 Century : The future of</a:t>
            </a:r>
          </a:p>
          <a:p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cosmetic products,</a:t>
            </a:r>
            <a:r>
              <a:rPr lang="de-DE" altLang="ko-KR" sz="1600" dirty="0" smtClean="0">
                <a:latin typeface="Arial"/>
              </a:rPr>
              <a:t> Dr. Horst Wenck, Beiersdorf AG</a:t>
            </a:r>
            <a:r>
              <a:rPr lang="en-US" altLang="ko-KR" sz="1600" dirty="0" smtClean="0">
                <a:latin typeface="바탕"/>
                <a:ea typeface="바탕"/>
              </a:rPr>
              <a:t>&gt;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78607"/>
            <a:ext cx="7525111" cy="472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50994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피부과학과 미래 화장품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7129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2" pitchFamily="18" charset="2"/>
              <a:buChar char="¤"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교차형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제품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R="0" lvl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2" pitchFamily="18" charset="2"/>
              <a:buChar char="¤"/>
              <a:tabLst/>
              <a:defRPr/>
            </a:pPr>
            <a:r>
              <a:rPr kumimoji="0" lang="ko-KR" altLang="en-US" sz="2800" b="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설계된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신진대사 조절기능 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예방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및 치료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kumimoji="0" lang="ko-KR" altLang="en-US" sz="2800" b="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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개인 맞춤형 제품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kumimoji="0" lang="ko-KR" altLang="en-US" sz="2800" b="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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“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녹색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”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제품들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2800" i="1" u="none" strike="noStrike" kern="1200" cap="none" spc="0" normalizeH="0" baseline="0" noProof="0" dirty="0" smtClean="0">
                <a:ln>
                  <a:noFill/>
                </a:ln>
                <a:solidFill>
                  <a:srgbClr val="FC04C7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미래 화장품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: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우리 소비자의 삶을 훨씬 윤택하게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!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 bwMode="auto">
          <a:xfrm>
            <a:off x="467544" y="1671191"/>
            <a:ext cx="8208912" cy="3197969"/>
          </a:xfrm>
          <a:prstGeom prst="roundRect">
            <a:avLst/>
          </a:prstGeom>
          <a:solidFill>
            <a:srgbClr val="FFCCFF">
              <a:alpha val="47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44823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바이오화장품의</a:t>
            </a:r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정의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11560" y="2060555"/>
            <a:ext cx="806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kumimoji="1" lang="ko-KR" altLang="en-US" b="1" dirty="0" err="1" smtClean="0">
                <a:latin typeface="맑은 고딕" pitchFamily="50" charset="-127"/>
                <a:ea typeface="맑은 고딕" pitchFamily="50" charset="-127"/>
              </a:rPr>
              <a:t>바이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오테크놀러지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(biotechnology)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를 구사하여 만들어진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kumimoji="1" lang="ko-KR" altLang="en-US" b="1" dirty="0" smtClean="0">
                <a:latin typeface="맑은 고딕" pitchFamily="50" charset="-127"/>
                <a:ea typeface="맑은 고딕" pitchFamily="50" charset="-127"/>
              </a:rPr>
              <a:t>물질을 성분으로 함유한 화장품을 말한다</a:t>
            </a:r>
            <a:r>
              <a:rPr kumimoji="1" lang="en-US" altLang="ko-KR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1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541560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바탕"/>
                <a:ea typeface="바탕"/>
              </a:rPr>
              <a:t>&lt;</a:t>
            </a:r>
            <a:r>
              <a:rPr lang="ko-KR" altLang="en-US" dirty="0" smtClean="0">
                <a:latin typeface="바탕"/>
                <a:ea typeface="바탕"/>
              </a:rPr>
              <a:t>해양과학용어사전</a:t>
            </a:r>
            <a:r>
              <a:rPr lang="en-US" altLang="ko-KR" dirty="0" smtClean="0">
                <a:latin typeface="바탕"/>
                <a:ea typeface="바탕"/>
              </a:rPr>
              <a:t>&gt;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615407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C04C7"/>
                </a:solidFill>
                <a:latin typeface="맑은 고딕" pitchFamily="50" charset="-127"/>
                <a:ea typeface="맑은 고딕" pitchFamily="50" charset="-127"/>
              </a:rPr>
              <a:t>⇒ 생명공학기술을 이용하여 제조된 화장품</a:t>
            </a:r>
            <a:endParaRPr lang="ko-KR" altLang="en-US" dirty="0">
              <a:solidFill>
                <a:srgbClr val="FC04C7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 bwMode="auto">
          <a:xfrm>
            <a:off x="467544" y="1124744"/>
            <a:ext cx="8208912" cy="4032448"/>
          </a:xfrm>
          <a:prstGeom prst="roundRect">
            <a:avLst/>
          </a:prstGeom>
          <a:solidFill>
            <a:srgbClr val="FFCCFF">
              <a:alpha val="47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44823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바이오화장품의</a:t>
            </a:r>
            <a:r>
              <a:rPr lang="en-US" altLang="ko-KR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미래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83568" y="1690935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¤"/>
            </a:pP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바이오화장품은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소비자들의 새로운 기대를 충족시킬 수 있는</a:t>
            </a:r>
            <a:endParaRPr kumimoji="0" lang="en-US" altLang="ko-KR" sz="2000" dirty="0" smtClean="0">
              <a:solidFill>
                <a:sysClr val="windowText" lastClr="000000"/>
              </a:solidFill>
              <a:latin typeface="맑은 고딕"/>
              <a:ea typeface="맑은 고딕"/>
              <a:sym typeface="Wingdings 2"/>
            </a:endParaRPr>
          </a:p>
          <a:p>
            <a:r>
              <a:rPr kumimoji="0" lang="en-US" altLang="ko-KR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   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고부가 가치 제품</a:t>
            </a:r>
            <a:r>
              <a:rPr kumimoji="0" lang="en-US" altLang="ko-KR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  </a:t>
            </a:r>
            <a:endParaRPr lang="ko-KR" altLang="en-US" sz="2000" dirty="0"/>
          </a:p>
        </p:txBody>
      </p:sp>
      <p:sp>
        <p:nvSpPr>
          <p:cNvPr id="6" name="직사각형 5"/>
          <p:cNvSpPr/>
          <p:nvPr/>
        </p:nvSpPr>
        <p:spPr>
          <a:xfrm>
            <a:off x="683568" y="288487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¤"/>
            </a:pP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철저한 자율적 관리를 통해 유용성과 안전성을 확보하여 </a:t>
            </a:r>
            <a:endParaRPr kumimoji="0" lang="en-US" altLang="ko-KR" sz="2000" dirty="0" smtClean="0">
              <a:solidFill>
                <a:sysClr val="windowText" lastClr="000000"/>
              </a:solidFill>
              <a:latin typeface="맑은 고딕"/>
              <a:ea typeface="맑은 고딕"/>
              <a:sym typeface="Wingdings 2"/>
            </a:endParaRPr>
          </a:p>
          <a:p>
            <a:r>
              <a:rPr kumimoji="0" lang="en-US" altLang="ko-KR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   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소비자의 신뢰 구축</a:t>
            </a:r>
            <a:endParaRPr lang="ko-KR" altLang="en-US" sz="2000" dirty="0"/>
          </a:p>
        </p:txBody>
      </p:sp>
      <p:sp>
        <p:nvSpPr>
          <p:cNvPr id="7" name="직사각형 6"/>
          <p:cNvSpPr/>
          <p:nvPr/>
        </p:nvSpPr>
        <p:spPr>
          <a:xfrm>
            <a:off x="683568" y="396499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ko-KR" sz="2000" dirty="0" smtClean="0">
                <a:solidFill>
                  <a:sysClr val="windowText" lastClr="000000"/>
                </a:solidFill>
                <a:latin typeface="바탕"/>
                <a:ea typeface="바탕"/>
                <a:sym typeface="Wingdings 2"/>
              </a:rPr>
              <a:t>※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바이오화장품산업은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바이오화학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산업에서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endParaRPr kumimoji="0" lang="en-US" altLang="ko-KR" sz="2000" dirty="0" smtClean="0">
              <a:solidFill>
                <a:sysClr val="windowText" lastClr="000000"/>
              </a:solidFill>
              <a:latin typeface="맑은 고딕"/>
              <a:ea typeface="맑은 고딕"/>
              <a:sym typeface="Wingdings 2"/>
            </a:endParaRPr>
          </a:p>
          <a:p>
            <a:r>
              <a:rPr kumimoji="0" lang="en-US" altLang="ko-KR" sz="2000" dirty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en-US" altLang="ko-KR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  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별도로 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바이오화장품산업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ko-KR" altLang="en-US" sz="2000" dirty="0" err="1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국가표준대분류에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 </a:t>
            </a:r>
            <a:r>
              <a:rPr kumimoji="0" lang="ko-KR" altLang="en-US" sz="2000" dirty="0" smtClean="0">
                <a:solidFill>
                  <a:sysClr val="windowText" lastClr="000000"/>
                </a:solidFill>
                <a:latin typeface="맑은 고딕"/>
                <a:ea typeface="맑은 고딕"/>
                <a:sym typeface="Wingdings 2"/>
              </a:rPr>
              <a:t>포함되어야 함</a:t>
            </a:r>
            <a:endParaRPr lang="ko-KR" altLang="en-US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3"/>
          <p:cNvSpPr>
            <a:spLocks noChangeArrowheads="1" noChangeShapeType="1" noTextEdit="1"/>
          </p:cNvSpPr>
          <p:nvPr/>
        </p:nvSpPr>
        <p:spPr bwMode="auto">
          <a:xfrm>
            <a:off x="1798092" y="3089076"/>
            <a:ext cx="5510212" cy="915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o-KR" altLang="en-US" sz="3600" kern="10" dirty="0">
                <a:ln w="12700">
                  <a:solidFill>
                    <a:srgbClr val="0C78E7">
                      <a:alpha val="60001"/>
                    </a:srgbClr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C78E7"/>
                    </a:gs>
                    <a:gs pos="100000">
                      <a:srgbClr val="89F3D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bg1"/>
                  </a:outerShdw>
                </a:effectLst>
                <a:latin typeface="휴먼둥근헤드라인"/>
                <a:ea typeface="휴먼둥근헤드라인"/>
              </a:rPr>
              <a:t>감사합니다</a:t>
            </a:r>
            <a:r>
              <a:rPr lang="en-US" altLang="ko-KR" sz="3600" kern="10" dirty="0">
                <a:ln w="12700">
                  <a:solidFill>
                    <a:srgbClr val="0C78E7">
                      <a:alpha val="60001"/>
                    </a:srgbClr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C78E7"/>
                    </a:gs>
                    <a:gs pos="100000">
                      <a:srgbClr val="89F3D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bg1"/>
                  </a:outerShdw>
                </a:effectLst>
                <a:latin typeface="휴먼둥근헤드라인"/>
                <a:ea typeface="휴먼둥근헤드라인"/>
              </a:rPr>
              <a:t>.</a:t>
            </a:r>
            <a:endParaRPr lang="ko-KR" altLang="en-US" sz="3600" kern="10" dirty="0">
              <a:ln w="12700">
                <a:solidFill>
                  <a:srgbClr val="0C78E7">
                    <a:alpha val="60001"/>
                  </a:srgbClr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C78E7"/>
                  </a:gs>
                  <a:gs pos="100000">
                    <a:srgbClr val="89F3DF"/>
                  </a:gs>
                </a:gsLst>
                <a:lin ang="5400000" scaled="1"/>
              </a:gradFill>
              <a:effectLst>
                <a:outerShdw dist="35921" dir="2700000" algn="ctr" rotWithShape="0">
                  <a:schemeClr val="bg1"/>
                </a:outerShdw>
              </a:effectLst>
              <a:latin typeface="휴먼둥근헤드라인"/>
              <a:ea typeface="휴먼둥근헤드라인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4022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글로벌 </a:t>
            </a:r>
            <a:r>
              <a:rPr lang="ko-KR" altLang="en-US" sz="36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메가트렌드</a:t>
            </a:r>
            <a:endParaRPr lang="ko-KR" altLang="en-US" sz="3600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5" name="Picture 3"/>
          <p:cNvPicPr>
            <a:picLocks noChangeAspect="1"/>
          </p:cNvPicPr>
          <p:nvPr/>
        </p:nvPicPr>
        <p:blipFill rotWithShape="1">
          <a:blip r:embed="rId2" cstate="print"/>
          <a:srcRect l="29377" t="18119" r="21611" b="11846"/>
          <a:stretch/>
        </p:blipFill>
        <p:spPr>
          <a:xfrm>
            <a:off x="1766670" y="1170118"/>
            <a:ext cx="5318794" cy="42751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59748" y="1146230"/>
            <a:ext cx="16601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sz="1600" b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131840" y="5661248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출처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600" dirty="0" smtClean="0">
                <a:latin typeface="바탕"/>
                <a:ea typeface="바탕"/>
              </a:rPr>
              <a:t>&lt;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Skin Science of the 21 Century : The future of</a:t>
            </a:r>
          </a:p>
          <a:p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         cosmetic products,</a:t>
            </a:r>
            <a:r>
              <a:rPr lang="de-DE" altLang="ko-KR" sz="1600" dirty="0" smtClean="0">
                <a:latin typeface="Arial"/>
              </a:rPr>
              <a:t> Dr. Horst Wenck, Beiersdorf AG</a:t>
            </a:r>
            <a:r>
              <a:rPr lang="en-US" altLang="ko-KR" sz="1600" dirty="0" smtClean="0">
                <a:latin typeface="바탕"/>
                <a:ea typeface="바탕"/>
              </a:rPr>
              <a:t>&gt;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43364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세계 유망 기술 분야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988" y="1202779"/>
            <a:ext cx="782002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 bwMode="auto">
          <a:xfrm>
            <a:off x="467544" y="1455167"/>
            <a:ext cx="8208912" cy="3816424"/>
          </a:xfrm>
          <a:prstGeom prst="roundRect">
            <a:avLst/>
          </a:prstGeom>
          <a:solidFill>
            <a:srgbClr val="92D05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5352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ko-KR" sz="3600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Biotechnology</a:t>
            </a:r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의 정의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11560" y="1844531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생물공학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생명공학 또는 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BT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라고도 한다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 DNA 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재조합 기술을 응용한</a:t>
            </a:r>
            <a:endParaRPr lang="en-US" altLang="ko-KR" sz="20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여러 새로운 과학적 방법 등도 이에 속한다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생물공학의 정의와 대상 내용은 시대에 따라 크게 변화되어 왔다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현재는 생명과학의 전체 분야를 학제간의 구별 없이 연구하는 기초적</a:t>
            </a:r>
            <a:endParaRPr lang="en-US" altLang="ko-KR" sz="20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학문과 이를 기반으로 새로운 기술의 개발을 목적으로 삼은 </a:t>
            </a:r>
            <a:endParaRPr lang="en-US" altLang="ko-KR" sz="20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응용분야를 모두 내포한다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1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5343599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바탕"/>
                <a:ea typeface="바탕"/>
              </a:rPr>
              <a:t>&lt;</a:t>
            </a:r>
            <a:r>
              <a:rPr lang="ko-KR" altLang="en-US" dirty="0" err="1" smtClean="0">
                <a:latin typeface="바탕"/>
                <a:ea typeface="바탕"/>
              </a:rPr>
              <a:t>두산백과</a:t>
            </a:r>
            <a:r>
              <a:rPr lang="en-US" altLang="ko-KR" dirty="0" smtClean="0">
                <a:latin typeface="바탕"/>
                <a:ea typeface="바탕"/>
              </a:rPr>
              <a:t>&gt;</a:t>
            </a:r>
            <a:endParaRPr lang="ko-KR" alt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 bwMode="auto">
          <a:xfrm>
            <a:off x="467544" y="1455167"/>
            <a:ext cx="8208912" cy="3816424"/>
          </a:xfrm>
          <a:prstGeom prst="roundRect">
            <a:avLst/>
          </a:prstGeom>
          <a:solidFill>
            <a:srgbClr val="92D05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4022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바이오산업의 정의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83568" y="3236074"/>
            <a:ext cx="76328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kumimoji="1" lang="ko-KR" altLang="en-US" sz="2000" b="1" dirty="0" smtClean="0">
                <a:solidFill>
                  <a:srgbClr val="0000FF"/>
                </a:solidFill>
                <a:latin typeface="바탕"/>
                <a:ea typeface="바탕"/>
              </a:rPr>
              <a:t>▪ </a:t>
            </a:r>
            <a:r>
              <a:rPr kumimoji="1" lang="ko-KR" altLang="en-US" sz="2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생물체가 가진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기능과 정보를 생물공학기술</a:t>
            </a:r>
            <a:r>
              <a:rPr lang="en-US" altLang="ko-KR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(Biotechnology)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endParaRPr lang="en-US" altLang="ko-KR" sz="20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이용하여 생물체의 기능 및 정보를 활용하여 </a:t>
            </a:r>
            <a:r>
              <a:rPr kumimoji="1" lang="ko-KR" altLang="en-US" sz="2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필요로 하는 </a:t>
            </a:r>
            <a:endParaRPr kumimoji="1" lang="en-US" altLang="ko-KR" sz="2000" b="1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kumimoji="1" lang="ko-KR" altLang="en-US" sz="2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유용물질을 생산하는 산업과 서비스</a:t>
            </a:r>
            <a:endParaRPr kumimoji="1" lang="ko-KR" altLang="en-US" sz="2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5343599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바탕"/>
                <a:ea typeface="바탕"/>
              </a:rPr>
              <a:t>&lt;KSJ 1009:2008&gt;</a:t>
            </a:r>
            <a:endParaRPr lang="ko-KR" altLang="en-US" dirty="0"/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683568" y="2132856"/>
            <a:ext cx="7632848" cy="49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kumimoji="1" lang="ko-KR" altLang="en-US" sz="2000" b="1" dirty="0" smtClean="0">
                <a:solidFill>
                  <a:srgbClr val="0000FF"/>
                </a:solidFill>
                <a:latin typeface="바탕"/>
                <a:ea typeface="바탕"/>
              </a:rPr>
              <a:t>▪ </a:t>
            </a:r>
            <a:r>
              <a:rPr lang="ko-KR" altLang="en-US" sz="20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생명공학기술을 이용하거나 이에 관련된 모든 산업 활동</a:t>
            </a:r>
            <a:endParaRPr lang="ko-KR" altLang="en-US" sz="20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4022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바이오산업의 분류</a:t>
            </a:r>
          </a:p>
        </p:txBody>
      </p:sp>
      <p:cxnSp>
        <p:nvCxnSpPr>
          <p:cNvPr id="7" name="직선 연결선 6"/>
          <p:cNvCxnSpPr/>
          <p:nvPr/>
        </p:nvCxnSpPr>
        <p:spPr bwMode="auto">
          <a:xfrm>
            <a:off x="611560" y="1556792"/>
            <a:ext cx="0" cy="367240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" name="직선 연결선 11"/>
          <p:cNvCxnSpPr/>
          <p:nvPr/>
        </p:nvCxnSpPr>
        <p:spPr bwMode="auto">
          <a:xfrm>
            <a:off x="611560" y="155679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971600" y="1403484"/>
            <a:ext cx="1512168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재화의 생산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9" name="직선 연결선 18"/>
          <p:cNvCxnSpPr/>
          <p:nvPr/>
        </p:nvCxnSpPr>
        <p:spPr bwMode="auto">
          <a:xfrm>
            <a:off x="4067944" y="167177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499992" y="145574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en-US" altLang="ko-KR" sz="160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바이오의약산업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181578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바이오화학산업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9992" y="217582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바이오식품산업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99992" y="253586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바이오환경산업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4283968" y="1383740"/>
            <a:ext cx="2088232" cy="5040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cxnSp>
        <p:nvCxnSpPr>
          <p:cNvPr id="26" name="직선 연결선 25"/>
          <p:cNvCxnSpPr/>
          <p:nvPr/>
        </p:nvCxnSpPr>
        <p:spPr bwMode="auto">
          <a:xfrm>
            <a:off x="2555776" y="167177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8" name="직선 연결선 27"/>
          <p:cNvCxnSpPr/>
          <p:nvPr/>
        </p:nvCxnSpPr>
        <p:spPr bwMode="auto">
          <a:xfrm>
            <a:off x="4067944" y="1671772"/>
            <a:ext cx="0" cy="180020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0" name="직선 연결선 29"/>
          <p:cNvCxnSpPr/>
          <p:nvPr/>
        </p:nvCxnSpPr>
        <p:spPr bwMode="auto">
          <a:xfrm>
            <a:off x="4067944" y="347197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2843808" y="150627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상품 생산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연결선 40"/>
          <p:cNvCxnSpPr/>
          <p:nvPr/>
        </p:nvCxnSpPr>
        <p:spPr bwMode="auto">
          <a:xfrm>
            <a:off x="2555776" y="395454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2843808" y="373851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동식물 및 에너지 생산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연결선 42"/>
          <p:cNvCxnSpPr/>
          <p:nvPr/>
        </p:nvCxnSpPr>
        <p:spPr bwMode="auto">
          <a:xfrm>
            <a:off x="5076056" y="395454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5436096" y="3738518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7.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바이오에너지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및 자원산업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1600" y="5085184"/>
            <a:ext cx="1512168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서비스 제공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9" name="직선 연결선 28"/>
          <p:cNvCxnSpPr/>
          <p:nvPr/>
        </p:nvCxnSpPr>
        <p:spPr bwMode="auto">
          <a:xfrm>
            <a:off x="611560" y="522920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499992" y="2917394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바이오전자산업</a:t>
            </a:r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9992" y="325594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바이오공정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및 기기산업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 bwMode="auto">
          <a:xfrm>
            <a:off x="4067944" y="311193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6" name="직선 연결선 35"/>
          <p:cNvCxnSpPr/>
          <p:nvPr/>
        </p:nvCxnSpPr>
        <p:spPr bwMode="auto">
          <a:xfrm>
            <a:off x="4067944" y="275189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7" name="직선 연결선 36"/>
          <p:cNvCxnSpPr/>
          <p:nvPr/>
        </p:nvCxnSpPr>
        <p:spPr bwMode="auto">
          <a:xfrm>
            <a:off x="4067944" y="239185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8" name="직선 연결선 37"/>
          <p:cNvCxnSpPr/>
          <p:nvPr/>
        </p:nvCxnSpPr>
        <p:spPr bwMode="auto">
          <a:xfrm>
            <a:off x="4067944" y="203181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9" name="직선 연결선 48"/>
          <p:cNvCxnSpPr/>
          <p:nvPr/>
        </p:nvCxnSpPr>
        <p:spPr bwMode="auto">
          <a:xfrm>
            <a:off x="2555776" y="1650286"/>
            <a:ext cx="0" cy="2304256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1" name="직선 연결선 50"/>
          <p:cNvCxnSpPr/>
          <p:nvPr/>
        </p:nvCxnSpPr>
        <p:spPr bwMode="auto">
          <a:xfrm>
            <a:off x="2483768" y="530120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2843808" y="5106670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연구개발 및 분석서비스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5" name="직선 연결선 54"/>
          <p:cNvCxnSpPr/>
          <p:nvPr/>
        </p:nvCxnSpPr>
        <p:spPr bwMode="auto">
          <a:xfrm>
            <a:off x="5228456" y="530120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5588496" y="510667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8.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바이오검정</a:t>
            </a:r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정보서비스 및</a:t>
            </a:r>
            <a:endParaRPr lang="en-US" altLang="ko-KR" sz="16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연구개발산업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2080" y="5919663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바탕"/>
                <a:ea typeface="바탕"/>
              </a:rPr>
              <a:t>&lt;KSJ 1009:2008&gt;</a:t>
            </a:r>
            <a:endParaRPr lang="ko-KR" alt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9" y="116632"/>
            <a:ext cx="44823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생명공학기술의 분류</a:t>
            </a:r>
          </a:p>
        </p:txBody>
      </p:sp>
      <p:cxnSp>
        <p:nvCxnSpPr>
          <p:cNvPr id="7" name="직선 연결선 6"/>
          <p:cNvCxnSpPr/>
          <p:nvPr/>
        </p:nvCxnSpPr>
        <p:spPr bwMode="auto">
          <a:xfrm>
            <a:off x="539552" y="1196752"/>
            <a:ext cx="0" cy="489654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" name="직선 연결선 11"/>
          <p:cNvCxnSpPr/>
          <p:nvPr/>
        </p:nvCxnSpPr>
        <p:spPr bwMode="auto">
          <a:xfrm>
            <a:off x="539552" y="119675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99592" y="980728"/>
            <a:ext cx="1368152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연구개발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9" name="직선 연결선 18"/>
          <p:cNvCxnSpPr/>
          <p:nvPr/>
        </p:nvCxnSpPr>
        <p:spPr bwMode="auto">
          <a:xfrm>
            <a:off x="5148064" y="1124744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80112" y="90872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유전공학기술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129024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단백질공학기술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80112" y="170080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기타</a:t>
            </a:r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거대분자공학기술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80112" y="206084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세포 및 조직공학기술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5364088" y="836712"/>
            <a:ext cx="2088232" cy="5040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L" pitchFamily="18" charset="-127"/>
              <a:ea typeface="HY울릉도L" pitchFamily="18" charset="-127"/>
            </a:endParaRPr>
          </a:p>
        </p:txBody>
      </p:sp>
      <p:cxnSp>
        <p:nvCxnSpPr>
          <p:cNvPr id="26" name="직선 연결선 25"/>
          <p:cNvCxnSpPr/>
          <p:nvPr/>
        </p:nvCxnSpPr>
        <p:spPr bwMode="auto">
          <a:xfrm>
            <a:off x="2411760" y="114623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8" name="직선 연결선 27"/>
          <p:cNvCxnSpPr/>
          <p:nvPr/>
        </p:nvCxnSpPr>
        <p:spPr bwMode="auto">
          <a:xfrm>
            <a:off x="5148064" y="1124744"/>
            <a:ext cx="0" cy="115212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0" name="직선 연결선 29"/>
          <p:cNvCxnSpPr/>
          <p:nvPr/>
        </p:nvCxnSpPr>
        <p:spPr bwMode="auto">
          <a:xfrm>
            <a:off x="5148064" y="227687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2771800" y="9807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생체물질 및 세포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0" name="직선 연결선 39"/>
          <p:cNvCxnSpPr/>
          <p:nvPr/>
        </p:nvCxnSpPr>
        <p:spPr bwMode="auto">
          <a:xfrm>
            <a:off x="2411760" y="1124744"/>
            <a:ext cx="0" cy="1584176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1" name="직선 연결선 40"/>
          <p:cNvCxnSpPr/>
          <p:nvPr/>
        </p:nvCxnSpPr>
        <p:spPr bwMode="auto">
          <a:xfrm>
            <a:off x="2411760" y="270892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2699792" y="249289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생체정보 해석 및 활용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연결선 42"/>
          <p:cNvCxnSpPr/>
          <p:nvPr/>
        </p:nvCxnSpPr>
        <p:spPr bwMode="auto">
          <a:xfrm>
            <a:off x="5148064" y="258639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4" name="직선 연결선 43"/>
          <p:cNvCxnSpPr/>
          <p:nvPr/>
        </p:nvCxnSpPr>
        <p:spPr bwMode="auto">
          <a:xfrm>
            <a:off x="5148064" y="2586390"/>
            <a:ext cx="0" cy="57606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5" name="직선 연결선 44"/>
          <p:cNvCxnSpPr/>
          <p:nvPr/>
        </p:nvCxnSpPr>
        <p:spPr bwMode="auto">
          <a:xfrm>
            <a:off x="5148064" y="3162454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5580112" y="2442374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E.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시스템생물학기술 및 </a:t>
            </a:r>
            <a:endParaRPr lang="en-US" altLang="ko-KR" sz="16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생물정보학기술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80112" y="3018438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F.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대사공학기술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7" name="직선 연결선 26"/>
          <p:cNvCxnSpPr/>
          <p:nvPr/>
        </p:nvCxnSpPr>
        <p:spPr bwMode="auto">
          <a:xfrm>
            <a:off x="539552" y="3573016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899592" y="3356992"/>
            <a:ext cx="1584176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생산 및 활용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2" name="직선 연결선 31"/>
          <p:cNvCxnSpPr/>
          <p:nvPr/>
        </p:nvCxnSpPr>
        <p:spPr bwMode="auto">
          <a:xfrm>
            <a:off x="2555776" y="3501008"/>
            <a:ext cx="0" cy="1224136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3" name="직선 연결선 32"/>
          <p:cNvCxnSpPr/>
          <p:nvPr/>
        </p:nvCxnSpPr>
        <p:spPr bwMode="auto">
          <a:xfrm>
            <a:off x="2555776" y="350100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2915816" y="3356992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 bwMode="auto">
          <a:xfrm>
            <a:off x="3563888" y="350100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3995936" y="3356992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G.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대사공학기술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" name="직선 연결선 37"/>
          <p:cNvCxnSpPr/>
          <p:nvPr/>
        </p:nvCxnSpPr>
        <p:spPr bwMode="auto">
          <a:xfrm>
            <a:off x="2555776" y="407707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2843808" y="388253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자원확보 및 응용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76056" y="3789040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H.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생물자원 생산 및 이용기술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9" name="직선 연결선 48"/>
          <p:cNvCxnSpPr/>
          <p:nvPr/>
        </p:nvCxnSpPr>
        <p:spPr bwMode="auto">
          <a:xfrm>
            <a:off x="4644008" y="398357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0" name="직선 연결선 49"/>
          <p:cNvCxnSpPr/>
          <p:nvPr/>
        </p:nvCxnSpPr>
        <p:spPr bwMode="auto">
          <a:xfrm>
            <a:off x="4644008" y="3983578"/>
            <a:ext cx="0" cy="36004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2" name="직선 연결선 51"/>
          <p:cNvCxnSpPr/>
          <p:nvPr/>
        </p:nvCxnSpPr>
        <p:spPr bwMode="auto">
          <a:xfrm>
            <a:off x="4644008" y="4343618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5076056" y="4199602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환경생명공학 및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바이오에너지기술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5" name="직선 연결선 54"/>
          <p:cNvCxnSpPr/>
          <p:nvPr/>
        </p:nvCxnSpPr>
        <p:spPr bwMode="auto">
          <a:xfrm>
            <a:off x="2555776" y="4725144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2915816" y="4581128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융합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923928" y="4552092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J. </a:t>
            </a:r>
            <a:r>
              <a:rPr lang="ko-KR" altLang="en-US" sz="1600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나노바이오기술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8" name="직선 연결선 57"/>
          <p:cNvCxnSpPr/>
          <p:nvPr/>
        </p:nvCxnSpPr>
        <p:spPr bwMode="auto">
          <a:xfrm>
            <a:off x="3491880" y="474663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9" name="직선 연결선 58"/>
          <p:cNvCxnSpPr/>
          <p:nvPr/>
        </p:nvCxnSpPr>
        <p:spPr bwMode="auto">
          <a:xfrm>
            <a:off x="3491880" y="4746630"/>
            <a:ext cx="0" cy="36004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0" name="직선 연결선 59"/>
          <p:cNvCxnSpPr/>
          <p:nvPr/>
        </p:nvCxnSpPr>
        <p:spPr bwMode="auto">
          <a:xfrm>
            <a:off x="3491880" y="510667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3923928" y="4962654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K.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생물전자공학기술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2" name="직선 연결선 61"/>
          <p:cNvCxnSpPr/>
          <p:nvPr/>
        </p:nvCxnSpPr>
        <p:spPr bwMode="auto">
          <a:xfrm>
            <a:off x="539552" y="550794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4" name="직선 연결선 63"/>
          <p:cNvCxnSpPr/>
          <p:nvPr/>
        </p:nvCxnSpPr>
        <p:spPr bwMode="auto">
          <a:xfrm>
            <a:off x="539552" y="6093296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899592" y="5363924"/>
            <a:ext cx="720080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평가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연결선 65"/>
          <p:cNvCxnSpPr/>
          <p:nvPr/>
        </p:nvCxnSpPr>
        <p:spPr bwMode="auto">
          <a:xfrm>
            <a:off x="1619672" y="5507940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1979712" y="5363924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160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안전성 및 효능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8" name="직선 연결선 67"/>
          <p:cNvCxnSpPr/>
          <p:nvPr/>
        </p:nvCxnSpPr>
        <p:spPr bwMode="auto">
          <a:xfrm>
            <a:off x="3491880" y="5517232"/>
            <a:ext cx="36004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3851920" y="5394702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L.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생물안전성 및 효능평가기술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99592" y="5939988"/>
            <a:ext cx="720080" cy="369332"/>
          </a:xfrm>
          <a:prstGeom prst="rect">
            <a:avLst/>
          </a:prstGeom>
          <a:solidFill>
            <a:srgbClr val="FFCCFF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기타</a:t>
            </a:r>
            <a:endParaRPr lang="ko-KR" altLang="en-US" sz="18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1" name="직선 연결선 70"/>
          <p:cNvCxnSpPr/>
          <p:nvPr/>
        </p:nvCxnSpPr>
        <p:spPr bwMode="auto">
          <a:xfrm>
            <a:off x="1619672" y="6165304"/>
            <a:ext cx="223224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74" name="TextBox 73"/>
          <p:cNvSpPr txBox="1"/>
          <p:nvPr/>
        </p:nvSpPr>
        <p:spPr>
          <a:xfrm>
            <a:off x="3851920" y="5970766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M. </a:t>
            </a:r>
            <a:r>
              <a:rPr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기타생명공학기술</a:t>
            </a:r>
            <a:endParaRPr lang="ko-KR" altLang="en-US" sz="1600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868144" y="5919663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바탕"/>
                <a:ea typeface="바탕"/>
              </a:rPr>
              <a:t>&lt;KSJ 1009:2008&gt;</a:t>
            </a:r>
            <a:endParaRPr lang="ko-KR" alt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9678" y="116632"/>
            <a:ext cx="66165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바이오산업의 특성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947936" y="1268760"/>
            <a:ext cx="7368480" cy="357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1">
              <a:spcBef>
                <a:spcPts val="0"/>
              </a:spcBef>
              <a:spcAft>
                <a:spcPts val="4000"/>
              </a:spcAft>
              <a:buClr>
                <a:srgbClr val="000099"/>
              </a:buClr>
              <a:buFont typeface="Wingdings" pitchFamily="2" charset="2"/>
              <a:buChar char="q"/>
            </a:pPr>
            <a:r>
              <a:rPr kumimoji="1" lang="ko-KR" altLang="en-US" b="1" dirty="0" smtClean="0">
                <a:latin typeface="맑은 고딕" pitchFamily="50" charset="-127"/>
                <a:ea typeface="맑은 고딕" pitchFamily="50" charset="-127"/>
              </a:rPr>
              <a:t> 바이오산업은 고부가가치를 창출</a:t>
            </a:r>
            <a:endParaRPr kumimoji="1" lang="ko-KR" altLang="en-US" b="1" dirty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Wingdings" pitchFamily="2" charset="2"/>
              <a:buChar char="q"/>
            </a:pPr>
            <a:r>
              <a:rPr kumimoji="1" lang="ko-KR" altLang="en-US" b="1" dirty="0" smtClean="0">
                <a:latin typeface="맑은 고딕" pitchFamily="50" charset="-127"/>
                <a:ea typeface="맑은 고딕" pitchFamily="50" charset="-127"/>
              </a:rPr>
              <a:t> 정보기술</a:t>
            </a:r>
            <a:r>
              <a:rPr kumimoji="1"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b="1" dirty="0" err="1" smtClean="0">
                <a:latin typeface="맑은 고딕" pitchFamily="50" charset="-127"/>
                <a:ea typeface="맑은 고딕" pitchFamily="50" charset="-127"/>
              </a:rPr>
              <a:t>나노기술</a:t>
            </a:r>
            <a:r>
              <a:rPr kumimoji="1" lang="ko-KR" altLang="en-US" b="1" dirty="0" smtClean="0">
                <a:latin typeface="맑은 고딕" pitchFamily="50" charset="-127"/>
                <a:ea typeface="맑은 고딕" pitchFamily="50" charset="-127"/>
              </a:rPr>
              <a:t> 등 타 기술과의 융합을 통한</a:t>
            </a:r>
            <a:endParaRPr kumimoji="1"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3000"/>
              </a:spcAft>
              <a:buClr>
                <a:srgbClr val="000099"/>
              </a:buClr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기술혁신으로 폭넓은 시너지 효과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Wingdings" pitchFamily="2" charset="2"/>
              <a:buChar char="q"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21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세기 인류가 직면하고 있는 건강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식량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환경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에너지 문제들을 해결할 수 있는 대안기술</a:t>
            </a:r>
            <a:endParaRPr kumimoji="1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5127575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66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dirty="0" smtClean="0">
                <a:solidFill>
                  <a:srgbClr val="FF6600"/>
                </a:solidFill>
                <a:latin typeface="맑은 고딕" pitchFamily="50" charset="-127"/>
                <a:ea typeface="맑은 고딕" pitchFamily="50" charset="-127"/>
              </a:rPr>
              <a:t>엄격한 안전관리가 요구되는 산업</a:t>
            </a:r>
            <a:endParaRPr lang="ko-KR" altLang="en-US" dirty="0">
              <a:solidFill>
                <a:srgbClr val="FF66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467544" y="980729"/>
            <a:ext cx="8210550" cy="5400599"/>
          </a:xfrm>
          <a:prstGeom prst="roundRect">
            <a:avLst>
              <a:gd name="adj" fmla="val 3894"/>
            </a:avLst>
          </a:prstGeom>
          <a:solidFill>
            <a:schemeClr val="bg1"/>
          </a:solidFill>
          <a:ln w="12700" algn="ctr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ko-KR" altLang="en-US" b="0">
              <a:latin typeface="바탕체" pitchFamily="17" charset="-127"/>
              <a:ea typeface="바탕체" pitchFamily="17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9679" y="116632"/>
            <a:ext cx="3102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o-KR" altLang="en-US" sz="3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화장품의 특성</a:t>
            </a:r>
          </a:p>
        </p:txBody>
      </p:sp>
      <p:grpSp>
        <p:nvGrpSpPr>
          <p:cNvPr id="2" name="그룹 6"/>
          <p:cNvGrpSpPr/>
          <p:nvPr/>
        </p:nvGrpSpPr>
        <p:grpSpPr>
          <a:xfrm>
            <a:off x="1000125" y="1357313"/>
            <a:ext cx="6967538" cy="4343400"/>
            <a:chOff x="1000125" y="1357313"/>
            <a:chExt cx="6967538" cy="4343400"/>
          </a:xfrm>
        </p:grpSpPr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V="1">
              <a:off x="4505325" y="2652713"/>
              <a:ext cx="0" cy="17494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 flipV="1">
              <a:off x="2830513" y="2273300"/>
              <a:ext cx="682625" cy="6826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3362325" y="1357313"/>
              <a:ext cx="2243138" cy="1168400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50000">
                  <a:srgbClr val="FFFFFF"/>
                </a:gs>
                <a:gs pos="100000">
                  <a:srgbClr val="FF99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 anchorCtr="1"/>
            <a:lstStyle/>
            <a:p>
              <a:pPr eaLnBrk="0" hangingPunct="0"/>
              <a:r>
                <a:rPr lang="ko-KR" altLang="en-US" sz="2000">
                  <a:latin typeface="맑은 고딕" pitchFamily="50" charset="-127"/>
                  <a:ea typeface="맑은 고딕" pitchFamily="50" charset="-127"/>
                </a:rPr>
                <a:t>안 전 성</a:t>
              </a:r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000125" y="2932113"/>
              <a:ext cx="2243138" cy="1168400"/>
            </a:xfrm>
            <a:prstGeom prst="ellipse">
              <a:avLst/>
            </a:prstGeom>
            <a:gradFill rotWithShape="0">
              <a:gsLst>
                <a:gs pos="0">
                  <a:srgbClr val="009900"/>
                </a:gs>
                <a:gs pos="50000">
                  <a:srgbClr val="FFFFFF"/>
                </a:gs>
                <a:gs pos="100000">
                  <a:srgbClr val="0099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 anchorCtr="1"/>
            <a:lstStyle/>
            <a:p>
              <a:pPr eaLnBrk="0" hangingPunct="0"/>
              <a:r>
                <a:rPr lang="ko-KR" altLang="en-US" sz="2000">
                  <a:latin typeface="맑은 고딕" pitchFamily="50" charset="-127"/>
                  <a:ea typeface="맑은 고딕" pitchFamily="50" charset="-127"/>
                </a:rPr>
                <a:t>안 정 성</a:t>
              </a: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5724525" y="2957513"/>
              <a:ext cx="2243138" cy="1168400"/>
            </a:xfrm>
            <a:prstGeom prst="ellipse">
              <a:avLst/>
            </a:prstGeom>
            <a:gradFill rotWithShape="0">
              <a:gsLst>
                <a:gs pos="0">
                  <a:srgbClr val="CC66FF"/>
                </a:gs>
                <a:gs pos="50000">
                  <a:srgbClr val="FFFFFF"/>
                </a:gs>
                <a:gs pos="100000">
                  <a:srgbClr val="CC66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 anchorCtr="1"/>
            <a:lstStyle/>
            <a:p>
              <a:pPr eaLnBrk="0" hangingPunct="0"/>
              <a:r>
                <a:rPr lang="ko-KR" altLang="en-US" sz="2000">
                  <a:latin typeface="맑은 고딕" pitchFamily="50" charset="-127"/>
                  <a:ea typeface="맑은 고딕" pitchFamily="50" charset="-127"/>
                </a:rPr>
                <a:t>유 용 성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V="1">
              <a:off x="5495925" y="4100513"/>
              <a:ext cx="682625" cy="6826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5500688" y="2274888"/>
              <a:ext cx="681037" cy="6826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2909888" y="4027488"/>
              <a:ext cx="681037" cy="6826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590925" y="3490913"/>
              <a:ext cx="18240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sm"/>
              <a:tailEnd type="triangle" w="med" len="sm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3405188" y="4532313"/>
              <a:ext cx="2243137" cy="1168400"/>
            </a:xfrm>
            <a:prstGeom prst="ellipse">
              <a:avLst/>
            </a:prstGeom>
            <a:gradFill rotWithShape="0">
              <a:gsLst>
                <a:gs pos="0">
                  <a:srgbClr val="3399FF"/>
                </a:gs>
                <a:gs pos="50000">
                  <a:srgbClr val="FFFFFF"/>
                </a:gs>
                <a:gs pos="100000">
                  <a:srgbClr val="3399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0" anchor="ctr" anchorCtr="1"/>
            <a:lstStyle/>
            <a:p>
              <a:pPr eaLnBrk="0" hangingPunct="0"/>
              <a:r>
                <a:rPr lang="ko-KR" altLang="en-US" sz="2000">
                  <a:latin typeface="맑은 고딕" pitchFamily="50" charset="-127"/>
                  <a:ea typeface="맑은 고딕" pitchFamily="50" charset="-127"/>
                </a:rPr>
                <a:t>사 용 성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울릉도L"/>
        <a:ea typeface="HY울릉도L"/>
        <a:cs typeface=""/>
      </a:majorFont>
      <a:minorFont>
        <a:latin typeface="HY울릉도L"/>
        <a:ea typeface="HY울릉도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o"/>
          <a:tabLst/>
          <a:defRPr kumimoji="1" lang="ko-KR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울릉도L" pitchFamily="18" charset="-127"/>
            <a:ea typeface="HY울릉도L" pitchFamily="18" charset="-127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13835</TotalTime>
  <Words>484</Words>
  <Application>Microsoft Office PowerPoint</Application>
  <PresentationFormat>화면 슬라이드 쇼(4:3)</PresentationFormat>
  <Paragraphs>110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9" baseType="lpstr">
      <vt:lpstr>굴림</vt:lpstr>
      <vt:lpstr>Arial</vt:lpstr>
      <vt:lpstr>맑은 고딕</vt:lpstr>
      <vt:lpstr>HY견고딕</vt:lpstr>
      <vt:lpstr>Arial Unicode MS</vt:lpstr>
      <vt:lpstr>HY울릉도L</vt:lpstr>
      <vt:lpstr>HY헤드라인M</vt:lpstr>
      <vt:lpstr>바탕</vt:lpstr>
      <vt:lpstr>바탕체</vt:lpstr>
      <vt:lpstr>휴먼둥근헤드라인</vt:lpstr>
      <vt:lpstr>Wingdings 2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KCA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KCA Staff10</dc:creator>
  <cp:lastModifiedBy>user</cp:lastModifiedBy>
  <cp:revision>4608</cp:revision>
  <dcterms:created xsi:type="dcterms:W3CDTF">2006-05-10T04:37:21Z</dcterms:created>
  <dcterms:modified xsi:type="dcterms:W3CDTF">2012-10-06T04:37:19Z</dcterms:modified>
</cp:coreProperties>
</file>