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0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4" r:id="rId3"/>
    <p:sldId id="280" r:id="rId4"/>
    <p:sldId id="296" r:id="rId5"/>
    <p:sldId id="282" r:id="rId6"/>
    <p:sldId id="283" r:id="rId7"/>
    <p:sldId id="309" r:id="rId8"/>
    <p:sldId id="284" r:id="rId9"/>
    <p:sldId id="310" r:id="rId10"/>
    <p:sldId id="298" r:id="rId11"/>
    <p:sldId id="299" r:id="rId12"/>
    <p:sldId id="260" r:id="rId13"/>
    <p:sldId id="304" r:id="rId14"/>
    <p:sldId id="311" r:id="rId15"/>
    <p:sldId id="326" r:id="rId16"/>
    <p:sldId id="305" r:id="rId17"/>
    <p:sldId id="312" r:id="rId18"/>
    <p:sldId id="313" r:id="rId19"/>
    <p:sldId id="314" r:id="rId20"/>
    <p:sldId id="322" r:id="rId21"/>
    <p:sldId id="321" r:id="rId22"/>
    <p:sldId id="323" r:id="rId23"/>
    <p:sldId id="320" r:id="rId24"/>
    <p:sldId id="329" r:id="rId25"/>
    <p:sldId id="330" r:id="rId26"/>
    <p:sldId id="331" r:id="rId27"/>
    <p:sldId id="325" r:id="rId28"/>
    <p:sldId id="324" r:id="rId29"/>
    <p:sldId id="328" r:id="rId30"/>
    <p:sldId id="327" r:id="rId31"/>
    <p:sldId id="318" r:id="rId32"/>
    <p:sldId id="273" r:id="rId33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78E4C0"/>
    <a:srgbClr val="69E578"/>
    <a:srgbClr val="AAD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13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ocuments\REKAP%20BU%202010-1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AppData\Local\Temp\kategoritriwul2-2014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'sd des 13'!$B$2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'sd des 13'!$A$3:$A$5</c:f>
              <c:strCache>
                <c:ptCount val="3"/>
                <c:pt idx="0">
                  <c:v>IMPORTER</c:v>
                </c:pt>
                <c:pt idx="1">
                  <c:v>LOCAL INDUSTRIES</c:v>
                </c:pt>
                <c:pt idx="2">
                  <c:v>TOLL MANUFACTURING</c:v>
                </c:pt>
              </c:strCache>
            </c:strRef>
          </c:cat>
          <c:val>
            <c:numRef>
              <c:f>'sd des 13'!$B$3:$B$5</c:f>
              <c:numCache>
                <c:formatCode>General</c:formatCode>
                <c:ptCount val="3"/>
                <c:pt idx="0">
                  <c:v>47</c:v>
                </c:pt>
                <c:pt idx="1">
                  <c:v>17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'sd des 13'!$C$2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'sd des 13'!$A$3:$A$5</c:f>
              <c:strCache>
                <c:ptCount val="3"/>
                <c:pt idx="0">
                  <c:v>IMPORTER</c:v>
                </c:pt>
                <c:pt idx="1">
                  <c:v>LOCAL INDUSTRIES</c:v>
                </c:pt>
                <c:pt idx="2">
                  <c:v>TOLL MANUFACTURING</c:v>
                </c:pt>
              </c:strCache>
            </c:strRef>
          </c:cat>
          <c:val>
            <c:numRef>
              <c:f>'sd des 13'!$C$3:$C$5</c:f>
              <c:numCache>
                <c:formatCode>General</c:formatCode>
                <c:ptCount val="3"/>
                <c:pt idx="0">
                  <c:v>114</c:v>
                </c:pt>
                <c:pt idx="1">
                  <c:v>40</c:v>
                </c:pt>
                <c:pt idx="2">
                  <c:v>97</c:v>
                </c:pt>
              </c:numCache>
            </c:numRef>
          </c:val>
        </c:ser>
        <c:dLbls/>
        <c:shape val="box"/>
        <c:axId val="69248896"/>
        <c:axId val="69955584"/>
        <c:axId val="0"/>
      </c:bar3DChart>
      <c:catAx>
        <c:axId val="69248896"/>
        <c:scaling>
          <c:orientation val="minMax"/>
        </c:scaling>
        <c:axPos val="b"/>
        <c:tickLblPos val="nextTo"/>
        <c:crossAx val="69955584"/>
        <c:crosses val="autoZero"/>
        <c:auto val="1"/>
        <c:lblAlgn val="ctr"/>
        <c:lblOffset val="100"/>
      </c:catAx>
      <c:valAx>
        <c:axId val="69955584"/>
        <c:scaling>
          <c:orientation val="minMax"/>
        </c:scaling>
        <c:axPos val="l"/>
        <c:majorGridlines/>
        <c:numFmt formatCode="General" sourceLinked="1"/>
        <c:tickLblPos val="nextTo"/>
        <c:crossAx val="6924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03202658178427"/>
          <c:y val="0.45044166892931486"/>
          <c:w val="9.7329675545876154E-2"/>
          <c:h val="0.20543850122183024"/>
        </c:manualLayout>
      </c:layout>
      <c:txPr>
        <a:bodyPr/>
        <a:lstStyle/>
        <a:p>
          <a:pPr>
            <a:defRPr sz="1400" baseline="0"/>
          </a:pPr>
          <a:endParaRPr lang="ko-KR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</c:f>
              <c:strCache>
                <c:ptCount val="1"/>
                <c:pt idx="0">
                  <c:v>LOCAL</c:v>
                </c:pt>
              </c:strCache>
            </c:strRef>
          </c:tx>
          <c:dLbls>
            <c:showVal val="1"/>
          </c:dLbls>
          <c:cat>
            <c:strRef>
              <c:f>Sheet1!$B$2:$D$2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s/d juni 2014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8733</c:v>
                </c:pt>
                <c:pt idx="1">
                  <c:v>12386</c:v>
                </c:pt>
                <c:pt idx="2">
                  <c:v>7800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IMPORT</c:v>
                </c:pt>
              </c:strCache>
            </c:strRef>
          </c:tx>
          <c:dLbls>
            <c:showVal val="1"/>
          </c:dLbls>
          <c:cat>
            <c:strRef>
              <c:f>Sheet1!$B$2:$D$2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s/d juni 2014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11047</c:v>
                </c:pt>
                <c:pt idx="1">
                  <c:v>16275</c:v>
                </c:pt>
                <c:pt idx="2">
                  <c:v>11161</c:v>
                </c:pt>
              </c:numCache>
            </c:numRef>
          </c:val>
        </c:ser>
        <c:dLbls/>
        <c:shape val="box"/>
        <c:axId val="70005120"/>
        <c:axId val="70006656"/>
        <c:axId val="0"/>
      </c:bar3DChart>
      <c:catAx>
        <c:axId val="70005120"/>
        <c:scaling>
          <c:orientation val="minMax"/>
        </c:scaling>
        <c:axPos val="b"/>
        <c:tickLblPos val="nextTo"/>
        <c:crossAx val="70006656"/>
        <c:crosses val="autoZero"/>
        <c:auto val="1"/>
        <c:lblAlgn val="ctr"/>
        <c:lblOffset val="100"/>
      </c:catAx>
      <c:valAx>
        <c:axId val="70006656"/>
        <c:scaling>
          <c:orientation val="minMax"/>
        </c:scaling>
        <c:axPos val="l"/>
        <c:majorGridlines/>
        <c:numFmt formatCode="General" sourceLinked="1"/>
        <c:tickLblPos val="nextTo"/>
        <c:crossAx val="70005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4360128060917"/>
          <c:y val="0.45287896390000593"/>
          <c:w val="0.16656398719390844"/>
          <c:h val="0.21992513230928146"/>
        </c:manualLayout>
      </c:layout>
      <c:txPr>
        <a:bodyPr/>
        <a:lstStyle/>
        <a:p>
          <a:pPr>
            <a:defRPr sz="1400" baseline="0">
              <a:latin typeface="Calibri" pitchFamily="34" charset="0"/>
            </a:defRPr>
          </a:pPr>
          <a:endParaRPr lang="ko-KR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738265791714692E-2"/>
          <c:y val="2.9081295439524178E-2"/>
          <c:w val="0.90883463045131163"/>
          <c:h val="0.59263912235689664"/>
        </c:manualLayout>
      </c:layout>
      <c:barChart>
        <c:barDir val="col"/>
        <c:grouping val="clustered"/>
        <c:ser>
          <c:idx val="0"/>
          <c:order val="0"/>
          <c:cat>
            <c:strRef>
              <c:f>grafik!$A$2:$A$14</c:f>
              <c:strCache>
                <c:ptCount val="13"/>
                <c:pt idx="0">
                  <c:v>Product for baby</c:v>
                </c:pt>
                <c:pt idx="1">
                  <c:v>Shaving product</c:v>
                </c:pt>
                <c:pt idx="2">
                  <c:v>Products for care of the teeth and the mouth</c:v>
                </c:pt>
                <c:pt idx="3">
                  <c:v>Products for nail care and make-up</c:v>
                </c:pt>
                <c:pt idx="4">
                  <c:v>Sunbathing product</c:v>
                </c:pt>
                <c:pt idx="5">
                  <c:v>Skin care product (hand, face, feet, etc)</c:v>
                </c:pt>
                <c:pt idx="6">
                  <c:v>Hair color product</c:v>
                </c:pt>
                <c:pt idx="7">
                  <c:v>Hair care product</c:v>
                </c:pt>
                <c:pt idx="8">
                  <c:v>Products for making-up</c:v>
                </c:pt>
                <c:pt idx="9">
                  <c:v>Sunscreen product</c:v>
                </c:pt>
                <c:pt idx="10">
                  <c:v>Perfumes, toilet waters and eau de Cologne</c:v>
                </c:pt>
                <c:pt idx="11">
                  <c:v>Bath Preparation</c:v>
                </c:pt>
                <c:pt idx="12">
                  <c:v>Products for tanning without sun</c:v>
                </c:pt>
              </c:strCache>
            </c:strRef>
          </c:cat>
          <c:val>
            <c:numRef>
              <c:f>grafik!$B$2:$B$14</c:f>
            </c:numRef>
          </c:val>
        </c:ser>
        <c:ser>
          <c:idx val="1"/>
          <c:order val="1"/>
          <c:tx>
            <c:v>kategori</c:v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grafik!$A$2:$A$14</c:f>
              <c:strCache>
                <c:ptCount val="13"/>
                <c:pt idx="0">
                  <c:v>Product for baby</c:v>
                </c:pt>
                <c:pt idx="1">
                  <c:v>Shaving product</c:v>
                </c:pt>
                <c:pt idx="2">
                  <c:v>Products for care of the teeth and the mouth</c:v>
                </c:pt>
                <c:pt idx="3">
                  <c:v>Products for nail care and make-up</c:v>
                </c:pt>
                <c:pt idx="4">
                  <c:v>Sunbathing product</c:v>
                </c:pt>
                <c:pt idx="5">
                  <c:v>Skin care product (hand, face, feet, etc)</c:v>
                </c:pt>
                <c:pt idx="6">
                  <c:v>Hair color product</c:v>
                </c:pt>
                <c:pt idx="7">
                  <c:v>Hair care product</c:v>
                </c:pt>
                <c:pt idx="8">
                  <c:v>Products for making-up</c:v>
                </c:pt>
                <c:pt idx="9">
                  <c:v>Sunscreen product</c:v>
                </c:pt>
                <c:pt idx="10">
                  <c:v>Perfumes, toilet waters and eau de Cologne</c:v>
                </c:pt>
                <c:pt idx="11">
                  <c:v>Bath Preparation</c:v>
                </c:pt>
                <c:pt idx="12">
                  <c:v>Products for tanning without sun</c:v>
                </c:pt>
              </c:strCache>
            </c:strRef>
          </c:cat>
          <c:val>
            <c:numRef>
              <c:f>grafik!$C$2:$C$14</c:f>
              <c:numCache>
                <c:formatCode>0.00%</c:formatCode>
                <c:ptCount val="13"/>
                <c:pt idx="0">
                  <c:v>7.6000000000000035E-3</c:v>
                </c:pt>
                <c:pt idx="1">
                  <c:v>2.0000000000000018E-3</c:v>
                </c:pt>
                <c:pt idx="2">
                  <c:v>5.1999999999999998E-3</c:v>
                </c:pt>
                <c:pt idx="3">
                  <c:v>4.3199999999999995E-2</c:v>
                </c:pt>
                <c:pt idx="4">
                  <c:v>4.3000000000000035E-3</c:v>
                </c:pt>
                <c:pt idx="5">
                  <c:v>0.2835000000000002</c:v>
                </c:pt>
                <c:pt idx="6">
                  <c:v>5.4800000000000036E-2</c:v>
                </c:pt>
                <c:pt idx="7">
                  <c:v>7.8700000000000034E-2</c:v>
                </c:pt>
                <c:pt idx="8">
                  <c:v>0.33580000000000038</c:v>
                </c:pt>
                <c:pt idx="9">
                  <c:v>1.3899999999999999E-2</c:v>
                </c:pt>
                <c:pt idx="10">
                  <c:v>8.9800000000000046E-2</c:v>
                </c:pt>
                <c:pt idx="11">
                  <c:v>8.1000000000000003E-2</c:v>
                </c:pt>
                <c:pt idx="12">
                  <c:v>2.0000000000000017E-4</c:v>
                </c:pt>
              </c:numCache>
            </c:numRef>
          </c:val>
        </c:ser>
        <c:dLbls>
          <c:showVal val="1"/>
        </c:dLbls>
        <c:gapWidth val="75"/>
        <c:axId val="70099328"/>
        <c:axId val="70100864"/>
      </c:barChart>
      <c:catAx>
        <c:axId val="70099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70100864"/>
        <c:crosses val="autoZero"/>
        <c:auto val="1"/>
        <c:lblAlgn val="ctr"/>
        <c:lblOffset val="100"/>
      </c:catAx>
      <c:valAx>
        <c:axId val="70100864"/>
        <c:scaling>
          <c:orientation val="minMax"/>
        </c:scaling>
        <c:axPos val="l"/>
        <c:numFmt formatCode="0.00%" sourceLinked="1"/>
        <c:majorTickMark val="none"/>
        <c:tickLblPos val="nextTo"/>
        <c:crossAx val="70099328"/>
        <c:crosses val="autoZero"/>
        <c:crossBetween val="between"/>
      </c:valAx>
      <c:spPr>
        <a:noFill/>
      </c:spPr>
    </c:plotArea>
    <c:plotVisOnly val="1"/>
    <c:dispBlanksAs val="gap"/>
  </c:chart>
  <c:spPr>
    <a:solidFill>
      <a:schemeClr val="bg1"/>
    </a:solidFill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493E9-B16D-4E8C-A8ED-97AD59403CF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6D0A9A-71EE-4F71-900A-62614D87DE16}">
      <dgm:prSet phldrT="[Text]" custT="1"/>
      <dgm:spPr/>
      <dgm:t>
        <a:bodyPr/>
        <a:lstStyle/>
        <a:p>
          <a:pPr algn="ctr"/>
          <a:r>
            <a:rPr lang="en-US" sz="4400" b="1" dirty="0" smtClean="0">
              <a:solidFill>
                <a:schemeClr val="tx1"/>
              </a:solidFill>
              <a:latin typeface="Berlin Sans FB Demi" pitchFamily="34" charset="0"/>
            </a:rPr>
            <a:t>GLOBALIZATION</a:t>
          </a:r>
          <a:endParaRPr lang="en-US" sz="4400" b="1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C7FE4EC4-9E7B-4C24-8E9C-3AAAB04AF124}" type="parTrans" cxnId="{76D418E4-AA33-44B3-944C-AA601A9589D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B41F3F-CE05-4446-B951-067178441D08}" type="sibTrans" cxnId="{76D418E4-AA33-44B3-944C-AA601A9589D5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91FF20-3030-40D6-9979-B43D6B58CF6F}">
      <dgm:prSet phldrT="[Text]" custT="1"/>
      <dgm:spPr/>
      <dgm:t>
        <a:bodyPr/>
        <a:lstStyle/>
        <a:p>
          <a:pPr algn="ctr"/>
          <a:r>
            <a:rPr lang="en-US" sz="1800" b="1" dirty="0" smtClean="0">
              <a:solidFill>
                <a:schemeClr val="tx1"/>
              </a:solidFill>
            </a:rPr>
            <a:t>COMPETITION</a:t>
          </a:r>
          <a:r>
            <a:rPr lang="en-US" sz="1800" dirty="0" smtClean="0">
              <a:solidFill>
                <a:schemeClr val="tx1"/>
              </a:solidFill>
            </a:rPr>
            <a:t>  </a:t>
          </a:r>
          <a:r>
            <a:rPr lang="en-US" sz="40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rPr>
            <a:t>↑↑</a:t>
          </a:r>
          <a:endParaRPr lang="id-ID" sz="4000" b="1" dirty="0" smtClean="0">
            <a:solidFill>
              <a:schemeClr val="tx1"/>
            </a:solidFill>
            <a:latin typeface="Times New Roman" pitchFamily="18" charset="0"/>
            <a:ea typeface="Arial Unicode MS" pitchFamily="34" charset="-128"/>
            <a:cs typeface="Arial Unicode MS" pitchFamily="34" charset="-128"/>
          </a:endParaRPr>
        </a:p>
        <a:p>
          <a:pPr algn="ctr"/>
          <a:r>
            <a:rPr lang="en-US" sz="1800" b="1" dirty="0" smtClean="0">
              <a:solidFill>
                <a:schemeClr val="tx1"/>
              </a:solidFill>
              <a:latin typeface="Georgia" pitchFamily="18" charset="0"/>
            </a:rPr>
            <a:t>DEMAND</a:t>
          </a:r>
          <a:r>
            <a:rPr lang="en-US" sz="1800" b="1" dirty="0" smtClean="0">
              <a:solidFill>
                <a:schemeClr val="tx1"/>
              </a:solidFill>
              <a:latin typeface="Times New Roman" pitchFamily="18" charset="0"/>
            </a:rPr>
            <a:t>   </a:t>
          </a:r>
          <a:r>
            <a:rPr lang="en-US" sz="4000" b="1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rPr>
            <a:t>↑↑</a:t>
          </a:r>
          <a:endParaRPr lang="en-US" sz="4000" dirty="0">
            <a:solidFill>
              <a:schemeClr val="tx1"/>
            </a:solidFill>
          </a:endParaRPr>
        </a:p>
      </dgm:t>
    </dgm:pt>
    <dgm:pt modelId="{AAFBA37E-AD80-45A2-8627-B2BE25944665}" type="parTrans" cxnId="{9EFA8377-BABA-44D3-8910-76EDBE9A685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8DD889-A579-4377-B009-56501248CD64}" type="sibTrans" cxnId="{9EFA8377-BABA-44D3-8910-76EDBE9A6854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31F40EE-7E28-4679-9DE8-9FFFE517FCD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id-ID" sz="2000" dirty="0" smtClean="0">
            <a:solidFill>
              <a:schemeClr val="tx1"/>
            </a:solidFill>
          </a:endParaRPr>
        </a:p>
        <a:p>
          <a:pPr marL="0" indent="574675"/>
          <a:r>
            <a:rPr lang="en-US" sz="2400" dirty="0" smtClean="0">
              <a:solidFill>
                <a:schemeClr val="tx1"/>
              </a:solidFill>
            </a:rPr>
            <a:t>FREE TRADE</a:t>
          </a:r>
        </a:p>
        <a:p>
          <a:pPr marL="0" indent="574675"/>
          <a:r>
            <a:rPr lang="en-US" sz="2400" dirty="0" smtClean="0">
              <a:solidFill>
                <a:schemeClr val="tx1"/>
              </a:solidFill>
            </a:rPr>
            <a:t>LOW OF PRODUCTION COST</a:t>
          </a:r>
        </a:p>
        <a:p>
          <a:pPr marL="0" indent="574675"/>
          <a:r>
            <a:rPr lang="en-US" sz="2400" dirty="0" smtClean="0">
              <a:solidFill>
                <a:schemeClr val="tx1"/>
              </a:solidFill>
            </a:rPr>
            <a:t>HIGH PRODUCT QUALITY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dirty="0">
            <a:solidFill>
              <a:schemeClr val="tx1"/>
            </a:solidFill>
          </a:endParaRPr>
        </a:p>
      </dgm:t>
    </dgm:pt>
    <dgm:pt modelId="{B213449C-52B5-431E-AF4F-FC9165EB8923}" type="parTrans" cxnId="{FEF778E1-0DD4-4412-9EAD-D358022387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E8DC0D-ED5E-47A7-A2BE-368C54417CAF}" type="sibTrans" cxnId="{FEF778E1-0DD4-4412-9EAD-D358022387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AA1ED2-22E4-41E2-B61C-E909B5A4C54F}">
      <dgm:prSet phldrT="[Text]" custT="1"/>
      <dgm:spPr>
        <a:solidFill>
          <a:srgbClr val="69E578">
            <a:alpha val="89804"/>
          </a:srgbClr>
        </a:solidFill>
      </dgm:spPr>
      <dgm:t>
        <a:bodyPr/>
        <a:lstStyle/>
        <a:p>
          <a:pPr algn="l"/>
          <a:endParaRPr lang="en-GB" sz="800" b="1" dirty="0">
            <a:solidFill>
              <a:schemeClr val="tx1"/>
            </a:solidFill>
            <a:latin typeface="Times New Roman" pitchFamily="18" charset="0"/>
            <a:ea typeface="Arial Unicode MS" pitchFamily="34" charset="-128"/>
            <a:cs typeface="Arial Unicode MS" pitchFamily="34" charset="-128"/>
            <a:sym typeface="Wingdings" pitchFamily="2" charset="2"/>
          </a:endParaRPr>
        </a:p>
      </dgm:t>
    </dgm:pt>
    <dgm:pt modelId="{42F2E1AA-6C69-4B42-89DD-603BEBBA6F04}" type="parTrans" cxnId="{C7F9FF0A-3BD6-4053-8AEE-25EC14FD7F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B5DE3F-6BDF-498C-927E-925FCFB6F0E3}" type="sibTrans" cxnId="{C7F9FF0A-3BD6-4053-8AEE-25EC14FD7F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027CE2-3BCC-40F4-8BE6-54D4BD2F47B1}">
      <dgm:prSet phldrT="[Text]" custT="1"/>
      <dgm:spPr/>
      <dgm:t>
        <a:bodyPr anchor="t" anchorCtr="0"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dirty="0">
            <a:solidFill>
              <a:schemeClr val="tx1"/>
            </a:solidFill>
          </a:endParaRPr>
        </a:p>
      </dgm:t>
    </dgm:pt>
    <dgm:pt modelId="{CFCFDC6A-7A43-4D7C-A709-5A7CC9487758}" type="sibTrans" cxnId="{D8F7F2D1-62E2-4935-AD37-336232CA4CE0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C01591-2ECD-4E89-B530-1AECFB2303BB}" type="parTrans" cxnId="{D8F7F2D1-62E2-4935-AD37-336232CA4CE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9EB487-5BD2-40F3-AC82-843A4B68AB7E}">
      <dgm:prSet phldrT="[Text]" custT="1"/>
      <dgm:spPr>
        <a:solidFill>
          <a:srgbClr val="AAD090">
            <a:alpha val="89804"/>
          </a:srgbClr>
        </a:solidFill>
      </dgm:spPr>
      <dgm:t>
        <a:bodyPr anchor="t" anchorCtr="0"/>
        <a:lstStyle/>
        <a:p>
          <a:pPr marL="0" marR="0" indent="6334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Economic and Industrial Community</a:t>
          </a:r>
          <a:endParaRPr lang="en-US" sz="1800" dirty="0">
            <a:solidFill>
              <a:schemeClr val="tx1"/>
            </a:solidFill>
          </a:endParaRPr>
        </a:p>
      </dgm:t>
    </dgm:pt>
    <dgm:pt modelId="{3E2CCFF5-724C-4489-B814-2D2E2A4891CD}" type="parTrans" cxnId="{5352DA18-D52E-415E-A2BF-CB740BD1C6E2}">
      <dgm:prSet/>
      <dgm:spPr/>
      <dgm:t>
        <a:bodyPr/>
        <a:lstStyle/>
        <a:p>
          <a:endParaRPr lang="id-ID"/>
        </a:p>
      </dgm:t>
    </dgm:pt>
    <dgm:pt modelId="{5D27BA8A-4B8C-4905-A2D6-6AA62F20364A}" type="sibTrans" cxnId="{5352DA18-D52E-415E-A2BF-CB740BD1C6E2}">
      <dgm:prSet/>
      <dgm:spPr/>
      <dgm:t>
        <a:bodyPr/>
        <a:lstStyle/>
        <a:p>
          <a:endParaRPr lang="id-ID"/>
        </a:p>
      </dgm:t>
    </dgm:pt>
    <dgm:pt modelId="{7B6CD972-E753-4A53-9D7E-5D7044853389}">
      <dgm:prSet phldrT="[Text]" custT="1"/>
      <dgm:spPr>
        <a:solidFill>
          <a:srgbClr val="AAD090">
            <a:alpha val="89804"/>
          </a:srgbClr>
        </a:solidFill>
      </dgm:spPr>
      <dgm:t>
        <a:bodyPr anchor="t" anchorCtr="0"/>
        <a:lstStyle/>
        <a:p>
          <a:pPr marL="0" marR="0" indent="6334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Increased of Free Trade </a:t>
          </a:r>
          <a:endParaRPr lang="en-US" sz="1800" dirty="0">
            <a:solidFill>
              <a:schemeClr val="tx1"/>
            </a:solidFill>
          </a:endParaRPr>
        </a:p>
      </dgm:t>
    </dgm:pt>
    <dgm:pt modelId="{91452871-8F36-4F44-9FF5-C57E739FD356}" type="parTrans" cxnId="{82E44B47-0569-4FC1-A7EF-AB21135A090D}">
      <dgm:prSet/>
      <dgm:spPr/>
      <dgm:t>
        <a:bodyPr/>
        <a:lstStyle/>
        <a:p>
          <a:endParaRPr lang="id-ID"/>
        </a:p>
      </dgm:t>
    </dgm:pt>
    <dgm:pt modelId="{3BDF081B-4152-4AB8-8B79-12DFEE520E3C}" type="sibTrans" cxnId="{82E44B47-0569-4FC1-A7EF-AB21135A090D}">
      <dgm:prSet/>
      <dgm:spPr/>
      <dgm:t>
        <a:bodyPr/>
        <a:lstStyle/>
        <a:p>
          <a:endParaRPr lang="id-ID"/>
        </a:p>
      </dgm:t>
    </dgm:pt>
    <dgm:pt modelId="{3D12B6FE-C55F-4ECD-8A84-0F3413D0B97C}">
      <dgm:prSet phldrT="[Text]" custT="1"/>
      <dgm:spPr>
        <a:solidFill>
          <a:srgbClr val="AAD090">
            <a:alpha val="89804"/>
          </a:srgbClr>
        </a:solidFill>
      </dgm:spPr>
      <dgm:t>
        <a:bodyPr anchor="t" anchorCtr="0"/>
        <a:lstStyle/>
        <a:p>
          <a:pPr marL="0" marR="0" indent="6334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Elimination of Tariff</a:t>
          </a:r>
          <a:endParaRPr lang="en-US" sz="1800" dirty="0">
            <a:solidFill>
              <a:schemeClr val="tx1"/>
            </a:solidFill>
          </a:endParaRPr>
        </a:p>
      </dgm:t>
    </dgm:pt>
    <dgm:pt modelId="{15F6B399-C73E-4D8E-8070-145114261160}" type="parTrans" cxnId="{6460008D-D4D2-43C4-8F5B-6275882C0290}">
      <dgm:prSet/>
      <dgm:spPr/>
      <dgm:t>
        <a:bodyPr/>
        <a:lstStyle/>
        <a:p>
          <a:endParaRPr lang="id-ID"/>
        </a:p>
      </dgm:t>
    </dgm:pt>
    <dgm:pt modelId="{3F580427-81B2-42FB-AE82-91F24D0EB767}" type="sibTrans" cxnId="{6460008D-D4D2-43C4-8F5B-6275882C0290}">
      <dgm:prSet/>
      <dgm:spPr/>
      <dgm:t>
        <a:bodyPr/>
        <a:lstStyle/>
        <a:p>
          <a:endParaRPr lang="id-ID"/>
        </a:p>
      </dgm:t>
    </dgm:pt>
    <dgm:pt modelId="{83BF8DCB-E260-4F9E-A3B4-47CDB7D1EA4B}">
      <dgm:prSet phldrT="[Text]" custT="1"/>
      <dgm:spPr>
        <a:solidFill>
          <a:srgbClr val="AAD090">
            <a:alpha val="89804"/>
          </a:srgbClr>
        </a:solidFill>
      </dgm:spPr>
      <dgm:t>
        <a:bodyPr anchor="t" anchorCtr="0"/>
        <a:lstStyle/>
        <a:p>
          <a:pPr marL="0" marR="0" indent="6334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Transportation</a:t>
          </a:r>
          <a:endParaRPr lang="en-US" sz="1800" dirty="0">
            <a:solidFill>
              <a:schemeClr val="tx1"/>
            </a:solidFill>
          </a:endParaRPr>
        </a:p>
      </dgm:t>
    </dgm:pt>
    <dgm:pt modelId="{C1F0A6EC-407A-47B5-9C99-784AB5DE5CA9}" type="sibTrans" cxnId="{24BC7221-DCFE-40BD-8722-BF2ECCD53D9A}">
      <dgm:prSet/>
      <dgm:spPr/>
      <dgm:t>
        <a:bodyPr/>
        <a:lstStyle/>
        <a:p>
          <a:endParaRPr lang="id-ID"/>
        </a:p>
      </dgm:t>
    </dgm:pt>
    <dgm:pt modelId="{901C9285-7CBB-4ABC-AD9A-B61F145C9FD7}" type="parTrans" cxnId="{24BC7221-DCFE-40BD-8722-BF2ECCD53D9A}">
      <dgm:prSet/>
      <dgm:spPr/>
      <dgm:t>
        <a:bodyPr/>
        <a:lstStyle/>
        <a:p>
          <a:endParaRPr lang="id-ID"/>
        </a:p>
      </dgm:t>
    </dgm:pt>
    <dgm:pt modelId="{B70EB0BF-4029-4575-9A6C-E34500BA09EC}">
      <dgm:prSet phldrT="[Text]" custT="1"/>
      <dgm:spPr>
        <a:solidFill>
          <a:srgbClr val="AAD090">
            <a:alpha val="89804"/>
          </a:srgbClr>
        </a:solidFill>
      </dgm:spPr>
      <dgm:t>
        <a:bodyPr anchor="t" anchorCtr="0"/>
        <a:lstStyle/>
        <a:p>
          <a:pPr marL="0" marR="0" indent="6334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chemeClr val="tx1"/>
              </a:solidFill>
            </a:rPr>
            <a:t>Time</a:t>
          </a:r>
          <a:endParaRPr lang="en-US" sz="1800" dirty="0">
            <a:solidFill>
              <a:schemeClr val="tx1"/>
            </a:solidFill>
          </a:endParaRPr>
        </a:p>
      </dgm:t>
    </dgm:pt>
    <dgm:pt modelId="{FEED0549-1E30-4219-880C-6B4415715B8E}" type="sibTrans" cxnId="{F69F59C7-54E4-49C1-B8FD-CD309D1BE709}">
      <dgm:prSet/>
      <dgm:spPr/>
      <dgm:t>
        <a:bodyPr/>
        <a:lstStyle/>
        <a:p>
          <a:endParaRPr lang="id-ID"/>
        </a:p>
      </dgm:t>
    </dgm:pt>
    <dgm:pt modelId="{6BDABED9-6425-43E7-928D-6AA445414D0F}" type="parTrans" cxnId="{F69F59C7-54E4-49C1-B8FD-CD309D1BE709}">
      <dgm:prSet/>
      <dgm:spPr/>
      <dgm:t>
        <a:bodyPr/>
        <a:lstStyle/>
        <a:p>
          <a:endParaRPr lang="id-ID"/>
        </a:p>
      </dgm:t>
    </dgm:pt>
    <dgm:pt modelId="{97BFBD61-3C13-483A-88A0-0D9459322D3F}" type="pres">
      <dgm:prSet presAssocID="{1EF493E9-B16D-4E8C-A8ED-97AD59403C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3ABBF34-844D-4AA4-BEC3-CB60FFA71F79}" type="pres">
      <dgm:prSet presAssocID="{1EF493E9-B16D-4E8C-A8ED-97AD59403CFB}" presName="dummyMaxCanvas" presStyleCnt="0">
        <dgm:presLayoutVars/>
      </dgm:prSet>
      <dgm:spPr/>
    </dgm:pt>
    <dgm:pt modelId="{5E3179E2-0487-43F3-8D87-0ACBD8CD4069}" type="pres">
      <dgm:prSet presAssocID="{1EF493E9-B16D-4E8C-A8ED-97AD59403CFB}" presName="FourNodes_1" presStyleLbl="node1" presStyleIdx="0" presStyleCnt="4" custScaleY="85858" custLinFactNeighborX="20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8D8DF3-99F8-4808-AF82-4F3B3B075A70}" type="pres">
      <dgm:prSet presAssocID="{1EF493E9-B16D-4E8C-A8ED-97AD59403CFB}" presName="FourNodes_2" presStyleLbl="node1" presStyleIdx="1" presStyleCnt="4" custScaleX="93751" custScaleY="102020" custLinFactNeighborX="-4208" custLinFactNeighborY="-111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341F3A-3777-47A0-A52A-8546274E58C9}" type="pres">
      <dgm:prSet presAssocID="{1EF493E9-B16D-4E8C-A8ED-97AD59403CFB}" presName="FourNodes_3" presStyleLbl="node1" presStyleIdx="2" presStyleCnt="4" custScaleX="87583" custLinFactNeighborY="-1313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DC5D6F-5F3E-46FB-AB1D-3D95BFAE7A37}" type="pres">
      <dgm:prSet presAssocID="{1EF493E9-B16D-4E8C-A8ED-97AD59403CFB}" presName="FourNodes_4" presStyleLbl="node1" presStyleIdx="3" presStyleCnt="4" custLinFactNeighborX="-3125" custLinFactNeighborY="-141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08EB02-AEB1-49BA-9B3A-F296A7BFE6EB}" type="pres">
      <dgm:prSet presAssocID="{1EF493E9-B16D-4E8C-A8ED-97AD59403CFB}" presName="FourConn_1-2" presStyleLbl="fgAccFollowNode1" presStyleIdx="0" presStyleCnt="3" custLinFactNeighborX="-70940" custLinFactNeighborY="-12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8F2625-437F-4B28-A53D-45B782FD0A5A}" type="pres">
      <dgm:prSet presAssocID="{1EF493E9-B16D-4E8C-A8ED-97AD59403CFB}" presName="FourConn_2-3" presStyleLbl="fgAccFollowNode1" presStyleIdx="1" presStyleCnt="3" custLinFactNeighborX="-55711" custLinFactNeighborY="33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768657-4377-4D28-972D-B327FA18C930}" type="pres">
      <dgm:prSet presAssocID="{1EF493E9-B16D-4E8C-A8ED-97AD59403CFB}" presName="FourConn_3-4" presStyleLbl="fgAccFollowNode1" presStyleIdx="2" presStyleCnt="3" custLinFactNeighborX="-55089" custLinFactNeighborY="27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24B373-621E-4B83-8ABD-2DC9F9163FFD}" type="pres">
      <dgm:prSet presAssocID="{1EF493E9-B16D-4E8C-A8ED-97AD59403C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1B4520-DFA3-4CB1-9108-AFCDDEA4BA9C}" type="pres">
      <dgm:prSet presAssocID="{1EF493E9-B16D-4E8C-A8ED-97AD59403C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90A09B-FBB7-4133-8F98-0A6894A6DCCC}" type="pres">
      <dgm:prSet presAssocID="{1EF493E9-B16D-4E8C-A8ED-97AD59403C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1983BB-B3AD-4CFA-AC37-61A1F44AFF43}" type="pres">
      <dgm:prSet presAssocID="{1EF493E9-B16D-4E8C-A8ED-97AD59403C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AC2E2F9-470A-4E22-805A-9280A11BEDB1}" type="presOf" srcId="{9A8DD889-A579-4377-B009-56501248CD64}" destId="{5B768657-4377-4D28-972D-B327FA18C930}" srcOrd="0" destOrd="0" presId="urn:microsoft.com/office/officeart/2005/8/layout/vProcess5"/>
    <dgm:cxn modelId="{9EFA8377-BABA-44D3-8910-76EDBE9A6854}" srcId="{1EF493E9-B16D-4E8C-A8ED-97AD59403CFB}" destId="{7E91FF20-3030-40D6-9979-B43D6B58CF6F}" srcOrd="2" destOrd="0" parTransId="{AAFBA37E-AD80-45A2-8627-B2BE25944665}" sibTransId="{9A8DD889-A579-4377-B009-56501248CD64}"/>
    <dgm:cxn modelId="{B1DE9296-F60B-4CBE-ABAA-709F80829CAC}" type="presOf" srcId="{40027CE2-3BCC-40F4-8BE6-54D4BD2F47B1}" destId="{8E1B4520-DFA3-4CB1-9108-AFCDDEA4BA9C}" srcOrd="1" destOrd="0" presId="urn:microsoft.com/office/officeart/2005/8/layout/vProcess5"/>
    <dgm:cxn modelId="{24BC7221-DCFE-40BD-8722-BF2ECCD53D9A}" srcId="{40027CE2-3BCC-40F4-8BE6-54D4BD2F47B1}" destId="{83BF8DCB-E260-4F9E-A3B4-47CDB7D1EA4B}" srcOrd="1" destOrd="0" parTransId="{901C9285-7CBB-4ABC-AD9A-B61F145C9FD7}" sibTransId="{C1F0A6EC-407A-47B5-9C99-784AB5DE5CA9}"/>
    <dgm:cxn modelId="{FB3E21DE-C741-4487-ADB5-7FB0D81367B3}" type="presOf" srcId="{1E6D0A9A-71EE-4F71-900A-62614D87DE16}" destId="{5E3179E2-0487-43F3-8D87-0ACBD8CD4069}" srcOrd="0" destOrd="0" presId="urn:microsoft.com/office/officeart/2005/8/layout/vProcess5"/>
    <dgm:cxn modelId="{1903C723-161E-4AC2-B501-FA08B26E70AA}" type="presOf" srcId="{29AA1ED2-22E4-41E2-B61C-E909B5A4C54F}" destId="{2090A09B-FBB7-4133-8F98-0A6894A6DCCC}" srcOrd="1" destOrd="1" presId="urn:microsoft.com/office/officeart/2005/8/layout/vProcess5"/>
    <dgm:cxn modelId="{01FFD6FD-D660-40B5-9967-EC62F083C79F}" type="presOf" srcId="{1E6D0A9A-71EE-4F71-900A-62614D87DE16}" destId="{5E24B373-621E-4B83-8ABD-2DC9F9163FFD}" srcOrd="1" destOrd="0" presId="urn:microsoft.com/office/officeart/2005/8/layout/vProcess5"/>
    <dgm:cxn modelId="{61B636CF-F287-4550-B2BF-248477FC2160}" type="presOf" srcId="{7B6CD972-E753-4A53-9D7E-5D7044853389}" destId="{8E1B4520-DFA3-4CB1-9108-AFCDDEA4BA9C}" srcOrd="1" destOrd="4" presId="urn:microsoft.com/office/officeart/2005/8/layout/vProcess5"/>
    <dgm:cxn modelId="{76D418E4-AA33-44B3-944C-AA601A9589D5}" srcId="{1EF493E9-B16D-4E8C-A8ED-97AD59403CFB}" destId="{1E6D0A9A-71EE-4F71-900A-62614D87DE16}" srcOrd="0" destOrd="0" parTransId="{C7FE4EC4-9E7B-4C24-8E9C-3AAAB04AF124}" sibTransId="{AAB41F3F-CE05-4446-B951-067178441D08}"/>
    <dgm:cxn modelId="{D8F7F2D1-62E2-4935-AD37-336232CA4CE0}" srcId="{1EF493E9-B16D-4E8C-A8ED-97AD59403CFB}" destId="{40027CE2-3BCC-40F4-8BE6-54D4BD2F47B1}" srcOrd="1" destOrd="0" parTransId="{94C01591-2ECD-4E89-B530-1AECFB2303BB}" sibTransId="{CFCFDC6A-7A43-4D7C-A709-5A7CC9487758}"/>
    <dgm:cxn modelId="{F83F46C6-C266-4CF2-9418-6FF7748E7BE6}" type="presOf" srcId="{769EB487-5BD2-40F3-AC82-843A4B68AB7E}" destId="{8E1B4520-DFA3-4CB1-9108-AFCDDEA4BA9C}" srcOrd="1" destOrd="3" presId="urn:microsoft.com/office/officeart/2005/8/layout/vProcess5"/>
    <dgm:cxn modelId="{4CA942F6-BCC4-459F-8003-898F784F0BB7}" type="presOf" srcId="{40027CE2-3BCC-40F4-8BE6-54D4BD2F47B1}" destId="{808D8DF3-99F8-4808-AF82-4F3B3B075A70}" srcOrd="0" destOrd="0" presId="urn:microsoft.com/office/officeart/2005/8/layout/vProcess5"/>
    <dgm:cxn modelId="{9EC42DD5-EF3E-4F5D-BA3B-740804B1E043}" type="presOf" srcId="{CFCFDC6A-7A43-4D7C-A709-5A7CC9487758}" destId="{748F2625-437F-4B28-A53D-45B782FD0A5A}" srcOrd="0" destOrd="0" presId="urn:microsoft.com/office/officeart/2005/8/layout/vProcess5"/>
    <dgm:cxn modelId="{F69F59C7-54E4-49C1-B8FD-CD309D1BE709}" srcId="{40027CE2-3BCC-40F4-8BE6-54D4BD2F47B1}" destId="{B70EB0BF-4029-4575-9A6C-E34500BA09EC}" srcOrd="0" destOrd="0" parTransId="{6BDABED9-6425-43E7-928D-6AA445414D0F}" sibTransId="{FEED0549-1E30-4219-880C-6B4415715B8E}"/>
    <dgm:cxn modelId="{2CDECFB7-264C-48D6-8416-F1C4B88D7A77}" type="presOf" srcId="{83BF8DCB-E260-4F9E-A3B4-47CDB7D1EA4B}" destId="{808D8DF3-99F8-4808-AF82-4F3B3B075A70}" srcOrd="0" destOrd="2" presId="urn:microsoft.com/office/officeart/2005/8/layout/vProcess5"/>
    <dgm:cxn modelId="{811535D4-DB03-4A0F-8E23-0A64DCA2464C}" type="presOf" srcId="{7E91FF20-3030-40D6-9979-B43D6B58CF6F}" destId="{2090A09B-FBB7-4133-8F98-0A6894A6DCCC}" srcOrd="1" destOrd="0" presId="urn:microsoft.com/office/officeart/2005/8/layout/vProcess5"/>
    <dgm:cxn modelId="{5352DA18-D52E-415E-A2BF-CB740BD1C6E2}" srcId="{40027CE2-3BCC-40F4-8BE6-54D4BD2F47B1}" destId="{769EB487-5BD2-40F3-AC82-843A4B68AB7E}" srcOrd="2" destOrd="0" parTransId="{3E2CCFF5-724C-4489-B814-2D2E2A4891CD}" sibTransId="{5D27BA8A-4B8C-4905-A2D6-6AA62F20364A}"/>
    <dgm:cxn modelId="{82E44B47-0569-4FC1-A7EF-AB21135A090D}" srcId="{40027CE2-3BCC-40F4-8BE6-54D4BD2F47B1}" destId="{7B6CD972-E753-4A53-9D7E-5D7044853389}" srcOrd="3" destOrd="0" parTransId="{91452871-8F36-4F44-9FF5-C57E739FD356}" sibTransId="{3BDF081B-4152-4AB8-8B79-12DFEE520E3C}"/>
    <dgm:cxn modelId="{2AE1B233-18B1-4357-B907-6D1FEBB1AEB3}" type="presOf" srcId="{531F40EE-7E28-4679-9DE8-9FFFE517FCDC}" destId="{011983BB-B3AD-4CFA-AC37-61A1F44AFF43}" srcOrd="1" destOrd="0" presId="urn:microsoft.com/office/officeart/2005/8/layout/vProcess5"/>
    <dgm:cxn modelId="{6460008D-D4D2-43C4-8F5B-6275882C0290}" srcId="{40027CE2-3BCC-40F4-8BE6-54D4BD2F47B1}" destId="{3D12B6FE-C55F-4ECD-8A84-0F3413D0B97C}" srcOrd="4" destOrd="0" parTransId="{15F6B399-C73E-4D8E-8070-145114261160}" sibTransId="{3F580427-81B2-42FB-AE82-91F24D0EB767}"/>
    <dgm:cxn modelId="{6AC7C6C9-82C5-43D9-86E4-F629DB232E8B}" type="presOf" srcId="{B70EB0BF-4029-4575-9A6C-E34500BA09EC}" destId="{808D8DF3-99F8-4808-AF82-4F3B3B075A70}" srcOrd="0" destOrd="1" presId="urn:microsoft.com/office/officeart/2005/8/layout/vProcess5"/>
    <dgm:cxn modelId="{50652410-0D90-4873-BB83-6D0909409705}" type="presOf" srcId="{769EB487-5BD2-40F3-AC82-843A4B68AB7E}" destId="{808D8DF3-99F8-4808-AF82-4F3B3B075A70}" srcOrd="0" destOrd="3" presId="urn:microsoft.com/office/officeart/2005/8/layout/vProcess5"/>
    <dgm:cxn modelId="{E544A484-B3AD-4F69-BA48-94FE9272DBE9}" type="presOf" srcId="{83BF8DCB-E260-4F9E-A3B4-47CDB7D1EA4B}" destId="{8E1B4520-DFA3-4CB1-9108-AFCDDEA4BA9C}" srcOrd="1" destOrd="2" presId="urn:microsoft.com/office/officeart/2005/8/layout/vProcess5"/>
    <dgm:cxn modelId="{FEF778E1-0DD4-4412-9EAD-D358022387D3}" srcId="{1EF493E9-B16D-4E8C-A8ED-97AD59403CFB}" destId="{531F40EE-7E28-4679-9DE8-9FFFE517FCDC}" srcOrd="3" destOrd="0" parTransId="{B213449C-52B5-431E-AF4F-FC9165EB8923}" sibTransId="{D6E8DC0D-ED5E-47A7-A2BE-368C54417CAF}"/>
    <dgm:cxn modelId="{29A45055-C4B0-406E-8F1F-13BF25F31674}" type="presOf" srcId="{7E91FF20-3030-40D6-9979-B43D6B58CF6F}" destId="{4F341F3A-3777-47A0-A52A-8546274E58C9}" srcOrd="0" destOrd="0" presId="urn:microsoft.com/office/officeart/2005/8/layout/vProcess5"/>
    <dgm:cxn modelId="{D6065FAC-9F4A-4605-A21A-17586E75E6EC}" type="presOf" srcId="{3D12B6FE-C55F-4ECD-8A84-0F3413D0B97C}" destId="{8E1B4520-DFA3-4CB1-9108-AFCDDEA4BA9C}" srcOrd="1" destOrd="5" presId="urn:microsoft.com/office/officeart/2005/8/layout/vProcess5"/>
    <dgm:cxn modelId="{CF4AA166-CB4D-400E-8214-EB3AB8D74024}" type="presOf" srcId="{29AA1ED2-22E4-41E2-B61C-E909B5A4C54F}" destId="{4F341F3A-3777-47A0-A52A-8546274E58C9}" srcOrd="0" destOrd="1" presId="urn:microsoft.com/office/officeart/2005/8/layout/vProcess5"/>
    <dgm:cxn modelId="{C7F9FF0A-3BD6-4053-8AEE-25EC14FD7FDF}" srcId="{7E91FF20-3030-40D6-9979-B43D6B58CF6F}" destId="{29AA1ED2-22E4-41E2-B61C-E909B5A4C54F}" srcOrd="0" destOrd="0" parTransId="{42F2E1AA-6C69-4B42-89DD-603BEBBA6F04}" sibTransId="{77B5DE3F-6BDF-498C-927E-925FCFB6F0E3}"/>
    <dgm:cxn modelId="{F9E45820-4790-41A5-B29C-428D34D108E9}" type="presOf" srcId="{AAB41F3F-CE05-4446-B951-067178441D08}" destId="{F708EB02-AEB1-49BA-9B3A-F296A7BFE6EB}" srcOrd="0" destOrd="0" presId="urn:microsoft.com/office/officeart/2005/8/layout/vProcess5"/>
    <dgm:cxn modelId="{8B390F35-8E3A-4CF1-AEE4-C592A9008EEC}" type="presOf" srcId="{3D12B6FE-C55F-4ECD-8A84-0F3413D0B97C}" destId="{808D8DF3-99F8-4808-AF82-4F3B3B075A70}" srcOrd="0" destOrd="5" presId="urn:microsoft.com/office/officeart/2005/8/layout/vProcess5"/>
    <dgm:cxn modelId="{BB1B00AC-0475-4E5F-A83F-87BCDF25C514}" type="presOf" srcId="{B70EB0BF-4029-4575-9A6C-E34500BA09EC}" destId="{8E1B4520-DFA3-4CB1-9108-AFCDDEA4BA9C}" srcOrd="1" destOrd="1" presId="urn:microsoft.com/office/officeart/2005/8/layout/vProcess5"/>
    <dgm:cxn modelId="{46D9D200-9824-4245-A5B6-E3039BAE0C5A}" type="presOf" srcId="{531F40EE-7E28-4679-9DE8-9FFFE517FCDC}" destId="{31DC5D6F-5F3E-46FB-AB1D-3D95BFAE7A37}" srcOrd="0" destOrd="0" presId="urn:microsoft.com/office/officeart/2005/8/layout/vProcess5"/>
    <dgm:cxn modelId="{4C00928B-DCA8-4740-BC8D-C8EFCEE39DD6}" type="presOf" srcId="{1EF493E9-B16D-4E8C-A8ED-97AD59403CFB}" destId="{97BFBD61-3C13-483A-88A0-0D9459322D3F}" srcOrd="0" destOrd="0" presId="urn:microsoft.com/office/officeart/2005/8/layout/vProcess5"/>
    <dgm:cxn modelId="{91077358-3F30-4DCC-B547-337318CA4A7C}" type="presOf" srcId="{7B6CD972-E753-4A53-9D7E-5D7044853389}" destId="{808D8DF3-99F8-4808-AF82-4F3B3B075A70}" srcOrd="0" destOrd="4" presId="urn:microsoft.com/office/officeart/2005/8/layout/vProcess5"/>
    <dgm:cxn modelId="{7EC8FBB6-287F-43B1-9CC5-B1595483E8FC}" type="presParOf" srcId="{97BFBD61-3C13-483A-88A0-0D9459322D3F}" destId="{D3ABBF34-844D-4AA4-BEC3-CB60FFA71F79}" srcOrd="0" destOrd="0" presId="urn:microsoft.com/office/officeart/2005/8/layout/vProcess5"/>
    <dgm:cxn modelId="{F1C1C4C3-8493-42E0-A20C-C038C9DBE3A7}" type="presParOf" srcId="{97BFBD61-3C13-483A-88A0-0D9459322D3F}" destId="{5E3179E2-0487-43F3-8D87-0ACBD8CD4069}" srcOrd="1" destOrd="0" presId="urn:microsoft.com/office/officeart/2005/8/layout/vProcess5"/>
    <dgm:cxn modelId="{7CC057F3-A668-4AD8-ACEB-98086E39E6FC}" type="presParOf" srcId="{97BFBD61-3C13-483A-88A0-0D9459322D3F}" destId="{808D8DF3-99F8-4808-AF82-4F3B3B075A70}" srcOrd="2" destOrd="0" presId="urn:microsoft.com/office/officeart/2005/8/layout/vProcess5"/>
    <dgm:cxn modelId="{6D0BF668-3451-4C25-9E9C-F477300D5416}" type="presParOf" srcId="{97BFBD61-3C13-483A-88A0-0D9459322D3F}" destId="{4F341F3A-3777-47A0-A52A-8546274E58C9}" srcOrd="3" destOrd="0" presId="urn:microsoft.com/office/officeart/2005/8/layout/vProcess5"/>
    <dgm:cxn modelId="{6FABE3F0-2F94-4DA5-BE34-0D7E6930F50C}" type="presParOf" srcId="{97BFBD61-3C13-483A-88A0-0D9459322D3F}" destId="{31DC5D6F-5F3E-46FB-AB1D-3D95BFAE7A37}" srcOrd="4" destOrd="0" presId="urn:microsoft.com/office/officeart/2005/8/layout/vProcess5"/>
    <dgm:cxn modelId="{57B9C20D-0C8D-4BF7-971D-6EB573F0ED05}" type="presParOf" srcId="{97BFBD61-3C13-483A-88A0-0D9459322D3F}" destId="{F708EB02-AEB1-49BA-9B3A-F296A7BFE6EB}" srcOrd="5" destOrd="0" presId="urn:microsoft.com/office/officeart/2005/8/layout/vProcess5"/>
    <dgm:cxn modelId="{6436BA84-C17D-4834-8C39-749495886C7D}" type="presParOf" srcId="{97BFBD61-3C13-483A-88A0-0D9459322D3F}" destId="{748F2625-437F-4B28-A53D-45B782FD0A5A}" srcOrd="6" destOrd="0" presId="urn:microsoft.com/office/officeart/2005/8/layout/vProcess5"/>
    <dgm:cxn modelId="{A0CEB39F-6D3F-4509-98AE-E1243BD48123}" type="presParOf" srcId="{97BFBD61-3C13-483A-88A0-0D9459322D3F}" destId="{5B768657-4377-4D28-972D-B327FA18C930}" srcOrd="7" destOrd="0" presId="urn:microsoft.com/office/officeart/2005/8/layout/vProcess5"/>
    <dgm:cxn modelId="{C0C2DD0E-F18F-42C7-987A-BF12BC9EE253}" type="presParOf" srcId="{97BFBD61-3C13-483A-88A0-0D9459322D3F}" destId="{5E24B373-621E-4B83-8ABD-2DC9F9163FFD}" srcOrd="8" destOrd="0" presId="urn:microsoft.com/office/officeart/2005/8/layout/vProcess5"/>
    <dgm:cxn modelId="{1C7C651F-CFE7-4662-99E6-515D3608C90D}" type="presParOf" srcId="{97BFBD61-3C13-483A-88A0-0D9459322D3F}" destId="{8E1B4520-DFA3-4CB1-9108-AFCDDEA4BA9C}" srcOrd="9" destOrd="0" presId="urn:microsoft.com/office/officeart/2005/8/layout/vProcess5"/>
    <dgm:cxn modelId="{670BA4C1-4BCE-41BF-A424-465FF50E3AC9}" type="presParOf" srcId="{97BFBD61-3C13-483A-88A0-0D9459322D3F}" destId="{2090A09B-FBB7-4133-8F98-0A6894A6DCCC}" srcOrd="10" destOrd="0" presId="urn:microsoft.com/office/officeart/2005/8/layout/vProcess5"/>
    <dgm:cxn modelId="{5B2CA239-B788-40E8-81B8-98587A6C4C29}" type="presParOf" srcId="{97BFBD61-3C13-483A-88A0-0D9459322D3F}" destId="{011983BB-B3AD-4CFA-AC37-61A1F44AFF43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179E2-0487-43F3-8D87-0ACBD8CD4069}">
      <dsp:nvSpPr>
        <dsp:cNvPr id="0" name=""/>
        <dsp:cNvSpPr/>
      </dsp:nvSpPr>
      <dsp:spPr>
        <a:xfrm>
          <a:off x="152375" y="106684"/>
          <a:ext cx="7315200" cy="12953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  <a:latin typeface="Berlin Sans FB Demi" pitchFamily="34" charset="0"/>
            </a:rPr>
            <a:t>GLOBALIZATION</a:t>
          </a:r>
          <a:endParaRPr lang="en-US" sz="4400" b="1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152375" y="106684"/>
        <a:ext cx="5648020" cy="1295391"/>
      </dsp:txXfrm>
    </dsp:sp>
    <dsp:sp modelId="{808D8DF3-99F8-4808-AF82-4F3B3B075A70}">
      <dsp:nvSpPr>
        <dsp:cNvPr id="0" name=""/>
        <dsp:cNvSpPr/>
      </dsp:nvSpPr>
      <dsp:spPr>
        <a:xfrm>
          <a:off x="533387" y="1600203"/>
          <a:ext cx="6858073" cy="1539236"/>
        </a:xfrm>
        <a:prstGeom prst="roundRect">
          <a:avLst>
            <a:gd name="adj" fmla="val 10000"/>
          </a:avLst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chemeClr val="tx1"/>
            </a:solidFill>
          </a:endParaRPr>
        </a:p>
        <a:p>
          <a:pPr marL="0" marR="0" lvl="1" indent="6334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Time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6334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Transportation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6334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Economic and Industrial Community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6334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Increased of Free Trade </a:t>
          </a:r>
          <a:endParaRPr lang="en-US" sz="1800" kern="1200" dirty="0">
            <a:solidFill>
              <a:schemeClr val="tx1"/>
            </a:solidFill>
          </a:endParaRPr>
        </a:p>
        <a:p>
          <a:pPr marL="0" marR="0" lvl="1" indent="6334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800" kern="1200" dirty="0" smtClean="0">
              <a:solidFill>
                <a:schemeClr val="tx1"/>
              </a:solidFill>
            </a:rPr>
            <a:t>Elimination of Tariff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33387" y="1600203"/>
        <a:ext cx="5364299" cy="1539236"/>
      </dsp:txXfrm>
    </dsp:sp>
    <dsp:sp modelId="{4F341F3A-3777-47A0-A52A-8546274E58C9}">
      <dsp:nvSpPr>
        <dsp:cNvPr id="0" name=""/>
        <dsp:cNvSpPr/>
      </dsp:nvSpPr>
      <dsp:spPr>
        <a:xfrm>
          <a:off x="1670316" y="3368044"/>
          <a:ext cx="6406871" cy="1508760"/>
        </a:xfrm>
        <a:prstGeom prst="roundRect">
          <a:avLst>
            <a:gd name="adj" fmla="val 10000"/>
          </a:avLst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COMPETITION</a:t>
          </a:r>
          <a:r>
            <a:rPr lang="en-US" sz="1800" kern="1200" dirty="0" smtClean="0">
              <a:solidFill>
                <a:schemeClr val="tx1"/>
              </a:solidFill>
            </a:rPr>
            <a:t>  </a:t>
          </a:r>
          <a:r>
            <a:rPr lang="en-US" sz="4000" b="1" kern="12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rPr>
            <a:t>↑↑</a:t>
          </a:r>
          <a:endParaRPr lang="id-ID" sz="4000" b="1" kern="1200" dirty="0" smtClean="0">
            <a:solidFill>
              <a:schemeClr val="tx1"/>
            </a:solidFill>
            <a:latin typeface="Times New Roman" pitchFamily="18" charset="0"/>
            <a:ea typeface="Arial Unicode MS" pitchFamily="34" charset="-128"/>
            <a:cs typeface="Arial Unicode MS" pitchFamily="34" charset="-128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Georgia" pitchFamily="18" charset="0"/>
            </a:rPr>
            <a:t>DEMAND</a:t>
          </a: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</a:rPr>
            <a:t>   </a:t>
          </a:r>
          <a:r>
            <a:rPr lang="en-US" sz="4000" b="1" kern="12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rPr>
            <a:t>↑↑</a:t>
          </a:r>
          <a:endParaRPr lang="en-US" sz="40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b="1" kern="1200" dirty="0">
            <a:solidFill>
              <a:schemeClr val="tx1"/>
            </a:solidFill>
            <a:latin typeface="Times New Roman" pitchFamily="18" charset="0"/>
            <a:ea typeface="Arial Unicode MS" pitchFamily="34" charset="-128"/>
            <a:cs typeface="Arial Unicode MS" pitchFamily="34" charset="-128"/>
            <a:sym typeface="Wingdings" pitchFamily="2" charset="2"/>
          </a:endParaRPr>
        </a:p>
      </dsp:txBody>
      <dsp:txXfrm>
        <a:off x="1670316" y="3368044"/>
        <a:ext cx="5019383" cy="1508759"/>
      </dsp:txXfrm>
    </dsp:sp>
    <dsp:sp modelId="{31DC5D6F-5F3E-46FB-AB1D-3D95BFAE7A37}">
      <dsp:nvSpPr>
        <dsp:cNvPr id="0" name=""/>
        <dsp:cNvSpPr/>
      </dsp:nvSpPr>
      <dsp:spPr>
        <a:xfrm>
          <a:off x="1600199" y="5135886"/>
          <a:ext cx="7315200" cy="150876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>
            <a:spcBef>
              <a:spcPct val="0"/>
            </a:spcBef>
          </a:pPr>
          <a:endParaRPr lang="id-ID" sz="2000" kern="1200" dirty="0" smtClean="0">
            <a:solidFill>
              <a:schemeClr val="tx1"/>
            </a:solidFill>
          </a:endParaRPr>
        </a:p>
        <a:p>
          <a:pPr marL="0" lvl="0" indent="574675" algn="l">
            <a:spcBef>
              <a:spcPct val="0"/>
            </a:spcBef>
          </a:pPr>
          <a:r>
            <a:rPr lang="en-US" sz="2400" kern="1200" dirty="0" smtClean="0">
              <a:solidFill>
                <a:schemeClr val="tx1"/>
              </a:solidFill>
            </a:rPr>
            <a:t>FREE TRADE</a:t>
          </a:r>
        </a:p>
        <a:p>
          <a:pPr marL="0" lvl="0" indent="574675" algn="l">
            <a:spcBef>
              <a:spcPct val="0"/>
            </a:spcBef>
          </a:pPr>
          <a:r>
            <a:rPr lang="en-US" sz="2400" kern="1200" dirty="0" smtClean="0">
              <a:solidFill>
                <a:schemeClr val="tx1"/>
              </a:solidFill>
            </a:rPr>
            <a:t>LOW OF PRODUCTION COST</a:t>
          </a:r>
        </a:p>
        <a:p>
          <a:pPr marL="0" lvl="0" indent="574675" algn="l">
            <a:spcBef>
              <a:spcPct val="0"/>
            </a:spcBef>
          </a:pPr>
          <a:r>
            <a:rPr lang="en-US" sz="2400" kern="1200" dirty="0" smtClean="0">
              <a:solidFill>
                <a:schemeClr val="tx1"/>
              </a:solidFill>
            </a:rPr>
            <a:t>HIGH PRODUCT QUALITY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1600199" y="5135886"/>
        <a:ext cx="5721858" cy="1508759"/>
      </dsp:txXfrm>
    </dsp:sp>
    <dsp:sp modelId="{F708EB02-AEB1-49BA-9B3A-F296A7BFE6EB}">
      <dsp:nvSpPr>
        <dsp:cNvPr id="0" name=""/>
        <dsp:cNvSpPr/>
      </dsp:nvSpPr>
      <dsp:spPr>
        <a:xfrm>
          <a:off x="5638801" y="1143000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5638801" y="1143000"/>
        <a:ext cx="980694" cy="980694"/>
      </dsp:txXfrm>
    </dsp:sp>
    <dsp:sp modelId="{748F2625-437F-4B28-A53D-45B782FD0A5A}">
      <dsp:nvSpPr>
        <dsp:cNvPr id="0" name=""/>
        <dsp:cNvSpPr/>
      </dsp:nvSpPr>
      <dsp:spPr>
        <a:xfrm>
          <a:off x="6400799" y="2971800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5875" cap="flat" cmpd="sng" algn="ctr">
          <a:solidFill>
            <a:schemeClr val="accent2">
              <a:tint val="40000"/>
              <a:alpha val="90000"/>
              <a:hueOff val="-761854"/>
              <a:satOff val="47934"/>
              <a:lumOff val="35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6400799" y="2971800"/>
        <a:ext cx="980694" cy="980694"/>
      </dsp:txXfrm>
    </dsp:sp>
    <dsp:sp modelId="{5B768657-4377-4D28-972D-B327FA18C930}">
      <dsp:nvSpPr>
        <dsp:cNvPr id="0" name=""/>
        <dsp:cNvSpPr/>
      </dsp:nvSpPr>
      <dsp:spPr>
        <a:xfrm>
          <a:off x="7010403" y="4724400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5875" cap="flat" cmpd="sng" algn="ctr">
          <a:solidFill>
            <a:schemeClr val="accent2">
              <a:tint val="40000"/>
              <a:alpha val="90000"/>
              <a:hueOff val="-1523709"/>
              <a:satOff val="95867"/>
              <a:lumOff val="7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tx1"/>
            </a:solidFill>
          </a:endParaRPr>
        </a:p>
      </dsp:txBody>
      <dsp:txXfrm>
        <a:off x="7010403" y="4724400"/>
        <a:ext cx="980694" cy="98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wrap="square" lIns="93870" tIns="46935" rIns="93870" bIns="46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wrap="square" lIns="93870" tIns="46935" rIns="93870" bIns="46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09D273E0-1C8E-4AE8-9DBC-4DA34FE24EED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2775"/>
            <a:ext cx="2981325" cy="496888"/>
          </a:xfrm>
          <a:prstGeom prst="rect">
            <a:avLst/>
          </a:prstGeom>
        </p:spPr>
        <p:txBody>
          <a:bodyPr vert="horz" wrap="square" lIns="93870" tIns="46935" rIns="93870" bIns="46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02775"/>
            <a:ext cx="2982912" cy="496888"/>
          </a:xfrm>
          <a:prstGeom prst="rect">
            <a:avLst/>
          </a:prstGeom>
        </p:spPr>
        <p:txBody>
          <a:bodyPr vert="horz" wrap="square" lIns="93870" tIns="46935" rIns="93870" bIns="46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F4099C6F-3EC6-411A-82BA-ACDBED5D183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325" cy="500063"/>
          </a:xfrm>
          <a:prstGeom prst="rect">
            <a:avLst/>
          </a:prstGeom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wrap="square" lIns="95804" tIns="47902" rIns="95804" bIns="479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0AEF8AC1-8C0E-41EF-B822-0DA6BCB14A61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49300"/>
            <a:ext cx="5005387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04" tIns="47902" rIns="95804" bIns="4790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507037" cy="4503738"/>
          </a:xfrm>
          <a:prstGeom prst="rect">
            <a:avLst/>
          </a:prstGeom>
        </p:spPr>
        <p:txBody>
          <a:bodyPr vert="horz" lIns="95804" tIns="47902" rIns="95804" bIns="479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2775"/>
            <a:ext cx="2981325" cy="496888"/>
          </a:xfrm>
          <a:prstGeom prst="rect">
            <a:avLst/>
          </a:prstGeom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02775"/>
            <a:ext cx="2982912" cy="496888"/>
          </a:xfrm>
          <a:prstGeom prst="rect">
            <a:avLst/>
          </a:prstGeom>
        </p:spPr>
        <p:txBody>
          <a:bodyPr vert="horz" wrap="square" lIns="95804" tIns="47902" rIns="95804" bIns="479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pitchFamily="50" charset="-127"/>
              </a:defRPr>
            </a:lvl1pPr>
          </a:lstStyle>
          <a:p>
            <a:fld id="{9D805453-E773-4C3D-9CC6-E5802151F0B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cs typeface="Arial" pitchFamily="34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97313" y="9502775"/>
            <a:ext cx="29829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04" tIns="47902" rIns="95804" bIns="47902" anchor="b"/>
          <a:lstStyle/>
          <a:p>
            <a:pPr algn="r"/>
            <a:fld id="{EDE0049D-9E0E-4300-81F7-270CBFD8512D}" type="slidenum">
              <a:rPr lang="en-US" altLang="en-US" sz="1200">
                <a:latin typeface="Calibri" pitchFamily="34" charset="0"/>
              </a:rPr>
              <a:pPr algn="r"/>
              <a:t>1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41028B3-EE90-4455-A50A-E053EA59C3A0}" type="slidenum">
              <a:rPr lang="id-ID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6853E9-7846-4744-8C2E-F3B346DFB92D}" type="slidenum">
              <a:rPr lang="en-US" altLang="ko-KR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E13CDD2-0069-4B88-8242-5F77B31B073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8756EFD-84EA-43BA-B367-45732FB1D19D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>
              <a:cs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C708A79-2C53-4819-A69C-916FD8ACFEEE}" type="slidenum">
              <a:rPr lang="en-AU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mtClean="0"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8506F13-29DC-4F7D-957A-3E02A1AC7BF2}" type="slidenum">
              <a:rPr lang="en-AU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mtClean="0"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A7FE2EF-B7DD-457A-A37C-31717D6395B1}" type="slidenum">
              <a:rPr lang="en-AU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1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8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Rectangle 121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Rectangle 122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fld id="{BE68AFBE-C675-4EF3-88C3-48E603A0A1A0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1005C7-A35D-4017-BBC9-F080E491DF7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E4C23-2609-4C3B-91D4-99FC75AA07B6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A2578-0B2B-4EF0-A4FB-DF9777005A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ABC29-55DB-46CC-9D1F-A3FCF5F2E682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E3C56-FCEB-49F1-87D6-7861E74BDF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003AEA-C7F0-4B4C-B592-56D04918F95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ED0A8-7F42-4784-AA80-4B846CFFB5ED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3F6D-B8D6-4D1C-8FBE-A923697FF3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4E1E9-1648-486D-AB40-E64D9D4A4E36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D918-0585-4AE2-992D-7718C6A7D4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FBBCA4B-35CB-441F-A34E-4E3D6E58E701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DB0A8ED-1952-4BC2-A0FC-436D881E2EB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B74EE8-314E-4579-94FE-F2ED78233B55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40952-75E7-4286-AAFA-C77EE9BDE1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20F2F-AF39-4B28-9633-858B627000DE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8A249-EAAC-46ED-98F7-FC97004B996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633A4-0A01-45DA-A503-F533C9AA4EAE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52BF-3E61-45F9-BE39-B93A50F444B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E47A8-6FC9-4193-80EE-DE18DCB88AE8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51ED1-8332-4B53-91B3-6FB4158518C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ko-KR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117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102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Rectangle 11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Rectangle 116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9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Rectangle 100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Rectangle 101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2" name="Rectangle 9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Rectangle 9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Rectangle 9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Freeform 62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63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64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66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67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68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" name="Hexagon 7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4" name="Hexagon 7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5" name="Hexagon 7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6" name="Hexagon 7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7" name="Freeform 7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7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9" name="Hexagon 7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0" name="Hexagon 7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1" name="Hexagon 7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2" name="Hexagon 8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3" name="Hexagon 8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4" name="Hexagon 8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Hexagon 8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6" name="Hexagon 8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7" name="Freeform 8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8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120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5" name="Rectangle 121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Rectangle 122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7" name="Rectangle 123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EBD524-987C-42C7-9F9B-19DACBEB07B3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8F12C-F190-47D4-A61D-D048E3F52B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ko-KR" altLang="ko-KR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  <a:ea typeface="굴림" pitchFamily="50" charset="-127"/>
              </a:defRPr>
            </a:lvl1pPr>
          </a:lstStyle>
          <a:p>
            <a:fld id="{6DC89B66-0191-4CE9-80E7-A382D86C5FAC}" type="datetimeFigureOut">
              <a:rPr lang="en-US" altLang="ko-KR"/>
              <a:pPr/>
              <a:t>9/26/2014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  <a:ea typeface="굴림" pitchFamily="50" charset="-127"/>
              </a:defRPr>
            </a:lvl1pPr>
          </a:lstStyle>
          <a:p>
            <a:fld id="{FA2A9E5B-421A-42E3-8701-A225FAB4E11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31" r:id="rId2"/>
    <p:sldLayoutId id="2147484732" r:id="rId3"/>
    <p:sldLayoutId id="2147484733" r:id="rId4"/>
    <p:sldLayoutId id="2147484734" r:id="rId5"/>
    <p:sldLayoutId id="2147484735" r:id="rId6"/>
    <p:sldLayoutId id="2147484736" r:id="rId7"/>
    <p:sldLayoutId id="2147484740" r:id="rId8"/>
    <p:sldLayoutId id="2147484741" r:id="rId9"/>
    <p:sldLayoutId id="2147484737" r:id="rId10"/>
    <p:sldLayoutId id="2147484738" r:id="rId11"/>
    <p:sldLayoutId id="21474847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BP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0" y="4572000"/>
            <a:ext cx="9144000" cy="203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chemeClr val="bg1"/>
                </a:solidFill>
                <a:latin typeface="Georgia" pitchFamily="18" charset="0"/>
              </a:rPr>
              <a:t>Indonesian Cosmetic Regulation and Market Perspective</a:t>
            </a:r>
            <a:r>
              <a:rPr lang="id-ID" altLang="en-US" sz="2200" b="1">
                <a:solidFill>
                  <a:schemeClr val="bg1"/>
                </a:solidFill>
                <a:latin typeface="Georgia" pitchFamily="18" charset="0"/>
              </a:rPr>
              <a:t>s</a:t>
            </a:r>
            <a:endParaRPr lang="en-US" altLang="en-US" sz="2200" b="1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altLang="en-US" sz="2800" b="1" u="sng">
                <a:solidFill>
                  <a:srgbClr val="FFFF00"/>
                </a:solidFill>
                <a:latin typeface="Monotype Corsiva" pitchFamily="66" charset="0"/>
              </a:rPr>
              <a:t>Mayagustina Andarini</a:t>
            </a:r>
          </a:p>
          <a:p>
            <a:pPr algn="ctr"/>
            <a:r>
              <a:rPr lang="en-US" altLang="en-US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Deputy Director Cosmetic Product Safety Evaluation</a:t>
            </a:r>
          </a:p>
          <a:p>
            <a:pPr algn="ctr"/>
            <a:r>
              <a:rPr lang="en-US" altLang="en-US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The National Agency for rug and Food Control, the Republic of Indonesia</a:t>
            </a:r>
          </a:p>
          <a:p>
            <a:pPr algn="ctr"/>
            <a:endParaRPr lang="en-US" altLang="en-US" sz="2000" b="1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r>
              <a:rPr lang="en-US" altLang="en-US" sz="2000" b="1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GB" altLang="en-US" sz="2000" b="1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148" name="Picture 5" descr="C:\Users\VAIO\Downloads\headerlef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2895600" y="58674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Korea, October 2 </a:t>
            </a:r>
            <a:r>
              <a:rPr lang="en-US" altLang="en-US" baseline="30000"/>
              <a:t>nd </a:t>
            </a:r>
            <a:r>
              <a:rPr lang="en-US" altLang="en-US"/>
              <a:t>,2014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8325" y="225425"/>
            <a:ext cx="21653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553842-B8B9-4383-B433-B3C6BDF7B6D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58084" name="WordArt 4"/>
          <p:cNvSpPr>
            <a:spLocks noChangeArrowheads="1" noChangeShapeType="1" noTextEdit="1"/>
          </p:cNvSpPr>
          <p:nvPr/>
        </p:nvSpPr>
        <p:spPr bwMode="auto">
          <a:xfrm>
            <a:off x="76200" y="152400"/>
            <a:ext cx="800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ASEAN Harmonization In Cosmetics</a:t>
            </a:r>
            <a:endParaRPr lang="ko-KR" alt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rot="-253123">
            <a:off x="0" y="914400"/>
            <a:ext cx="2514600" cy="762000"/>
          </a:xfrm>
          <a:prstGeom prst="flowChartMagneticTap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latin typeface="Georgia" pitchFamily="18" charset="0"/>
              </a:rPr>
              <a:t>KTT Asean </a:t>
            </a:r>
          </a:p>
          <a:p>
            <a:pPr algn="ctr"/>
            <a:r>
              <a:rPr lang="id-ID" altLang="en-US">
                <a:latin typeface="Georgia" pitchFamily="18" charset="0"/>
              </a:rPr>
              <a:t>In Singapore (1992)</a:t>
            </a:r>
            <a:endParaRPr lang="en-US" altLang="en-US">
              <a:latin typeface="Georgia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590800" y="1295400"/>
            <a:ext cx="685800" cy="0"/>
          </a:xfrm>
          <a:prstGeom prst="line">
            <a:avLst/>
          </a:prstGeom>
          <a:noFill/>
          <a:ln w="76200" cmpd="dbl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3429000" y="914400"/>
            <a:ext cx="28956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rgbClr val="7030A0"/>
                </a:solidFill>
                <a:latin typeface="Georgia" pitchFamily="18" charset="0"/>
              </a:rPr>
              <a:t>ASEAN Free Trade Area</a:t>
            </a:r>
          </a:p>
          <a:p>
            <a:pPr algn="ctr"/>
            <a:r>
              <a:rPr lang="en-US" altLang="en-US" b="1">
                <a:solidFill>
                  <a:srgbClr val="7030A0"/>
                </a:solidFill>
                <a:latin typeface="Georgia" pitchFamily="18" charset="0"/>
              </a:rPr>
              <a:t>(AFTA) </a:t>
            </a: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6781800" y="1981200"/>
            <a:ext cx="2162175" cy="1371600"/>
          </a:xfrm>
          <a:prstGeom prst="rect">
            <a:avLst/>
          </a:prstGeom>
          <a:gradFill rotWithShape="1">
            <a:gsLst>
              <a:gs pos="0">
                <a:srgbClr val="FFFF66">
                  <a:alpha val="70000"/>
                </a:srgbClr>
              </a:gs>
              <a:gs pos="100000">
                <a:srgbClr val="E719C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120000"/>
              </a:lnSpc>
              <a:buFontTx/>
              <a:buAutoNum type="arabicPeriod"/>
            </a:pPr>
            <a:r>
              <a:rPr lang="id-ID" altLang="en-US" b="1">
                <a:latin typeface="Georgia" pitchFamily="18" charset="0"/>
              </a:rPr>
              <a:t>Reduction of Technical Barrier</a:t>
            </a:r>
            <a:endParaRPr lang="en-US" altLang="en-US" b="1">
              <a:latin typeface="Georgia" pitchFamily="18" charset="0"/>
            </a:endParaRPr>
          </a:p>
          <a:p>
            <a:pPr marL="168275" indent="-168275">
              <a:buFontTx/>
              <a:buAutoNum type="arabicPeriod"/>
            </a:pPr>
            <a:r>
              <a:rPr lang="en-US" altLang="en-US" b="1">
                <a:latin typeface="Georgia" pitchFamily="18" charset="0"/>
              </a:rPr>
              <a:t>MRA</a:t>
            </a:r>
          </a:p>
        </p:txBody>
      </p:sp>
      <p:sp>
        <p:nvSpPr>
          <p:cNvPr id="15369" name="Line 17"/>
          <p:cNvSpPr>
            <a:spLocks noChangeShapeType="1"/>
          </p:cNvSpPr>
          <p:nvPr/>
        </p:nvSpPr>
        <p:spPr bwMode="auto">
          <a:xfrm>
            <a:off x="6096000" y="2514600"/>
            <a:ext cx="685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70" name="Line 19"/>
          <p:cNvSpPr>
            <a:spLocks noChangeShapeType="1"/>
          </p:cNvSpPr>
          <p:nvPr/>
        </p:nvSpPr>
        <p:spPr bwMode="auto">
          <a:xfrm flipV="1">
            <a:off x="6858000" y="3657600"/>
            <a:ext cx="1185863" cy="1428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71" name="Line 20"/>
          <p:cNvSpPr>
            <a:spLocks noChangeShapeType="1"/>
          </p:cNvSpPr>
          <p:nvPr/>
        </p:nvSpPr>
        <p:spPr bwMode="auto">
          <a:xfrm flipH="1">
            <a:off x="8001000" y="3352800"/>
            <a:ext cx="46038" cy="3810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72" name="Rectangle 21"/>
          <p:cNvSpPr>
            <a:spLocks noChangeArrowheads="1"/>
          </p:cNvSpPr>
          <p:nvPr/>
        </p:nvSpPr>
        <p:spPr bwMode="auto">
          <a:xfrm>
            <a:off x="2819400" y="3352800"/>
            <a:ext cx="3733800" cy="762000"/>
          </a:xfrm>
          <a:prstGeom prst="rect">
            <a:avLst/>
          </a:prstGeom>
          <a:gradFill rotWithShape="1">
            <a:gsLst>
              <a:gs pos="0">
                <a:srgbClr val="6600FF">
                  <a:alpha val="70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b="1">
                <a:latin typeface="Georgia" pitchFamily="18" charset="0"/>
              </a:rPr>
              <a:t>ASEAN Consultative Committee for Standards Quality (ACCSQ)</a:t>
            </a:r>
          </a:p>
        </p:txBody>
      </p:sp>
      <p:sp>
        <p:nvSpPr>
          <p:cNvPr id="15373" name="Line 23"/>
          <p:cNvSpPr>
            <a:spLocks noChangeShapeType="1"/>
          </p:cNvSpPr>
          <p:nvPr/>
        </p:nvSpPr>
        <p:spPr bwMode="auto">
          <a:xfrm>
            <a:off x="1371600" y="3581400"/>
            <a:ext cx="12954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74" name="Line 24"/>
          <p:cNvSpPr>
            <a:spLocks noChangeShapeType="1"/>
          </p:cNvSpPr>
          <p:nvPr/>
        </p:nvSpPr>
        <p:spPr bwMode="auto">
          <a:xfrm>
            <a:off x="1371600" y="3200400"/>
            <a:ext cx="0" cy="34290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75" name="AutoShape 32"/>
          <p:cNvSpPr>
            <a:spLocks noChangeArrowheads="1"/>
          </p:cNvSpPr>
          <p:nvPr/>
        </p:nvSpPr>
        <p:spPr bwMode="auto">
          <a:xfrm>
            <a:off x="152400" y="2286000"/>
            <a:ext cx="2971800" cy="914400"/>
          </a:xfrm>
          <a:prstGeom prst="foldedCorner">
            <a:avLst>
              <a:gd name="adj" fmla="val 12500"/>
            </a:avLst>
          </a:prstGeom>
          <a:solidFill>
            <a:srgbClr val="14D7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11 priority integration sectors</a:t>
            </a:r>
            <a:br>
              <a:rPr lang="en-US" altLang="en-US"/>
            </a:br>
            <a:r>
              <a:rPr lang="id-ID" altLang="en-US"/>
              <a:t>in </a:t>
            </a:r>
            <a:r>
              <a:rPr lang="en-US" altLang="en-US"/>
              <a:t>ASEAN economic</a:t>
            </a:r>
            <a:br>
              <a:rPr lang="en-US" altLang="en-US"/>
            </a:br>
            <a:r>
              <a:rPr lang="en-US" altLang="en-US"/>
              <a:t>(including cosmetics)</a:t>
            </a:r>
            <a:endParaRPr lang="en-US" altLang="en-US">
              <a:latin typeface="Georgia" pitchFamily="18" charset="0"/>
            </a:endParaRPr>
          </a:p>
        </p:txBody>
      </p:sp>
      <p:sp>
        <p:nvSpPr>
          <p:cNvPr id="15376" name="AutoShape 37"/>
          <p:cNvSpPr>
            <a:spLocks noChangeArrowheads="1"/>
          </p:cNvSpPr>
          <p:nvPr/>
        </p:nvSpPr>
        <p:spPr bwMode="auto">
          <a:xfrm rot="5400000">
            <a:off x="4457700" y="1757363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77" name="AutoShape 38"/>
          <p:cNvSpPr>
            <a:spLocks noChangeArrowheads="1"/>
          </p:cNvSpPr>
          <p:nvPr/>
        </p:nvSpPr>
        <p:spPr bwMode="auto">
          <a:xfrm>
            <a:off x="3429000" y="4572000"/>
            <a:ext cx="3048000" cy="533400"/>
          </a:xfrm>
          <a:prstGeom prst="flowChartPreparation">
            <a:avLst/>
          </a:prstGeom>
          <a:solidFill>
            <a:schemeClr val="accent1"/>
          </a:soli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Cosmetic Product Working </a:t>
            </a:r>
          </a:p>
          <a:p>
            <a:pPr algn="ctr"/>
            <a:r>
              <a:rPr lang="en-US" altLang="en-US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(CPWG) (1998)</a:t>
            </a:r>
            <a:endParaRPr lang="en-US" altLang="en-US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8120" name="AutoShape 40"/>
          <p:cNvSpPr>
            <a:spLocks noChangeArrowheads="1"/>
          </p:cNvSpPr>
          <p:nvPr/>
        </p:nvSpPr>
        <p:spPr bwMode="auto">
          <a:xfrm>
            <a:off x="2819400" y="5638800"/>
            <a:ext cx="35814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B8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latin typeface="Georgia" pitchFamily="18" charset="0"/>
              </a:rPr>
              <a:t>ASEAN Harmonized Cosmetic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Regulatory Scheme 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(AHCRS)</a:t>
            </a:r>
            <a:endParaRPr lang="en-US" altLang="en-US">
              <a:latin typeface="Georgia" pitchFamily="18" charset="0"/>
            </a:endParaRPr>
          </a:p>
        </p:txBody>
      </p:sp>
      <p:sp>
        <p:nvSpPr>
          <p:cNvPr id="15379" name="Rectangle 42"/>
          <p:cNvSpPr>
            <a:spLocks noChangeArrowheads="1"/>
          </p:cNvSpPr>
          <p:nvPr/>
        </p:nvSpPr>
        <p:spPr bwMode="auto">
          <a:xfrm>
            <a:off x="304800" y="4114800"/>
            <a:ext cx="23622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altLang="en-US" sz="1400">
                <a:solidFill>
                  <a:schemeClr val="bg1"/>
                </a:solidFill>
                <a:latin typeface="Georgia" pitchFamily="18" charset="0"/>
              </a:rPr>
              <a:t>ASEAN Harmonized In</a:t>
            </a:r>
          </a:p>
          <a:p>
            <a:pPr algn="ctr"/>
            <a:r>
              <a:rPr lang="id-ID" altLang="en-US" sz="1400">
                <a:solidFill>
                  <a:schemeClr val="bg1"/>
                </a:solidFill>
                <a:latin typeface="Georgia" pitchFamily="18" charset="0"/>
              </a:rPr>
              <a:t>Cosmetic Regulatory</a:t>
            </a:r>
            <a:endParaRPr lang="en-US" altLang="en-US" sz="14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380" name="AutoShape 43"/>
          <p:cNvSpPr>
            <a:spLocks noChangeArrowheads="1"/>
          </p:cNvSpPr>
          <p:nvPr/>
        </p:nvSpPr>
        <p:spPr bwMode="auto">
          <a:xfrm rot="997143">
            <a:off x="1981200" y="4800600"/>
            <a:ext cx="1447800" cy="609600"/>
          </a:xfrm>
          <a:prstGeom prst="curvedUpArrow">
            <a:avLst>
              <a:gd name="adj1" fmla="val 43959"/>
              <a:gd name="adj2" fmla="val 95000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  <p:sp>
        <p:nvSpPr>
          <p:cNvPr id="15381" name="AutoShape 45"/>
          <p:cNvSpPr>
            <a:spLocks noChangeArrowheads="1"/>
          </p:cNvSpPr>
          <p:nvPr/>
        </p:nvSpPr>
        <p:spPr bwMode="auto">
          <a:xfrm>
            <a:off x="6683375" y="4191000"/>
            <a:ext cx="2438400" cy="1143000"/>
          </a:xfrm>
          <a:prstGeom prst="octagon">
            <a:avLst>
              <a:gd name="adj" fmla="val 29287"/>
            </a:avLst>
          </a:prstGeom>
          <a:solidFill>
            <a:srgbClr val="E719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ASEAN Agreement of</a:t>
            </a:r>
          </a:p>
          <a:p>
            <a:pPr algn="ctr"/>
            <a:r>
              <a:rPr lang="id-ID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Economic Ministry</a:t>
            </a:r>
            <a:endParaRPr lang="en-US" altLang="en-US" sz="1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(AEM) </a:t>
            </a:r>
          </a:p>
          <a:p>
            <a:pPr algn="ctr"/>
            <a:r>
              <a:rPr lang="en-US" alt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Sept’ 03</a:t>
            </a:r>
          </a:p>
        </p:txBody>
      </p:sp>
      <p:sp>
        <p:nvSpPr>
          <p:cNvPr id="15382" name="AutoShape 49"/>
          <p:cNvSpPr>
            <a:spLocks noChangeArrowheads="1"/>
          </p:cNvSpPr>
          <p:nvPr/>
        </p:nvSpPr>
        <p:spPr bwMode="auto">
          <a:xfrm rot="-865247">
            <a:off x="6400800" y="5562600"/>
            <a:ext cx="1752600" cy="228600"/>
          </a:xfrm>
          <a:prstGeom prst="curvedUpArrow">
            <a:avLst>
              <a:gd name="adj1" fmla="val 153333"/>
              <a:gd name="adj2" fmla="val 306667"/>
              <a:gd name="adj3" fmla="val 33333"/>
            </a:avLst>
          </a:prstGeom>
          <a:solidFill>
            <a:srgbClr val="AAAC5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  <p:sp>
        <p:nvSpPr>
          <p:cNvPr id="15383" name="AutoShape 51"/>
          <p:cNvSpPr>
            <a:spLocks noChangeArrowheads="1"/>
          </p:cNvSpPr>
          <p:nvPr/>
        </p:nvSpPr>
        <p:spPr bwMode="auto">
          <a:xfrm>
            <a:off x="7162800" y="6400800"/>
            <a:ext cx="7620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  <p:sp>
        <p:nvSpPr>
          <p:cNvPr id="15384" name="Line 53"/>
          <p:cNvSpPr>
            <a:spLocks noChangeShapeType="1"/>
          </p:cNvSpPr>
          <p:nvPr/>
        </p:nvSpPr>
        <p:spPr bwMode="auto">
          <a:xfrm>
            <a:off x="8077200" y="6553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85" name="Text Box 54"/>
          <p:cNvSpPr txBox="1">
            <a:spLocks noChangeArrowheads="1"/>
          </p:cNvSpPr>
          <p:nvPr/>
        </p:nvSpPr>
        <p:spPr bwMode="auto">
          <a:xfrm>
            <a:off x="3352800" y="2133600"/>
            <a:ext cx="2514600" cy="858838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0000FE"/>
                </a:solidFill>
                <a:latin typeface="Georgia" pitchFamily="18" charset="0"/>
              </a:rPr>
              <a:t>Common Effective </a:t>
            </a:r>
          </a:p>
          <a:p>
            <a:pPr algn="ctr"/>
            <a:r>
              <a:rPr lang="en-US" altLang="en-US" b="1">
                <a:solidFill>
                  <a:srgbClr val="0000FE"/>
                </a:solidFill>
                <a:latin typeface="Georgia" pitchFamily="18" charset="0"/>
              </a:rPr>
              <a:t>Preferential Tariff (CEPT)</a:t>
            </a:r>
          </a:p>
        </p:txBody>
      </p:sp>
      <p:sp>
        <p:nvSpPr>
          <p:cNvPr id="15386" name="AutoShape 55"/>
          <p:cNvSpPr>
            <a:spLocks noChangeArrowheads="1"/>
          </p:cNvSpPr>
          <p:nvPr/>
        </p:nvSpPr>
        <p:spPr bwMode="auto">
          <a:xfrm rot="5400000">
            <a:off x="4457700" y="51435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7" name="AutoShape 56"/>
          <p:cNvSpPr>
            <a:spLocks noChangeArrowheads="1"/>
          </p:cNvSpPr>
          <p:nvPr/>
        </p:nvSpPr>
        <p:spPr bwMode="auto">
          <a:xfrm rot="5400000">
            <a:off x="4457700" y="41529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388" name="AutoShape 57"/>
          <p:cNvSpPr>
            <a:spLocks noChangeArrowheads="1"/>
          </p:cNvSpPr>
          <p:nvPr/>
        </p:nvSpPr>
        <p:spPr bwMode="auto">
          <a:xfrm rot="5400000">
            <a:off x="4457700" y="30099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8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8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5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4" grpId="0" animBg="1"/>
      <p:bldP spid="5581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/>
          <p:cNvSpPr>
            <a:spLocks noChangeArrowheads="1"/>
          </p:cNvSpPr>
          <p:nvPr/>
        </p:nvSpPr>
        <p:spPr bwMode="auto">
          <a:xfrm>
            <a:off x="3657600" y="152400"/>
            <a:ext cx="3276600" cy="990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491D4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latin typeface="Book Antiqua" pitchFamily="18" charset="0"/>
              </a:rPr>
              <a:t>ASEAN Harmonized Cosmetic</a:t>
            </a:r>
          </a:p>
          <a:p>
            <a:pPr algn="ctr" eaLnBrk="1" hangingPunct="1">
              <a:defRPr/>
            </a:pPr>
            <a:r>
              <a:rPr lang="en-US" altLang="en-US" b="1" dirty="0" smtClean="0">
                <a:latin typeface="Book Antiqua" pitchFamily="18" charset="0"/>
              </a:rPr>
              <a:t>Regulatory Scheme (AHCRS)</a:t>
            </a: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itchFamily="18" charset="0"/>
              </a:rPr>
              <a:t>2 September 2003</a:t>
            </a:r>
          </a:p>
        </p:txBody>
      </p:sp>
      <p:sp>
        <p:nvSpPr>
          <p:cNvPr id="16387" name="Rectangle 13"/>
          <p:cNvSpPr>
            <a:spLocks noChangeArrowheads="1"/>
          </p:cNvSpPr>
          <p:nvPr/>
        </p:nvSpPr>
        <p:spPr bwMode="auto">
          <a:xfrm>
            <a:off x="5867400" y="3090863"/>
            <a:ext cx="2667000" cy="838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latin typeface="Georgia" pitchFamily="18" charset="0"/>
              </a:rPr>
              <a:t>SCHEDULE B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ASEAN Cosmetic 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Directive (ACD) 2008</a:t>
            </a:r>
          </a:p>
        </p:txBody>
      </p:sp>
      <p:sp>
        <p:nvSpPr>
          <p:cNvPr id="16388" name="Rectangle 14"/>
          <p:cNvSpPr>
            <a:spLocks noChangeArrowheads="1"/>
          </p:cNvSpPr>
          <p:nvPr/>
        </p:nvSpPr>
        <p:spPr bwMode="auto">
          <a:xfrm>
            <a:off x="990600" y="3124200"/>
            <a:ext cx="3276600" cy="8382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b="1">
                <a:latin typeface="Georgia" pitchFamily="18" charset="0"/>
              </a:rPr>
              <a:t>SCHEDULE A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ASEAN Mutual Recognition </a:t>
            </a:r>
          </a:p>
          <a:p>
            <a:pPr algn="ctr"/>
            <a:r>
              <a:rPr lang="en-US" altLang="en-US" b="1">
                <a:latin typeface="Georgia" pitchFamily="18" charset="0"/>
              </a:rPr>
              <a:t>Arrangement (MRA) 2003</a:t>
            </a: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4191000" y="1524000"/>
            <a:ext cx="2362200" cy="609600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 b="1">
                <a:solidFill>
                  <a:srgbClr val="A50021"/>
                </a:solidFill>
                <a:latin typeface="Georgia" pitchFamily="18" charset="0"/>
              </a:rPr>
              <a:t>Agreement on the</a:t>
            </a:r>
          </a:p>
          <a:p>
            <a:pPr algn="ctr"/>
            <a:r>
              <a:rPr lang="en-US" altLang="en-US" sz="2000" b="1">
                <a:solidFill>
                  <a:srgbClr val="A50021"/>
                </a:solidFill>
                <a:latin typeface="Georgia" pitchFamily="18" charset="0"/>
              </a:rPr>
              <a:t> AHCRS</a:t>
            </a:r>
          </a:p>
        </p:txBody>
      </p:sp>
      <p:sp>
        <p:nvSpPr>
          <p:cNvPr id="43014" name="Rectangle 17"/>
          <p:cNvSpPr>
            <a:spLocks noChangeArrowheads="1"/>
          </p:cNvSpPr>
          <p:nvPr/>
        </p:nvSpPr>
        <p:spPr bwMode="auto">
          <a:xfrm>
            <a:off x="381000" y="1219200"/>
            <a:ext cx="3048000" cy="1219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altLang="ko-KR" sz="1400" b="1">
                <a:latin typeface="Catriel" pitchFamily="2" charset="0"/>
                <a:ea typeface="굴림" pitchFamily="50" charset="-127"/>
              </a:rPr>
              <a:t>Signed by 10</a:t>
            </a:r>
            <a:r>
              <a:rPr lang="id-ID" sz="1400" b="1">
                <a:latin typeface="Catriel" pitchFamily="2" charset="0"/>
              </a:rPr>
              <a:t> </a:t>
            </a:r>
            <a:r>
              <a:rPr lang="en-US" altLang="ko-KR" sz="1400" b="1">
                <a:latin typeface="Catriel" pitchFamily="2" charset="0"/>
                <a:ea typeface="굴림" pitchFamily="50" charset="-127"/>
              </a:rPr>
              <a:t>ministerial-level </a:t>
            </a:r>
            <a:endParaRPr lang="id-ID" sz="1400" b="1">
              <a:latin typeface="Catriel" pitchFamily="2" charset="0"/>
            </a:endParaRPr>
          </a:p>
          <a:p>
            <a:pPr>
              <a:buClr>
                <a:schemeClr val="tx1"/>
              </a:buClr>
            </a:pPr>
            <a:r>
              <a:rPr lang="id-ID" sz="1400" b="1">
                <a:latin typeface="Catriel" pitchFamily="2" charset="0"/>
              </a:rPr>
              <a:t>	</a:t>
            </a:r>
            <a:r>
              <a:rPr lang="en-US" altLang="ko-KR" sz="1400" b="1">
                <a:latin typeface="Catriel" pitchFamily="2" charset="0"/>
                <a:ea typeface="굴림" pitchFamily="50" charset="-127"/>
              </a:rPr>
              <a:t>representatives</a:t>
            </a:r>
            <a:r>
              <a:rPr lang="id-ID" sz="1400" b="1">
                <a:latin typeface="Catriel" pitchFamily="2" charset="0"/>
              </a:rPr>
              <a:t> of the </a:t>
            </a:r>
            <a:r>
              <a:rPr lang="en-US" altLang="ko-KR" sz="1400" b="1">
                <a:latin typeface="Catriel" pitchFamily="2" charset="0"/>
                <a:ea typeface="굴림" pitchFamily="50" charset="-127"/>
              </a:rPr>
              <a:t>ASEAN </a:t>
            </a:r>
            <a:endParaRPr lang="id-ID" sz="1400" b="1">
              <a:latin typeface="Catriel" pitchFamily="2" charset="0"/>
            </a:endParaRPr>
          </a:p>
          <a:p>
            <a:pPr>
              <a:buClr>
                <a:schemeClr val="tx1"/>
              </a:buClr>
            </a:pPr>
            <a:r>
              <a:rPr lang="id-ID" sz="1400" b="1">
                <a:latin typeface="Catriel" pitchFamily="2" charset="0"/>
              </a:rPr>
              <a:t>	</a:t>
            </a:r>
            <a:r>
              <a:rPr lang="en-US" altLang="ko-KR" sz="1400" b="1">
                <a:latin typeface="Catriel" pitchFamily="2" charset="0"/>
                <a:ea typeface="굴림" pitchFamily="50" charset="-127"/>
              </a:rPr>
              <a:t>member countries</a:t>
            </a:r>
            <a:endParaRPr lang="id-ID" sz="1400" b="1">
              <a:latin typeface="Catriel" pitchFamily="2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d-ID" sz="1400" b="1">
                <a:latin typeface="Catriel" pitchFamily="2" charset="0"/>
              </a:rPr>
              <a:t>ACD Implementation</a:t>
            </a:r>
          </a:p>
        </p:txBody>
      </p:sp>
      <p:sp>
        <p:nvSpPr>
          <p:cNvPr id="16391" name="WordArt 34"/>
          <p:cNvSpPr>
            <a:spLocks noChangeArrowheads="1" noChangeShapeType="1" noTextEdit="1"/>
          </p:cNvSpPr>
          <p:nvPr/>
        </p:nvSpPr>
        <p:spPr bwMode="auto">
          <a:xfrm>
            <a:off x="257175" y="250825"/>
            <a:ext cx="198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Con’t.</a:t>
            </a:r>
            <a:endParaRPr lang="ko-KR" altLang="en-US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6392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152400"/>
            <a:ext cx="638175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07933" dir="13500000" algn="ctr" rotWithShape="0">
              <a:srgbClr val="808080">
                <a:alpha val="50026"/>
              </a:srgbClr>
            </a:outerShdw>
          </a:effectLst>
        </p:spPr>
      </p:pic>
      <p:sp>
        <p:nvSpPr>
          <p:cNvPr id="43017" name="AutoShape 54"/>
          <p:cNvSpPr>
            <a:spLocks noChangeArrowheads="1"/>
          </p:cNvSpPr>
          <p:nvPr/>
        </p:nvSpPr>
        <p:spPr bwMode="auto">
          <a:xfrm>
            <a:off x="990600" y="4267200"/>
            <a:ext cx="4305300" cy="17526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263525" indent="-263525">
              <a:buClr>
                <a:srgbClr val="FFFF00"/>
              </a:buClr>
              <a:buFont typeface="Wingdings" pitchFamily="2" charset="2"/>
              <a:buChar char="ü"/>
            </a:pPr>
            <a:r>
              <a:rPr lang="en-US" altLang="ko-KR">
                <a:ea typeface="굴림" pitchFamily="50" charset="-127"/>
              </a:rPr>
              <a:t>Implementation of Mutual Recognition</a:t>
            </a:r>
            <a:br>
              <a:rPr lang="en-US" altLang="ko-KR">
                <a:ea typeface="굴림" pitchFamily="50" charset="-127"/>
              </a:rPr>
            </a:br>
            <a:r>
              <a:rPr lang="en-US" altLang="ko-KR">
                <a:ea typeface="굴림" pitchFamily="50" charset="-127"/>
              </a:rPr>
              <a:t>Arrangement (MRA) on</a:t>
            </a:r>
            <a:r>
              <a:rPr lang="id-ID"/>
              <a:t> </a:t>
            </a:r>
          </a:p>
          <a:p>
            <a:pPr marL="263525" indent="-263525">
              <a:buClr>
                <a:srgbClr val="FFFF00"/>
              </a:buClr>
            </a:pPr>
            <a:r>
              <a:rPr lang="id-ID"/>
              <a:t>	1st </a:t>
            </a:r>
            <a:r>
              <a:rPr lang="en-US" altLang="ko-KR">
                <a:ea typeface="굴림" pitchFamily="50" charset="-127"/>
              </a:rPr>
              <a:t>January 2003</a:t>
            </a:r>
            <a:endParaRPr lang="id-ID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3525" indent="-263525">
              <a:buClr>
                <a:srgbClr val="FFFF00"/>
              </a:buClr>
              <a:buFont typeface="Wingdings" pitchFamily="2" charset="2"/>
              <a:buChar char="ü"/>
            </a:pPr>
            <a:r>
              <a:rPr lang="en-US" altLang="ko-KR">
                <a:ea typeface="굴림" pitchFamily="50" charset="-127"/>
              </a:rPr>
              <a:t>Special deal is done</a:t>
            </a:r>
            <a:r>
              <a:rPr lang="id-ID"/>
              <a:t> </a:t>
            </a:r>
            <a:r>
              <a:rPr lang="en-US" altLang="ko-KR">
                <a:ea typeface="굴림" pitchFamily="50" charset="-127"/>
              </a:rPr>
              <a:t>by the member </a:t>
            </a:r>
            <a:endParaRPr lang="id-ID"/>
          </a:p>
          <a:p>
            <a:pPr marL="263525" indent="-263525">
              <a:buClr>
                <a:srgbClr val="FFFF00"/>
              </a:buClr>
            </a:pPr>
            <a:r>
              <a:rPr lang="id-ID"/>
              <a:t>	</a:t>
            </a:r>
            <a:r>
              <a:rPr lang="en-US" altLang="ko-KR">
                <a:ea typeface="굴림" pitchFamily="50" charset="-127"/>
              </a:rPr>
              <a:t>states agreed</a:t>
            </a:r>
            <a:r>
              <a:rPr lang="id-ID"/>
              <a:t> </a:t>
            </a:r>
            <a:r>
              <a:rPr lang="en-US" altLang="ko-KR">
                <a:ea typeface="굴림" pitchFamily="50" charset="-127"/>
              </a:rPr>
              <a:t>to apply AHCRS</a:t>
            </a:r>
            <a:r>
              <a:rPr lang="id-ID"/>
              <a:t> </a:t>
            </a:r>
            <a:endParaRPr lang="en-US" altLang="ko-KR" b="1">
              <a:solidFill>
                <a:srgbClr val="FFFF66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6394" name="AutoShape 55"/>
          <p:cNvSpPr>
            <a:spLocks noChangeArrowheads="1"/>
          </p:cNvSpPr>
          <p:nvPr/>
        </p:nvSpPr>
        <p:spPr bwMode="auto">
          <a:xfrm>
            <a:off x="6019800" y="4114800"/>
            <a:ext cx="2514600" cy="1219200"/>
          </a:xfrm>
          <a:prstGeom prst="downArrowCallout">
            <a:avLst>
              <a:gd name="adj1" fmla="val 47151"/>
              <a:gd name="adj2" fmla="val 47141"/>
              <a:gd name="adj3" fmla="val 15856"/>
              <a:gd name="adj4" fmla="val 75940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 altLang="en-US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b="1">
                <a:solidFill>
                  <a:srgbClr val="FFFF66"/>
                </a:solidFill>
                <a:latin typeface="Catriel" pitchFamily="2" charset="0"/>
                <a:cs typeface="Times New Roman" pitchFamily="18" charset="0"/>
              </a:rPr>
              <a:t>I</a:t>
            </a:r>
            <a:r>
              <a:rPr lang="id-ID" altLang="en-US" b="1">
                <a:latin typeface="Catriel" pitchFamily="2" charset="0"/>
                <a:cs typeface="Times New Roman" pitchFamily="18" charset="0"/>
              </a:rPr>
              <a:t>mplementation of  </a:t>
            </a:r>
          </a:p>
          <a:p>
            <a:pPr algn="ctr"/>
            <a:r>
              <a:rPr lang="id-ID" altLang="en-US" b="1">
                <a:latin typeface="Catriel" pitchFamily="2" charset="0"/>
                <a:cs typeface="Times New Roman" pitchFamily="18" charset="0"/>
              </a:rPr>
              <a:t> ASEAN Harmonization</a:t>
            </a:r>
            <a:r>
              <a:rPr lang="en-US" altLang="en-US" b="1">
                <a:latin typeface="Catriel" pitchFamily="2" charset="0"/>
              </a:rPr>
              <a:t> </a:t>
            </a:r>
            <a:endParaRPr lang="id-ID" altLang="en-US" b="1">
              <a:latin typeface="Catriel" pitchFamily="2" charset="0"/>
            </a:endParaRPr>
          </a:p>
          <a:p>
            <a:pPr algn="ctr"/>
            <a:r>
              <a:rPr lang="id-ID" altLang="en-US" b="1">
                <a:latin typeface="Catriel" pitchFamily="2" charset="0"/>
              </a:rPr>
              <a:t>In Cosmetics</a:t>
            </a:r>
            <a:endParaRPr lang="en-US" altLang="en-US" b="1">
              <a:latin typeface="Catriel" pitchFamily="2" charset="0"/>
            </a:endParaRPr>
          </a:p>
          <a:p>
            <a:pPr algn="ctr"/>
            <a:endParaRPr lang="en-US" altLang="en-US" b="1">
              <a:solidFill>
                <a:srgbClr val="FFFF66"/>
              </a:solidFill>
              <a:latin typeface="Georgia" pitchFamily="18" charset="0"/>
            </a:endParaRPr>
          </a:p>
        </p:txBody>
      </p:sp>
      <p:sp>
        <p:nvSpPr>
          <p:cNvPr id="16395" name="AutoShape 56"/>
          <p:cNvSpPr>
            <a:spLocks noChangeArrowheads="1"/>
          </p:cNvSpPr>
          <p:nvPr/>
        </p:nvSpPr>
        <p:spPr bwMode="auto">
          <a:xfrm>
            <a:off x="5791200" y="5410200"/>
            <a:ext cx="2990850" cy="685800"/>
          </a:xfrm>
          <a:prstGeom prst="flowChartAlternateProcess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263525" indent="-263525">
              <a:buClr>
                <a:srgbClr val="FFFF00"/>
              </a:buClr>
              <a:buFont typeface="Wingdings" pitchFamily="2" charset="2"/>
              <a:buChar char="v"/>
            </a:pPr>
            <a:r>
              <a:rPr lang="id-ID" altLang="en-US" sz="1600" b="1">
                <a:latin typeface="Times New Roman" pitchFamily="18" charset="0"/>
                <a:cs typeface="Times New Roman" pitchFamily="18" charset="0"/>
              </a:rPr>
              <a:t>Through Notification System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  <a:p>
            <a:pPr marL="263525" indent="-263525">
              <a:buClr>
                <a:srgbClr val="FFFF00"/>
              </a:buClr>
              <a:buFont typeface="Wingdings" pitchFamily="2" charset="2"/>
              <a:buChar char="v"/>
            </a:pPr>
            <a:r>
              <a:rPr lang="id-ID" altLang="en-US" sz="1600" b="1">
                <a:latin typeface="Times New Roman" pitchFamily="18" charset="0"/>
                <a:cs typeface="Times New Roman" pitchFamily="18" charset="0"/>
              </a:rPr>
              <a:t>PMS/PSE Implementation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AutoShape 57"/>
          <p:cNvSpPr>
            <a:spLocks noChangeArrowheads="1"/>
          </p:cNvSpPr>
          <p:nvPr/>
        </p:nvSpPr>
        <p:spPr bwMode="auto">
          <a:xfrm>
            <a:off x="7086600" y="609600"/>
            <a:ext cx="1066800" cy="1371600"/>
          </a:xfrm>
          <a:prstGeom prst="curvedLeftArrow">
            <a:avLst>
              <a:gd name="adj1" fmla="val 33869"/>
              <a:gd name="adj2" fmla="val 51429"/>
              <a:gd name="adj3" fmla="val 3333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  <p:sp>
        <p:nvSpPr>
          <p:cNvPr id="16397" name="Line 58"/>
          <p:cNvSpPr>
            <a:spLocks noChangeShapeType="1"/>
          </p:cNvSpPr>
          <p:nvPr/>
        </p:nvSpPr>
        <p:spPr bwMode="auto">
          <a:xfrm>
            <a:off x="3200400" y="27432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398" name="AutoShape 59"/>
          <p:cNvSpPr>
            <a:spLocks noChangeArrowheads="1"/>
          </p:cNvSpPr>
          <p:nvPr/>
        </p:nvSpPr>
        <p:spPr bwMode="auto">
          <a:xfrm rot="5400000">
            <a:off x="5295900" y="2171700"/>
            <a:ext cx="4572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399" name="Line 60"/>
          <p:cNvSpPr>
            <a:spLocks noChangeShapeType="1"/>
          </p:cNvSpPr>
          <p:nvPr/>
        </p:nvSpPr>
        <p:spPr bwMode="auto">
          <a:xfrm flipV="1">
            <a:off x="3429000" y="1828800"/>
            <a:ext cx="685800" cy="46038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400" name="Line 61"/>
          <p:cNvSpPr>
            <a:spLocks noChangeShapeType="1"/>
          </p:cNvSpPr>
          <p:nvPr/>
        </p:nvSpPr>
        <p:spPr bwMode="auto">
          <a:xfrm>
            <a:off x="3214688" y="2743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401" name="Line 62"/>
          <p:cNvSpPr>
            <a:spLocks noChangeShapeType="1"/>
          </p:cNvSpPr>
          <p:nvPr/>
        </p:nvSpPr>
        <p:spPr bwMode="auto">
          <a:xfrm>
            <a:off x="7543800" y="271462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402" name="AutoShape 63"/>
          <p:cNvSpPr>
            <a:spLocks noChangeArrowheads="1"/>
          </p:cNvSpPr>
          <p:nvPr/>
        </p:nvSpPr>
        <p:spPr bwMode="auto">
          <a:xfrm>
            <a:off x="304800" y="3505200"/>
            <a:ext cx="609600" cy="12192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  <p:sp>
        <p:nvSpPr>
          <p:cNvPr id="16403" name="AutoShape 64"/>
          <p:cNvSpPr>
            <a:spLocks noChangeArrowheads="1"/>
          </p:cNvSpPr>
          <p:nvPr/>
        </p:nvSpPr>
        <p:spPr bwMode="auto">
          <a:xfrm>
            <a:off x="8610600" y="3429000"/>
            <a:ext cx="381000" cy="1295400"/>
          </a:xfrm>
          <a:prstGeom prst="curvedLeftArrow">
            <a:avLst>
              <a:gd name="adj1" fmla="val 68000"/>
              <a:gd name="adj2" fmla="val 136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altLang="en-US">
              <a:latin typeface="Georgia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09600" y="384175"/>
            <a:ext cx="8534400" cy="758825"/>
          </a:xfrm>
        </p:spPr>
        <p:txBody>
          <a:bodyPr anchor="ctr"/>
          <a:lstStyle/>
          <a:p>
            <a:pPr eaLnBrk="1" hangingPunct="1"/>
            <a:r>
              <a:rPr lang="en-US" altLang="en-US" sz="2800" smtClean="0"/>
              <a:t>ASEAN Harmonization of Cosmetic is for :</a:t>
            </a:r>
            <a:endParaRPr lang="id-ID" altLang="en-US" sz="2800" b="1" smtClean="0">
              <a:solidFill>
                <a:srgbClr val="0000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0" y="1371600"/>
            <a:ext cx="8305800" cy="4572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273050" eaLnBrk="1" hangingPunct="1">
              <a:buFont typeface="Arial" pitchFamily="34" charset="0"/>
              <a:buChar char="•"/>
            </a:pPr>
            <a:r>
              <a:rPr lang="en-US" altLang="ko-KR" sz="2900" smtClean="0">
                <a:ea typeface="굴림" pitchFamily="50" charset="-127"/>
              </a:rPr>
              <a:t>Enhance cooperation between ASEAN member countries in order to guarantee the quality, safety and claims benefit of the cosmetics marketed in the ASEAN</a:t>
            </a:r>
            <a:r>
              <a:rPr lang="en-AU" sz="2900" smtClean="0"/>
              <a:t>.</a:t>
            </a:r>
            <a:r>
              <a:rPr lang="id-ID" sz="2900" smtClean="0"/>
              <a:t> </a:t>
            </a:r>
          </a:p>
          <a:p>
            <a:pPr marL="273050" eaLnBrk="1" hangingPunct="1">
              <a:buFont typeface="Arial" pitchFamily="34" charset="0"/>
              <a:buChar char="•"/>
            </a:pPr>
            <a:r>
              <a:rPr lang="en-US" altLang="ko-KR" sz="2900" smtClean="0">
                <a:ea typeface="굴림" pitchFamily="50" charset="-127"/>
              </a:rPr>
              <a:t>Removing trade barriers through harmonization of technical requirements for cosmetics and impose a single standard.</a:t>
            </a:r>
          </a:p>
          <a:p>
            <a:pPr marL="27305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altLang="ko-KR" sz="2900" smtClean="0">
                <a:ea typeface="굴림" pitchFamily="50" charset="-127"/>
              </a:rPr>
              <a:t>Enhance the competitiveness of ASEAN products</a:t>
            </a:r>
            <a:r>
              <a:rPr lang="id-ID" sz="2900" smtClean="0"/>
              <a:t>.</a:t>
            </a:r>
          </a:p>
          <a:p>
            <a:pPr marL="273050" eaLnBrk="1" hangingPunct="1">
              <a:buFont typeface="Wingdings" pitchFamily="2" charset="2"/>
              <a:buNone/>
            </a:pPr>
            <a:endParaRPr lang="id-ID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125111" y="1524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8" name="Group 24"/>
          <p:cNvGraphicFramePr>
            <a:graphicFrameLocks noGrp="1"/>
          </p:cNvGraphicFramePr>
          <p:nvPr>
            <p:ph/>
          </p:nvPr>
        </p:nvGraphicFramePr>
        <p:xfrm>
          <a:off x="152400" y="838200"/>
          <a:ext cx="8763000" cy="5892800"/>
        </p:xfrm>
        <a:graphic>
          <a:graphicData uri="http://schemas.openxmlformats.org/drawingml/2006/table">
            <a:tbl>
              <a:tblPr/>
              <a:tblGrid>
                <a:gridCol w="4216400"/>
                <a:gridCol w="4546600"/>
              </a:tblGrid>
              <a:tr h="174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BEFORE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ASEAN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HARMONIZATION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AFTER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ASEAN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HARMONIZATION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14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 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Registration System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1. 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Notification System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 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 Market Evaluation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Post Market Control</a:t>
                      </a:r>
                      <a:endParaRPr kumimoji="0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Post Marketing Vigillance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 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Product Safety Evaluation</a:t>
                      </a: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SE)</a:t>
                      </a:r>
                      <a:r>
                        <a:rPr kumimoji="0" lang="en-US" altLang="ko-K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id-ID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altLang="ko-K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1" name="Rectangle 3"/>
          <p:cNvSpPr>
            <a:spLocks noChangeArrowheads="1"/>
          </p:cNvSpPr>
          <p:nvPr/>
        </p:nvSpPr>
        <p:spPr bwMode="auto">
          <a:xfrm>
            <a:off x="250825" y="284163"/>
            <a:ext cx="8458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4000" b="1">
                <a:latin typeface="Georgia" pitchFamily="18" charset="0"/>
              </a:rPr>
              <a:t>CHANGE OF PARADIGM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4000" b="1">
              <a:solidFill>
                <a:srgbClr val="0000FF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en-US" sz="4000" b="1">
              <a:solidFill>
                <a:srgbClr val="0000FF"/>
              </a:solidFill>
              <a:latin typeface="Georgia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3600" b="1">
                <a:solidFill>
                  <a:srgbClr val="0000FF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70660" name="Picture 4" descr="PE0144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251615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4"/>
          <p:cNvSpPr>
            <a:spLocks noChangeShapeType="1"/>
          </p:cNvSpPr>
          <p:nvPr/>
        </p:nvSpPr>
        <p:spPr bwMode="auto">
          <a:xfrm flipH="1">
            <a:off x="3929063" y="1071563"/>
            <a:ext cx="0" cy="5638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6364" name="AutoShape 12"/>
          <p:cNvSpPr>
            <a:spLocks noChangeArrowheads="1"/>
          </p:cNvSpPr>
          <p:nvPr/>
        </p:nvSpPr>
        <p:spPr bwMode="auto">
          <a:xfrm>
            <a:off x="6450013" y="714375"/>
            <a:ext cx="2209800" cy="766763"/>
          </a:xfrm>
          <a:prstGeom prst="cloudCallout">
            <a:avLst>
              <a:gd name="adj1" fmla="val -43157"/>
              <a:gd name="adj2" fmla="val 86741"/>
            </a:avLst>
          </a:prstGeom>
          <a:solidFill>
            <a:schemeClr val="tx1"/>
          </a:soli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d-ID" altLang="en-US" sz="2000" b="1">
                <a:solidFill>
                  <a:srgbClr val="003399"/>
                </a:solidFill>
                <a:latin typeface="Garamond" pitchFamily="18" charset="0"/>
              </a:rPr>
              <a:t>Post-Market</a:t>
            </a:r>
          </a:p>
          <a:p>
            <a:pPr algn="ctr" eaLnBrk="0" hangingPunct="0"/>
            <a:r>
              <a:rPr lang="id-ID" altLang="en-US" sz="2000" b="1">
                <a:solidFill>
                  <a:srgbClr val="003399"/>
                </a:solidFill>
                <a:latin typeface="Garamond" pitchFamily="18" charset="0"/>
              </a:rPr>
              <a:t>Control</a:t>
            </a:r>
            <a:endParaRPr lang="en-US" altLang="en-US" sz="2000" b="1">
              <a:solidFill>
                <a:srgbClr val="003399"/>
              </a:solidFill>
              <a:latin typeface="Garamond" pitchFamily="18" charset="0"/>
            </a:endParaRPr>
          </a:p>
        </p:txBody>
      </p:sp>
      <p:sp>
        <p:nvSpPr>
          <p:cNvPr id="19460" name="WordArt 34" descr="Narrow vertical"/>
          <p:cNvSpPr>
            <a:spLocks noChangeArrowheads="1" noChangeShapeType="1" noTextEdit="1"/>
          </p:cNvSpPr>
          <p:nvPr/>
        </p:nvSpPr>
        <p:spPr bwMode="auto">
          <a:xfrm>
            <a:off x="2143125" y="142875"/>
            <a:ext cx="4500563" cy="7858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altLang="ko-K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Cosmetic Control System</a:t>
            </a:r>
            <a:endParaRPr lang="ko-KR" alt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356387" name="AutoShape 35"/>
          <p:cNvSpPr>
            <a:spLocks noChangeArrowheads="1"/>
          </p:cNvSpPr>
          <p:nvPr/>
        </p:nvSpPr>
        <p:spPr bwMode="auto">
          <a:xfrm>
            <a:off x="153988" y="823913"/>
            <a:ext cx="2209800" cy="838200"/>
          </a:xfrm>
          <a:prstGeom prst="cloudCallout">
            <a:avLst>
              <a:gd name="adj1" fmla="val -6894"/>
              <a:gd name="adj2" fmla="val 94204"/>
            </a:avLst>
          </a:prstGeom>
          <a:solidFill>
            <a:schemeClr val="tx1"/>
          </a:soli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latin typeface="Garamond" pitchFamily="18" charset="0"/>
              </a:rPr>
              <a:t>     </a:t>
            </a:r>
            <a:r>
              <a:rPr lang="id-ID" altLang="en-US" sz="2000" b="1">
                <a:solidFill>
                  <a:srgbClr val="0000CC"/>
                </a:solidFill>
                <a:latin typeface="Garamond" pitchFamily="18" charset="0"/>
              </a:rPr>
              <a:t>Pre-Market</a:t>
            </a:r>
          </a:p>
          <a:p>
            <a:pPr algn="ctr" eaLnBrk="0" hangingPunct="0"/>
            <a:r>
              <a:rPr lang="id-ID" altLang="en-US" sz="2000" b="1">
                <a:solidFill>
                  <a:srgbClr val="0000CC"/>
                </a:solidFill>
                <a:latin typeface="Garamond" pitchFamily="18" charset="0"/>
              </a:rPr>
              <a:t>Control</a:t>
            </a:r>
            <a:endParaRPr lang="en-US" altLang="en-US" sz="2000" b="1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3114" name="AutoShape 5"/>
          <p:cNvSpPr>
            <a:spLocks noChangeArrowheads="1"/>
          </p:cNvSpPr>
          <p:nvPr/>
        </p:nvSpPr>
        <p:spPr bwMode="auto">
          <a:xfrm>
            <a:off x="153988" y="4643438"/>
            <a:ext cx="2703512" cy="85725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buFont typeface="Arial" pitchFamily="34" charset="0"/>
              <a:buNone/>
            </a:pPr>
            <a:r>
              <a:rPr lang="id-ID" sz="2000" b="1">
                <a:solidFill>
                  <a:srgbClr val="7030A0"/>
                </a:solidFill>
                <a:latin typeface="Times New Roman" pitchFamily="18" charset="0"/>
              </a:rPr>
              <a:t>Product Notification</a:t>
            </a:r>
          </a:p>
          <a:p>
            <a:pPr algn="ctr" eaLnBrk="0" hangingPunct="0">
              <a:buFont typeface="Arial" pitchFamily="34" charset="0"/>
              <a:buNone/>
            </a:pPr>
            <a:r>
              <a:rPr lang="id-ID" sz="2000" b="1">
                <a:solidFill>
                  <a:srgbClr val="7030A0"/>
                </a:solidFill>
                <a:latin typeface="Times New Roman" pitchFamily="18" charset="0"/>
              </a:rPr>
              <a:t>To NADFC</a:t>
            </a:r>
            <a:endParaRPr lang="en-US" altLang="ko-KR" sz="2000" b="1">
              <a:solidFill>
                <a:srgbClr val="7030A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9463" name="Text Box 41"/>
          <p:cNvSpPr txBox="1">
            <a:spLocks noChangeArrowheads="1"/>
          </p:cNvSpPr>
          <p:nvPr/>
        </p:nvSpPr>
        <p:spPr bwMode="auto">
          <a:xfrm>
            <a:off x="450850" y="2071688"/>
            <a:ext cx="1709738" cy="708025"/>
          </a:xfrm>
          <a:prstGeom prst="rect">
            <a:avLst/>
          </a:prstGeom>
          <a:solidFill>
            <a:srgbClr val="FC260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altLang="en-US" sz="2000" b="1">
                <a:latin typeface="Calibri" pitchFamily="34" charset="0"/>
              </a:rPr>
              <a:t>NOTIFICATION</a:t>
            </a:r>
          </a:p>
          <a:p>
            <a:pPr algn="ctr"/>
            <a:r>
              <a:rPr lang="id-ID" altLang="en-US" sz="2000" b="1">
                <a:latin typeface="Calibri" pitchFamily="34" charset="0"/>
              </a:rPr>
              <a:t>SYSTEM</a:t>
            </a:r>
            <a:endParaRPr lang="en-US" altLang="en-US" sz="2000" b="1">
              <a:latin typeface="Calibri" pitchFamily="34" charset="0"/>
            </a:endParaRPr>
          </a:p>
        </p:txBody>
      </p:sp>
      <p:sp>
        <p:nvSpPr>
          <p:cNvPr id="92168" name="AutoShape 3"/>
          <p:cNvSpPr>
            <a:spLocks noChangeArrowheads="1"/>
          </p:cNvSpPr>
          <p:nvPr/>
        </p:nvSpPr>
        <p:spPr bwMode="auto">
          <a:xfrm>
            <a:off x="5824538" y="1857375"/>
            <a:ext cx="1500187" cy="61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2602"/>
              </a:gs>
              <a:gs pos="50000">
                <a:srgbClr val="FFFFFF"/>
              </a:gs>
              <a:gs pos="100000">
                <a:srgbClr val="FC2602"/>
              </a:gs>
            </a:gsLst>
            <a:lin ang="5400000" scaled="1"/>
          </a:gra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d-ID" sz="1600" b="1">
                <a:solidFill>
                  <a:srgbClr val="39342D"/>
                </a:solidFill>
                <a:latin typeface="Garamond" pitchFamily="18" charset="0"/>
              </a:rPr>
              <a:t>Post-Market</a:t>
            </a:r>
          </a:p>
          <a:p>
            <a:pPr algn="ctr" eaLnBrk="0" hangingPunct="0"/>
            <a:r>
              <a:rPr lang="id-ID" sz="1600" b="1">
                <a:solidFill>
                  <a:srgbClr val="39342D"/>
                </a:solidFill>
                <a:latin typeface="Garamond" pitchFamily="18" charset="0"/>
              </a:rPr>
              <a:t>Control</a:t>
            </a:r>
            <a:endParaRPr lang="en-US" altLang="ko-KR" sz="1600" b="1">
              <a:solidFill>
                <a:srgbClr val="39342D"/>
              </a:solidFill>
              <a:latin typeface="Garamond" pitchFamily="18" charset="0"/>
              <a:ea typeface="굴림" pitchFamily="50" charset="-127"/>
            </a:endParaRPr>
          </a:p>
        </p:txBody>
      </p:sp>
      <p:sp>
        <p:nvSpPr>
          <p:cNvPr id="92169" name="AutoShape 3"/>
          <p:cNvSpPr>
            <a:spLocks noChangeArrowheads="1"/>
          </p:cNvSpPr>
          <p:nvPr/>
        </p:nvSpPr>
        <p:spPr bwMode="auto">
          <a:xfrm>
            <a:off x="7802563" y="2820988"/>
            <a:ext cx="857250" cy="357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2602"/>
              </a:gs>
              <a:gs pos="50000">
                <a:srgbClr val="FFFFFF"/>
              </a:gs>
              <a:gs pos="100000">
                <a:srgbClr val="FC2602"/>
              </a:gs>
            </a:gsLst>
            <a:lin ang="5400000" scaled="1"/>
          </a:gra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d-ID" sz="1200" b="1">
                <a:solidFill>
                  <a:srgbClr val="39342D"/>
                </a:solidFill>
                <a:latin typeface="Garamond" pitchFamily="18" charset="0"/>
              </a:rPr>
              <a:t>Inspection</a:t>
            </a:r>
            <a:endParaRPr lang="en-US" altLang="ko-KR" sz="1200" b="1">
              <a:solidFill>
                <a:srgbClr val="39342D"/>
              </a:solidFill>
              <a:latin typeface="Garamond" pitchFamily="18" charset="0"/>
              <a:ea typeface="굴림" pitchFamily="50" charset="-127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5950" y="5791200"/>
            <a:ext cx="1252538" cy="7143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A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7" name="TextBox 55"/>
          <p:cNvSpPr txBox="1">
            <a:spLocks noChangeArrowheads="1"/>
          </p:cNvSpPr>
          <p:nvPr/>
        </p:nvSpPr>
        <p:spPr bwMode="auto">
          <a:xfrm>
            <a:off x="633413" y="5868988"/>
            <a:ext cx="1185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1600" b="1">
                <a:solidFill>
                  <a:schemeClr val="bg1"/>
                </a:solidFill>
                <a:latin typeface="Calibri" pitchFamily="34" charset="0"/>
              </a:rPr>
              <a:t>Notification</a:t>
            </a:r>
          </a:p>
          <a:p>
            <a:pPr algn="ctr"/>
            <a:r>
              <a:rPr lang="id-ID" altLang="en-US" sz="1600" b="1">
                <a:solidFill>
                  <a:schemeClr val="bg1"/>
                </a:solidFill>
                <a:latin typeface="Calibri" pitchFamily="34" charset="0"/>
              </a:rPr>
              <a:t>Number</a:t>
            </a:r>
            <a:endParaRPr lang="en-AU" alt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9468" name="Group 55"/>
          <p:cNvGrpSpPr>
            <a:grpSpLocks/>
          </p:cNvGrpSpPr>
          <p:nvPr/>
        </p:nvGrpSpPr>
        <p:grpSpPr bwMode="auto">
          <a:xfrm>
            <a:off x="4413250" y="2857500"/>
            <a:ext cx="1073150" cy="571500"/>
            <a:chOff x="4645026" y="6072188"/>
            <a:chExt cx="1162055" cy="785812"/>
          </a:xfrm>
        </p:grpSpPr>
        <p:sp>
          <p:nvSpPr>
            <p:cNvPr id="92210" name="AutoShape 3"/>
            <p:cNvSpPr>
              <a:spLocks noChangeArrowheads="1"/>
            </p:cNvSpPr>
            <p:nvPr/>
          </p:nvSpPr>
          <p:spPr bwMode="auto">
            <a:xfrm>
              <a:off x="4737853" y="6072188"/>
              <a:ext cx="929988" cy="3579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C2602"/>
                </a:gs>
                <a:gs pos="50000">
                  <a:srgbClr val="FFFFFF"/>
                </a:gs>
                <a:gs pos="100000">
                  <a:srgbClr val="FC2602"/>
                </a:gs>
              </a:gsLst>
              <a:lin ang="5400000" scaled="1"/>
            </a:gradFill>
            <a:ln w="12700" cap="sq">
              <a:solidFill>
                <a:srgbClr val="D6009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  <a:latin typeface="Garamond" pitchFamily="18" charset="0"/>
                </a:rPr>
                <a:t>Sampling</a:t>
              </a:r>
            </a:p>
          </p:txBody>
        </p:sp>
        <p:sp>
          <p:nvSpPr>
            <p:cNvPr id="92211" name="AutoShape 3"/>
            <p:cNvSpPr>
              <a:spLocks noChangeArrowheads="1"/>
            </p:cNvSpPr>
            <p:nvPr/>
          </p:nvSpPr>
          <p:spPr bwMode="auto">
            <a:xfrm>
              <a:off x="4645026" y="6500019"/>
              <a:ext cx="1162055" cy="3579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C2602"/>
                </a:gs>
                <a:gs pos="50000">
                  <a:srgbClr val="FFFFFF"/>
                </a:gs>
                <a:gs pos="100000">
                  <a:srgbClr val="FC2602"/>
                </a:gs>
              </a:gsLst>
              <a:lin ang="5400000" scaled="1"/>
            </a:gradFill>
            <a:ln w="12700" cap="sq">
              <a:solidFill>
                <a:srgbClr val="D6009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id-ID" sz="1200" b="1">
                  <a:solidFill>
                    <a:srgbClr val="39342D"/>
                  </a:solidFill>
                  <a:latin typeface="Garamond" pitchFamily="18" charset="0"/>
                </a:rPr>
                <a:t>Product testing</a:t>
              </a:r>
              <a:endParaRPr lang="en-US" altLang="ko-KR" sz="1200" b="1">
                <a:solidFill>
                  <a:srgbClr val="39342D"/>
                </a:solidFill>
                <a:latin typeface="Garamond" pitchFamily="18" charset="0"/>
                <a:ea typeface="굴림" pitchFamily="50" charset="-127"/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 rot="5400000">
            <a:off x="4908550" y="3106738"/>
            <a:ext cx="523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786188" y="2278063"/>
            <a:ext cx="2038350" cy="793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786188" y="2428875"/>
            <a:ext cx="285750" cy="1588"/>
          </a:xfrm>
          <a:prstGeom prst="straightConnector1">
            <a:avLst/>
          </a:prstGeom>
          <a:ln w="1270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1868488" y="6143625"/>
            <a:ext cx="1346200" cy="0"/>
          </a:xfrm>
          <a:prstGeom prst="straightConnector1">
            <a:avLst/>
          </a:prstGeom>
          <a:ln w="12700">
            <a:solidFill>
              <a:srgbClr val="6600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n 45"/>
          <p:cNvSpPr/>
          <p:nvPr/>
        </p:nvSpPr>
        <p:spPr>
          <a:xfrm>
            <a:off x="2630488" y="1930400"/>
            <a:ext cx="1155700" cy="928688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id-ID" sz="1700" b="1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Product</a:t>
            </a:r>
          </a:p>
          <a:p>
            <a:pPr algn="ctr">
              <a:buFont typeface="Arial" pitchFamily="34" charset="0"/>
              <a:buNone/>
            </a:pPr>
            <a:r>
              <a:rPr lang="id-ID" sz="1700" b="1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database</a:t>
            </a:r>
            <a:endParaRPr lang="en-AU" sz="1700" b="1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9474" name="Line 23"/>
          <p:cNvSpPr>
            <a:spLocks noChangeShapeType="1"/>
          </p:cNvSpPr>
          <p:nvPr/>
        </p:nvSpPr>
        <p:spPr bwMode="auto">
          <a:xfrm>
            <a:off x="4967288" y="2638425"/>
            <a:ext cx="3200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4846638" y="2732088"/>
            <a:ext cx="174625" cy="317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6515100" y="2554288"/>
            <a:ext cx="7143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8098632" y="2717006"/>
            <a:ext cx="173038" cy="3175"/>
          </a:xfrm>
          <a:prstGeom prst="line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8" name="Line 25"/>
          <p:cNvSpPr>
            <a:spLocks noChangeShapeType="1"/>
          </p:cNvSpPr>
          <p:nvPr/>
        </p:nvSpPr>
        <p:spPr bwMode="auto">
          <a:xfrm>
            <a:off x="8162925" y="5715000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4962525" y="5715000"/>
            <a:ext cx="32004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80" name="Line 33"/>
          <p:cNvSpPr>
            <a:spLocks noChangeShapeType="1"/>
          </p:cNvSpPr>
          <p:nvPr/>
        </p:nvSpPr>
        <p:spPr bwMode="auto">
          <a:xfrm>
            <a:off x="4962525" y="5715000"/>
            <a:ext cx="0" cy="304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" name="Rectangle 52"/>
          <p:cNvSpPr/>
          <p:nvPr/>
        </p:nvSpPr>
        <p:spPr>
          <a:xfrm>
            <a:off x="5588000" y="4143375"/>
            <a:ext cx="169862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A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482" name="TextBox 50"/>
          <p:cNvSpPr txBox="1">
            <a:spLocks noChangeArrowheads="1"/>
          </p:cNvSpPr>
          <p:nvPr/>
        </p:nvSpPr>
        <p:spPr bwMode="auto">
          <a:xfrm>
            <a:off x="5576888" y="4143375"/>
            <a:ext cx="1781175" cy="83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1600" b="1">
                <a:solidFill>
                  <a:schemeClr val="bg1"/>
                </a:solidFill>
                <a:latin typeface="Calibri" pitchFamily="34" charset="0"/>
              </a:rPr>
              <a:t>Product Information File</a:t>
            </a:r>
          </a:p>
          <a:p>
            <a:pPr algn="ctr"/>
            <a:r>
              <a:rPr lang="id-ID" altLang="en-US" sz="1600" b="1">
                <a:solidFill>
                  <a:schemeClr val="bg1"/>
                </a:solidFill>
                <a:latin typeface="Calibri" pitchFamily="34" charset="0"/>
              </a:rPr>
              <a:t>(PIF)</a:t>
            </a:r>
            <a:endParaRPr lang="en-AU" alt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87" name="AutoShape 3"/>
          <p:cNvSpPr>
            <a:spLocks noChangeArrowheads="1"/>
          </p:cNvSpPr>
          <p:nvPr/>
        </p:nvSpPr>
        <p:spPr bwMode="auto">
          <a:xfrm>
            <a:off x="7775575" y="4286250"/>
            <a:ext cx="1149350" cy="6429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2602"/>
              </a:gs>
              <a:gs pos="50000">
                <a:srgbClr val="FFFFFF"/>
              </a:gs>
              <a:gs pos="100000">
                <a:srgbClr val="FC2602"/>
              </a:gs>
            </a:gsLst>
            <a:lin ang="5400000" scaled="1"/>
          </a:gra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id-ID" b="1">
                <a:solidFill>
                  <a:srgbClr val="39342D"/>
                </a:solidFill>
                <a:latin typeface="Garamond" pitchFamily="18" charset="0"/>
              </a:rPr>
              <a:t>Cosmeto-</a:t>
            </a:r>
          </a:p>
          <a:p>
            <a:pPr algn="ctr" eaLnBrk="0" hangingPunct="0"/>
            <a:r>
              <a:rPr lang="id-ID" b="1">
                <a:solidFill>
                  <a:srgbClr val="39342D"/>
                </a:solidFill>
                <a:latin typeface="Garamond" pitchFamily="18" charset="0"/>
              </a:rPr>
              <a:t>Vigilance</a:t>
            </a:r>
            <a:endParaRPr lang="en-US" altLang="ko-KR" b="1">
              <a:solidFill>
                <a:srgbClr val="39342D"/>
              </a:solidFill>
              <a:latin typeface="Garamond" pitchFamily="18" charset="0"/>
              <a:ea typeface="굴림" pitchFamily="50" charset="-127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4440238" y="6000750"/>
            <a:ext cx="989012" cy="428625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AU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485" name="TextBox 63"/>
          <p:cNvSpPr txBox="1">
            <a:spLocks noChangeArrowheads="1"/>
          </p:cNvSpPr>
          <p:nvPr/>
        </p:nvSpPr>
        <p:spPr bwMode="auto">
          <a:xfrm>
            <a:off x="4505325" y="6064250"/>
            <a:ext cx="857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1400" b="1">
                <a:solidFill>
                  <a:schemeClr val="bg1"/>
                </a:solidFill>
                <a:latin typeface="Calibri" pitchFamily="34" charset="0"/>
              </a:rPr>
              <a:t>Quality</a:t>
            </a:r>
            <a:endParaRPr lang="en-AU" alt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956300" y="6000750"/>
            <a:ext cx="1254125" cy="428625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AU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87" name="TextBox 65"/>
          <p:cNvSpPr txBox="1">
            <a:spLocks noChangeArrowheads="1"/>
          </p:cNvSpPr>
          <p:nvPr/>
        </p:nvSpPr>
        <p:spPr bwMode="auto">
          <a:xfrm>
            <a:off x="5867400" y="6080125"/>
            <a:ext cx="138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1400" b="1">
                <a:solidFill>
                  <a:schemeClr val="bg1"/>
                </a:solidFill>
                <a:latin typeface="Calibri" pitchFamily="34" charset="0"/>
              </a:rPr>
              <a:t>Safety</a:t>
            </a:r>
            <a:endParaRPr lang="en-AU" alt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539038" y="6000750"/>
            <a:ext cx="1252537" cy="428625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en-AU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89" name="TextBox 67"/>
          <p:cNvSpPr txBox="1">
            <a:spLocks noChangeArrowheads="1"/>
          </p:cNvSpPr>
          <p:nvPr/>
        </p:nvSpPr>
        <p:spPr bwMode="auto">
          <a:xfrm>
            <a:off x="7473950" y="6072188"/>
            <a:ext cx="1384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1400" b="1">
                <a:solidFill>
                  <a:schemeClr val="bg1"/>
                </a:solidFill>
                <a:latin typeface="Calibri" pitchFamily="34" charset="0"/>
              </a:rPr>
              <a:t>Efficacy</a:t>
            </a:r>
            <a:endParaRPr lang="en-AU" altLang="en-US" sz="14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4" name="AutoShape 3"/>
          <p:cNvSpPr>
            <a:spLocks noChangeArrowheads="1"/>
          </p:cNvSpPr>
          <p:nvPr/>
        </p:nvSpPr>
        <p:spPr bwMode="auto">
          <a:xfrm>
            <a:off x="3786188" y="5143500"/>
            <a:ext cx="1428750" cy="428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2602"/>
              </a:gs>
              <a:gs pos="50000">
                <a:srgbClr val="FFFFFF"/>
              </a:gs>
              <a:gs pos="100000">
                <a:srgbClr val="FC2602"/>
              </a:gs>
            </a:gsLst>
            <a:lin ang="5400000" scaled="1"/>
          </a:gra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altLang="ko-KR" sz="1600" b="1">
                <a:solidFill>
                  <a:srgbClr val="39342D"/>
                </a:solidFill>
                <a:latin typeface="Garamond" pitchFamily="18" charset="0"/>
                <a:ea typeface="굴림" pitchFamily="50" charset="-127"/>
              </a:rPr>
              <a:t>P</a:t>
            </a:r>
            <a:r>
              <a:rPr lang="id-ID" sz="1600" b="1">
                <a:solidFill>
                  <a:srgbClr val="39342D"/>
                </a:solidFill>
                <a:latin typeface="Garamond" pitchFamily="18" charset="0"/>
              </a:rPr>
              <a:t>IF Audit</a:t>
            </a:r>
            <a:endParaRPr lang="en-US" altLang="ko-KR" sz="1600" b="1">
              <a:solidFill>
                <a:srgbClr val="39342D"/>
              </a:solidFill>
              <a:latin typeface="Garamond" pitchFamily="18" charset="0"/>
              <a:ea typeface="굴림" pitchFamily="50" charset="-127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342188" y="4572000"/>
            <a:ext cx="460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6" idx="3"/>
          </p:cNvCxnSpPr>
          <p:nvPr/>
        </p:nvCxnSpPr>
        <p:spPr>
          <a:xfrm rot="16200000" flipH="1">
            <a:off x="1569244" y="4498182"/>
            <a:ext cx="3284537" cy="6350"/>
          </a:xfrm>
          <a:prstGeom prst="straightConnector1">
            <a:avLst/>
          </a:prstGeom>
          <a:ln w="12700">
            <a:solidFill>
              <a:srgbClr val="660066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086475" y="5537200"/>
            <a:ext cx="928688" cy="158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308600" y="5357813"/>
            <a:ext cx="1192213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9" name="AutoShape 3"/>
          <p:cNvSpPr>
            <a:spLocks noChangeArrowheads="1"/>
          </p:cNvSpPr>
          <p:nvPr/>
        </p:nvSpPr>
        <p:spPr bwMode="auto">
          <a:xfrm>
            <a:off x="5786438" y="3214688"/>
            <a:ext cx="1500187" cy="61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C2602"/>
              </a:gs>
              <a:gs pos="50000">
                <a:srgbClr val="FFFFFF"/>
              </a:gs>
              <a:gs pos="100000">
                <a:srgbClr val="FC2602"/>
              </a:gs>
            </a:gsLst>
            <a:lin ang="5400000" scaled="1"/>
          </a:gradFill>
          <a:ln w="12700" cap="sq">
            <a:solidFill>
              <a:srgbClr val="D6009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PMS/PSE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2715419" y="3785394"/>
            <a:ext cx="2714625" cy="1587"/>
          </a:xfrm>
          <a:prstGeom prst="straightConnector1">
            <a:avLst/>
          </a:prstGeom>
          <a:ln w="12700" cmpd="sng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357313" y="4356100"/>
            <a:ext cx="4214812" cy="1588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464344" y="3679032"/>
            <a:ext cx="1785937" cy="0"/>
          </a:xfrm>
          <a:prstGeom prst="straightConnector1">
            <a:avLst/>
          </a:prstGeom>
          <a:ln w="28575" cmpd="sng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6357938" y="4000500"/>
            <a:ext cx="285750" cy="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0" name="Line 33"/>
          <p:cNvSpPr>
            <a:spLocks noChangeShapeType="1"/>
          </p:cNvSpPr>
          <p:nvPr/>
        </p:nvSpPr>
        <p:spPr bwMode="auto">
          <a:xfrm>
            <a:off x="1285875" y="5500688"/>
            <a:ext cx="0" cy="304800"/>
          </a:xfrm>
          <a:prstGeom prst="line">
            <a:avLst/>
          </a:prstGeom>
          <a:noFill/>
          <a:ln w="38100" cap="sq">
            <a:solidFill>
              <a:srgbClr val="00206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2500313" y="3714750"/>
            <a:ext cx="1714500" cy="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2785269" y="3642519"/>
            <a:ext cx="3000375" cy="1587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86250" y="2143125"/>
            <a:ext cx="142875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357563" y="4562475"/>
            <a:ext cx="2224087" cy="9525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64" grpId="0" animBg="1"/>
      <p:bldP spid="3563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1470" y="250009"/>
            <a:ext cx="8215370" cy="1643074"/>
          </a:xfrm>
          <a:prstGeom prst="round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54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ACD</a:t>
            </a:r>
            <a:r>
              <a:rPr lang="en-US" altLang="ko-KR" sz="3200" b="1">
                <a:solidFill>
                  <a:srgbClr val="FF0000"/>
                </a:solidFill>
                <a:latin typeface="Aharoni" pitchFamily="2" charset="-79"/>
                <a:ea typeface="굴림" pitchFamily="50" charset="-127"/>
                <a:cs typeface="Aharoni" pitchFamily="2" charset="-79"/>
              </a:rPr>
              <a:t>Tra</a:t>
            </a:r>
            <a:r>
              <a:rPr lang="id-ID" sz="32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nsposition of ACD</a:t>
            </a:r>
          </a:p>
          <a:p>
            <a:pPr algn="ctr"/>
            <a:r>
              <a:rPr lang="id-ID" sz="32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into Indonesia</a:t>
            </a:r>
            <a:r>
              <a:rPr lang="en-US" altLang="ko-KR" sz="3200" b="1">
                <a:solidFill>
                  <a:srgbClr val="FF0000"/>
                </a:solidFill>
                <a:latin typeface="Aharoni" pitchFamily="2" charset="-79"/>
                <a:ea typeface="굴림" pitchFamily="50" charset="-127"/>
                <a:cs typeface="Aharoni" pitchFamily="2" charset="-79"/>
              </a:rPr>
              <a:t>n</a:t>
            </a:r>
            <a:r>
              <a:rPr lang="id-ID" sz="3200" b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National Regulation</a:t>
            </a:r>
            <a:endParaRPr lang="en-US" altLang="ko-KR" sz="3200" b="1">
              <a:solidFill>
                <a:srgbClr val="FF0000"/>
              </a:solidFill>
              <a:latin typeface="Aharoni" pitchFamily="2" charset="-79"/>
              <a:ea typeface="굴림" pitchFamily="50" charset="-127"/>
              <a:cs typeface="Aharoni" pitchFamily="2" charset="-79"/>
            </a:endParaRPr>
          </a:p>
          <a:p>
            <a:pPr algn="ctr"/>
            <a:r>
              <a:rPr lang="en-US" altLang="ko-KR" sz="2000" b="1">
                <a:solidFill>
                  <a:schemeClr val="tx1"/>
                </a:solidFill>
                <a:latin typeface="Aharoni" pitchFamily="2" charset="-79"/>
                <a:ea typeface="굴림" pitchFamily="50" charset="-127"/>
                <a:cs typeface="Aharoni" pitchFamily="2" charset="-79"/>
              </a:rPr>
              <a:t>(www.pom.go.id)</a:t>
            </a:r>
            <a:r>
              <a:rPr lang="id-ID" sz="2000" b="1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1"/>
          </p:nvPr>
        </p:nvSpPr>
        <p:spPr>
          <a:xfrm>
            <a:off x="735013" y="1857375"/>
            <a:ext cx="8229600" cy="4643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</a:t>
            </a:r>
            <a:r>
              <a:rPr lang="en-US" altLang="en-US" sz="1900" smtClean="0">
                <a:latin typeface="Arial Narrow" pitchFamily="34" charset="0"/>
              </a:rPr>
              <a:t> of Minister of Health No. 1175/Menkes/Per/VIII/2010 </a:t>
            </a:r>
            <a:r>
              <a:rPr lang="id-ID" altLang="en-US" sz="1900" smtClean="0">
                <a:latin typeface="Arial Narrow" pitchFamily="34" charset="0"/>
              </a:rPr>
              <a:t>c</a:t>
            </a:r>
            <a:r>
              <a:rPr lang="en-US" altLang="en-US" sz="1900" smtClean="0">
                <a:latin typeface="Arial Narrow" pitchFamily="34" charset="0"/>
              </a:rPr>
              <a:t>oncerning </a:t>
            </a:r>
            <a:r>
              <a:rPr lang="en-US" altLang="en-US" sz="1900" b="1" smtClean="0">
                <a:latin typeface="Arial Narrow" pitchFamily="34" charset="0"/>
              </a:rPr>
              <a:t>License of Cosmetic Production</a:t>
            </a:r>
            <a:endParaRPr lang="id-ID" altLang="en-US" sz="19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 </a:t>
            </a:r>
            <a:r>
              <a:rPr lang="en-US" altLang="en-US" sz="1900" smtClean="0">
                <a:latin typeface="Arial Narrow" pitchFamily="34" charset="0"/>
              </a:rPr>
              <a:t>of Minister of Health No. 1176/Menkes/Per/VIII/2010 </a:t>
            </a:r>
            <a:r>
              <a:rPr lang="id-ID" altLang="en-US" sz="1900" smtClean="0">
                <a:latin typeface="Arial Narrow" pitchFamily="34" charset="0"/>
              </a:rPr>
              <a:t>c</a:t>
            </a:r>
            <a:r>
              <a:rPr lang="en-US" altLang="en-US" sz="1900" smtClean="0">
                <a:latin typeface="Arial Narrow" pitchFamily="34" charset="0"/>
              </a:rPr>
              <a:t>oncerning </a:t>
            </a:r>
            <a:r>
              <a:rPr lang="en-US" altLang="en-US" sz="1900" b="1" smtClean="0">
                <a:latin typeface="Arial Narrow" pitchFamily="34" charset="0"/>
              </a:rPr>
              <a:t>Notification of Cosmetic</a:t>
            </a:r>
            <a:endParaRPr lang="id-ID" altLang="en-US" sz="19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 </a:t>
            </a:r>
            <a:r>
              <a:rPr lang="en-US" altLang="en-US" sz="1900" smtClean="0">
                <a:latin typeface="Arial Narrow" pitchFamily="34" charset="0"/>
              </a:rPr>
              <a:t>of the Head of National Agency for Drug and Food Control No. HK.03.1.23.12.10.11983 year 2010 concerning </a:t>
            </a:r>
            <a:r>
              <a:rPr lang="en-US" altLang="en-US" sz="1900" b="1" smtClean="0">
                <a:latin typeface="Arial Narrow" pitchFamily="34" charset="0"/>
              </a:rPr>
              <a:t>Criteria and Procedure of Cosmetic Notification Submission</a:t>
            </a:r>
            <a:r>
              <a:rPr lang="id-ID" altLang="en-US" sz="1900" b="1" smtClean="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 </a:t>
            </a:r>
            <a:r>
              <a:rPr lang="en-US" altLang="en-US" sz="1900" smtClean="0">
                <a:latin typeface="Arial Narrow" pitchFamily="34" charset="0"/>
              </a:rPr>
              <a:t>of the Head of National Agency for Drug and Food Control No. HK.03.1.23.12.10.12123 year 2010 concerning </a:t>
            </a:r>
            <a:r>
              <a:rPr lang="en-US" altLang="en-US" sz="1900" b="1" smtClean="0">
                <a:latin typeface="Arial Narrow" pitchFamily="34" charset="0"/>
              </a:rPr>
              <a:t>Guidelines of Product Information File </a:t>
            </a:r>
            <a:endParaRPr lang="id-ID" altLang="en-US" sz="19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 </a:t>
            </a:r>
            <a:r>
              <a:rPr lang="en-US" altLang="en-US" sz="1900" smtClean="0">
                <a:latin typeface="Arial Narrow" pitchFamily="34" charset="0"/>
              </a:rPr>
              <a:t>of the Head of National Agency for Drug and Food Control No. HK.03.1.23.12.10.12459 year 2010 concerning </a:t>
            </a:r>
            <a:r>
              <a:rPr lang="en-US" altLang="en-US" sz="1900" b="1" smtClean="0">
                <a:latin typeface="Arial Narrow" pitchFamily="34" charset="0"/>
              </a:rPr>
              <a:t>Technical Requirements of Cosmetic</a:t>
            </a:r>
            <a:r>
              <a:rPr lang="id-ID" altLang="en-US" sz="1900" b="1" smtClean="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d-ID" altLang="en-US" sz="1900" smtClean="0">
                <a:latin typeface="Arial Narrow" pitchFamily="34" charset="0"/>
              </a:rPr>
              <a:t>Decree </a:t>
            </a:r>
            <a:r>
              <a:rPr lang="en-US" altLang="en-US" sz="1900" smtClean="0">
                <a:latin typeface="Arial Narrow" pitchFamily="34" charset="0"/>
              </a:rPr>
              <a:t>of the Head of National Agency for Drug and Food Control No. HK.03.1.2</a:t>
            </a:r>
            <a:r>
              <a:rPr lang="id-ID" altLang="en-US" sz="1900" smtClean="0">
                <a:latin typeface="Arial Narrow" pitchFamily="34" charset="0"/>
              </a:rPr>
              <a:t>3</a:t>
            </a:r>
            <a:r>
              <a:rPr lang="en-US" altLang="en-US" sz="1900" smtClean="0">
                <a:latin typeface="Arial Narrow" pitchFamily="34" charset="0"/>
              </a:rPr>
              <a:t>.</a:t>
            </a:r>
            <a:r>
              <a:rPr lang="id-ID" altLang="en-US" sz="1900" smtClean="0">
                <a:latin typeface="Arial Narrow" pitchFamily="34" charset="0"/>
              </a:rPr>
              <a:t>08</a:t>
            </a:r>
            <a:r>
              <a:rPr lang="en-US" altLang="en-US" sz="1900" smtClean="0">
                <a:latin typeface="Arial Narrow" pitchFamily="34" charset="0"/>
              </a:rPr>
              <a:t>.1</a:t>
            </a:r>
            <a:r>
              <a:rPr lang="id-ID" altLang="en-US" sz="1900" smtClean="0">
                <a:latin typeface="Arial Narrow" pitchFamily="34" charset="0"/>
              </a:rPr>
              <a:t>1</a:t>
            </a:r>
            <a:r>
              <a:rPr lang="en-US" altLang="en-US" sz="1900" smtClean="0">
                <a:latin typeface="Arial Narrow" pitchFamily="34" charset="0"/>
              </a:rPr>
              <a:t>.</a:t>
            </a:r>
            <a:r>
              <a:rPr lang="id-ID" altLang="en-US" sz="1900" smtClean="0">
                <a:latin typeface="Arial Narrow" pitchFamily="34" charset="0"/>
              </a:rPr>
              <a:t>07517</a:t>
            </a:r>
            <a:r>
              <a:rPr lang="en-US" altLang="en-US" sz="1900" smtClean="0">
                <a:latin typeface="Arial Narrow" pitchFamily="34" charset="0"/>
              </a:rPr>
              <a:t> year </a:t>
            </a:r>
            <a:r>
              <a:rPr lang="id-ID" altLang="en-US" sz="1900" smtClean="0">
                <a:latin typeface="Arial Narrow" pitchFamily="34" charset="0"/>
              </a:rPr>
              <a:t>2011 </a:t>
            </a:r>
            <a:r>
              <a:rPr lang="en-US" altLang="en-US" sz="1900" smtClean="0">
                <a:latin typeface="Arial Narrow" pitchFamily="34" charset="0"/>
              </a:rPr>
              <a:t>concerning </a:t>
            </a:r>
            <a:r>
              <a:rPr lang="en-US" altLang="en-US" sz="1900" b="1" smtClean="0">
                <a:latin typeface="Arial Narrow" pitchFamily="34" charset="0"/>
              </a:rPr>
              <a:t>Technical Requirements of Cosmetic</a:t>
            </a:r>
            <a:r>
              <a:rPr lang="id-ID" altLang="en-US" sz="1900" b="1" smtClean="0">
                <a:latin typeface="Arial Narrow" pitchFamily="34" charset="0"/>
              </a:rPr>
              <a:t> Ingredients.</a:t>
            </a:r>
            <a:endParaRPr lang="en-US" altLang="en-US" sz="19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900" b="1" smtClean="0">
                <a:latin typeface="Arial Narrow" pitchFamily="34" charset="0"/>
              </a:rPr>
              <a:t>etc</a:t>
            </a:r>
            <a:endParaRPr lang="id-ID" altLang="en-US" sz="19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id-ID" altLang="en-US" b="1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143900" y="71414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143900" y="7620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6175" cy="75882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7030A0"/>
                </a:solidFill>
              </a:rPr>
              <a:t>Implementation of </a:t>
            </a:r>
            <a:r>
              <a:rPr lang="id-ID" altLang="en-US" sz="2800" b="1" smtClean="0">
                <a:solidFill>
                  <a:srgbClr val="7030A0"/>
                </a:solidFill>
              </a:rPr>
              <a:t>ASEAN Cosmetic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590675"/>
            <a:ext cx="8491537" cy="4810125"/>
          </a:xfrm>
        </p:spPr>
        <p:txBody>
          <a:bodyPr>
            <a:noAutofit/>
          </a:bodyPr>
          <a:lstStyle/>
          <a:p>
            <a:pPr marL="273050" eaLnBrk="1" hangingPunct="1">
              <a:buFont typeface="Wingdings" pitchFamily="2" charset="2"/>
              <a:buChar char="q"/>
            </a:pPr>
            <a:r>
              <a:rPr lang="en-US" altLang="ko-KR" sz="2300" smtClean="0">
                <a:ea typeface="굴림" pitchFamily="50" charset="-127"/>
              </a:rPr>
              <a:t>Pre-market evaluation (Registration) to Notification (1</a:t>
            </a:r>
            <a:r>
              <a:rPr lang="en-US" altLang="ko-KR" sz="2300" baseline="30000" smtClean="0">
                <a:ea typeface="굴림" pitchFamily="50" charset="-127"/>
              </a:rPr>
              <a:t>st</a:t>
            </a:r>
            <a:r>
              <a:rPr lang="en-US" altLang="ko-KR" sz="2300" smtClean="0">
                <a:ea typeface="굴림" pitchFamily="50" charset="-127"/>
              </a:rPr>
              <a:t> January 2011), caused a greater responsibility to the manufacturers / importers on cosmetic safety, quality and claim benefit.</a:t>
            </a:r>
          </a:p>
          <a:p>
            <a:pPr marL="273050" eaLnBrk="1" hangingPunct="1">
              <a:spcBef>
                <a:spcPts val="1800"/>
              </a:spcBef>
              <a:buFont typeface="Wingdings" pitchFamily="2" charset="2"/>
              <a:buChar char="q"/>
            </a:pPr>
            <a:r>
              <a:rPr lang="en-US" altLang="ko-KR" sz="2300" smtClean="0">
                <a:ea typeface="굴림" pitchFamily="50" charset="-127"/>
              </a:rPr>
              <a:t>Cosmetics should be notified by the manufacturer / importer to the NADFC and guaranteed its quality and safety by:</a:t>
            </a:r>
          </a:p>
          <a:p>
            <a:pPr marL="547688" lvl="1"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en-US" altLang="ko-KR" sz="2100" smtClean="0">
                <a:solidFill>
                  <a:srgbClr val="003399"/>
                </a:solidFill>
                <a:ea typeface="굴림" pitchFamily="50" charset="-127"/>
              </a:rPr>
              <a:t>Complying the regulation</a:t>
            </a:r>
            <a:endParaRPr lang="id-ID" sz="2100" smtClean="0">
              <a:solidFill>
                <a:srgbClr val="003399"/>
              </a:solidFill>
            </a:endParaRPr>
          </a:p>
          <a:p>
            <a:pPr marL="547688" lvl="1"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en-US" altLang="ko-KR" sz="2100" smtClean="0">
                <a:solidFill>
                  <a:srgbClr val="003399"/>
                </a:solidFill>
                <a:ea typeface="굴림" pitchFamily="50" charset="-127"/>
              </a:rPr>
              <a:t>Providing  the Product Information File</a:t>
            </a:r>
            <a:endParaRPr lang="id-ID" sz="2100" smtClean="0">
              <a:solidFill>
                <a:srgbClr val="003399"/>
              </a:solidFill>
            </a:endParaRPr>
          </a:p>
          <a:p>
            <a:pPr marL="547688" lvl="1" eaLnBrk="1" hangingPunct="1">
              <a:buClr>
                <a:srgbClr val="7030A0"/>
              </a:buClr>
              <a:buFont typeface="Wingdings" pitchFamily="2" charset="2"/>
              <a:buChar char="§"/>
            </a:pPr>
            <a:r>
              <a:rPr lang="en-US" altLang="ko-KR" sz="2100" smtClean="0">
                <a:solidFill>
                  <a:srgbClr val="003399"/>
                </a:solidFill>
                <a:ea typeface="굴림" pitchFamily="50" charset="-127"/>
              </a:rPr>
              <a:t>Reporting serious adverse events</a:t>
            </a:r>
            <a:endParaRPr lang="en-US" altLang="ko-KR" sz="2100" smtClean="0">
              <a:ea typeface="굴림" pitchFamily="50" charset="-127"/>
            </a:endParaRPr>
          </a:p>
          <a:p>
            <a:pPr marL="547688" lvl="1" eaLnBrk="1" hangingPunct="1">
              <a:spcBef>
                <a:spcPts val="1800"/>
              </a:spcBef>
              <a:buSzPct val="100000"/>
              <a:buFont typeface="Wingdings" pitchFamily="2" charset="2"/>
              <a:buChar char="q"/>
            </a:pPr>
            <a:r>
              <a:rPr lang="en-US" altLang="ko-KR" sz="2300" smtClean="0">
                <a:solidFill>
                  <a:schemeClr val="tx1"/>
                </a:solidFill>
                <a:ea typeface="굴림" pitchFamily="50" charset="-127"/>
              </a:rPr>
              <a:t>Cosmetic notification applicable for all cosmetics categories that will be circulated in Indonesia</a:t>
            </a:r>
            <a:endParaRPr lang="id-ID" sz="23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75" y="603250"/>
            <a:ext cx="70246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4400" dirty="0" smtClean="0">
                <a:solidFill>
                  <a:schemeClr val="accent2">
                    <a:lumMod val="50000"/>
                  </a:schemeClr>
                </a:solidFill>
                <a:latin typeface="Carbon Block" pitchFamily="2" charset="0"/>
              </a:rPr>
              <a:t>Implementation of ACD (con’t)</a:t>
            </a:r>
            <a:endParaRPr lang="id-ID" sz="4400" dirty="0">
              <a:solidFill>
                <a:schemeClr val="accent2">
                  <a:lumMod val="50000"/>
                </a:schemeClr>
              </a:solidFill>
              <a:latin typeface="Carbon Block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625" y="1831975"/>
            <a:ext cx="8504238" cy="365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id-ID" smtClean="0"/>
              <a:t>Strengthening of </a:t>
            </a:r>
            <a:r>
              <a:rPr lang="id-ID" i="1" smtClean="0">
                <a:solidFill>
                  <a:srgbClr val="C00000"/>
                </a:solidFill>
              </a:rPr>
              <a:t>Post</a:t>
            </a:r>
            <a:r>
              <a:rPr lang="en-AU" i="1" smtClean="0">
                <a:solidFill>
                  <a:srgbClr val="C00000"/>
                </a:solidFill>
              </a:rPr>
              <a:t>-</a:t>
            </a:r>
            <a:r>
              <a:rPr lang="id-ID" i="1" smtClean="0">
                <a:solidFill>
                  <a:srgbClr val="C00000"/>
                </a:solidFill>
              </a:rPr>
              <a:t>Market Surveillance (PMS)</a:t>
            </a:r>
            <a:r>
              <a:rPr lang="id-ID" smtClean="0">
                <a:solidFill>
                  <a:srgbClr val="C00000"/>
                </a:solidFill>
              </a:rPr>
              <a:t> </a:t>
            </a:r>
            <a:r>
              <a:rPr lang="id-ID" smtClean="0"/>
              <a:t>:</a:t>
            </a:r>
          </a:p>
          <a:p>
            <a:pPr lvl="1" eaLnBrk="1" hangingPunct="1">
              <a:lnSpc>
                <a:spcPct val="70000"/>
              </a:lnSpc>
              <a:buClr>
                <a:srgbClr val="69E578"/>
              </a:buClr>
            </a:pPr>
            <a:r>
              <a:rPr lang="id-ID" smtClean="0">
                <a:solidFill>
                  <a:srgbClr val="7030A0"/>
                </a:solidFill>
              </a:rPr>
              <a:t>Inspection of production/distribution facilities</a:t>
            </a:r>
          </a:p>
          <a:p>
            <a:pPr lvl="1" eaLnBrk="1" hangingPunct="1">
              <a:lnSpc>
                <a:spcPct val="70000"/>
              </a:lnSpc>
              <a:buClr>
                <a:srgbClr val="69E578"/>
              </a:buClr>
            </a:pPr>
            <a:r>
              <a:rPr lang="id-ID" smtClean="0">
                <a:solidFill>
                  <a:srgbClr val="7030A0"/>
                </a:solidFill>
              </a:rPr>
              <a:t>Inspection of Cosmetic GMP </a:t>
            </a:r>
          </a:p>
          <a:p>
            <a:pPr lvl="1" eaLnBrk="1" hangingPunct="1">
              <a:lnSpc>
                <a:spcPct val="70000"/>
              </a:lnSpc>
              <a:buClr>
                <a:srgbClr val="69E578"/>
              </a:buClr>
            </a:pPr>
            <a:r>
              <a:rPr lang="id-ID" smtClean="0">
                <a:solidFill>
                  <a:srgbClr val="7030A0"/>
                </a:solidFill>
              </a:rPr>
              <a:t>Sampling and laboratory testing</a:t>
            </a:r>
          </a:p>
          <a:p>
            <a:pPr lvl="1" eaLnBrk="1" hangingPunct="1">
              <a:lnSpc>
                <a:spcPct val="70000"/>
              </a:lnSpc>
              <a:buClr>
                <a:srgbClr val="69E578"/>
              </a:buClr>
            </a:pPr>
            <a:r>
              <a:rPr lang="id-ID" smtClean="0">
                <a:solidFill>
                  <a:srgbClr val="7030A0"/>
                </a:solidFill>
              </a:rPr>
              <a:t>Product Information File Audit and Product Safety Evaluation</a:t>
            </a:r>
          </a:p>
          <a:p>
            <a:pPr lvl="1" eaLnBrk="1" hangingPunct="1">
              <a:lnSpc>
                <a:spcPct val="70000"/>
              </a:lnSpc>
              <a:buClr>
                <a:srgbClr val="69E578"/>
              </a:buClr>
            </a:pPr>
            <a:r>
              <a:rPr lang="id-ID" smtClean="0">
                <a:solidFill>
                  <a:srgbClr val="7030A0"/>
                </a:solidFill>
              </a:rPr>
              <a:t>Advertisement and Promotion Control</a:t>
            </a:r>
            <a:endParaRPr lang="en-AU" smtClean="0">
              <a:solidFill>
                <a:srgbClr val="7030A0"/>
              </a:solidFill>
            </a:endParaRPr>
          </a:p>
          <a:p>
            <a:pPr lvl="1" eaLnBrk="1" hangingPunct="1">
              <a:lnSpc>
                <a:spcPct val="70000"/>
              </a:lnSpc>
              <a:buFont typeface="Wingdings 2" pitchFamily="18" charset="2"/>
              <a:buNone/>
            </a:pPr>
            <a:endParaRPr lang="id-ID" smtClean="0"/>
          </a:p>
          <a:p>
            <a:pPr eaLnBrk="1" hangingPunct="1">
              <a:lnSpc>
                <a:spcPct val="70000"/>
              </a:lnSpc>
            </a:pPr>
            <a:r>
              <a:rPr lang="id-ID" smtClean="0"/>
              <a:t>Consumer Empowerment and Awareness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id-ID" smtClean="0">
                <a:solidFill>
                  <a:srgbClr val="C00000"/>
                </a:solidFill>
              </a:rPr>
              <a:t>	</a:t>
            </a:r>
            <a:r>
              <a:rPr lang="id-ID" smtClean="0">
                <a:solidFill>
                  <a:srgbClr val="0070C0"/>
                </a:solidFill>
                <a:latin typeface="Berlin Sans FB" pitchFamily="34" charset="0"/>
              </a:rPr>
              <a:t>by increasing </a:t>
            </a:r>
            <a:r>
              <a:rPr lang="en-US" altLang="ko-KR" smtClean="0">
                <a:solidFill>
                  <a:srgbClr val="0070C0"/>
                </a:solidFill>
                <a:latin typeface="Berlin Sans FB" pitchFamily="34" charset="0"/>
                <a:ea typeface="굴림" pitchFamily="50" charset="-127"/>
              </a:rPr>
              <a:t>the understanding on cosmetic in order to protect themselves from harmful cosmetic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id-ID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143900" y="71414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Grp="1" noChangeArrowheads="1"/>
          </p:cNvSpPr>
          <p:nvPr>
            <p:ph idx="1"/>
          </p:nvPr>
        </p:nvSpPr>
        <p:spPr>
          <a:xfrm>
            <a:off x="301625" y="1527175"/>
            <a:ext cx="8504238" cy="3416300"/>
          </a:xfrm>
        </p:spPr>
        <p:txBody>
          <a:bodyPr>
            <a:spAutoFit/>
          </a:bodyPr>
          <a:lstStyle/>
          <a:p>
            <a:pPr marL="171450" lvl="1" indent="0" eaLnBrk="1" hangingPunct="1">
              <a:buFont typeface="Wingdings" pitchFamily="2" charset="2"/>
              <a:buNone/>
            </a:pPr>
            <a:r>
              <a:rPr lang="en-AU" sz="240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Efforts to raise consumer awareness</a:t>
            </a:r>
            <a:r>
              <a:rPr lang="id-ID" sz="240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:</a:t>
            </a:r>
            <a:endParaRPr lang="en-AU" sz="2400" smtClean="0">
              <a:solidFill>
                <a:schemeClr val="tx1"/>
              </a:solidFill>
              <a:latin typeface="Berlin Sans FB" pitchFamily="34" charset="0"/>
              <a:cs typeface="Arial" pitchFamily="34" charset="0"/>
            </a:endParaRPr>
          </a:p>
          <a:p>
            <a:pPr marL="171450" lvl="1" indent="0" eaLnBrk="1" hangingPunct="1">
              <a:buFont typeface="Wingdings" pitchFamily="2" charset="2"/>
              <a:buChar char="ü"/>
            </a:pPr>
            <a:r>
              <a:rPr lang="en-AU" sz="200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Information dissemination, through:</a:t>
            </a:r>
          </a:p>
          <a:p>
            <a:pPr marL="1085850" lvl="2" indent="-457200" eaLnBrk="1" hangingPunct="1">
              <a:buFont typeface="Courier New" pitchFamily="49" charset="0"/>
              <a:buChar char="o"/>
            </a:pPr>
            <a:r>
              <a:rPr lang="en-US" altLang="ko-KR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L</a:t>
            </a:r>
            <a:r>
              <a:rPr lang="id-ID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eaflet, brochure, NADFC website.</a:t>
            </a:r>
          </a:p>
          <a:p>
            <a:pPr marL="1085850" lvl="2" indent="-457200" eaLnBrk="1" hangingPunct="1">
              <a:buFont typeface="Courier New" pitchFamily="49" charset="0"/>
              <a:buChar char="o"/>
            </a:pPr>
            <a:r>
              <a:rPr lang="id-ID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Public Advertisement  Services on Electronic Media</a:t>
            </a:r>
            <a:endParaRPr lang="en-AU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085850" lvl="2" indent="-457200" eaLnBrk="1" hangingPunct="1">
              <a:buFont typeface="Courier New" pitchFamily="49" charset="0"/>
              <a:buChar char="o"/>
            </a:pPr>
            <a:r>
              <a:rPr lang="id-ID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Talkshow </a:t>
            </a:r>
            <a:endParaRPr lang="en-US" altLang="ko-KR" smtClean="0">
              <a:solidFill>
                <a:schemeClr val="tx1"/>
              </a:solidFill>
              <a:latin typeface="Calibri" pitchFamily="34" charset="0"/>
              <a:ea typeface="굴림" pitchFamily="50" charset="-127"/>
              <a:cs typeface="Arial" pitchFamily="34" charset="0"/>
            </a:endParaRPr>
          </a:p>
          <a:p>
            <a:pPr marL="1085850" lvl="2" indent="-457200" eaLnBrk="1" hangingPunct="1">
              <a:buFont typeface="Courier New" pitchFamily="49" charset="0"/>
              <a:buChar char="o"/>
            </a:pPr>
            <a:r>
              <a:rPr lang="en-US" altLang="ko-KR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Direct consultation at exhibition</a:t>
            </a:r>
          </a:p>
          <a:p>
            <a:pPr marL="1085850" lvl="2" indent="-457200" eaLnBrk="1" hangingPunct="1">
              <a:buFont typeface="Courier New" pitchFamily="49" charset="0"/>
              <a:buChar char="o"/>
            </a:pPr>
            <a:r>
              <a:rPr lang="en-US" altLang="ko-KR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Arial" pitchFamily="34" charset="0"/>
              </a:rPr>
              <a:t>NADFC  Consumer Complain Service Unit</a:t>
            </a:r>
            <a:endParaRPr lang="id-ID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marL="171450" lvl="1" indent="0" eaLnBrk="1" hangingPunct="1">
              <a:buFont typeface="Wingdings" pitchFamily="2" charset="2"/>
              <a:buChar char="ü"/>
            </a:pPr>
            <a:r>
              <a:rPr lang="en-AU" sz="2000" smtClean="0">
                <a:solidFill>
                  <a:schemeClr val="tx1"/>
                </a:solidFill>
                <a:latin typeface="Berlin Sans FB" pitchFamily="34" charset="0"/>
                <a:cs typeface="Arial" pitchFamily="34" charset="0"/>
              </a:rPr>
              <a:t>Province Offices engagement (involving some government institutions)</a:t>
            </a:r>
          </a:p>
          <a:p>
            <a:pPr marL="171450" lvl="1" indent="0" eaLnBrk="1" hangingPunct="1">
              <a:buFont typeface="Wingdings" pitchFamily="2" charset="2"/>
              <a:buChar char="ü"/>
            </a:pPr>
            <a:r>
              <a:rPr lang="en-US" altLang="ko-KR" sz="2000" smtClean="0">
                <a:solidFill>
                  <a:schemeClr val="tx1"/>
                </a:solidFill>
                <a:latin typeface="Berlin Sans FB" pitchFamily="34" charset="0"/>
                <a:ea typeface="굴림" pitchFamily="50" charset="-127"/>
                <a:cs typeface="Arial" pitchFamily="34" charset="0"/>
              </a:rPr>
              <a:t>NGO engagement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892" y="381000"/>
            <a:ext cx="20265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ush Script MT" pitchFamily="66" charset="0"/>
              </a:rPr>
              <a:t>Con’t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rush Script MT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143900" y="71414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9300" y="1551705"/>
            <a:ext cx="730199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Implementation of </a:t>
            </a:r>
          </a:p>
          <a:p>
            <a:pPr algn="ctr">
              <a:defRPr/>
            </a:pPr>
            <a:r>
              <a:rPr lang="id-I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Cosmetic Notification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4580" name="AutoShape 5" descr="https://encrypted-tbn0.gstatic.com/images?q=tbn:ANd9GcSmddI6-FZT4JymroUkX7Q6zzOU3654m_TkduRaWKsfxJsYSToo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02025"/>
            <a:ext cx="1790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2025"/>
            <a:ext cx="332898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600200" y="1270000"/>
            <a:ext cx="693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>
                <a:latin typeface="Candara" pitchFamily="34" charset="0"/>
              </a:rPr>
              <a:t>Becoming an innovative, credible and internationally recognized drug and food regulatory authority for public protection. </a:t>
            </a:r>
            <a:endParaRPr lang="en-US" altLang="en-US" sz="2000">
              <a:latin typeface="Candara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676400" y="3733800"/>
            <a:ext cx="6858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buFont typeface="Wingdings" pitchFamily="2" charset="2"/>
              <a:buChar char="ü"/>
            </a:pPr>
            <a:r>
              <a:rPr lang="en-US" altLang="en-US" sz="2000" b="1">
                <a:latin typeface="Candara" pitchFamily="34" charset="0"/>
              </a:rPr>
              <a:t>To conduct pre-market evaluation and post-market control based on international standard.</a:t>
            </a:r>
            <a:endParaRPr lang="en-US" altLang="en-US" sz="2000">
              <a:latin typeface="Candara" pitchFamily="34" charset="0"/>
            </a:endParaRPr>
          </a:p>
          <a:p>
            <a:pPr marL="287338" indent="-287338">
              <a:buFont typeface="Wingdings" pitchFamily="2" charset="2"/>
              <a:buChar char="ü"/>
            </a:pPr>
            <a:r>
              <a:rPr lang="en-US" altLang="en-US" sz="2000" b="1">
                <a:latin typeface="Candara" pitchFamily="34" charset="0"/>
              </a:rPr>
              <a:t>To implement quality management system consistently.</a:t>
            </a:r>
            <a:endParaRPr lang="en-US" altLang="en-US" sz="2000">
              <a:latin typeface="Candara" pitchFamily="34" charset="0"/>
            </a:endParaRPr>
          </a:p>
          <a:p>
            <a:pPr marL="287338" indent="-287338">
              <a:buFont typeface="Wingdings" pitchFamily="2" charset="2"/>
              <a:buChar char="ü"/>
            </a:pPr>
            <a:r>
              <a:rPr lang="en-US" altLang="en-US" sz="2000" b="1">
                <a:latin typeface="Candara" pitchFamily="34" charset="0"/>
              </a:rPr>
              <a:t>To optimize partnership with stakeholders in various lines.</a:t>
            </a:r>
            <a:endParaRPr lang="en-US" altLang="en-US" sz="2000">
              <a:latin typeface="Candara" pitchFamily="34" charset="0"/>
            </a:endParaRPr>
          </a:p>
          <a:p>
            <a:pPr marL="287338" indent="-287338">
              <a:buFont typeface="Wingdings" pitchFamily="2" charset="2"/>
              <a:buChar char="ü"/>
            </a:pPr>
            <a:r>
              <a:rPr lang="en-US" altLang="en-US" sz="2000" b="1">
                <a:latin typeface="Candara" pitchFamily="34" charset="0"/>
              </a:rPr>
              <a:t>To empower public in protecting themselves from the risk and harmful drug and food to health.</a:t>
            </a:r>
            <a:endParaRPr lang="en-US" altLang="en-US" sz="2000">
              <a:latin typeface="Candara" pitchFamily="34" charset="0"/>
            </a:endParaRPr>
          </a:p>
          <a:p>
            <a:pPr marL="287338" indent="-287338">
              <a:buFont typeface="Wingdings" pitchFamily="2" charset="2"/>
              <a:buChar char="ü"/>
            </a:pPr>
            <a:r>
              <a:rPr lang="en-US" altLang="en-US" sz="2000" b="1">
                <a:latin typeface="Candara" pitchFamily="34" charset="0"/>
              </a:rPr>
              <a:t>To build the learning organization.</a:t>
            </a:r>
            <a:endParaRPr lang="en-US" altLang="en-US" sz="2000">
              <a:latin typeface="Candara" pitchFamily="34" charset="0"/>
            </a:endParaRP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38438"/>
            <a:ext cx="373380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223939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Technical Data for Import Cosmetic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Taxpayer Registration Number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Trading Business Permit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Importer Identification Number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Letter of Authorization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Certificate of Free Sales and Certificate of Good Manufacturing issued by Authorized Government and must be legalized by  Indonesian Embassy in the country where the principle is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219200" y="1676400"/>
          <a:ext cx="7162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ave 2"/>
          <p:cNvSpPr/>
          <p:nvPr/>
        </p:nvSpPr>
        <p:spPr>
          <a:xfrm>
            <a:off x="1476375" y="428625"/>
            <a:ext cx="6143625" cy="714375"/>
          </a:xfrm>
          <a:prstGeom prst="wav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ko-KR" sz="2800" b="1">
                <a:solidFill>
                  <a:schemeClr val="tx1"/>
                </a:solidFill>
                <a:ea typeface="굴림" pitchFamily="50" charset="-127"/>
                <a:cs typeface="Arial" pitchFamily="34" charset="0"/>
              </a:rPr>
              <a:t>Number of Applicants</a:t>
            </a:r>
            <a:endParaRPr lang="id-ID" sz="2800" b="1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-20638"/>
            <a:ext cx="8534400" cy="57912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Cosmetics that meant to be marketed in Indonesia must be notified to NADFC and its Product Information File must be prepared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24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9863" y="4095750"/>
            <a:ext cx="19685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43000" y="1447800"/>
          <a:ext cx="6934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Wave 2"/>
          <p:cNvSpPr/>
          <p:nvPr/>
        </p:nvSpPr>
        <p:spPr>
          <a:xfrm>
            <a:off x="1781175" y="276225"/>
            <a:ext cx="6143625" cy="714375"/>
          </a:xfrm>
          <a:prstGeom prst="wav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</a:rPr>
              <a:t>Notified Cosmetic Product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3575" y="1096963"/>
            <a:ext cx="25733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8388"/>
            <a:ext cx="26130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1066800" y="685800"/>
            <a:ext cx="701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id-ID" sz="4000">
                <a:solidFill>
                  <a:srgbClr val="7030A0"/>
                </a:solidFill>
                <a:latin typeface="Bernard MT Condensed" pitchFamily="18" charset="0"/>
              </a:rPr>
              <a:t>MARKET PERSPECTIVES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533400" y="3962400"/>
            <a:ext cx="82010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 altLang="id-ID"/>
          </a:p>
          <a:p>
            <a:r>
              <a:rPr lang="id-ID" altLang="id-ID"/>
              <a:t>Numbers of Company:	</a:t>
            </a:r>
            <a:r>
              <a:rPr lang="id-ID" altLang="id-ID" sz="1400"/>
              <a:t>2010	2011	2012	2013	mei 2014	TOTAL</a:t>
            </a:r>
          </a:p>
          <a:p>
            <a:r>
              <a:rPr lang="id-ID" altLang="id-ID" sz="1400"/>
              <a:t>IMPORTERS 		130	150	109	114	47	550</a:t>
            </a:r>
          </a:p>
          <a:p>
            <a:r>
              <a:rPr lang="id-ID" altLang="id-ID" sz="1400"/>
              <a:t>LOCAL Manufacturer		197	107	38	40	17	399</a:t>
            </a:r>
          </a:p>
          <a:p>
            <a:r>
              <a:rPr lang="id-ID" altLang="id-ID" sz="1400"/>
              <a:t>CONTRACT		104	136	82	97	57	476</a:t>
            </a:r>
          </a:p>
          <a:p>
            <a:r>
              <a:rPr lang="id-ID" altLang="id-ID" sz="1400"/>
              <a:t>			431	393	229	251	121	1425</a:t>
            </a:r>
          </a:p>
          <a:p>
            <a:r>
              <a:rPr lang="id-ID" altLang="id-ID" sz="1400"/>
              <a:t>			</a:t>
            </a:r>
            <a:r>
              <a:rPr lang="id-ID" altLang="id-ID" sz="1400" b="1"/>
              <a:t>824 (Sum of 2010-2011)</a:t>
            </a:r>
            <a:r>
              <a:rPr lang="id-ID" altLang="id-ID" sz="1400"/>
              <a:t>		</a:t>
            </a:r>
            <a:r>
              <a:rPr lang="id-ID" altLang="id-ID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96900"/>
            <a:ext cx="39020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66800" y="3352800"/>
            <a:ext cx="57912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/>
              <a:t>Population: 237.641.326 </a:t>
            </a:r>
          </a:p>
          <a:p>
            <a:r>
              <a:rPr lang="id-ID" altLang="id-ID"/>
              <a:t>Wide         : 1826440 km2 (land), 93000km2 (sea) </a:t>
            </a:r>
          </a:p>
          <a:p>
            <a:endParaRPr lang="id-ID" altLang="id-ID"/>
          </a:p>
          <a:p>
            <a:r>
              <a:rPr lang="id-ID" altLang="id-ID"/>
              <a:t>Ratio Male and Female: 	(1.000  :  986)</a:t>
            </a:r>
          </a:p>
          <a:p>
            <a:endParaRPr lang="id-ID" altLang="id-ID"/>
          </a:p>
          <a:p>
            <a:r>
              <a:rPr lang="en-US" altLang="id-ID"/>
              <a:t>Cosmetics industry is one of the priority sectors in the enhancement</a:t>
            </a:r>
            <a:r>
              <a:rPr lang="id-ID" altLang="id-ID"/>
              <a:t> </a:t>
            </a:r>
            <a:r>
              <a:rPr lang="en-US" altLang="id-ID"/>
              <a:t>industry today because it still requires the availability of specialty chemical raw materials (specialty chemicals).</a:t>
            </a:r>
            <a:endParaRPr lang="id-ID" altLang="id-ID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33400" y="560388"/>
            <a:ext cx="1963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id-ID" sz="3600">
                <a:latin typeface="Bernard MT Condensed" pitchFamily="18" charset="0"/>
              </a:rPr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3225"/>
            <a:ext cx="68580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295400" y="990600"/>
            <a:ext cx="400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id-ID"/>
              <a:t>Gross Domestic Product of Indonesia</a:t>
            </a:r>
            <a:endParaRPr lang="id-ID" alt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Indonesia’s Cosmetics Market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777038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Figures of  Nationwide sales of cosmetics by Ministry of Industry :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smtClean="0"/>
              <a:t>	* 2011 : </a:t>
            </a:r>
            <a:r>
              <a:rPr lang="id-ID" altLang="en-US" sz="2000" smtClean="0"/>
              <a:t>667</a:t>
            </a:r>
            <a:r>
              <a:rPr lang="en-US" altLang="en-US" sz="2000" smtClean="0"/>
              <a:t> </a:t>
            </a:r>
            <a:r>
              <a:rPr lang="id-ID" altLang="en-US" sz="2000" smtClean="0"/>
              <a:t>Million USD</a:t>
            </a:r>
            <a:r>
              <a:rPr lang="en-US" altLang="en-US" sz="2000" smtClean="0"/>
              <a:t>	</a:t>
            </a:r>
            <a:endParaRPr lang="id-ID" altLang="en-US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d-ID" altLang="en-US" sz="2000" smtClean="0"/>
              <a:t>	</a:t>
            </a:r>
            <a:r>
              <a:rPr lang="en-US" altLang="en-US" sz="2000" smtClean="0"/>
              <a:t>* 2012 : </a:t>
            </a:r>
            <a:r>
              <a:rPr lang="id-ID" altLang="en-US" sz="2000" smtClean="0"/>
              <a:t>815 Million USD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d-ID" sz="2000" smtClean="0"/>
              <a:t>	</a:t>
            </a:r>
            <a:r>
              <a:rPr lang="en-US" altLang="ko-KR" sz="2000" smtClean="0">
                <a:ea typeface="굴림" pitchFamily="50" charset="-127"/>
              </a:rPr>
              <a:t>Ministry of Industry stated sales of the cosmetics industry in Indonesia grew 1</a:t>
            </a:r>
            <a:r>
              <a:rPr lang="id-ID" sz="2000" smtClean="0"/>
              <a:t>5</a:t>
            </a:r>
            <a:r>
              <a:rPr lang="en-US" altLang="ko-KR" sz="2000" smtClean="0">
                <a:ea typeface="굴림" pitchFamily="50" charset="-127"/>
              </a:rPr>
              <a:t> percent </a:t>
            </a:r>
            <a:r>
              <a:rPr lang="id-ID" sz="2000" smtClean="0"/>
              <a:t>in the</a:t>
            </a:r>
            <a:r>
              <a:rPr lang="en-US" altLang="ko-KR" sz="2000" smtClean="0">
                <a:ea typeface="굴림" pitchFamily="50" charset="-127"/>
              </a:rPr>
              <a:t> year </a:t>
            </a:r>
            <a:r>
              <a:rPr lang="id-ID" sz="2000" smtClean="0"/>
              <a:t>2013</a:t>
            </a:r>
            <a:r>
              <a:rPr lang="en-US" altLang="ko-KR" sz="2000" smtClean="0">
                <a:ea typeface="굴림" pitchFamily="50" charset="-127"/>
              </a:rPr>
              <a:t>. Export cosmetics this year expected to reach $ 406 million, </a:t>
            </a:r>
            <a:r>
              <a:rPr lang="id-ID" sz="2000" smtClean="0"/>
              <a:t>increasing </a:t>
            </a:r>
            <a:r>
              <a:rPr lang="en-US" altLang="ko-KR" sz="2000" smtClean="0">
                <a:ea typeface="굴림" pitchFamily="50" charset="-127"/>
              </a:rPr>
              <a:t>up </a:t>
            </a:r>
            <a:r>
              <a:rPr lang="id-ID" sz="2000" smtClean="0"/>
              <a:t>to </a:t>
            </a:r>
            <a:r>
              <a:rPr lang="en-US" altLang="ko-KR" sz="2000" smtClean="0">
                <a:ea typeface="굴림" pitchFamily="50" charset="-127"/>
              </a:rPr>
              <a:t>20 percent.</a:t>
            </a:r>
            <a:endParaRPr lang="id-ID" sz="2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 Beauty trends in Indonesia 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300" smtClean="0">
                <a:solidFill>
                  <a:schemeClr val="tx1"/>
                </a:solidFill>
              </a:rPr>
              <a:t>* Basic skincare and make-up products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300" smtClean="0">
                <a:solidFill>
                  <a:schemeClr val="tx1"/>
                </a:solidFill>
              </a:rPr>
              <a:t>* Sales growth in men skincare product</a:t>
            </a:r>
            <a:endParaRPr lang="id-ID" altLang="en-US" sz="23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3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190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</a:rPr>
              <a:t>Notified Cosmetic Based On their Product’s Category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7200" y="914400"/>
            <a:ext cx="700118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Prospects for cosmetics</a:t>
            </a:r>
            <a:br>
              <a:rPr lang="en-US" altLang="en-US" sz="280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altLang="en-US" sz="280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industry are looking good in Indonesia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00200"/>
            <a:ext cx="6296025" cy="4938713"/>
          </a:xfrm>
          <a:noFill/>
        </p:spPr>
      </p:pic>
      <p:pic>
        <p:nvPicPr>
          <p:cNvPr id="4" name="Picture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905000" y="5334000"/>
            <a:ext cx="7010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altLang="en-US" sz="6600" b="1">
                <a:solidFill>
                  <a:srgbClr val="953735"/>
                </a:solidFill>
                <a:latin typeface="Calibri" pitchFamily="34" charset="0"/>
              </a:rPr>
              <a:t>GLOBALI</a:t>
            </a:r>
            <a:r>
              <a:rPr lang="en-US" altLang="en-US" sz="6600" b="1">
                <a:solidFill>
                  <a:srgbClr val="953735"/>
                </a:solidFill>
                <a:latin typeface="Calibri" pitchFamily="34" charset="0"/>
              </a:rPr>
              <a:t>ZATION</a:t>
            </a:r>
            <a:endParaRPr lang="id-ID" altLang="en-US" sz="6600" b="1">
              <a:solidFill>
                <a:srgbClr val="953735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57813"/>
            <a:ext cx="21336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2925" y="960438"/>
            <a:ext cx="8534400" cy="7588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ko-KR" sz="3600" b="1" smtClean="0">
                <a:ea typeface="굴림" pitchFamily="50" charset="-127"/>
              </a:rPr>
              <a:t/>
            </a:r>
            <a:br>
              <a:rPr lang="en-US" altLang="ko-KR" sz="3600" b="1" smtClean="0">
                <a:ea typeface="굴림" pitchFamily="50" charset="-127"/>
              </a:rPr>
            </a:br>
            <a:r>
              <a:rPr lang="en-US" altLang="ko-KR" sz="3600" b="1" smtClean="0">
                <a:ea typeface="굴림" pitchFamily="50" charset="-127"/>
              </a:rPr>
              <a:t/>
            </a:r>
            <a:br>
              <a:rPr lang="en-US" altLang="ko-KR" sz="3600" b="1" smtClean="0">
                <a:ea typeface="굴림" pitchFamily="50" charset="-127"/>
              </a:rPr>
            </a:br>
            <a:r>
              <a:rPr lang="en-US" altLang="ko-KR" sz="3600" b="1" smtClean="0">
                <a:ea typeface="굴림" pitchFamily="50" charset="-127"/>
              </a:rPr>
              <a:t/>
            </a:r>
            <a:br>
              <a:rPr lang="en-US" altLang="ko-KR" sz="3600" b="1" smtClean="0">
                <a:ea typeface="굴림" pitchFamily="50" charset="-127"/>
              </a:rPr>
            </a:br>
            <a:r>
              <a:rPr lang="en-US" altLang="ko-KR" sz="2500" b="1" smtClean="0">
                <a:ea typeface="굴림" pitchFamily="50" charset="-127"/>
              </a:rPr>
              <a:t>Beauty and Personal Care in Indonesia</a:t>
            </a:r>
            <a:br>
              <a:rPr lang="en-US" altLang="ko-KR" sz="2500" b="1" smtClean="0">
                <a:ea typeface="굴림" pitchFamily="50" charset="-127"/>
              </a:rPr>
            </a:br>
            <a:r>
              <a:rPr lang="en-US" altLang="ko-KR" sz="2500" b="1" smtClean="0">
                <a:ea typeface="굴림" pitchFamily="50" charset="-127"/>
              </a:rPr>
              <a:t>(Euromonitor 2013)</a:t>
            </a:r>
            <a:endParaRPr lang="en-US" altLang="ko-KR" sz="2500" smtClean="0">
              <a:ea typeface="굴림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2200" b="1" smtClean="0">
                <a:ea typeface="굴림" pitchFamily="50" charset="-127"/>
              </a:rPr>
              <a:t>Significant price increase leads to accelerating value growth in 2013</a:t>
            </a:r>
          </a:p>
          <a:p>
            <a:pPr eaLnBrk="1" hangingPunct="1"/>
            <a:r>
              <a:rPr lang="en-US" altLang="ko-KR" sz="2200" b="1" smtClean="0">
                <a:ea typeface="굴림" pitchFamily="50" charset="-127"/>
              </a:rPr>
              <a:t>Products targeting Muslim female consumers are on the rise</a:t>
            </a:r>
          </a:p>
          <a:p>
            <a:pPr eaLnBrk="1" hangingPunct="1"/>
            <a:r>
              <a:rPr lang="en-US" altLang="ko-KR" sz="2200" b="1" smtClean="0">
                <a:ea typeface="굴림" pitchFamily="50" charset="-127"/>
              </a:rPr>
              <a:t>Multinationals continue to lead despite intensified competition from locals</a:t>
            </a:r>
          </a:p>
          <a:p>
            <a:pPr eaLnBrk="1" hangingPunct="1"/>
            <a:r>
              <a:rPr lang="en-US" altLang="ko-KR" sz="2200" b="1" smtClean="0">
                <a:ea typeface="굴림" pitchFamily="50" charset="-127"/>
              </a:rPr>
              <a:t>Increasing role of health and beauty retailers</a:t>
            </a:r>
          </a:p>
          <a:p>
            <a:pPr eaLnBrk="1" hangingPunct="1"/>
            <a:r>
              <a:rPr lang="en-US" altLang="ko-KR" sz="2200" b="1" smtClean="0">
                <a:ea typeface="굴림" pitchFamily="50" charset="-127"/>
              </a:rPr>
              <a:t>Healthy prospects for beauty and personal care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2200" b="1" smtClean="0">
              <a:ea typeface="굴림" pitchFamily="50" charset="-127"/>
            </a:endParaRPr>
          </a:p>
          <a:p>
            <a:pPr eaLnBrk="1" hangingPunct="1"/>
            <a:endParaRPr lang="en-US" altLang="ko-KR" sz="2200" smtClean="0">
              <a:ea typeface="굴림" pitchFamily="50" charset="-127"/>
            </a:endParaRPr>
          </a:p>
        </p:txBody>
      </p:sp>
      <p:sp>
        <p:nvSpPr>
          <p:cNvPr id="35845" name="AutoShape 5" descr="https://encrypted-tbn2.gstatic.com/images?q=tbn:ANd9GcT-Dh_wQdgygBCP7jKZXzDUOmxO0VEZD_lTCYtvQA9M7l2HW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991472" y="1039939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736600" y="1447800"/>
            <a:ext cx="7586663" cy="10715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None/>
            </a:pPr>
            <a:r>
              <a:rPr lang="id-ID" altLang="en-US" sz="3200" b="1" smtClean="0">
                <a:solidFill>
                  <a:srgbClr val="002060"/>
                </a:solidFill>
                <a:latin typeface="Calibri" pitchFamily="34" charset="0"/>
              </a:rPr>
              <a:t>Change of Cosmetic Control Paradigm from registration to notification system</a:t>
            </a:r>
            <a:endParaRPr lang="en-US" altLang="en-US" sz="3200" b="1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fld id="{1FC76C5C-0857-4132-ACE2-D8CA44A6E984}" type="slidenum">
              <a:rPr lang="en-US" altLang="ko-KR">
                <a:solidFill>
                  <a:srgbClr val="A4DF29"/>
                </a:solidFill>
              </a:rPr>
              <a:pPr/>
              <a:t>31</a:t>
            </a:fld>
            <a:endParaRPr lang="en-US" altLang="ko-KR">
              <a:solidFill>
                <a:srgbClr val="A4DF29"/>
              </a:solidFill>
            </a:endParaRPr>
          </a:p>
        </p:txBody>
      </p:sp>
      <p:sp>
        <p:nvSpPr>
          <p:cNvPr id="36868" name="Rectangle 3"/>
          <p:cNvSpPr txBox="1">
            <a:spLocks noChangeArrowheads="1"/>
          </p:cNvSpPr>
          <p:nvPr/>
        </p:nvSpPr>
        <p:spPr bwMode="auto">
          <a:xfrm>
            <a:off x="838200" y="3616325"/>
            <a:ext cx="75850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SzPct val="80000"/>
              <a:buFont typeface="Wingdings" pitchFamily="2" charset="2"/>
              <a:buNone/>
            </a:pPr>
            <a:r>
              <a:rPr lang="id-ID" altLang="en-US" sz="3200" b="1">
                <a:solidFill>
                  <a:srgbClr val="002060"/>
                </a:solidFill>
                <a:latin typeface="Calibri" pitchFamily="34" charset="0"/>
              </a:rPr>
              <a:t>Provide a Strengthening in Post Market Surveillance and Consumer Awareness</a:t>
            </a:r>
            <a:endParaRPr lang="en-US" altLang="en-US" sz="32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2438400"/>
            <a:ext cx="1000125" cy="10001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</a:pPr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2462" y="21429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6871" name="AutoShape 8" descr="https://encrypted-tbn0.gstatic.com/images?q=tbn:ANd9GcSmddI6-FZT4JymroUkX7Q6zzOU3654m_TkduRaWKsfxJsYSToox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687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275" y="4695825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AutoShape 14" descr="https://encrypted-tbn2.gstatic.com/images?q=tbn:ANd9GcS8vCy5raXy32eN2bzPowu9XyBKIr9f6XKbaC4C--cdYEtR6yfPNdsjjND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687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5200" y="160338"/>
            <a:ext cx="153670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7" descr="https://encrypted-tbn0.gstatic.com/images?q=tbn:ANd9GcRuonfefFTRXcYlrBUxRLFYzhtZ3rSDs8B79oOQn0UzlzeY77nTW2pRWJI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687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57163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908425" y="4476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http://t2.gstatic.com/images?q=tbn:ANd9GcRWyoUOdJnyNmPux6B3OC31TlSXdIbD_Za_RPBO079tv6GUig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3581400"/>
            <a:ext cx="4343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3810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650875" y="1714500"/>
            <a:ext cx="270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4000" b="1">
                <a:solidFill>
                  <a:srgbClr val="0070C0"/>
                </a:solidFill>
              </a:rPr>
              <a:t>감사합니다</a:t>
            </a:r>
            <a:endParaRPr lang="en-US" altLang="en-US" sz="4000" b="1">
              <a:solidFill>
                <a:srgbClr val="0070C0"/>
              </a:solidFill>
            </a:endParaRPr>
          </a:p>
        </p:txBody>
      </p:sp>
      <p:sp>
        <p:nvSpPr>
          <p:cNvPr id="37893" name="AutoShape 6" descr="Ilustrasi 9 Pakaian adat Indonesia by artzz90"/>
          <p:cNvSpPr>
            <a:spLocks noChangeAspect="1" noChangeArrowheads="1"/>
          </p:cNvSpPr>
          <p:nvPr/>
        </p:nvSpPr>
        <p:spPr bwMode="auto">
          <a:xfrm>
            <a:off x="155575" y="-8466138"/>
            <a:ext cx="7620000" cy="176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33375"/>
            <a:ext cx="201612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AutoShape 8" descr="Ilustrasi 9 Pakaian adat Indonesia by artzz90"/>
          <p:cNvSpPr>
            <a:spLocks noChangeAspect="1" noChangeArrowheads="1"/>
          </p:cNvSpPr>
          <p:nvPr/>
        </p:nvSpPr>
        <p:spPr bwMode="auto">
          <a:xfrm>
            <a:off x="307975" y="-8313738"/>
            <a:ext cx="7620000" cy="1764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3789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554163"/>
            <a:ext cx="20193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638425"/>
            <a:ext cx="2286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"/>
          <p:cNvSpPr txBox="1">
            <a:spLocks noChangeArrowheads="1"/>
          </p:cNvSpPr>
          <p:nvPr/>
        </p:nvSpPr>
        <p:spPr bwMode="auto">
          <a:xfrm>
            <a:off x="1676400" y="2624138"/>
            <a:ext cx="1981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altLang="id-ID" sz="2800">
                <a:solidFill>
                  <a:srgbClr val="7030A0"/>
                </a:solidFill>
                <a:latin typeface="Bernard MT Condensed" pitchFamily="18" charset="0"/>
              </a:rPr>
              <a:t>TERIMAKASIH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752600" y="60960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altLang="en-US">
              <a:latin typeface="Georgia" pitchFamily="18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0" y="152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2286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6868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en-US" altLang="ko-KR" sz="3200" b="1" smtClean="0">
                <a:solidFill>
                  <a:srgbClr val="7030A0"/>
                </a:solidFill>
                <a:latin typeface="Berlin Sans FB Demi" pitchFamily="34" charset="0"/>
                <a:ea typeface="굴림" pitchFamily="50" charset="-127"/>
              </a:rPr>
              <a:t>IMPACT OF GLOBALIZATION </a:t>
            </a:r>
            <a:br>
              <a:rPr lang="en-US" altLang="ko-KR" sz="3200" b="1" smtClean="0">
                <a:solidFill>
                  <a:srgbClr val="7030A0"/>
                </a:solidFill>
                <a:latin typeface="Berlin Sans FB Demi" pitchFamily="34" charset="0"/>
                <a:ea typeface="굴림" pitchFamily="50" charset="-127"/>
              </a:rPr>
            </a:br>
            <a:r>
              <a:rPr lang="en-US" altLang="ko-KR" sz="3200" b="1" smtClean="0">
                <a:solidFill>
                  <a:srgbClr val="7030A0"/>
                </a:solidFill>
                <a:latin typeface="Berlin Sans FB Demi" pitchFamily="34" charset="0"/>
                <a:ea typeface="굴림" pitchFamily="50" charset="-127"/>
              </a:rPr>
              <a:t>FOR REGIONAL (ASEAN)</a:t>
            </a:r>
            <a:endParaRPr lang="id-ID" sz="2900" b="1" smtClean="0">
              <a:solidFill>
                <a:srgbClr val="7030A0"/>
              </a:solidFill>
              <a:latin typeface="Berlin Sans FB Demi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8686800" cy="4800600"/>
          </a:xfrm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id-ID" sz="2800" smtClean="0"/>
              <a:t>ASEAN  </a:t>
            </a:r>
            <a:r>
              <a:rPr lang="en-US" altLang="ko-KR" sz="2800" smtClean="0">
                <a:ea typeface="굴림" pitchFamily="50" charset="-127"/>
              </a:rPr>
              <a:t>established the </a:t>
            </a:r>
            <a:r>
              <a:rPr lang="id-ID" sz="2800" smtClean="0"/>
              <a:t>ASEAN  Community </a:t>
            </a:r>
            <a:r>
              <a:rPr lang="en-US" altLang="ko-KR" sz="2800" smtClean="0">
                <a:ea typeface="굴림" pitchFamily="50" charset="-127"/>
              </a:rPr>
              <a:t>through increased cooperation in the field of </a:t>
            </a:r>
            <a:r>
              <a:rPr lang="fi-FI" sz="2800" smtClean="0"/>
              <a:t>economic</a:t>
            </a:r>
            <a:r>
              <a:rPr lang="id-ID" sz="2800" smtClean="0"/>
              <a:t> (ASEAN Economic Community)</a:t>
            </a:r>
            <a:r>
              <a:rPr lang="fi-FI" sz="2800" smtClean="0"/>
              <a:t>, </a:t>
            </a:r>
            <a:r>
              <a:rPr lang="en-US" altLang="ko-KR" sz="2800" smtClean="0">
                <a:ea typeface="굴림" pitchFamily="50" charset="-127"/>
              </a:rPr>
              <a:t>social culture </a:t>
            </a:r>
            <a:r>
              <a:rPr lang="id-ID" sz="2800" smtClean="0"/>
              <a:t>(ASEAN Socio Culture Community)</a:t>
            </a:r>
            <a:r>
              <a:rPr lang="fi-FI" sz="2800" smtClean="0"/>
              <a:t>, </a:t>
            </a:r>
            <a:r>
              <a:rPr lang="en-US" altLang="ko-KR" sz="2800" smtClean="0">
                <a:ea typeface="굴림" pitchFamily="50" charset="-127"/>
              </a:rPr>
              <a:t>and security defense </a:t>
            </a:r>
            <a:r>
              <a:rPr lang="id-ID" sz="2800" smtClean="0"/>
              <a:t>(ASEAN Security Community)</a:t>
            </a:r>
          </a:p>
          <a:p>
            <a:pPr marL="319088" indent="-319088" eaLnBrk="1" hangingPunct="1">
              <a:lnSpc>
                <a:spcPct val="90000"/>
              </a:lnSpc>
              <a:buFont typeface="Wingdings 2" pitchFamily="18" charset="2"/>
              <a:buChar char=""/>
            </a:pPr>
            <a:endParaRPr lang="id-ID" sz="2800" smtClean="0"/>
          </a:p>
          <a:p>
            <a:pPr marL="319088" indent="-319088" eaLnBrk="1" hangingPunct="1">
              <a:lnSpc>
                <a:spcPct val="90000"/>
              </a:lnSpc>
              <a:buFont typeface="Wingdings 2" pitchFamily="18" charset="2"/>
              <a:buChar char=""/>
            </a:pPr>
            <a:r>
              <a:rPr lang="en-US" altLang="ko-KR" sz="3000" smtClean="0">
                <a:ea typeface="굴림" pitchFamily="50" charset="-127"/>
              </a:rPr>
              <a:t>Making the ASEAN Charter, which became the basis of legal and institutional framework within the organization and the community of ASEAN</a:t>
            </a:r>
            <a:endParaRPr lang="id-ID" sz="280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848600" y="3810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14325"/>
            <a:ext cx="14239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5" descr="http://4.bp.blogspot.com/-b4OD-AF6GxQ/UFVAcgCyX9I/AAAAAAAAAXY/El26pyTz98k/s400/ASEAN-Flags.pn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839200" cy="884238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eaLnBrk="1" hangingPunct="1"/>
            <a:r>
              <a:rPr lang="id-ID" sz="2900" b="1" smtClean="0">
                <a:solidFill>
                  <a:schemeClr val="tx1"/>
                </a:solidFill>
              </a:rPr>
              <a:t> </a:t>
            </a:r>
            <a:br>
              <a:rPr lang="id-ID" sz="2900" b="1" smtClean="0">
                <a:solidFill>
                  <a:schemeClr val="tx1"/>
                </a:solidFill>
              </a:rPr>
            </a:br>
            <a:r>
              <a:rPr lang="id-ID" sz="4400" b="1" smtClean="0">
                <a:solidFill>
                  <a:schemeClr val="tx1"/>
                </a:solidFill>
              </a:rPr>
              <a:t>ASEAN Economic Community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8610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BD0D9"/>
              </a:buClr>
              <a:buFont typeface="Wingdings 2" pitchFamily="18" charset="2"/>
              <a:buNone/>
            </a:pPr>
            <a:r>
              <a:rPr lang="en-US" altLang="en-US" sz="2900" smtClean="0"/>
              <a:t>Mission</a:t>
            </a:r>
            <a:r>
              <a:rPr lang="id-ID" altLang="en-US" sz="2900" smtClean="0"/>
              <a:t>:</a:t>
            </a:r>
            <a:endParaRPr lang="en-US" altLang="en-US" sz="2900" smtClean="0"/>
          </a:p>
          <a:p>
            <a:pPr lvl="1" indent="-246063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altLang="en-US" sz="2400" smtClean="0">
                <a:solidFill>
                  <a:srgbClr val="7030A0"/>
                </a:solidFill>
              </a:rPr>
              <a:t>ASEAN Single Market and Production Base</a:t>
            </a:r>
          </a:p>
          <a:p>
            <a:pPr lvl="1" indent="-246063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altLang="en-US" sz="2400" smtClean="0">
                <a:solidFill>
                  <a:srgbClr val="7030A0"/>
                </a:solidFill>
              </a:rPr>
              <a:t>Increased prosperity through economic development in ASEAN</a:t>
            </a:r>
          </a:p>
          <a:p>
            <a:pPr lvl="1" indent="-246063" eaLnBrk="1" hangingPunct="1">
              <a:lnSpc>
                <a:spcPct val="150000"/>
              </a:lnSpc>
              <a:buFont typeface="Wingdings 2" pitchFamily="18" charset="2"/>
              <a:buChar char=""/>
            </a:pPr>
            <a:r>
              <a:rPr lang="en-US" altLang="en-US" sz="2400" smtClean="0">
                <a:solidFill>
                  <a:srgbClr val="7030A0"/>
                </a:solidFill>
              </a:rPr>
              <a:t>Free trade, services, investment of skilled labor and the free flow of capital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1071546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1269" name="AutoShape 5" descr="http://4.bp.blogspot.com/-b4OD-AF6GxQ/UFVAcgCyX9I/AAAAAAAAAXY/El26pyTz98k/s400/ASEAN-Flags.pn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70" name="AutoShape 7" descr="http://4.bp.blogspot.com/-b4OD-AF6GxQ/UFVAcgCyX9I/AAAAAAAAAXY/El26pyTz98k/s400/ASEAN-Flags.png"/>
          <p:cNvSpPr>
            <a:spLocks noChangeAspect="1" noChangeArrowheads="1"/>
          </p:cNvSpPr>
          <p:nvPr/>
        </p:nvSpPr>
        <p:spPr bwMode="auto">
          <a:xfrm>
            <a:off x="307975" y="-94456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71" name="AutoShape 9" descr="http://4.bp.blogspot.com/-b4OD-AF6GxQ/UFVAcgCyX9I/AAAAAAAAAXY/El26pyTz98k/s400/ASEAN-Flags.png"/>
          <p:cNvSpPr>
            <a:spLocks noChangeAspect="1" noChangeArrowheads="1"/>
          </p:cNvSpPr>
          <p:nvPr/>
        </p:nvSpPr>
        <p:spPr bwMode="auto">
          <a:xfrm>
            <a:off x="460375" y="-79216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43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617538"/>
            <a:ext cx="7959725" cy="1143000"/>
          </a:xfrm>
        </p:spPr>
        <p:txBody>
          <a:bodyPr/>
          <a:lstStyle/>
          <a:p>
            <a:pPr eaLnBrk="1" hangingPunct="1"/>
            <a:r>
              <a:rPr lang="en-US" altLang="en-US" sz="2200" b="1" smtClean="0">
                <a:solidFill>
                  <a:srgbClr val="9900FF"/>
                </a:solidFill>
              </a:rPr>
              <a:t>ASEAN Economic Community (AEC) Blueprint </a:t>
            </a:r>
            <a:br>
              <a:rPr lang="en-US" altLang="en-US" sz="2200" b="1" smtClean="0">
                <a:solidFill>
                  <a:srgbClr val="9900FF"/>
                </a:solidFill>
              </a:rPr>
            </a:br>
            <a:r>
              <a:rPr lang="en-US" altLang="en-US" sz="2600" b="1" smtClean="0">
                <a:solidFill>
                  <a:srgbClr val="9900FF"/>
                </a:solidFill>
              </a:rPr>
              <a:t>ASEAN Integration Strategic Framework</a:t>
            </a:r>
            <a:br>
              <a:rPr lang="en-US" altLang="en-US" sz="2600" b="1" smtClean="0">
                <a:solidFill>
                  <a:srgbClr val="9900FF"/>
                </a:solidFill>
              </a:rPr>
            </a:br>
            <a:r>
              <a:rPr lang="en-US" altLang="en-US" sz="2000" b="1" smtClean="0">
                <a:solidFill>
                  <a:srgbClr val="9900FF"/>
                </a:solidFill>
              </a:rPr>
              <a:t>(2009 – 2015)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001000" cy="42672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altLang="en-US" smtClean="0"/>
              <a:t>Single market and production base</a:t>
            </a:r>
          </a:p>
          <a:p>
            <a:pPr marL="966788" lvl="1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A.1 Free flow of goods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en-US" smtClean="0">
                <a:solidFill>
                  <a:srgbClr val="0000FF"/>
                </a:solidFill>
              </a:rPr>
              <a:t>	</a:t>
            </a:r>
            <a:r>
              <a:rPr lang="en-US" altLang="en-US" smtClean="0">
                <a:solidFill>
                  <a:srgbClr val="0000FF"/>
                </a:solidFill>
              </a:rPr>
              <a:t>Provide technical assistance in the harmonization standards and technical regulations primarily in the 12 priority sectors of the AEC</a:t>
            </a:r>
          </a:p>
          <a:p>
            <a:pPr marL="966788" lvl="1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mtClean="0">
                <a:solidFill>
                  <a:srgbClr val="0000FF"/>
                </a:solidFill>
              </a:rPr>
              <a:t>A.2 Free flow of services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altLang="en-US" smtClean="0"/>
              <a:t>Competitive economic region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altLang="en-US" smtClean="0"/>
              <a:t>Equitable economic development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altLang="en-US" smtClean="0"/>
              <a:t>Integration into the global economy</a:t>
            </a:r>
            <a:endParaRPr lang="en-US" altLang="en-US" smtClean="0">
              <a:sym typeface="Wingdings" pitchFamily="2" charset="2"/>
            </a:endParaRPr>
          </a:p>
          <a:p>
            <a:pPr marL="571500" indent="-571500" eaLnBrk="1" hangingPunct="1">
              <a:lnSpc>
                <a:spcPct val="90000"/>
              </a:lnSpc>
            </a:pPr>
            <a:endParaRPr lang="en-US" altLang="en-US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01000" y="3048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12293" name="AutoShape 5" descr="http://4.bp.blogspot.com/-b4OD-AF6GxQ/UFVAcgCyX9I/AAAAAAAAAXY/El26pyTz98k/s400/ASEAN-Flags.png"/>
          <p:cNvSpPr>
            <a:spLocks noChangeAspect="1" noChangeArrowheads="1"/>
          </p:cNvSpPr>
          <p:nvPr/>
        </p:nvSpPr>
        <p:spPr bwMode="auto">
          <a:xfrm>
            <a:off x="155575" y="-1096963"/>
            <a:ext cx="3048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49530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38100"/>
          <a:ext cx="9144000" cy="6821488"/>
        </p:xfrm>
        <a:graphic>
          <a:graphicData uri="http://schemas.openxmlformats.org/presentationml/2006/ole">
            <p:oleObj spid="_x0000_s13314" name="Photo Editor Photo" r:id="rId3" imgW="4971429" imgH="5125165" progId="">
              <p:embed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5715000"/>
            <a:ext cx="5410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Rockwell" pitchFamily="18" charset="0"/>
              </a:rPr>
              <a:t>2008: ASEAN TEN NATIONS, ONE COMMUNITY AND ONE STANDARD</a:t>
            </a:r>
          </a:p>
        </p:txBody>
      </p:sp>
      <p:pic>
        <p:nvPicPr>
          <p:cNvPr id="13316" name="Picture 4" descr="flag_cambo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0" y="2352675"/>
            <a:ext cx="6477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flag_indones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343400"/>
            <a:ext cx="6667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flag_la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969963"/>
            <a:ext cx="6096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flag_brune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819400"/>
            <a:ext cx="6096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flag_philipin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1944688"/>
            <a:ext cx="685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flag_myanma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238250"/>
            <a:ext cx="609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flag_malays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3048000"/>
            <a:ext cx="685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flag_singapor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3505200"/>
            <a:ext cx="762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flag_thaila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4450" y="1465263"/>
            <a:ext cx="6667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flag_vietna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1895475"/>
            <a:ext cx="60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6225" y="304800"/>
            <a:ext cx="8229600" cy="838200"/>
          </a:xfrm>
        </p:spPr>
        <p:txBody>
          <a:bodyPr/>
          <a:lstStyle/>
          <a:p>
            <a:pPr eaLnBrk="1" hangingPunct="1"/>
            <a:r>
              <a:rPr lang="id-ID" altLang="en-US" sz="3600" b="1" smtClean="0"/>
              <a:t>Why Harmonization is needed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Char char=""/>
            </a:pPr>
            <a:r>
              <a:rPr lang="id-ID" sz="1700" smtClean="0"/>
              <a:t>World almost without limit (</a:t>
            </a:r>
            <a:r>
              <a:rPr lang="id-ID" sz="1700" i="1" smtClean="0"/>
              <a:t>borderless</a:t>
            </a:r>
            <a:r>
              <a:rPr lang="id-ID" sz="1700" smtClean="0"/>
              <a:t>)  </a:t>
            </a:r>
            <a:r>
              <a:rPr lang="id-ID" sz="1700" smtClean="0">
                <a:sym typeface="Wingdings" pitchFamily="2" charset="2"/>
              </a:rPr>
              <a:t></a:t>
            </a:r>
            <a:r>
              <a:rPr lang="id-ID" sz="1700" smtClean="0"/>
              <a:t> towards global community </a:t>
            </a:r>
            <a:r>
              <a:rPr lang="id-ID" sz="1700" smtClean="0">
                <a:sym typeface="Wingdings" pitchFamily="2" charset="2"/>
              </a:rPr>
              <a:t> become </a:t>
            </a:r>
            <a:r>
              <a:rPr lang="en-US" altLang="ko-KR" sz="1700" smtClean="0">
                <a:ea typeface="굴림" pitchFamily="50" charset="-127"/>
              </a:rPr>
              <a:t>regional challenges to strengthen its position in the global level</a:t>
            </a: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None/>
            </a:pP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Char char=""/>
            </a:pPr>
            <a:r>
              <a:rPr lang="en-US" altLang="ko-KR" sz="1700" smtClean="0">
                <a:ea typeface="굴림" pitchFamily="50" charset="-127"/>
              </a:rPr>
              <a:t>Improve</a:t>
            </a:r>
            <a:r>
              <a:rPr lang="id-ID" sz="1700" smtClean="0"/>
              <a:t>ment in</a:t>
            </a:r>
            <a:r>
              <a:rPr lang="en-US" altLang="ko-KR" sz="1700" smtClean="0">
                <a:ea typeface="굴림" pitchFamily="50" charset="-127"/>
              </a:rPr>
              <a:t> quality, safety and effectiveness in accordance with the accepted </a:t>
            </a:r>
            <a:r>
              <a:rPr lang="id-ID" sz="1700" smtClean="0"/>
              <a:t>of </a:t>
            </a:r>
            <a:r>
              <a:rPr lang="en-US" altLang="ko-KR" sz="1700" smtClean="0">
                <a:ea typeface="굴림" pitchFamily="50" charset="-127"/>
              </a:rPr>
              <a:t>international standards and requirements </a:t>
            </a: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None/>
            </a:pPr>
            <a:r>
              <a:rPr lang="id-ID" sz="1700" smtClean="0">
                <a:sym typeface="Wingdings" pitchFamily="2" charset="2"/>
              </a:rPr>
              <a:t>	 make globally competitive ability</a:t>
            </a: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None/>
            </a:pP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Char char=""/>
            </a:pPr>
            <a:r>
              <a:rPr lang="en-US" altLang="ko-KR" sz="1700" smtClean="0">
                <a:ea typeface="굴림" pitchFamily="50" charset="-127"/>
              </a:rPr>
              <a:t>The business community needs certainty and transparency</a:t>
            </a:r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None/>
            </a:pPr>
            <a:endParaRPr lang="id-ID" sz="1700" smtClean="0"/>
          </a:p>
          <a:p>
            <a:pPr marL="273050" eaLnBrk="1" hangingPunct="1">
              <a:lnSpc>
                <a:spcPct val="80000"/>
              </a:lnSpc>
              <a:buClr>
                <a:srgbClr val="FF6700"/>
              </a:buClr>
              <a:buFont typeface="Wingdings 2" pitchFamily="18" charset="2"/>
              <a:buChar char=""/>
            </a:pPr>
            <a:r>
              <a:rPr lang="id-ID" sz="1700" smtClean="0"/>
              <a:t>Consumer</a:t>
            </a:r>
            <a:r>
              <a:rPr lang="en-US" altLang="ko-KR" sz="1700" smtClean="0">
                <a:ea typeface="굴림" pitchFamily="50" charset="-127"/>
              </a:rPr>
              <a:t> has the right to easily access the desired product.</a:t>
            </a:r>
            <a:endParaRPr lang="id-ID" sz="170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8077200" y="304800"/>
            <a:ext cx="857256" cy="100013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Civic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2268</TotalTime>
  <Words>1093</Words>
  <Application>Microsoft Office PowerPoint</Application>
  <PresentationFormat>화면 슬라이드 쇼(4:3)</PresentationFormat>
  <Paragraphs>252</Paragraphs>
  <Slides>32</Slides>
  <Notes>10</Notes>
  <HiddenSlides>0</HiddenSlides>
  <MMClips>0</MMClips>
  <ScaleCrop>false</ScaleCrop>
  <HeadingPairs>
    <vt:vector size="8" baseType="variant">
      <vt:variant>
        <vt:lpstr>사용한 글꼴</vt:lpstr>
      </vt:variant>
      <vt:variant>
        <vt:i4>22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56" baseType="lpstr">
      <vt:lpstr>Arial</vt:lpstr>
      <vt:lpstr>Century Gothic</vt:lpstr>
      <vt:lpstr>Wingdings 2</vt:lpstr>
      <vt:lpstr>Calibri</vt:lpstr>
      <vt:lpstr>Georgia</vt:lpstr>
      <vt:lpstr>Monotype Corsiva</vt:lpstr>
      <vt:lpstr>Times New Roman</vt:lpstr>
      <vt:lpstr>Candara</vt:lpstr>
      <vt:lpstr>Wingdings</vt:lpstr>
      <vt:lpstr>Berlin Sans FB Demi</vt:lpstr>
      <vt:lpstr>Rockwell</vt:lpstr>
      <vt:lpstr>Book Antiqua</vt:lpstr>
      <vt:lpstr>Catriel</vt:lpstr>
      <vt:lpstr>Garamond</vt:lpstr>
      <vt:lpstr>Andalus</vt:lpstr>
      <vt:lpstr>Aharoni</vt:lpstr>
      <vt:lpstr>Arial Narrow</vt:lpstr>
      <vt:lpstr>Carbon Block</vt:lpstr>
      <vt:lpstr>Berlin Sans FB</vt:lpstr>
      <vt:lpstr>Courier New</vt:lpstr>
      <vt:lpstr>Bernard MT Condensed</vt:lpstr>
      <vt:lpstr>HY중고딕</vt:lpstr>
      <vt:lpstr>Austin</vt:lpstr>
      <vt:lpstr>Photo Editor Photo</vt:lpstr>
      <vt:lpstr>슬라이드 1</vt:lpstr>
      <vt:lpstr>슬라이드 2</vt:lpstr>
      <vt:lpstr>슬라이드 3</vt:lpstr>
      <vt:lpstr>슬라이드 4</vt:lpstr>
      <vt:lpstr>IMPACT OF GLOBALIZATION  FOR REGIONAL (ASEAN)</vt:lpstr>
      <vt:lpstr>  ASEAN Economic Community</vt:lpstr>
      <vt:lpstr>ASEAN Economic Community (AEC) Blueprint  ASEAN Integration Strategic Framework (2009 – 2015)</vt:lpstr>
      <vt:lpstr>슬라이드 8</vt:lpstr>
      <vt:lpstr>Why Harmonization is needed ?</vt:lpstr>
      <vt:lpstr>슬라이드 10</vt:lpstr>
      <vt:lpstr>슬라이드 11</vt:lpstr>
      <vt:lpstr>ASEAN Harmonization of Cosmetic is for :</vt:lpstr>
      <vt:lpstr>슬라이드 13</vt:lpstr>
      <vt:lpstr>슬라이드 14</vt:lpstr>
      <vt:lpstr>슬라이드 15</vt:lpstr>
      <vt:lpstr>Implementation of ASEAN Cosmetic Directive</vt:lpstr>
      <vt:lpstr>Implementation of ACD (con’t)</vt:lpstr>
      <vt:lpstr>슬라이드 18</vt:lpstr>
      <vt:lpstr>슬라이드 19</vt:lpstr>
      <vt:lpstr>Technical Data for Import Cosmetic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Indonesia’s Cosmetics Market</vt:lpstr>
      <vt:lpstr>Notified Cosmetic Based On their Product’s Category</vt:lpstr>
      <vt:lpstr>Prospects for cosmetics industry are looking good in Indonesia</vt:lpstr>
      <vt:lpstr>   Beauty and Personal Care in Indonesia (Euromonitor 2013)</vt:lpstr>
      <vt:lpstr>슬라이드 31</vt:lpstr>
      <vt:lpstr>슬라이드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대한화장품협회</cp:lastModifiedBy>
  <cp:revision>283</cp:revision>
  <cp:lastPrinted>2014-09-25T08:06:20Z</cp:lastPrinted>
  <dcterms:created xsi:type="dcterms:W3CDTF">2006-08-16T00:00:00Z</dcterms:created>
  <dcterms:modified xsi:type="dcterms:W3CDTF">2014-09-26T09:56:19Z</dcterms:modified>
</cp:coreProperties>
</file>