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2" r:id="rId1"/>
    <p:sldMasterId id="2147483697" r:id="rId2"/>
  </p:sldMasterIdLst>
  <p:notesMasterIdLst>
    <p:notesMasterId r:id="rId74"/>
  </p:notesMasterIdLst>
  <p:handoutMasterIdLst>
    <p:handoutMasterId r:id="rId75"/>
  </p:handoutMasterIdLst>
  <p:sldIdLst>
    <p:sldId id="1714" r:id="rId3"/>
    <p:sldId id="1933" r:id="rId4"/>
    <p:sldId id="1390" r:id="rId5"/>
    <p:sldId id="1950" r:id="rId6"/>
    <p:sldId id="1966" r:id="rId7"/>
    <p:sldId id="1967" r:id="rId8"/>
    <p:sldId id="1968" r:id="rId9"/>
    <p:sldId id="1969" r:id="rId10"/>
    <p:sldId id="1825" r:id="rId11"/>
    <p:sldId id="1952" r:id="rId12"/>
    <p:sldId id="1953" r:id="rId13"/>
    <p:sldId id="1954" r:id="rId14"/>
    <p:sldId id="1955" r:id="rId15"/>
    <p:sldId id="1956" r:id="rId16"/>
    <p:sldId id="1827" r:id="rId17"/>
    <p:sldId id="1838" r:id="rId18"/>
    <p:sldId id="1836" r:id="rId19"/>
    <p:sldId id="1828" r:id="rId20"/>
    <p:sldId id="1832" r:id="rId21"/>
    <p:sldId id="1834" r:id="rId22"/>
    <p:sldId id="1830" r:id="rId23"/>
    <p:sldId id="1935" r:id="rId24"/>
    <p:sldId id="1916" r:id="rId25"/>
    <p:sldId id="1839" r:id="rId26"/>
    <p:sldId id="1840" r:id="rId27"/>
    <p:sldId id="1843" r:id="rId28"/>
    <p:sldId id="1917" r:id="rId29"/>
    <p:sldId id="1852" r:id="rId30"/>
    <p:sldId id="1936" r:id="rId31"/>
    <p:sldId id="1937" r:id="rId32"/>
    <p:sldId id="1847" r:id="rId33"/>
    <p:sldId id="1918" r:id="rId34"/>
    <p:sldId id="1848" r:id="rId35"/>
    <p:sldId id="1849" r:id="rId36"/>
    <p:sldId id="1850" r:id="rId37"/>
    <p:sldId id="1923" r:id="rId38"/>
    <p:sldId id="1922" r:id="rId39"/>
    <p:sldId id="1924" r:id="rId40"/>
    <p:sldId id="1845" r:id="rId41"/>
    <p:sldId id="1874" r:id="rId42"/>
    <p:sldId id="1875" r:id="rId43"/>
    <p:sldId id="1876" r:id="rId44"/>
    <p:sldId id="1877" r:id="rId45"/>
    <p:sldId id="1878" r:id="rId46"/>
    <p:sldId id="1938" r:id="rId47"/>
    <p:sldId id="1939" r:id="rId48"/>
    <p:sldId id="1940" r:id="rId49"/>
    <p:sldId id="1941" r:id="rId50"/>
    <p:sldId id="1942" r:id="rId51"/>
    <p:sldId id="1943" r:id="rId52"/>
    <p:sldId id="1863" r:id="rId53"/>
    <p:sldId id="1925" r:id="rId54"/>
    <p:sldId id="1926" r:id="rId55"/>
    <p:sldId id="1927" r:id="rId56"/>
    <p:sldId id="1928" r:id="rId57"/>
    <p:sldId id="1929" r:id="rId58"/>
    <p:sldId id="1930" r:id="rId59"/>
    <p:sldId id="1931" r:id="rId60"/>
    <p:sldId id="1932" r:id="rId61"/>
    <p:sldId id="1899" r:id="rId62"/>
    <p:sldId id="1900" r:id="rId63"/>
    <p:sldId id="1901" r:id="rId64"/>
    <p:sldId id="1902" r:id="rId65"/>
    <p:sldId id="1904" r:id="rId66"/>
    <p:sldId id="1905" r:id="rId67"/>
    <p:sldId id="1906" r:id="rId68"/>
    <p:sldId id="1907" r:id="rId69"/>
    <p:sldId id="1908" r:id="rId70"/>
    <p:sldId id="1945" r:id="rId71"/>
    <p:sldId id="1946" r:id="rId72"/>
    <p:sldId id="1754" r:id="rId73"/>
  </p:sldIdLst>
  <p:sldSz cx="9144000" cy="5143500" type="screen16x9"/>
  <p:notesSz cx="6797675" cy="9928225"/>
  <p:embeddedFontLst>
    <p:embeddedFont>
      <p:font typeface="맑은 고딕" panose="020B0503020000020004" pitchFamily="50" charset="-127"/>
      <p:regular r:id="rId76"/>
      <p:bold r:id="rId77"/>
    </p:embeddedFont>
    <p:embeddedFont>
      <p:font typeface="나눔바른고딕" panose="020B0603020101020101" pitchFamily="50" charset="-127"/>
      <p:regular r:id="rId78"/>
      <p:bold r:id="rId79"/>
    </p:embeddedFont>
    <p:embeddedFont>
      <p:font typeface="배달의민족 도현" panose="020B0600000101010101" pitchFamily="50" charset="-127"/>
      <p:regular r:id="rId80"/>
    </p:embeddedFont>
    <p:embeddedFont>
      <p:font typeface="나눔고딕" panose="020B0600000101010101" charset="-127"/>
      <p:regular r:id="rId81"/>
      <p:bold r:id="rId82"/>
    </p:embeddedFont>
    <p:embeddedFont>
      <p:font typeface="나눔명조 ExtraBold" panose="020B0600000101010101" charset="-127"/>
      <p:bold r:id="rId83"/>
    </p:embeddedFont>
    <p:embeddedFont>
      <p:font typeface="Arial Unicode MS" panose="020B0604020202020204" pitchFamily="50" charset="-127"/>
      <p:regular r:id="rId84"/>
    </p:embeddedFont>
    <p:embeddedFont>
      <p:font typeface="나눔고딕 ExtraBold" panose="020B0600000101010101" charset="-127"/>
      <p:regular r:id="rId85"/>
      <p:bold r:id="rId86"/>
    </p:embeddedFont>
    <p:embeddedFont>
      <p:font typeface="Calibri" panose="020F0502020204030204" pitchFamily="34" charset="0"/>
      <p:regular r:id="rId87"/>
      <p:bold r:id="rId88"/>
      <p:italic r:id="rId89"/>
      <p:boldItalic r:id="rId90"/>
    </p:embeddedFont>
    <p:embeddedFont>
      <p:font typeface="HY울릉도M" panose="02030600000101010101" pitchFamily="18" charset="-127"/>
      <p:regular r:id="rId91"/>
    </p:embeddedFont>
    <p:embeddedFont>
      <p:font typeface="Century Gothic" panose="020B0502020202020204" pitchFamily="34" charset="0"/>
      <p:regular r:id="rId92"/>
      <p:bold r:id="rId93"/>
      <p:italic r:id="rId94"/>
      <p:boldItalic r:id="rId95"/>
    </p:embeddedFont>
  </p:embeddedFont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577" userDrawn="1">
          <p15:clr>
            <a:srgbClr val="A4A3A4"/>
          </p15:clr>
        </p15:guide>
        <p15:guide id="2" pos="3946" userDrawn="1">
          <p15:clr>
            <a:srgbClr val="A4A3A4"/>
          </p15:clr>
        </p15:guide>
        <p15:guide id="3" orient="horz" pos="713" userDrawn="1">
          <p15:clr>
            <a:srgbClr val="A4A3A4"/>
          </p15:clr>
        </p15:guide>
        <p15:guide id="5" pos="317" userDrawn="1">
          <p15:clr>
            <a:srgbClr val="A4A3A4"/>
          </p15:clr>
        </p15:guide>
        <p15:guide id="6" orient="horz" pos="3002">
          <p15:clr>
            <a:srgbClr val="A4A3A4"/>
          </p15:clr>
        </p15:guide>
        <p15:guide id="7" pos="3945">
          <p15:clr>
            <a:srgbClr val="A4A3A4"/>
          </p15:clr>
        </p15:guide>
        <p15:guide id="8" pos="586">
          <p15:clr>
            <a:srgbClr val="A4A3A4"/>
          </p15:clr>
        </p15:guide>
        <p15:guide id="9" pos="841">
          <p15:clr>
            <a:srgbClr val="A4A3A4"/>
          </p15:clr>
        </p15:guide>
        <p15:guide id="10" pos="640">
          <p15:clr>
            <a:srgbClr val="A4A3A4"/>
          </p15:clr>
        </p15:guide>
        <p15:guide id="11" orient="horz" pos="2979">
          <p15:clr>
            <a:srgbClr val="A4A3A4"/>
          </p15:clr>
        </p15:guide>
        <p15:guide id="12" orient="horz" pos="1936">
          <p15:clr>
            <a:srgbClr val="A4A3A4"/>
          </p15:clr>
        </p15:guide>
        <p15:guide id="13" pos="4032">
          <p15:clr>
            <a:srgbClr val="A4A3A4"/>
          </p15:clr>
        </p15:guide>
        <p15:guide id="14" pos="2279">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guide id="3" orient="horz" pos="3127">
          <p15:clr>
            <a:srgbClr val="A4A3A4"/>
          </p15:clr>
        </p15:guide>
        <p15:guide id="4"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BAB4"/>
    <a:srgbClr val="FFFFFF"/>
    <a:srgbClr val="D75C5C"/>
    <a:srgbClr val="F9664D"/>
    <a:srgbClr val="000000"/>
    <a:srgbClr val="48A29C"/>
    <a:srgbClr val="F7F7F7"/>
    <a:srgbClr val="27325F"/>
    <a:srgbClr val="D9D9D9"/>
    <a:srgbClr val="454E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77" autoAdjust="0"/>
    <p:restoredTop sz="96006" autoAdjust="0"/>
  </p:normalViewPr>
  <p:slideViewPr>
    <p:cSldViewPr snapToGrid="0">
      <p:cViewPr>
        <p:scale>
          <a:sx n="75" d="100"/>
          <a:sy n="75" d="100"/>
        </p:scale>
        <p:origin x="-198" y="-474"/>
      </p:cViewPr>
      <p:guideLst>
        <p:guide orient="horz" pos="577"/>
        <p:guide orient="horz" pos="713"/>
        <p:guide orient="horz" pos="3002"/>
        <p:guide orient="horz" pos="2979"/>
        <p:guide orient="horz" pos="1936"/>
        <p:guide pos="3946"/>
        <p:guide pos="317"/>
        <p:guide pos="3945"/>
        <p:guide pos="586"/>
        <p:guide pos="841"/>
        <p:guide pos="640"/>
        <p:guide pos="4032"/>
        <p:guide pos="2279"/>
      </p:guideLst>
    </p:cSldViewPr>
  </p:slideViewPr>
  <p:outlineViewPr>
    <p:cViewPr>
      <p:scale>
        <a:sx n="33" d="100"/>
        <a:sy n="33" d="100"/>
      </p:scale>
      <p:origin x="0" y="-858"/>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6" d="100"/>
          <a:sy n="76" d="100"/>
        </p:scale>
        <p:origin x="-4002" y="-84"/>
      </p:cViewPr>
      <p:guideLst>
        <p:guide orient="horz" pos="2880"/>
        <p:guide orient="horz" pos="3127"/>
        <p:guide pos="2160"/>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font" Target="fonts/font1.fntdata"/><Relationship Id="rId84" Type="http://schemas.openxmlformats.org/officeDocument/2006/relationships/font" Target="fonts/font9.fntdata"/><Relationship Id="rId89" Type="http://schemas.openxmlformats.org/officeDocument/2006/relationships/font" Target="fonts/font14.fntdata"/><Relationship Id="rId97"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font" Target="fonts/font17.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notesMaster" Target="notesMasters/notesMaster1.xml"/><Relationship Id="rId79" Type="http://schemas.openxmlformats.org/officeDocument/2006/relationships/font" Target="fonts/font4.fntdata"/><Relationship Id="rId87" Type="http://schemas.openxmlformats.org/officeDocument/2006/relationships/font" Target="fonts/font12.fntdata"/><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font" Target="fonts/font7.fntdata"/><Relationship Id="rId90" Type="http://schemas.openxmlformats.org/officeDocument/2006/relationships/font" Target="fonts/font15.fntdata"/><Relationship Id="rId95" Type="http://schemas.openxmlformats.org/officeDocument/2006/relationships/font" Target="fonts/font20.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font" Target="fonts/font2.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font" Target="fonts/font5.fntdata"/><Relationship Id="rId85" Type="http://schemas.openxmlformats.org/officeDocument/2006/relationships/font" Target="fonts/font10.fntdata"/><Relationship Id="rId93" Type="http://schemas.openxmlformats.org/officeDocument/2006/relationships/font" Target="fonts/font18.fntdata"/><Relationship Id="rId98"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handoutMaster" Target="handoutMasters/handoutMaster1.xml"/><Relationship Id="rId83" Type="http://schemas.openxmlformats.org/officeDocument/2006/relationships/font" Target="fonts/font8.fntdata"/><Relationship Id="rId88" Type="http://schemas.openxmlformats.org/officeDocument/2006/relationships/font" Target="fonts/font13.fntdata"/><Relationship Id="rId91" Type="http://schemas.openxmlformats.org/officeDocument/2006/relationships/font" Target="fonts/font16.fntdata"/><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font" Target="fonts/font3.fntdata"/><Relationship Id="rId81" Type="http://schemas.openxmlformats.org/officeDocument/2006/relationships/font" Target="fonts/font6.fntdata"/><Relationship Id="rId86" Type="http://schemas.openxmlformats.org/officeDocument/2006/relationships/font" Target="fonts/font11.fntdata"/><Relationship Id="rId94" Type="http://schemas.openxmlformats.org/officeDocument/2006/relationships/font" Target="fonts/font19.fntdata"/><Relationship Id="rId9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2" y="0"/>
            <a:ext cx="2945659" cy="496411"/>
          </a:xfrm>
          <a:prstGeom prst="rect">
            <a:avLst/>
          </a:prstGeom>
        </p:spPr>
        <p:txBody>
          <a:bodyPr vert="horz" lIns="91440" tIns="45719" rIns="91440" bIns="45719" rtlCol="0"/>
          <a:lstStyle>
            <a:lvl1pPr algn="l">
              <a:defRPr sz="1200"/>
            </a:lvl1pPr>
          </a:lstStyle>
          <a:p>
            <a:endParaRPr lang="ko-KR" altLang="en-US" dirty="0"/>
          </a:p>
        </p:txBody>
      </p:sp>
      <p:sp>
        <p:nvSpPr>
          <p:cNvPr id="3" name="날짜 개체 틀 2"/>
          <p:cNvSpPr>
            <a:spLocks noGrp="1"/>
          </p:cNvSpPr>
          <p:nvPr>
            <p:ph type="dt" sz="quarter" idx="1"/>
          </p:nvPr>
        </p:nvSpPr>
        <p:spPr>
          <a:xfrm>
            <a:off x="3850445" y="0"/>
            <a:ext cx="2945659" cy="496411"/>
          </a:xfrm>
          <a:prstGeom prst="rect">
            <a:avLst/>
          </a:prstGeom>
        </p:spPr>
        <p:txBody>
          <a:bodyPr vert="horz" lIns="91440" tIns="45719" rIns="91440" bIns="45719" rtlCol="0"/>
          <a:lstStyle>
            <a:lvl1pPr algn="r">
              <a:defRPr sz="1200"/>
            </a:lvl1pPr>
          </a:lstStyle>
          <a:p>
            <a:fld id="{28E111A2-62B0-437A-B577-036FF2B73613}" type="datetimeFigureOut">
              <a:rPr lang="ko-KR" altLang="en-US" smtClean="0"/>
              <a:pPr/>
              <a:t>2019-03-08</a:t>
            </a:fld>
            <a:endParaRPr lang="ko-KR" altLang="en-US" dirty="0"/>
          </a:p>
        </p:txBody>
      </p:sp>
      <p:sp>
        <p:nvSpPr>
          <p:cNvPr id="4" name="바닥글 개체 틀 3"/>
          <p:cNvSpPr>
            <a:spLocks noGrp="1"/>
          </p:cNvSpPr>
          <p:nvPr>
            <p:ph type="ftr" sz="quarter" idx="2"/>
          </p:nvPr>
        </p:nvSpPr>
        <p:spPr>
          <a:xfrm>
            <a:off x="2" y="9430091"/>
            <a:ext cx="2945659" cy="496411"/>
          </a:xfrm>
          <a:prstGeom prst="rect">
            <a:avLst/>
          </a:prstGeom>
        </p:spPr>
        <p:txBody>
          <a:bodyPr vert="horz" lIns="91440" tIns="45719" rIns="91440" bIns="45719" rtlCol="0" anchor="b"/>
          <a:lstStyle>
            <a:lvl1pPr algn="l">
              <a:defRPr sz="1200"/>
            </a:lvl1pPr>
          </a:lstStyle>
          <a:p>
            <a:endParaRPr lang="ko-KR" altLang="en-US" dirty="0"/>
          </a:p>
        </p:txBody>
      </p:sp>
      <p:sp>
        <p:nvSpPr>
          <p:cNvPr id="5" name="슬라이드 번호 개체 틀 4"/>
          <p:cNvSpPr>
            <a:spLocks noGrp="1"/>
          </p:cNvSpPr>
          <p:nvPr>
            <p:ph type="sldNum" sz="quarter" idx="3"/>
          </p:nvPr>
        </p:nvSpPr>
        <p:spPr>
          <a:xfrm>
            <a:off x="3850445" y="9430091"/>
            <a:ext cx="2945659" cy="496411"/>
          </a:xfrm>
          <a:prstGeom prst="rect">
            <a:avLst/>
          </a:prstGeom>
        </p:spPr>
        <p:txBody>
          <a:bodyPr vert="horz" lIns="91440" tIns="45719" rIns="91440" bIns="45719" rtlCol="0" anchor="b"/>
          <a:lstStyle>
            <a:lvl1pPr algn="r">
              <a:defRPr sz="1200"/>
            </a:lvl1pPr>
          </a:lstStyle>
          <a:p>
            <a:fld id="{BFEE0BA4-1CCA-4D7F-A29B-CB847A4AAC11}" type="slidenum">
              <a:rPr lang="ko-KR" altLang="en-US" smtClean="0"/>
              <a:pPr/>
              <a:t>‹#›</a:t>
            </a:fld>
            <a:endParaRPr lang="ko-KR" altLang="en-US" dirty="0"/>
          </a:p>
        </p:txBody>
      </p:sp>
    </p:spTree>
    <p:extLst>
      <p:ext uri="{BB962C8B-B14F-4D97-AF65-F5344CB8AC3E}">
        <p14:creationId xmlns:p14="http://schemas.microsoft.com/office/powerpoint/2010/main" val="2872168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2" y="0"/>
            <a:ext cx="2945659" cy="496411"/>
          </a:xfrm>
          <a:prstGeom prst="rect">
            <a:avLst/>
          </a:prstGeom>
        </p:spPr>
        <p:txBody>
          <a:bodyPr vert="horz" lIns="91440" tIns="45719" rIns="91440" bIns="45719" rtlCol="0"/>
          <a:lstStyle>
            <a:lvl1pPr algn="l">
              <a:defRPr sz="1200">
                <a:latin typeface="나눔고딕" pitchFamily="50" charset="-127"/>
                <a:ea typeface="나눔고딕" pitchFamily="50" charset="-127"/>
              </a:defRPr>
            </a:lvl1pPr>
          </a:lstStyle>
          <a:p>
            <a:endParaRPr lang="ko-KR" altLang="en-US" dirty="0"/>
          </a:p>
        </p:txBody>
      </p:sp>
      <p:sp>
        <p:nvSpPr>
          <p:cNvPr id="3" name="날짜 개체 틀 2"/>
          <p:cNvSpPr>
            <a:spLocks noGrp="1"/>
          </p:cNvSpPr>
          <p:nvPr>
            <p:ph type="dt" idx="1"/>
          </p:nvPr>
        </p:nvSpPr>
        <p:spPr>
          <a:xfrm>
            <a:off x="3850445" y="0"/>
            <a:ext cx="2945659" cy="496411"/>
          </a:xfrm>
          <a:prstGeom prst="rect">
            <a:avLst/>
          </a:prstGeom>
        </p:spPr>
        <p:txBody>
          <a:bodyPr vert="horz" lIns="91440" tIns="45719" rIns="91440" bIns="45719" rtlCol="0"/>
          <a:lstStyle>
            <a:lvl1pPr algn="r">
              <a:defRPr sz="1200">
                <a:latin typeface="나눔고딕" pitchFamily="50" charset="-127"/>
                <a:ea typeface="나눔고딕" pitchFamily="50" charset="-127"/>
              </a:defRPr>
            </a:lvl1pPr>
          </a:lstStyle>
          <a:p>
            <a:fld id="{1FFCF34D-3A64-4ED3-AE60-8536D10034CD}" type="datetimeFigureOut">
              <a:rPr lang="ko-KR" altLang="en-US" smtClean="0"/>
              <a:pPr/>
              <a:t>2019-03-08</a:t>
            </a:fld>
            <a:endParaRPr lang="ko-KR" altLang="en-US" dirty="0"/>
          </a:p>
        </p:txBody>
      </p:sp>
      <p:sp>
        <p:nvSpPr>
          <p:cNvPr id="4" name="슬라이드 이미지 개체 틀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19" rIns="91440" bIns="45719" rtlCol="0" anchor="ctr"/>
          <a:lstStyle/>
          <a:p>
            <a:endParaRPr lang="ko-KR" altLang="en-US" dirty="0"/>
          </a:p>
        </p:txBody>
      </p:sp>
      <p:sp>
        <p:nvSpPr>
          <p:cNvPr id="5" name="슬라이드 노트 개체 틀 4"/>
          <p:cNvSpPr>
            <a:spLocks noGrp="1"/>
          </p:cNvSpPr>
          <p:nvPr>
            <p:ph type="body" sz="quarter" idx="3"/>
          </p:nvPr>
        </p:nvSpPr>
        <p:spPr>
          <a:xfrm>
            <a:off x="679768" y="4715908"/>
            <a:ext cx="5438140" cy="4467701"/>
          </a:xfrm>
          <a:prstGeom prst="rect">
            <a:avLst/>
          </a:prstGeom>
        </p:spPr>
        <p:txBody>
          <a:bodyPr vert="horz" lIns="91440" tIns="45719" rIns="91440" bIns="45719"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6" name="바닥글 개체 틀 5"/>
          <p:cNvSpPr>
            <a:spLocks noGrp="1"/>
          </p:cNvSpPr>
          <p:nvPr>
            <p:ph type="ftr" sz="quarter" idx="4"/>
          </p:nvPr>
        </p:nvSpPr>
        <p:spPr>
          <a:xfrm>
            <a:off x="2" y="9430091"/>
            <a:ext cx="2945659" cy="496411"/>
          </a:xfrm>
          <a:prstGeom prst="rect">
            <a:avLst/>
          </a:prstGeom>
        </p:spPr>
        <p:txBody>
          <a:bodyPr vert="horz" lIns="91440" tIns="45719" rIns="91440" bIns="45719" rtlCol="0" anchor="b"/>
          <a:lstStyle>
            <a:lvl1pPr algn="l">
              <a:defRPr sz="1200">
                <a:latin typeface="나눔고딕" pitchFamily="50" charset="-127"/>
                <a:ea typeface="나눔고딕" pitchFamily="50" charset="-127"/>
              </a:defRPr>
            </a:lvl1pPr>
          </a:lstStyle>
          <a:p>
            <a:endParaRPr lang="ko-KR" altLang="en-US" dirty="0"/>
          </a:p>
        </p:txBody>
      </p:sp>
      <p:sp>
        <p:nvSpPr>
          <p:cNvPr id="7" name="슬라이드 번호 개체 틀 6"/>
          <p:cNvSpPr>
            <a:spLocks noGrp="1"/>
          </p:cNvSpPr>
          <p:nvPr>
            <p:ph type="sldNum" sz="quarter" idx="5"/>
          </p:nvPr>
        </p:nvSpPr>
        <p:spPr>
          <a:xfrm>
            <a:off x="3850445" y="9430091"/>
            <a:ext cx="2945659" cy="496411"/>
          </a:xfrm>
          <a:prstGeom prst="rect">
            <a:avLst/>
          </a:prstGeom>
        </p:spPr>
        <p:txBody>
          <a:bodyPr vert="horz" lIns="91440" tIns="45719" rIns="91440" bIns="45719" rtlCol="0" anchor="b"/>
          <a:lstStyle>
            <a:lvl1pPr algn="r">
              <a:defRPr sz="1200">
                <a:latin typeface="나눔고딕" pitchFamily="50" charset="-127"/>
                <a:ea typeface="나눔고딕" pitchFamily="50" charset="-127"/>
              </a:defRPr>
            </a:lvl1pPr>
          </a:lstStyle>
          <a:p>
            <a:fld id="{1DFC94A3-AF8A-49EC-A240-69509A715377}" type="slidenum">
              <a:rPr lang="ko-KR" altLang="en-US" smtClean="0"/>
              <a:pPr/>
              <a:t>‹#›</a:t>
            </a:fld>
            <a:endParaRPr lang="ko-KR" altLang="en-US" dirty="0"/>
          </a:p>
        </p:txBody>
      </p:sp>
    </p:spTree>
    <p:extLst>
      <p:ext uri="{BB962C8B-B14F-4D97-AF65-F5344CB8AC3E}">
        <p14:creationId xmlns:p14="http://schemas.microsoft.com/office/powerpoint/2010/main" val="3042569118"/>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나눔고딕" pitchFamily="50" charset="-127"/>
        <a:ea typeface="나눔고딕" pitchFamily="50" charset="-127"/>
        <a:cs typeface="+mn-cs"/>
      </a:defRPr>
    </a:lvl1pPr>
    <a:lvl2pPr marL="457200" algn="l" defTabSz="914400" rtl="0" eaLnBrk="1" latinLnBrk="1" hangingPunct="1">
      <a:defRPr sz="1200" kern="1200">
        <a:solidFill>
          <a:schemeClr val="tx1"/>
        </a:solidFill>
        <a:latin typeface="나눔고딕" pitchFamily="50" charset="-127"/>
        <a:ea typeface="나눔고딕" pitchFamily="50" charset="-127"/>
        <a:cs typeface="+mn-cs"/>
      </a:defRPr>
    </a:lvl2pPr>
    <a:lvl3pPr marL="914400" algn="l" defTabSz="914400" rtl="0" eaLnBrk="1" latinLnBrk="1" hangingPunct="1">
      <a:defRPr sz="1200" kern="1200">
        <a:solidFill>
          <a:schemeClr val="tx1"/>
        </a:solidFill>
        <a:latin typeface="나눔고딕" pitchFamily="50" charset="-127"/>
        <a:ea typeface="나눔고딕" pitchFamily="50" charset="-127"/>
        <a:cs typeface="+mn-cs"/>
      </a:defRPr>
    </a:lvl3pPr>
    <a:lvl4pPr marL="1371600" algn="l" defTabSz="914400" rtl="0" eaLnBrk="1" latinLnBrk="1" hangingPunct="1">
      <a:defRPr sz="1200" kern="1200">
        <a:solidFill>
          <a:schemeClr val="tx1"/>
        </a:solidFill>
        <a:latin typeface="나눔고딕" pitchFamily="50" charset="-127"/>
        <a:ea typeface="나눔고딕" pitchFamily="50" charset="-127"/>
        <a:cs typeface="+mn-cs"/>
      </a:defRPr>
    </a:lvl4pPr>
    <a:lvl5pPr marL="1828800" algn="l" defTabSz="914400" rtl="0" eaLnBrk="1" latinLnBrk="1" hangingPunct="1">
      <a:defRPr sz="1200" kern="1200">
        <a:solidFill>
          <a:schemeClr val="tx1"/>
        </a:solidFill>
        <a:latin typeface="나눔고딕" pitchFamily="50" charset="-127"/>
        <a:ea typeface="나눔고딕" pitchFamily="50" charset="-127"/>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2</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11</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12</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13</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14</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15</a:t>
            </a:fld>
            <a:endParaRPr lang="ko-KR" altLang="en-US" dirty="0"/>
          </a:p>
        </p:txBody>
      </p:sp>
    </p:spTree>
    <p:extLst>
      <p:ext uri="{BB962C8B-B14F-4D97-AF65-F5344CB8AC3E}">
        <p14:creationId xmlns:p14="http://schemas.microsoft.com/office/powerpoint/2010/main" val="3886616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16</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17</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18</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19</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20</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3</a:t>
            </a:fld>
            <a:endParaRPr lang="ko-KR" altLang="en-US" dirty="0"/>
          </a:p>
        </p:txBody>
      </p:sp>
    </p:spTree>
    <p:extLst>
      <p:ext uri="{BB962C8B-B14F-4D97-AF65-F5344CB8AC3E}">
        <p14:creationId xmlns:p14="http://schemas.microsoft.com/office/powerpoint/2010/main" val="3886616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21</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22</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23</a:t>
            </a:fld>
            <a:endParaRPr lang="ko-KR" altLang="en-US" dirty="0"/>
          </a:p>
        </p:txBody>
      </p:sp>
    </p:spTree>
    <p:extLst>
      <p:ext uri="{BB962C8B-B14F-4D97-AF65-F5344CB8AC3E}">
        <p14:creationId xmlns:p14="http://schemas.microsoft.com/office/powerpoint/2010/main" val="38866167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24</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25</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26</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27</a:t>
            </a:fld>
            <a:endParaRPr lang="ko-KR" altLang="en-US" dirty="0"/>
          </a:p>
        </p:txBody>
      </p:sp>
    </p:spTree>
    <p:extLst>
      <p:ext uri="{BB962C8B-B14F-4D97-AF65-F5344CB8AC3E}">
        <p14:creationId xmlns:p14="http://schemas.microsoft.com/office/powerpoint/2010/main" val="3886616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28</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29</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30</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4</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31</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32</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33</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34</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35</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36</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37</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38</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39</a:t>
            </a:fld>
            <a:endParaRPr lang="ko-KR" altLang="en-US" dirty="0"/>
          </a:p>
        </p:txBody>
      </p:sp>
    </p:spTree>
    <p:extLst>
      <p:ext uri="{BB962C8B-B14F-4D97-AF65-F5344CB8AC3E}">
        <p14:creationId xmlns:p14="http://schemas.microsoft.com/office/powerpoint/2010/main" val="38866167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40</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5</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41</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42</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43</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44</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45</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46</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47</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48</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49</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50</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6</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51</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52</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53</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54</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55</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56</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57</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58</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59</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60</a:t>
            </a:fld>
            <a:endParaRPr lang="ko-KR" altLang="en-US" dirty="0"/>
          </a:p>
        </p:txBody>
      </p:sp>
    </p:spTree>
    <p:extLst>
      <p:ext uri="{BB962C8B-B14F-4D97-AF65-F5344CB8AC3E}">
        <p14:creationId xmlns:p14="http://schemas.microsoft.com/office/powerpoint/2010/main" val="3886616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7</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61</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62</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63</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64</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65</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66</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67</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68</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69</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70</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8</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9</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1DFC94A3-AF8A-49EC-A240-69509A715377}" type="slidenum">
              <a:rPr lang="ko-KR" altLang="en-US" smtClean="0"/>
              <a:pPr/>
              <a:t>10</a:t>
            </a:fld>
            <a:endParaRPr lang="ko-KR" altLang="en-US" dirty="0"/>
          </a:p>
        </p:txBody>
      </p:sp>
    </p:spTree>
    <p:extLst>
      <p:ext uri="{BB962C8B-B14F-4D97-AF65-F5344CB8AC3E}">
        <p14:creationId xmlns:p14="http://schemas.microsoft.com/office/powerpoint/2010/main" val="1982288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세로 제목 및 텍스트">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179937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487893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사용자 지정 레이아웃">
    <p:spTree>
      <p:nvGrpSpPr>
        <p:cNvPr id="1" name=""/>
        <p:cNvGrpSpPr/>
        <p:nvPr/>
      </p:nvGrpSpPr>
      <p:grpSpPr>
        <a:xfrm>
          <a:off x="0" y="0"/>
          <a:ext cx="0" cy="0"/>
          <a:chOff x="0" y="0"/>
          <a:chExt cx="0" cy="0"/>
        </a:xfrm>
      </p:grpSpPr>
      <p:sp>
        <p:nvSpPr>
          <p:cNvPr id="2" name="직사각형 1"/>
          <p:cNvSpPr/>
          <p:nvPr userDrawn="1"/>
        </p:nvSpPr>
        <p:spPr>
          <a:xfrm>
            <a:off x="1325880" y="748282"/>
            <a:ext cx="6336000" cy="3528000"/>
          </a:xfrm>
          <a:prstGeom prst="rect">
            <a:avLst/>
          </a:prstGeom>
          <a:solidFill>
            <a:srgbClr val="0D0D0D">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Tree>
    <p:extLst>
      <p:ext uri="{BB962C8B-B14F-4D97-AF65-F5344CB8AC3E}">
        <p14:creationId xmlns:p14="http://schemas.microsoft.com/office/powerpoint/2010/main" val="19242175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제목 슬라이드7">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직사각형 1"/>
          <p:cNvSpPr/>
          <p:nvPr userDrawn="1"/>
        </p:nvSpPr>
        <p:spPr>
          <a:xfrm>
            <a:off x="2964" y="0"/>
            <a:ext cx="9143998" cy="604911"/>
          </a:xfrm>
          <a:prstGeom prst="rect">
            <a:avLst/>
          </a:prstGeom>
          <a:solidFill>
            <a:srgbClr val="FFFFFF"/>
          </a:solidFill>
        </p:spPr>
        <p:txBody>
          <a:bodyPr wrap="non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pic>
        <p:nvPicPr>
          <p:cNvPr id="56" name="Picture 9"/>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1757"/>
          <a:stretch/>
        </p:blipFill>
        <p:spPr bwMode="auto">
          <a:xfrm>
            <a:off x="2964" y="604911"/>
            <a:ext cx="9143998" cy="4540112"/>
          </a:xfrm>
          <a:prstGeom prst="rect">
            <a:avLst/>
          </a:prstGeom>
          <a:noFill/>
          <a:ln w="9525">
            <a:noFill/>
            <a:miter lim="800000"/>
            <a:headEnd/>
            <a:tailEnd/>
          </a:ln>
          <a:effectLst/>
        </p:spPr>
      </p:pic>
      <p:sp>
        <p:nvSpPr>
          <p:cNvPr id="20" name="Title 1"/>
          <p:cNvSpPr>
            <a:spLocks noGrp="1"/>
          </p:cNvSpPr>
          <p:nvPr>
            <p:ph type="title"/>
          </p:nvPr>
        </p:nvSpPr>
        <p:spPr>
          <a:xfrm>
            <a:off x="592698" y="189142"/>
            <a:ext cx="6099779" cy="463138"/>
          </a:xfrm>
          <a:prstGeom prst="rect">
            <a:avLst/>
          </a:prstGeom>
        </p:spPr>
        <p:txBody>
          <a:bodyPr vert="horz" lIns="91440" tIns="45720" rIns="91440" bIns="45720" rtlCol="0" anchor="ctr">
            <a:noAutofit/>
          </a:bodyPr>
          <a:lstStyle>
            <a:lvl1pPr algn="l" defTabSz="1152144" rtl="0" eaLnBrk="1" latinLnBrk="1" hangingPunct="1">
              <a:lnSpc>
                <a:spcPct val="90000"/>
              </a:lnSpc>
              <a:spcBef>
                <a:spcPct val="0"/>
              </a:spcBef>
              <a:buNone/>
              <a:defRPr lang="en-US" altLang="en-US" sz="2800" b="0" kern="1200" spc="0" baseline="0" dirty="0">
                <a:solidFill>
                  <a:schemeClr val="tx1">
                    <a:lumMod val="75000"/>
                    <a:lumOff val="25000"/>
                  </a:schemeClr>
                </a:solidFill>
                <a:latin typeface="배달의민족 도현" panose="020B0600000101010101" pitchFamily="50" charset="-127"/>
                <a:ea typeface="배달의민족 도현" panose="020B0600000101010101" pitchFamily="50" charset="-127"/>
                <a:cs typeface="+mn-cs"/>
              </a:defRPr>
            </a:lvl1pPr>
          </a:lstStyle>
          <a:p>
            <a:r>
              <a:rPr lang="ko-KR" altLang="en-US" dirty="0" smtClean="0"/>
              <a:t>마스터 제목 스타일 편집</a:t>
            </a:r>
            <a:endParaRPr lang="en-US" dirty="0"/>
          </a:p>
        </p:txBody>
      </p:sp>
      <p:grpSp>
        <p:nvGrpSpPr>
          <p:cNvPr id="21" name="그룹 20"/>
          <p:cNvGrpSpPr/>
          <p:nvPr userDrawn="1"/>
        </p:nvGrpSpPr>
        <p:grpSpPr>
          <a:xfrm>
            <a:off x="6685536" y="1835717"/>
            <a:ext cx="4662716" cy="2174803"/>
            <a:chOff x="7010400" y="2265045"/>
            <a:chExt cx="3924300" cy="1830388"/>
          </a:xfrm>
        </p:grpSpPr>
        <p:grpSp>
          <p:nvGrpSpPr>
            <p:cNvPr id="22" name="그룹 21"/>
            <p:cNvGrpSpPr/>
            <p:nvPr userDrawn="1"/>
          </p:nvGrpSpPr>
          <p:grpSpPr>
            <a:xfrm>
              <a:off x="7010400" y="2265045"/>
              <a:ext cx="3924300" cy="1830388"/>
              <a:chOff x="7277100" y="815340"/>
              <a:chExt cx="3924300" cy="1830388"/>
            </a:xfrm>
          </p:grpSpPr>
          <p:cxnSp>
            <p:nvCxnSpPr>
              <p:cNvPr id="25" name="직선 연결선 24"/>
              <p:cNvCxnSpPr/>
              <p:nvPr userDrawn="1"/>
            </p:nvCxnSpPr>
            <p:spPr>
              <a:xfrm>
                <a:off x="7277100" y="8153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직선 연결선 25"/>
              <p:cNvCxnSpPr/>
              <p:nvPr userDrawn="1"/>
            </p:nvCxnSpPr>
            <p:spPr>
              <a:xfrm>
                <a:off x="7429500" y="9677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직선 연결선 26"/>
              <p:cNvCxnSpPr/>
              <p:nvPr userDrawn="1"/>
            </p:nvCxnSpPr>
            <p:spPr>
              <a:xfrm>
                <a:off x="7581900" y="11201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직선 연결선 27"/>
              <p:cNvCxnSpPr/>
              <p:nvPr userDrawn="1"/>
            </p:nvCxnSpPr>
            <p:spPr>
              <a:xfrm>
                <a:off x="7734300" y="12725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직선 연결선 28"/>
              <p:cNvCxnSpPr/>
              <p:nvPr userDrawn="1"/>
            </p:nvCxnSpPr>
            <p:spPr>
              <a:xfrm>
                <a:off x="7886700" y="14249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직선 연결선 29"/>
              <p:cNvCxnSpPr/>
              <p:nvPr userDrawn="1"/>
            </p:nvCxnSpPr>
            <p:spPr>
              <a:xfrm>
                <a:off x="8039100" y="15773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직선 연결선 30"/>
              <p:cNvCxnSpPr/>
              <p:nvPr userDrawn="1"/>
            </p:nvCxnSpPr>
            <p:spPr>
              <a:xfrm>
                <a:off x="8191500" y="17297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직선 연결선 31"/>
              <p:cNvCxnSpPr/>
              <p:nvPr userDrawn="1"/>
            </p:nvCxnSpPr>
            <p:spPr>
              <a:xfrm>
                <a:off x="8343900" y="18821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직선 연결선 32"/>
              <p:cNvCxnSpPr/>
              <p:nvPr userDrawn="1"/>
            </p:nvCxnSpPr>
            <p:spPr>
              <a:xfrm>
                <a:off x="8496300" y="20345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userDrawn="1"/>
            </p:nvCxnSpPr>
            <p:spPr>
              <a:xfrm>
                <a:off x="8648700" y="21869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직선 연결선 34"/>
              <p:cNvCxnSpPr/>
              <p:nvPr userDrawn="1"/>
            </p:nvCxnSpPr>
            <p:spPr>
              <a:xfrm>
                <a:off x="8801100" y="23393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직선 연결선 35"/>
              <p:cNvCxnSpPr/>
              <p:nvPr userDrawn="1"/>
            </p:nvCxnSpPr>
            <p:spPr>
              <a:xfrm>
                <a:off x="8953500" y="24917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직선 연결선 36"/>
              <p:cNvCxnSpPr/>
              <p:nvPr userDrawn="1"/>
            </p:nvCxnSpPr>
            <p:spPr>
              <a:xfrm>
                <a:off x="9105900" y="26441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이등변 삼각형 22"/>
            <p:cNvSpPr>
              <a:spLocks noChangeAspect="1"/>
            </p:cNvSpPr>
            <p:nvPr userDrawn="1"/>
          </p:nvSpPr>
          <p:spPr>
            <a:xfrm rot="16200000">
              <a:off x="8521233" y="2828806"/>
              <a:ext cx="116929" cy="100800"/>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sp>
          <p:nvSpPr>
            <p:cNvPr id="24" name="이등변 삼각형 23"/>
            <p:cNvSpPr>
              <a:spLocks noChangeAspect="1"/>
            </p:cNvSpPr>
            <p:nvPr userDrawn="1"/>
          </p:nvSpPr>
          <p:spPr>
            <a:xfrm rot="16200000">
              <a:off x="8349088" y="3578293"/>
              <a:ext cx="116929" cy="100800"/>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grpSp>
      <p:grpSp>
        <p:nvGrpSpPr>
          <p:cNvPr id="38" name="그룹 37"/>
          <p:cNvGrpSpPr/>
          <p:nvPr userDrawn="1"/>
        </p:nvGrpSpPr>
        <p:grpSpPr>
          <a:xfrm>
            <a:off x="6999861" y="636497"/>
            <a:ext cx="4662716" cy="2271623"/>
            <a:chOff x="7277100" y="733853"/>
            <a:chExt cx="3924300" cy="1911875"/>
          </a:xfrm>
        </p:grpSpPr>
        <p:grpSp>
          <p:nvGrpSpPr>
            <p:cNvPr id="39" name="그룹 38"/>
            <p:cNvGrpSpPr/>
            <p:nvPr userDrawn="1"/>
          </p:nvGrpSpPr>
          <p:grpSpPr>
            <a:xfrm>
              <a:off x="7277100" y="815340"/>
              <a:ext cx="3924300" cy="1830388"/>
              <a:chOff x="7277100" y="815340"/>
              <a:chExt cx="3924300" cy="1830388"/>
            </a:xfrm>
          </p:grpSpPr>
          <p:cxnSp>
            <p:nvCxnSpPr>
              <p:cNvPr id="42" name="직선 연결선 41"/>
              <p:cNvCxnSpPr/>
              <p:nvPr userDrawn="1"/>
            </p:nvCxnSpPr>
            <p:spPr>
              <a:xfrm>
                <a:off x="7277100" y="8153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직선 연결선 42"/>
              <p:cNvCxnSpPr/>
              <p:nvPr userDrawn="1"/>
            </p:nvCxnSpPr>
            <p:spPr>
              <a:xfrm>
                <a:off x="7429500" y="9677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직선 연결선 43"/>
              <p:cNvCxnSpPr/>
              <p:nvPr userDrawn="1"/>
            </p:nvCxnSpPr>
            <p:spPr>
              <a:xfrm>
                <a:off x="7581900" y="11201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직선 연결선 44"/>
              <p:cNvCxnSpPr/>
              <p:nvPr userDrawn="1"/>
            </p:nvCxnSpPr>
            <p:spPr>
              <a:xfrm>
                <a:off x="7734300" y="12725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직선 연결선 45"/>
              <p:cNvCxnSpPr/>
              <p:nvPr userDrawn="1"/>
            </p:nvCxnSpPr>
            <p:spPr>
              <a:xfrm>
                <a:off x="7886700" y="14249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직선 연결선 46"/>
              <p:cNvCxnSpPr/>
              <p:nvPr userDrawn="1"/>
            </p:nvCxnSpPr>
            <p:spPr>
              <a:xfrm>
                <a:off x="8039100" y="15773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직선 연결선 47"/>
              <p:cNvCxnSpPr/>
              <p:nvPr userDrawn="1"/>
            </p:nvCxnSpPr>
            <p:spPr>
              <a:xfrm>
                <a:off x="8191500" y="17297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직선 연결선 48"/>
              <p:cNvCxnSpPr/>
              <p:nvPr userDrawn="1"/>
            </p:nvCxnSpPr>
            <p:spPr>
              <a:xfrm>
                <a:off x="8343900" y="18821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직선 연결선 49"/>
              <p:cNvCxnSpPr/>
              <p:nvPr userDrawn="1"/>
            </p:nvCxnSpPr>
            <p:spPr>
              <a:xfrm>
                <a:off x="8496300" y="20345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직선 연결선 50"/>
              <p:cNvCxnSpPr/>
              <p:nvPr userDrawn="1"/>
            </p:nvCxnSpPr>
            <p:spPr>
              <a:xfrm>
                <a:off x="8648700" y="21869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직선 연결선 51"/>
              <p:cNvCxnSpPr/>
              <p:nvPr userDrawn="1"/>
            </p:nvCxnSpPr>
            <p:spPr>
              <a:xfrm>
                <a:off x="8801100" y="23393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직선 연결선 52"/>
              <p:cNvCxnSpPr/>
              <p:nvPr userDrawn="1"/>
            </p:nvCxnSpPr>
            <p:spPr>
              <a:xfrm>
                <a:off x="8953500" y="24917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직선 연결선 53"/>
              <p:cNvCxnSpPr/>
              <p:nvPr userDrawn="1"/>
            </p:nvCxnSpPr>
            <p:spPr>
              <a:xfrm>
                <a:off x="9105900" y="26441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0" name="이등변 삼각형 39"/>
            <p:cNvSpPr>
              <a:spLocks noChangeAspect="1"/>
            </p:cNvSpPr>
            <p:nvPr userDrawn="1"/>
          </p:nvSpPr>
          <p:spPr>
            <a:xfrm rot="16200000">
              <a:off x="7912948" y="745705"/>
              <a:ext cx="171848" cy="148144"/>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sp>
          <p:nvSpPr>
            <p:cNvPr id="41" name="이등변 삼각형 40"/>
            <p:cNvSpPr>
              <a:spLocks noChangeAspect="1"/>
            </p:cNvSpPr>
            <p:nvPr userDrawn="1"/>
          </p:nvSpPr>
          <p:spPr>
            <a:xfrm rot="16200000">
              <a:off x="8763903" y="1508682"/>
              <a:ext cx="171848" cy="148144"/>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grpSp>
      <p:sp>
        <p:nvSpPr>
          <p:cNvPr id="58" name="직사각형 57"/>
          <p:cNvSpPr/>
          <p:nvPr userDrawn="1"/>
        </p:nvSpPr>
        <p:spPr>
          <a:xfrm>
            <a:off x="155824" y="551843"/>
            <a:ext cx="452776" cy="60978"/>
          </a:xfrm>
          <a:prstGeom prst="rect">
            <a:avLst/>
          </a:prstGeom>
          <a:solidFill>
            <a:srgbClr val="3B7BBB"/>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sp>
        <p:nvSpPr>
          <p:cNvPr id="55" name="텍스트 개체 틀 87"/>
          <p:cNvSpPr>
            <a:spLocks noGrp="1"/>
          </p:cNvSpPr>
          <p:nvPr>
            <p:ph type="body" sz="quarter" idx="10" hasCustomPrompt="1"/>
          </p:nvPr>
        </p:nvSpPr>
        <p:spPr>
          <a:xfrm>
            <a:off x="172176" y="174582"/>
            <a:ext cx="436424" cy="464032"/>
          </a:xfrm>
          <a:prstGeom prst="rect">
            <a:avLst/>
          </a:prstGeom>
        </p:spPr>
        <p:txBody>
          <a:bodyPr wrap="none" lIns="0" tIns="0" rIns="0" bIns="0" anchor="ctr" anchorCtr="0"/>
          <a:lstStyle>
            <a:lvl1pPr marL="0" indent="0" algn="ctr">
              <a:buNone/>
              <a:defRPr sz="2400">
                <a:solidFill>
                  <a:schemeClr val="bg1">
                    <a:lumMod val="65000"/>
                  </a:schemeClr>
                </a:solidFill>
                <a:latin typeface="배달의민족 도현" panose="020B0600000101010101" pitchFamily="50" charset="-127"/>
                <a:ea typeface="배달의민족 도현" panose="020B0600000101010101" pitchFamily="50" charset="-127"/>
              </a:defRPr>
            </a:lvl1pPr>
            <a:lvl2pPr marL="457200" indent="0" algn="ctr">
              <a:buNone/>
              <a:defRPr sz="3400">
                <a:solidFill>
                  <a:schemeClr val="bg1">
                    <a:lumMod val="65000"/>
                  </a:schemeClr>
                </a:solidFill>
                <a:latin typeface="스웨거" panose="020B0600000101010101" pitchFamily="34" charset="-127"/>
                <a:ea typeface="스웨거" panose="020B0600000101010101" pitchFamily="34" charset="-127"/>
              </a:defRPr>
            </a:lvl2pPr>
            <a:lvl3pPr marL="914400" indent="0" algn="ctr">
              <a:buNone/>
              <a:defRPr sz="3400">
                <a:solidFill>
                  <a:schemeClr val="bg1">
                    <a:lumMod val="65000"/>
                  </a:schemeClr>
                </a:solidFill>
                <a:latin typeface="스웨거" panose="020B0600000101010101" pitchFamily="34" charset="-127"/>
                <a:ea typeface="스웨거" panose="020B0600000101010101" pitchFamily="34" charset="-127"/>
              </a:defRPr>
            </a:lvl3pPr>
            <a:lvl4pPr marL="1371600" indent="0" algn="ctr">
              <a:buNone/>
              <a:defRPr sz="3400">
                <a:solidFill>
                  <a:schemeClr val="bg1">
                    <a:lumMod val="65000"/>
                  </a:schemeClr>
                </a:solidFill>
                <a:latin typeface="스웨거" panose="020B0600000101010101" pitchFamily="34" charset="-127"/>
                <a:ea typeface="스웨거" panose="020B0600000101010101" pitchFamily="34" charset="-127"/>
              </a:defRPr>
            </a:lvl4pPr>
            <a:lvl5pPr marL="1828800" indent="0" algn="ctr">
              <a:buNone/>
              <a:defRPr sz="3400">
                <a:solidFill>
                  <a:schemeClr val="bg1">
                    <a:lumMod val="65000"/>
                  </a:schemeClr>
                </a:solidFill>
                <a:latin typeface="스웨거" panose="020B0600000101010101" pitchFamily="34" charset="-127"/>
                <a:ea typeface="스웨거" panose="020B0600000101010101" pitchFamily="34" charset="-127"/>
              </a:defRPr>
            </a:lvl5pPr>
          </a:lstStyle>
          <a:p>
            <a:pPr lvl="0"/>
            <a:r>
              <a:rPr lang="en-US" altLang="ko-KR" dirty="0" smtClean="0"/>
              <a:t>01</a:t>
            </a:r>
            <a:endParaRPr lang="ko-KR" altLang="en-US" dirty="0" smtClean="0"/>
          </a:p>
        </p:txBody>
      </p:sp>
      <p:sp>
        <p:nvSpPr>
          <p:cNvPr id="57" name="슬라이드 번호 개체 틀 2"/>
          <p:cNvSpPr txBox="1">
            <a:spLocks/>
          </p:cNvSpPr>
          <p:nvPr userDrawn="1"/>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a:t>
            </a:fld>
            <a:endParaRPr lang="ko-KR" altLang="en-US" dirty="0"/>
          </a:p>
        </p:txBody>
      </p:sp>
    </p:spTree>
    <p:extLst>
      <p:ext uri="{BB962C8B-B14F-4D97-AF65-F5344CB8AC3E}">
        <p14:creationId xmlns:p14="http://schemas.microsoft.com/office/powerpoint/2010/main" val="67073854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제목 슬라이드7">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그림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286"/>
            <a:ext cx="9144000" cy="5138928"/>
          </a:xfrm>
          <a:prstGeom prst="rect">
            <a:avLst/>
          </a:prstGeom>
        </p:spPr>
      </p:pic>
      <p:sp>
        <p:nvSpPr>
          <p:cNvPr id="9" name="Title 1"/>
          <p:cNvSpPr>
            <a:spLocks noGrp="1"/>
          </p:cNvSpPr>
          <p:nvPr>
            <p:ph type="title"/>
          </p:nvPr>
        </p:nvSpPr>
        <p:spPr>
          <a:xfrm>
            <a:off x="2400300" y="912099"/>
            <a:ext cx="1638300" cy="795849"/>
          </a:xfrm>
          <a:prstGeom prst="rect">
            <a:avLst/>
          </a:prstGeom>
        </p:spPr>
        <p:txBody>
          <a:bodyPr vert="horz" lIns="91440" tIns="45720" rIns="91440" bIns="45720" rtlCol="0" anchor="t" anchorCtr="0">
            <a:noAutofit/>
          </a:bodyPr>
          <a:lstStyle>
            <a:lvl1pPr algn="ctr" defTabSz="1152144" rtl="0" eaLnBrk="1" latinLnBrk="1" hangingPunct="1">
              <a:lnSpc>
                <a:spcPct val="90000"/>
              </a:lnSpc>
              <a:spcBef>
                <a:spcPct val="0"/>
              </a:spcBef>
              <a:buNone/>
              <a:defRPr lang="en-US" altLang="en-US" sz="5000" b="1" kern="1200" spc="0" baseline="0" dirty="0">
                <a:solidFill>
                  <a:srgbClr val="48A29C"/>
                </a:solidFill>
                <a:latin typeface="배달의민족 도현" panose="020B0600000101010101" pitchFamily="50" charset="-127"/>
                <a:ea typeface="배달의민족 도현" panose="020B0600000101010101" pitchFamily="50" charset="-127"/>
                <a:cs typeface="+mn-cs"/>
              </a:defRPr>
            </a:lvl1pPr>
          </a:lstStyle>
          <a:p>
            <a:endParaRPr lang="en-US" dirty="0"/>
          </a:p>
        </p:txBody>
      </p:sp>
    </p:spTree>
    <p:extLst>
      <p:ext uri="{BB962C8B-B14F-4D97-AF65-F5344CB8AC3E}">
        <p14:creationId xmlns:p14="http://schemas.microsoft.com/office/powerpoint/2010/main" val="48939089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제목 슬라이드7">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직사각형 1"/>
          <p:cNvSpPr/>
          <p:nvPr userDrawn="1"/>
        </p:nvSpPr>
        <p:spPr>
          <a:xfrm>
            <a:off x="2964" y="0"/>
            <a:ext cx="9143998" cy="604911"/>
          </a:xfrm>
          <a:prstGeom prst="rect">
            <a:avLst/>
          </a:prstGeom>
          <a:solidFill>
            <a:srgbClr val="FFFFFF"/>
          </a:solidFill>
        </p:spPr>
        <p:txBody>
          <a:bodyPr wrap="non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pic>
        <p:nvPicPr>
          <p:cNvPr id="56" name="Picture 9"/>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1757"/>
          <a:stretch/>
        </p:blipFill>
        <p:spPr bwMode="auto">
          <a:xfrm>
            <a:off x="2964" y="604911"/>
            <a:ext cx="9143998" cy="4540112"/>
          </a:xfrm>
          <a:prstGeom prst="rect">
            <a:avLst/>
          </a:prstGeom>
          <a:noFill/>
          <a:ln w="9525">
            <a:noFill/>
            <a:miter lim="800000"/>
            <a:headEnd/>
            <a:tailEnd/>
          </a:ln>
          <a:effectLst/>
        </p:spPr>
      </p:pic>
      <p:sp>
        <p:nvSpPr>
          <p:cNvPr id="20" name="Title 1"/>
          <p:cNvSpPr>
            <a:spLocks noGrp="1"/>
          </p:cNvSpPr>
          <p:nvPr>
            <p:ph type="title"/>
          </p:nvPr>
        </p:nvSpPr>
        <p:spPr>
          <a:xfrm>
            <a:off x="592698" y="189142"/>
            <a:ext cx="6099779" cy="463138"/>
          </a:xfrm>
          <a:prstGeom prst="rect">
            <a:avLst/>
          </a:prstGeom>
        </p:spPr>
        <p:txBody>
          <a:bodyPr vert="horz" lIns="91440" tIns="45720" rIns="91440" bIns="45720" rtlCol="0" anchor="ctr">
            <a:noAutofit/>
          </a:bodyPr>
          <a:lstStyle>
            <a:lvl1pPr algn="l" defTabSz="1152144" rtl="0" eaLnBrk="1" latinLnBrk="1" hangingPunct="1">
              <a:lnSpc>
                <a:spcPct val="90000"/>
              </a:lnSpc>
              <a:spcBef>
                <a:spcPct val="0"/>
              </a:spcBef>
              <a:buNone/>
              <a:defRPr lang="en-US" altLang="en-US" sz="2800" b="0" kern="1200" spc="0" baseline="0" dirty="0">
                <a:solidFill>
                  <a:schemeClr val="tx1">
                    <a:lumMod val="75000"/>
                    <a:lumOff val="25000"/>
                  </a:schemeClr>
                </a:solidFill>
                <a:latin typeface="배달의민족 도현" panose="020B0600000101010101" pitchFamily="50" charset="-127"/>
                <a:ea typeface="배달의민족 도현" panose="020B0600000101010101" pitchFamily="50" charset="-127"/>
                <a:cs typeface="+mn-cs"/>
              </a:defRPr>
            </a:lvl1pPr>
          </a:lstStyle>
          <a:p>
            <a:r>
              <a:rPr lang="ko-KR" altLang="en-US" dirty="0" smtClean="0"/>
              <a:t>마스터 제목 스타일 편집</a:t>
            </a:r>
            <a:endParaRPr lang="en-US" dirty="0"/>
          </a:p>
        </p:txBody>
      </p:sp>
      <p:grpSp>
        <p:nvGrpSpPr>
          <p:cNvPr id="21" name="그룹 20"/>
          <p:cNvGrpSpPr/>
          <p:nvPr userDrawn="1"/>
        </p:nvGrpSpPr>
        <p:grpSpPr>
          <a:xfrm>
            <a:off x="6685536" y="1835717"/>
            <a:ext cx="4662716" cy="2174803"/>
            <a:chOff x="7010400" y="2265045"/>
            <a:chExt cx="3924300" cy="1830388"/>
          </a:xfrm>
        </p:grpSpPr>
        <p:grpSp>
          <p:nvGrpSpPr>
            <p:cNvPr id="22" name="그룹 21"/>
            <p:cNvGrpSpPr/>
            <p:nvPr userDrawn="1"/>
          </p:nvGrpSpPr>
          <p:grpSpPr>
            <a:xfrm>
              <a:off x="7010400" y="2265045"/>
              <a:ext cx="3924300" cy="1830388"/>
              <a:chOff x="7277100" y="815340"/>
              <a:chExt cx="3924300" cy="1830388"/>
            </a:xfrm>
          </p:grpSpPr>
          <p:cxnSp>
            <p:nvCxnSpPr>
              <p:cNvPr id="25" name="직선 연결선 24"/>
              <p:cNvCxnSpPr/>
              <p:nvPr userDrawn="1"/>
            </p:nvCxnSpPr>
            <p:spPr>
              <a:xfrm>
                <a:off x="7277100" y="8153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직선 연결선 25"/>
              <p:cNvCxnSpPr/>
              <p:nvPr userDrawn="1"/>
            </p:nvCxnSpPr>
            <p:spPr>
              <a:xfrm>
                <a:off x="7429500" y="9677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직선 연결선 26"/>
              <p:cNvCxnSpPr/>
              <p:nvPr userDrawn="1"/>
            </p:nvCxnSpPr>
            <p:spPr>
              <a:xfrm>
                <a:off x="7581900" y="11201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직선 연결선 27"/>
              <p:cNvCxnSpPr/>
              <p:nvPr userDrawn="1"/>
            </p:nvCxnSpPr>
            <p:spPr>
              <a:xfrm>
                <a:off x="7734300" y="12725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직선 연결선 28"/>
              <p:cNvCxnSpPr/>
              <p:nvPr userDrawn="1"/>
            </p:nvCxnSpPr>
            <p:spPr>
              <a:xfrm>
                <a:off x="7886700" y="14249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직선 연결선 29"/>
              <p:cNvCxnSpPr/>
              <p:nvPr userDrawn="1"/>
            </p:nvCxnSpPr>
            <p:spPr>
              <a:xfrm>
                <a:off x="8039100" y="15773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직선 연결선 30"/>
              <p:cNvCxnSpPr/>
              <p:nvPr userDrawn="1"/>
            </p:nvCxnSpPr>
            <p:spPr>
              <a:xfrm>
                <a:off x="8191500" y="17297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직선 연결선 31"/>
              <p:cNvCxnSpPr/>
              <p:nvPr userDrawn="1"/>
            </p:nvCxnSpPr>
            <p:spPr>
              <a:xfrm>
                <a:off x="8343900" y="18821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직선 연결선 32"/>
              <p:cNvCxnSpPr/>
              <p:nvPr userDrawn="1"/>
            </p:nvCxnSpPr>
            <p:spPr>
              <a:xfrm>
                <a:off x="8496300" y="20345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userDrawn="1"/>
            </p:nvCxnSpPr>
            <p:spPr>
              <a:xfrm>
                <a:off x="8648700" y="21869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직선 연결선 34"/>
              <p:cNvCxnSpPr/>
              <p:nvPr userDrawn="1"/>
            </p:nvCxnSpPr>
            <p:spPr>
              <a:xfrm>
                <a:off x="8801100" y="23393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직선 연결선 35"/>
              <p:cNvCxnSpPr/>
              <p:nvPr userDrawn="1"/>
            </p:nvCxnSpPr>
            <p:spPr>
              <a:xfrm>
                <a:off x="8953500" y="24917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직선 연결선 36"/>
              <p:cNvCxnSpPr/>
              <p:nvPr userDrawn="1"/>
            </p:nvCxnSpPr>
            <p:spPr>
              <a:xfrm>
                <a:off x="9105900" y="26441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이등변 삼각형 22"/>
            <p:cNvSpPr>
              <a:spLocks noChangeAspect="1"/>
            </p:cNvSpPr>
            <p:nvPr userDrawn="1"/>
          </p:nvSpPr>
          <p:spPr>
            <a:xfrm rot="16200000">
              <a:off x="8521233" y="2828806"/>
              <a:ext cx="116929" cy="100800"/>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sp>
          <p:nvSpPr>
            <p:cNvPr id="24" name="이등변 삼각형 23"/>
            <p:cNvSpPr>
              <a:spLocks noChangeAspect="1"/>
            </p:cNvSpPr>
            <p:nvPr userDrawn="1"/>
          </p:nvSpPr>
          <p:spPr>
            <a:xfrm rot="16200000">
              <a:off x="8349088" y="3578293"/>
              <a:ext cx="116929" cy="100800"/>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grpSp>
      <p:grpSp>
        <p:nvGrpSpPr>
          <p:cNvPr id="38" name="그룹 37"/>
          <p:cNvGrpSpPr/>
          <p:nvPr userDrawn="1"/>
        </p:nvGrpSpPr>
        <p:grpSpPr>
          <a:xfrm>
            <a:off x="6999861" y="636497"/>
            <a:ext cx="4662716" cy="2271623"/>
            <a:chOff x="7277100" y="733853"/>
            <a:chExt cx="3924300" cy="1911875"/>
          </a:xfrm>
        </p:grpSpPr>
        <p:grpSp>
          <p:nvGrpSpPr>
            <p:cNvPr id="39" name="그룹 38"/>
            <p:cNvGrpSpPr/>
            <p:nvPr userDrawn="1"/>
          </p:nvGrpSpPr>
          <p:grpSpPr>
            <a:xfrm>
              <a:off x="7277100" y="815340"/>
              <a:ext cx="3924300" cy="1830388"/>
              <a:chOff x="7277100" y="815340"/>
              <a:chExt cx="3924300" cy="1830388"/>
            </a:xfrm>
          </p:grpSpPr>
          <p:cxnSp>
            <p:nvCxnSpPr>
              <p:cNvPr id="42" name="직선 연결선 41"/>
              <p:cNvCxnSpPr/>
              <p:nvPr userDrawn="1"/>
            </p:nvCxnSpPr>
            <p:spPr>
              <a:xfrm>
                <a:off x="7277100" y="8153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직선 연결선 42"/>
              <p:cNvCxnSpPr/>
              <p:nvPr userDrawn="1"/>
            </p:nvCxnSpPr>
            <p:spPr>
              <a:xfrm>
                <a:off x="7429500" y="9677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직선 연결선 43"/>
              <p:cNvCxnSpPr/>
              <p:nvPr userDrawn="1"/>
            </p:nvCxnSpPr>
            <p:spPr>
              <a:xfrm>
                <a:off x="7581900" y="11201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직선 연결선 44"/>
              <p:cNvCxnSpPr/>
              <p:nvPr userDrawn="1"/>
            </p:nvCxnSpPr>
            <p:spPr>
              <a:xfrm>
                <a:off x="7734300" y="12725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직선 연결선 45"/>
              <p:cNvCxnSpPr/>
              <p:nvPr userDrawn="1"/>
            </p:nvCxnSpPr>
            <p:spPr>
              <a:xfrm>
                <a:off x="7886700" y="14249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직선 연결선 46"/>
              <p:cNvCxnSpPr/>
              <p:nvPr userDrawn="1"/>
            </p:nvCxnSpPr>
            <p:spPr>
              <a:xfrm>
                <a:off x="8039100" y="15773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직선 연결선 47"/>
              <p:cNvCxnSpPr/>
              <p:nvPr userDrawn="1"/>
            </p:nvCxnSpPr>
            <p:spPr>
              <a:xfrm>
                <a:off x="8191500" y="17297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직선 연결선 48"/>
              <p:cNvCxnSpPr/>
              <p:nvPr userDrawn="1"/>
            </p:nvCxnSpPr>
            <p:spPr>
              <a:xfrm>
                <a:off x="8343900" y="18821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직선 연결선 49"/>
              <p:cNvCxnSpPr/>
              <p:nvPr userDrawn="1"/>
            </p:nvCxnSpPr>
            <p:spPr>
              <a:xfrm>
                <a:off x="8496300" y="20345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직선 연결선 50"/>
              <p:cNvCxnSpPr/>
              <p:nvPr userDrawn="1"/>
            </p:nvCxnSpPr>
            <p:spPr>
              <a:xfrm>
                <a:off x="8648700" y="21869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직선 연결선 51"/>
              <p:cNvCxnSpPr/>
              <p:nvPr userDrawn="1"/>
            </p:nvCxnSpPr>
            <p:spPr>
              <a:xfrm>
                <a:off x="8801100" y="23393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직선 연결선 52"/>
              <p:cNvCxnSpPr/>
              <p:nvPr userDrawn="1"/>
            </p:nvCxnSpPr>
            <p:spPr>
              <a:xfrm>
                <a:off x="8953500" y="24917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직선 연결선 53"/>
              <p:cNvCxnSpPr/>
              <p:nvPr userDrawn="1"/>
            </p:nvCxnSpPr>
            <p:spPr>
              <a:xfrm>
                <a:off x="9105900" y="26441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0" name="이등변 삼각형 39"/>
            <p:cNvSpPr>
              <a:spLocks noChangeAspect="1"/>
            </p:cNvSpPr>
            <p:nvPr userDrawn="1"/>
          </p:nvSpPr>
          <p:spPr>
            <a:xfrm rot="16200000">
              <a:off x="7912948" y="745705"/>
              <a:ext cx="171848" cy="148144"/>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sp>
          <p:nvSpPr>
            <p:cNvPr id="41" name="이등변 삼각형 40"/>
            <p:cNvSpPr>
              <a:spLocks noChangeAspect="1"/>
            </p:cNvSpPr>
            <p:nvPr userDrawn="1"/>
          </p:nvSpPr>
          <p:spPr>
            <a:xfrm rot="16200000">
              <a:off x="8763903" y="1508682"/>
              <a:ext cx="171848" cy="148144"/>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grpSp>
      <p:sp>
        <p:nvSpPr>
          <p:cNvPr id="58" name="직사각형 57"/>
          <p:cNvSpPr/>
          <p:nvPr userDrawn="1"/>
        </p:nvSpPr>
        <p:spPr>
          <a:xfrm>
            <a:off x="155824" y="551843"/>
            <a:ext cx="452776" cy="60978"/>
          </a:xfrm>
          <a:prstGeom prst="rect">
            <a:avLst/>
          </a:prstGeom>
          <a:solidFill>
            <a:srgbClr val="3B7BBB"/>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sp>
        <p:nvSpPr>
          <p:cNvPr id="55" name="텍스트 개체 틀 87"/>
          <p:cNvSpPr>
            <a:spLocks noGrp="1"/>
          </p:cNvSpPr>
          <p:nvPr>
            <p:ph type="body" sz="quarter" idx="10" hasCustomPrompt="1"/>
          </p:nvPr>
        </p:nvSpPr>
        <p:spPr>
          <a:xfrm>
            <a:off x="172176" y="174582"/>
            <a:ext cx="436424" cy="464032"/>
          </a:xfrm>
          <a:prstGeom prst="rect">
            <a:avLst/>
          </a:prstGeom>
        </p:spPr>
        <p:txBody>
          <a:bodyPr wrap="none" lIns="0" tIns="0" rIns="0" bIns="0" anchor="ctr" anchorCtr="0"/>
          <a:lstStyle>
            <a:lvl1pPr marL="0" indent="0" algn="ctr">
              <a:buNone/>
              <a:defRPr sz="2400">
                <a:solidFill>
                  <a:schemeClr val="bg1">
                    <a:lumMod val="65000"/>
                  </a:schemeClr>
                </a:solidFill>
                <a:latin typeface="배달의민족 도현" panose="020B0600000101010101" pitchFamily="50" charset="-127"/>
                <a:ea typeface="배달의민족 도현" panose="020B0600000101010101" pitchFamily="50" charset="-127"/>
              </a:defRPr>
            </a:lvl1pPr>
            <a:lvl2pPr marL="457200" indent="0" algn="ctr">
              <a:buNone/>
              <a:defRPr sz="3400">
                <a:solidFill>
                  <a:schemeClr val="bg1">
                    <a:lumMod val="65000"/>
                  </a:schemeClr>
                </a:solidFill>
                <a:latin typeface="스웨거" panose="020B0600000101010101" pitchFamily="34" charset="-127"/>
                <a:ea typeface="스웨거" panose="020B0600000101010101" pitchFamily="34" charset="-127"/>
              </a:defRPr>
            </a:lvl2pPr>
            <a:lvl3pPr marL="914400" indent="0" algn="ctr">
              <a:buNone/>
              <a:defRPr sz="3400">
                <a:solidFill>
                  <a:schemeClr val="bg1">
                    <a:lumMod val="65000"/>
                  </a:schemeClr>
                </a:solidFill>
                <a:latin typeface="스웨거" panose="020B0600000101010101" pitchFamily="34" charset="-127"/>
                <a:ea typeface="스웨거" panose="020B0600000101010101" pitchFamily="34" charset="-127"/>
              </a:defRPr>
            </a:lvl3pPr>
            <a:lvl4pPr marL="1371600" indent="0" algn="ctr">
              <a:buNone/>
              <a:defRPr sz="3400">
                <a:solidFill>
                  <a:schemeClr val="bg1">
                    <a:lumMod val="65000"/>
                  </a:schemeClr>
                </a:solidFill>
                <a:latin typeface="스웨거" panose="020B0600000101010101" pitchFamily="34" charset="-127"/>
                <a:ea typeface="스웨거" panose="020B0600000101010101" pitchFamily="34" charset="-127"/>
              </a:defRPr>
            </a:lvl4pPr>
            <a:lvl5pPr marL="1828800" indent="0" algn="ctr">
              <a:buNone/>
              <a:defRPr sz="3400">
                <a:solidFill>
                  <a:schemeClr val="bg1">
                    <a:lumMod val="65000"/>
                  </a:schemeClr>
                </a:solidFill>
                <a:latin typeface="스웨거" panose="020B0600000101010101" pitchFamily="34" charset="-127"/>
                <a:ea typeface="스웨거" panose="020B0600000101010101" pitchFamily="34" charset="-127"/>
              </a:defRPr>
            </a:lvl5pPr>
          </a:lstStyle>
          <a:p>
            <a:pPr lvl="0"/>
            <a:r>
              <a:rPr lang="en-US" altLang="ko-KR" dirty="0" smtClean="0"/>
              <a:t>01</a:t>
            </a:r>
            <a:endParaRPr lang="ko-KR" altLang="en-US" dirty="0" smtClean="0"/>
          </a:p>
        </p:txBody>
      </p:sp>
    </p:spTree>
    <p:extLst>
      <p:ext uri="{BB962C8B-B14F-4D97-AF65-F5344CB8AC3E}">
        <p14:creationId xmlns:p14="http://schemas.microsoft.com/office/powerpoint/2010/main" val="370891607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제목 슬라이드7">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56" name="Picture 9"/>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t="11757"/>
          <a:stretch/>
        </p:blipFill>
        <p:spPr bwMode="auto">
          <a:xfrm>
            <a:off x="2964" y="0"/>
            <a:ext cx="9143998" cy="5145023"/>
          </a:xfrm>
          <a:prstGeom prst="rect">
            <a:avLst/>
          </a:prstGeom>
          <a:noFill/>
          <a:ln w="9525">
            <a:noFill/>
            <a:miter lim="800000"/>
            <a:headEnd/>
            <a:tailEnd/>
          </a:ln>
          <a:effectLst/>
        </p:spPr>
      </p:pic>
      <p:grpSp>
        <p:nvGrpSpPr>
          <p:cNvPr id="21" name="그룹 20"/>
          <p:cNvGrpSpPr/>
          <p:nvPr userDrawn="1"/>
        </p:nvGrpSpPr>
        <p:grpSpPr>
          <a:xfrm>
            <a:off x="6685536" y="1835717"/>
            <a:ext cx="4662716" cy="2174803"/>
            <a:chOff x="7010400" y="2265045"/>
            <a:chExt cx="3924300" cy="1830388"/>
          </a:xfrm>
        </p:grpSpPr>
        <p:grpSp>
          <p:nvGrpSpPr>
            <p:cNvPr id="22" name="그룹 21"/>
            <p:cNvGrpSpPr/>
            <p:nvPr userDrawn="1"/>
          </p:nvGrpSpPr>
          <p:grpSpPr>
            <a:xfrm>
              <a:off x="7010400" y="2265045"/>
              <a:ext cx="3924300" cy="1830388"/>
              <a:chOff x="7277100" y="815340"/>
              <a:chExt cx="3924300" cy="1830388"/>
            </a:xfrm>
          </p:grpSpPr>
          <p:cxnSp>
            <p:nvCxnSpPr>
              <p:cNvPr id="25" name="직선 연결선 24"/>
              <p:cNvCxnSpPr/>
              <p:nvPr userDrawn="1"/>
            </p:nvCxnSpPr>
            <p:spPr>
              <a:xfrm>
                <a:off x="7277100" y="8153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직선 연결선 25"/>
              <p:cNvCxnSpPr/>
              <p:nvPr userDrawn="1"/>
            </p:nvCxnSpPr>
            <p:spPr>
              <a:xfrm>
                <a:off x="7429500" y="9677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직선 연결선 26"/>
              <p:cNvCxnSpPr/>
              <p:nvPr userDrawn="1"/>
            </p:nvCxnSpPr>
            <p:spPr>
              <a:xfrm>
                <a:off x="7581900" y="11201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직선 연결선 27"/>
              <p:cNvCxnSpPr/>
              <p:nvPr userDrawn="1"/>
            </p:nvCxnSpPr>
            <p:spPr>
              <a:xfrm>
                <a:off x="7734300" y="12725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직선 연결선 28"/>
              <p:cNvCxnSpPr/>
              <p:nvPr userDrawn="1"/>
            </p:nvCxnSpPr>
            <p:spPr>
              <a:xfrm>
                <a:off x="7886700" y="14249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직선 연결선 29"/>
              <p:cNvCxnSpPr/>
              <p:nvPr userDrawn="1"/>
            </p:nvCxnSpPr>
            <p:spPr>
              <a:xfrm>
                <a:off x="8039100" y="15773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직선 연결선 30"/>
              <p:cNvCxnSpPr/>
              <p:nvPr userDrawn="1"/>
            </p:nvCxnSpPr>
            <p:spPr>
              <a:xfrm>
                <a:off x="8191500" y="17297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직선 연결선 31"/>
              <p:cNvCxnSpPr/>
              <p:nvPr userDrawn="1"/>
            </p:nvCxnSpPr>
            <p:spPr>
              <a:xfrm>
                <a:off x="8343900" y="18821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직선 연결선 32"/>
              <p:cNvCxnSpPr/>
              <p:nvPr userDrawn="1"/>
            </p:nvCxnSpPr>
            <p:spPr>
              <a:xfrm>
                <a:off x="8496300" y="20345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userDrawn="1"/>
            </p:nvCxnSpPr>
            <p:spPr>
              <a:xfrm>
                <a:off x="8648700" y="21869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직선 연결선 34"/>
              <p:cNvCxnSpPr/>
              <p:nvPr userDrawn="1"/>
            </p:nvCxnSpPr>
            <p:spPr>
              <a:xfrm>
                <a:off x="8801100" y="23393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직선 연결선 35"/>
              <p:cNvCxnSpPr/>
              <p:nvPr userDrawn="1"/>
            </p:nvCxnSpPr>
            <p:spPr>
              <a:xfrm>
                <a:off x="8953500" y="24917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직선 연결선 36"/>
              <p:cNvCxnSpPr/>
              <p:nvPr userDrawn="1"/>
            </p:nvCxnSpPr>
            <p:spPr>
              <a:xfrm>
                <a:off x="9105900" y="2644140"/>
                <a:ext cx="20955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이등변 삼각형 22"/>
            <p:cNvSpPr>
              <a:spLocks noChangeAspect="1"/>
            </p:cNvSpPr>
            <p:nvPr userDrawn="1"/>
          </p:nvSpPr>
          <p:spPr>
            <a:xfrm rot="16200000">
              <a:off x="8521233" y="2828806"/>
              <a:ext cx="116929" cy="100800"/>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sp>
          <p:nvSpPr>
            <p:cNvPr id="24" name="이등변 삼각형 23"/>
            <p:cNvSpPr>
              <a:spLocks noChangeAspect="1"/>
            </p:cNvSpPr>
            <p:nvPr userDrawn="1"/>
          </p:nvSpPr>
          <p:spPr>
            <a:xfrm rot="16200000">
              <a:off x="8349088" y="3578293"/>
              <a:ext cx="116929" cy="100800"/>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grpSp>
      <p:grpSp>
        <p:nvGrpSpPr>
          <p:cNvPr id="38" name="그룹 37"/>
          <p:cNvGrpSpPr/>
          <p:nvPr userDrawn="1"/>
        </p:nvGrpSpPr>
        <p:grpSpPr>
          <a:xfrm>
            <a:off x="6999861" y="636497"/>
            <a:ext cx="4662716" cy="2271623"/>
            <a:chOff x="7277100" y="733853"/>
            <a:chExt cx="3924300" cy="1911875"/>
          </a:xfrm>
        </p:grpSpPr>
        <p:grpSp>
          <p:nvGrpSpPr>
            <p:cNvPr id="39" name="그룹 38"/>
            <p:cNvGrpSpPr/>
            <p:nvPr userDrawn="1"/>
          </p:nvGrpSpPr>
          <p:grpSpPr>
            <a:xfrm>
              <a:off x="7277100" y="815340"/>
              <a:ext cx="3924300" cy="1830388"/>
              <a:chOff x="7277100" y="815340"/>
              <a:chExt cx="3924300" cy="1830388"/>
            </a:xfrm>
          </p:grpSpPr>
          <p:cxnSp>
            <p:nvCxnSpPr>
              <p:cNvPr id="42" name="직선 연결선 41"/>
              <p:cNvCxnSpPr/>
              <p:nvPr userDrawn="1"/>
            </p:nvCxnSpPr>
            <p:spPr>
              <a:xfrm>
                <a:off x="7277100" y="8153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직선 연결선 42"/>
              <p:cNvCxnSpPr/>
              <p:nvPr userDrawn="1"/>
            </p:nvCxnSpPr>
            <p:spPr>
              <a:xfrm>
                <a:off x="7429500" y="9677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직선 연결선 43"/>
              <p:cNvCxnSpPr/>
              <p:nvPr userDrawn="1"/>
            </p:nvCxnSpPr>
            <p:spPr>
              <a:xfrm>
                <a:off x="7581900" y="11201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직선 연결선 44"/>
              <p:cNvCxnSpPr/>
              <p:nvPr userDrawn="1"/>
            </p:nvCxnSpPr>
            <p:spPr>
              <a:xfrm>
                <a:off x="7734300" y="12725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직선 연결선 45"/>
              <p:cNvCxnSpPr/>
              <p:nvPr userDrawn="1"/>
            </p:nvCxnSpPr>
            <p:spPr>
              <a:xfrm>
                <a:off x="7886700" y="14249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직선 연결선 46"/>
              <p:cNvCxnSpPr/>
              <p:nvPr userDrawn="1"/>
            </p:nvCxnSpPr>
            <p:spPr>
              <a:xfrm>
                <a:off x="8039100" y="15773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직선 연결선 47"/>
              <p:cNvCxnSpPr/>
              <p:nvPr userDrawn="1"/>
            </p:nvCxnSpPr>
            <p:spPr>
              <a:xfrm>
                <a:off x="8191500" y="17297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직선 연결선 48"/>
              <p:cNvCxnSpPr/>
              <p:nvPr userDrawn="1"/>
            </p:nvCxnSpPr>
            <p:spPr>
              <a:xfrm>
                <a:off x="8343900" y="18821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직선 연결선 49"/>
              <p:cNvCxnSpPr/>
              <p:nvPr userDrawn="1"/>
            </p:nvCxnSpPr>
            <p:spPr>
              <a:xfrm>
                <a:off x="8496300" y="20345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직선 연결선 50"/>
              <p:cNvCxnSpPr/>
              <p:nvPr userDrawn="1"/>
            </p:nvCxnSpPr>
            <p:spPr>
              <a:xfrm>
                <a:off x="8648700" y="21869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직선 연결선 51"/>
              <p:cNvCxnSpPr/>
              <p:nvPr userDrawn="1"/>
            </p:nvCxnSpPr>
            <p:spPr>
              <a:xfrm>
                <a:off x="8801100" y="23393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직선 연결선 52"/>
              <p:cNvCxnSpPr/>
              <p:nvPr userDrawn="1"/>
            </p:nvCxnSpPr>
            <p:spPr>
              <a:xfrm>
                <a:off x="8953500" y="24917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직선 연결선 53"/>
              <p:cNvCxnSpPr/>
              <p:nvPr userDrawn="1"/>
            </p:nvCxnSpPr>
            <p:spPr>
              <a:xfrm>
                <a:off x="9105900" y="2644140"/>
                <a:ext cx="20955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0" name="이등변 삼각형 39"/>
            <p:cNvSpPr>
              <a:spLocks noChangeAspect="1"/>
            </p:cNvSpPr>
            <p:nvPr userDrawn="1"/>
          </p:nvSpPr>
          <p:spPr>
            <a:xfrm rot="16200000">
              <a:off x="7912948" y="745705"/>
              <a:ext cx="171848" cy="148144"/>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sp>
          <p:nvSpPr>
            <p:cNvPr id="41" name="이등변 삼각형 40"/>
            <p:cNvSpPr>
              <a:spLocks noChangeAspect="1"/>
            </p:cNvSpPr>
            <p:nvPr userDrawn="1"/>
          </p:nvSpPr>
          <p:spPr>
            <a:xfrm rot="16200000">
              <a:off x="8763903" y="1508682"/>
              <a:ext cx="171848" cy="148144"/>
            </a:xfrm>
            <a:prstGeom prst="triangle">
              <a:avLst/>
            </a:prstGeom>
            <a:solidFill>
              <a:schemeClr val="bg1"/>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grpSp>
    </p:spTree>
    <p:extLst>
      <p:ext uri="{BB962C8B-B14F-4D97-AF65-F5344CB8AC3E}">
        <p14:creationId xmlns:p14="http://schemas.microsoft.com/office/powerpoint/2010/main" val="9614015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직사각형 6"/>
          <p:cNvSpPr/>
          <p:nvPr/>
        </p:nvSpPr>
        <p:spPr bwMode="auto">
          <a:xfrm>
            <a:off x="1314994" y="730541"/>
            <a:ext cx="6325059" cy="3555415"/>
          </a:xfrm>
          <a:prstGeom prst="rect">
            <a:avLst/>
          </a:prstGeom>
          <a:solidFill>
            <a:schemeClr val="bg1"/>
          </a:solidFill>
          <a:ln w="6350">
            <a:solidFill>
              <a:schemeClr val="bg1">
                <a:lumMod val="50000"/>
              </a:schemeClr>
            </a:solidFill>
            <a:miter lim="800000"/>
            <a:headEnd/>
            <a:tailEnd/>
          </a:ln>
          <a:effectLst/>
        </p:spPr>
        <p:txBody>
          <a:bodyPr wrap="none" lIns="107415" tIns="0" rIns="107415" bIns="0" anchor="ctr"/>
          <a:lstStyle/>
          <a:p>
            <a:pPr lvl="0" algn="ctr"/>
            <a:endParaRPr lang="ko-KR" altLang="en-US" sz="1200" dirty="0">
              <a:solidFill>
                <a:prstClr val="black"/>
              </a:solidFill>
              <a:latin typeface="나눔스퀘어" panose="020B0600000101010101" pitchFamily="50" charset="-127"/>
              <a:ea typeface="나눔스퀘어" panose="020B0600000101010101" pitchFamily="50" charset="-127"/>
            </a:endParaRPr>
          </a:p>
        </p:txBody>
      </p:sp>
      <p:sp>
        <p:nvSpPr>
          <p:cNvPr id="19" name="직사각형 18"/>
          <p:cNvSpPr/>
          <p:nvPr/>
        </p:nvSpPr>
        <p:spPr bwMode="auto">
          <a:xfrm>
            <a:off x="35495" y="4329067"/>
            <a:ext cx="7604557" cy="762963"/>
          </a:xfrm>
          <a:prstGeom prst="rect">
            <a:avLst/>
          </a:prstGeom>
          <a:solidFill>
            <a:schemeClr val="bg1"/>
          </a:solidFill>
          <a:ln w="6350">
            <a:solidFill>
              <a:schemeClr val="bg1">
                <a:lumMod val="50000"/>
              </a:schemeClr>
            </a:solidFill>
            <a:miter lim="800000"/>
            <a:headEnd/>
            <a:tailEnd/>
          </a:ln>
          <a:effectLst/>
        </p:spPr>
        <p:txBody>
          <a:bodyPr wrap="none" lIns="107415" tIns="0" rIns="107415" bIns="0" anchor="ctr"/>
          <a:lstStyle/>
          <a:p>
            <a:pPr lvl="0" algn="ctr"/>
            <a:endParaRPr lang="ko-KR" altLang="en-US" sz="1200" dirty="0">
              <a:solidFill>
                <a:prstClr val="black"/>
              </a:solidFill>
              <a:latin typeface="나눔스퀘어" panose="020B0600000101010101" pitchFamily="50" charset="-127"/>
              <a:ea typeface="나눔스퀘어" panose="020B0600000101010101" pitchFamily="50" charset="-127"/>
            </a:endParaRPr>
          </a:p>
        </p:txBody>
      </p:sp>
      <p:sp>
        <p:nvSpPr>
          <p:cNvPr id="20" name="직사각형 19"/>
          <p:cNvSpPr/>
          <p:nvPr/>
        </p:nvSpPr>
        <p:spPr bwMode="auto">
          <a:xfrm>
            <a:off x="35495" y="4329067"/>
            <a:ext cx="269305" cy="771550"/>
          </a:xfrm>
          <a:prstGeom prst="rect">
            <a:avLst/>
          </a:prstGeom>
          <a:solidFill>
            <a:schemeClr val="tx1">
              <a:lumMod val="65000"/>
              <a:lumOff val="35000"/>
            </a:schemeClr>
          </a:solidFill>
          <a:ln w="6350">
            <a:solidFill>
              <a:schemeClr val="bg1">
                <a:lumMod val="50000"/>
              </a:schemeClr>
            </a:solidFill>
            <a:miter lim="800000"/>
            <a:headEnd/>
            <a:tailEnd/>
          </a:ln>
          <a:effectLst/>
        </p:spPr>
        <p:txBody>
          <a:bodyPr wrap="none" lIns="107415" tIns="0" rIns="107415" bIns="0" anchor="ctr" anchorCtr="1"/>
          <a:lstStyle/>
          <a:p>
            <a:pPr lvl="0" algn="ctr"/>
            <a:r>
              <a:rPr lang="ko-KR" altLang="en-US" sz="1000" b="1" dirty="0">
                <a:solidFill>
                  <a:schemeClr val="bg1"/>
                </a:solidFill>
                <a:latin typeface="나눔스퀘어" panose="020B0600000101010101" pitchFamily="50" charset="-127"/>
                <a:ea typeface="나눔스퀘어" panose="020B0600000101010101" pitchFamily="50" charset="-127"/>
              </a:rPr>
              <a:t>내</a:t>
            </a:r>
            <a:endParaRPr lang="en-US" altLang="ko-KR" sz="1000" b="1" dirty="0">
              <a:solidFill>
                <a:schemeClr val="bg1"/>
              </a:solidFill>
              <a:latin typeface="나눔스퀘어" panose="020B0600000101010101" pitchFamily="50" charset="-127"/>
              <a:ea typeface="나눔스퀘어" panose="020B0600000101010101" pitchFamily="50" charset="-127"/>
            </a:endParaRPr>
          </a:p>
          <a:p>
            <a:pPr lvl="0" algn="ctr"/>
            <a:r>
              <a:rPr lang="ko-KR" altLang="en-US" sz="1000" b="1" dirty="0">
                <a:solidFill>
                  <a:schemeClr val="bg1"/>
                </a:solidFill>
                <a:latin typeface="나눔스퀘어" panose="020B0600000101010101" pitchFamily="50" charset="-127"/>
                <a:ea typeface="나눔스퀘어" panose="020B0600000101010101" pitchFamily="50" charset="-127"/>
              </a:rPr>
              <a:t>레</a:t>
            </a:r>
            <a:endParaRPr lang="en-US" altLang="ko-KR" sz="1000" b="1" dirty="0">
              <a:solidFill>
                <a:schemeClr val="bg1"/>
              </a:solidFill>
              <a:latin typeface="나눔스퀘어" panose="020B0600000101010101" pitchFamily="50" charset="-127"/>
              <a:ea typeface="나눔스퀘어" panose="020B0600000101010101" pitchFamily="50" charset="-127"/>
            </a:endParaRPr>
          </a:p>
          <a:p>
            <a:pPr lvl="0" algn="ctr"/>
            <a:r>
              <a:rPr lang="ko-KR" altLang="en-US" sz="1000" b="1" dirty="0">
                <a:solidFill>
                  <a:schemeClr val="bg1"/>
                </a:solidFill>
                <a:latin typeface="나눔스퀘어" panose="020B0600000101010101" pitchFamily="50" charset="-127"/>
                <a:ea typeface="나눔스퀘어" panose="020B0600000101010101" pitchFamily="50" charset="-127"/>
              </a:rPr>
              <a:t>이</a:t>
            </a:r>
            <a:endParaRPr lang="en-US" altLang="ko-KR" sz="1000" b="1" dirty="0">
              <a:solidFill>
                <a:schemeClr val="bg1"/>
              </a:solidFill>
              <a:latin typeface="나눔스퀘어" panose="020B0600000101010101" pitchFamily="50" charset="-127"/>
              <a:ea typeface="나눔스퀘어" panose="020B0600000101010101" pitchFamily="50" charset="-127"/>
            </a:endParaRPr>
          </a:p>
          <a:p>
            <a:pPr lvl="0" algn="ctr"/>
            <a:r>
              <a:rPr lang="ko-KR" altLang="en-US" sz="1000" b="1" dirty="0">
                <a:solidFill>
                  <a:schemeClr val="bg1"/>
                </a:solidFill>
                <a:latin typeface="나눔스퀘어" panose="020B0600000101010101" pitchFamily="50" charset="-127"/>
                <a:ea typeface="나눔스퀘어" panose="020B0600000101010101" pitchFamily="50" charset="-127"/>
              </a:rPr>
              <a:t>션</a:t>
            </a:r>
          </a:p>
        </p:txBody>
      </p:sp>
      <p:sp>
        <p:nvSpPr>
          <p:cNvPr id="8" name="Rectangle 282"/>
          <p:cNvSpPr>
            <a:spLocks noChangeArrowheads="1"/>
          </p:cNvSpPr>
          <p:nvPr/>
        </p:nvSpPr>
        <p:spPr bwMode="auto">
          <a:xfrm>
            <a:off x="7681334" y="500063"/>
            <a:ext cx="1427416" cy="4591967"/>
          </a:xfrm>
          <a:prstGeom prst="rect">
            <a:avLst/>
          </a:prstGeom>
          <a:solidFill>
            <a:schemeClr val="bg1"/>
          </a:solidFill>
          <a:ln w="6350">
            <a:solidFill>
              <a:schemeClr val="bg1">
                <a:lumMod val="50000"/>
              </a:schemeClr>
            </a:solidFill>
            <a:miter lim="800000"/>
            <a:headEnd/>
            <a:tailEnd/>
          </a:ln>
          <a:effectLst/>
        </p:spPr>
        <p:txBody>
          <a:bodyPr wrap="none" lIns="107415" tIns="0" rIns="107415" bIns="0" anchor="ctr"/>
          <a:lstStyle/>
          <a:p>
            <a:pPr algn="ctr">
              <a:defRPr/>
            </a:pPr>
            <a:endParaRPr lang="ko-KR" altLang="en-US" sz="1200" dirty="0">
              <a:solidFill>
                <a:prstClr val="black"/>
              </a:solidFill>
              <a:latin typeface="나눔스퀘어" panose="020B0600000101010101" pitchFamily="50" charset="-127"/>
              <a:ea typeface="나눔스퀘어" panose="020B0600000101010101" pitchFamily="50" charset="-127"/>
            </a:endParaRPr>
          </a:p>
        </p:txBody>
      </p:sp>
      <p:sp>
        <p:nvSpPr>
          <p:cNvPr id="11" name="Text Box 288"/>
          <p:cNvSpPr txBox="1">
            <a:spLocks noChangeArrowheads="1"/>
          </p:cNvSpPr>
          <p:nvPr/>
        </p:nvSpPr>
        <p:spPr bwMode="auto">
          <a:xfrm>
            <a:off x="7681433" y="417995"/>
            <a:ext cx="1427194" cy="312546"/>
          </a:xfrm>
          <a:prstGeom prst="rect">
            <a:avLst/>
          </a:prstGeom>
          <a:solidFill>
            <a:schemeClr val="tx1">
              <a:lumMod val="65000"/>
              <a:lumOff val="35000"/>
            </a:schemeClr>
          </a:solidFill>
          <a:ln w="6350">
            <a:solidFill>
              <a:schemeClr val="bg1">
                <a:lumMod val="50000"/>
              </a:schemeClr>
            </a:solidFill>
            <a:miter lim="800000"/>
            <a:headEnd/>
            <a:tailEnd/>
          </a:ln>
          <a:effectLst/>
        </p:spPr>
        <p:txBody>
          <a:bodyPr wrap="none" lIns="107415" tIns="0" rIns="107415" bIns="0" anchor="ctr" anchorCtr="1"/>
          <a:lstStyle>
            <a:defPPr>
              <a:defRPr lang="ko-KR"/>
            </a:defPPr>
            <a:lvl1pPr algn="ctr">
              <a:defRPr sz="1000" b="1">
                <a:solidFill>
                  <a:schemeClr val="bg1"/>
                </a:solidFill>
                <a:latin typeface="나눔고딕" pitchFamily="50" charset="-127"/>
                <a:ea typeface="나눔고딕" pitchFamily="50" charset="-127"/>
              </a:defRPr>
            </a:lvl1pPr>
          </a:lstStyle>
          <a:p>
            <a:pPr lvl="0"/>
            <a:r>
              <a:rPr lang="en-US" altLang="ko-KR" dirty="0">
                <a:latin typeface="나눔스퀘어" panose="020B0600000101010101" pitchFamily="50" charset="-127"/>
                <a:ea typeface="나눔스퀘어" panose="020B0600000101010101" pitchFamily="50" charset="-127"/>
              </a:rPr>
              <a:t> </a:t>
            </a:r>
            <a:r>
              <a:rPr lang="ko-KR" altLang="en-US" dirty="0">
                <a:latin typeface="나눔스퀘어" panose="020B0600000101010101" pitchFamily="50" charset="-127"/>
                <a:ea typeface="나눔스퀘어" panose="020B0600000101010101" pitchFamily="50" charset="-127"/>
              </a:rPr>
              <a:t>화면설명</a:t>
            </a:r>
          </a:p>
        </p:txBody>
      </p:sp>
      <p:sp>
        <p:nvSpPr>
          <p:cNvPr id="40" name="Rectangle 289"/>
          <p:cNvSpPr>
            <a:spLocks noChangeArrowheads="1"/>
          </p:cNvSpPr>
          <p:nvPr/>
        </p:nvSpPr>
        <p:spPr bwMode="auto">
          <a:xfrm>
            <a:off x="35918" y="55563"/>
            <a:ext cx="3206685" cy="293687"/>
          </a:xfrm>
          <a:prstGeom prst="rect">
            <a:avLst/>
          </a:prstGeom>
          <a:solidFill>
            <a:schemeClr val="bg1"/>
          </a:solidFill>
          <a:ln w="6350">
            <a:solidFill>
              <a:schemeClr val="bg1">
                <a:lumMod val="50000"/>
              </a:schemeClr>
            </a:solidFill>
            <a:miter lim="800000"/>
            <a:headEnd/>
            <a:tailEnd/>
          </a:ln>
          <a:effectLst/>
        </p:spPr>
        <p:txBody>
          <a:bodyPr wrap="square" lIns="107415" tIns="0" rIns="107415" bIns="0" anchor="ctr"/>
          <a:lstStyle/>
          <a:p>
            <a:pPr marL="361950" indent="0" algn="l" defTabSz="914400" rtl="0" eaLnBrk="1" latinLnBrk="1" hangingPunct="1">
              <a:defRPr/>
            </a:pPr>
            <a:r>
              <a:rPr lang="ko-KR" altLang="en-US" sz="1000" kern="1200" dirty="0" smtClean="0">
                <a:solidFill>
                  <a:schemeClr val="tx1"/>
                </a:solidFill>
                <a:latin typeface="나눔스퀘어" panose="020B0600000101010101" pitchFamily="50" charset="-127"/>
                <a:ea typeface="나눔스퀘어" panose="020B0600000101010101" pitchFamily="50" charset="-127"/>
                <a:cs typeface="+mn-cs"/>
              </a:rPr>
              <a:t>중국 화장품 법규 및 인허가 제도</a:t>
            </a:r>
          </a:p>
        </p:txBody>
      </p:sp>
      <p:sp>
        <p:nvSpPr>
          <p:cNvPr id="41" name="Rectangle 290"/>
          <p:cNvSpPr>
            <a:spLocks noChangeArrowheads="1"/>
          </p:cNvSpPr>
          <p:nvPr/>
        </p:nvSpPr>
        <p:spPr bwMode="auto">
          <a:xfrm>
            <a:off x="35918" y="55563"/>
            <a:ext cx="453180" cy="293687"/>
          </a:xfrm>
          <a:prstGeom prst="rect">
            <a:avLst/>
          </a:prstGeom>
          <a:solidFill>
            <a:schemeClr val="tx1">
              <a:lumMod val="65000"/>
              <a:lumOff val="35000"/>
            </a:schemeClr>
          </a:solidFill>
          <a:ln w="6350">
            <a:solidFill>
              <a:schemeClr val="bg1">
                <a:lumMod val="50000"/>
              </a:schemeClr>
            </a:solidFill>
            <a:miter lim="800000"/>
            <a:headEnd/>
            <a:tailEnd/>
          </a:ln>
          <a:effectLst/>
        </p:spPr>
        <p:txBody>
          <a:bodyPr wrap="none" lIns="107415" tIns="0" rIns="107415" bIns="0" anchor="ctr" anchorCtr="1"/>
          <a:lstStyle/>
          <a:p>
            <a:pPr lvl="0" algn="ctr"/>
            <a:r>
              <a:rPr lang="ko-KR" altLang="en-US" sz="1000" b="1" dirty="0" smtClean="0">
                <a:solidFill>
                  <a:schemeClr val="bg1"/>
                </a:solidFill>
                <a:latin typeface="나눔스퀘어" panose="020B0600000101010101" pitchFamily="50" charset="-127"/>
                <a:ea typeface="나눔스퀘어" panose="020B0600000101010101" pitchFamily="50" charset="-127"/>
              </a:rPr>
              <a:t>분야</a:t>
            </a:r>
            <a:endParaRPr lang="ko-KR" altLang="en-US" sz="1000" b="1" dirty="0">
              <a:solidFill>
                <a:schemeClr val="bg1"/>
              </a:solidFill>
              <a:latin typeface="나눔스퀘어" panose="020B0600000101010101" pitchFamily="50" charset="-127"/>
              <a:ea typeface="나눔스퀘어" panose="020B0600000101010101" pitchFamily="50" charset="-127"/>
            </a:endParaRPr>
          </a:p>
        </p:txBody>
      </p:sp>
      <p:sp>
        <p:nvSpPr>
          <p:cNvPr id="52" name="Rectangle 128"/>
          <p:cNvSpPr>
            <a:spLocks noChangeArrowheads="1"/>
          </p:cNvSpPr>
          <p:nvPr/>
        </p:nvSpPr>
        <p:spPr bwMode="auto">
          <a:xfrm>
            <a:off x="35496" y="463128"/>
            <a:ext cx="1238217" cy="3822829"/>
          </a:xfrm>
          <a:prstGeom prst="rect">
            <a:avLst/>
          </a:prstGeom>
          <a:solidFill>
            <a:schemeClr val="bg1"/>
          </a:solidFill>
          <a:ln w="6350">
            <a:solidFill>
              <a:schemeClr val="bg1">
                <a:lumMod val="50000"/>
              </a:schemeClr>
            </a:solidFill>
            <a:miter lim="800000"/>
            <a:headEnd/>
            <a:tailEnd/>
          </a:ln>
          <a:effectLst/>
        </p:spPr>
        <p:txBody>
          <a:bodyPr wrap="none" lIns="107415" tIns="0" rIns="107415" bIns="0" anchor="ctr"/>
          <a:lstStyle/>
          <a:p>
            <a:pPr lvl="0" algn="ctr"/>
            <a:endParaRPr lang="ko-KR" altLang="en-US" sz="1200" dirty="0">
              <a:solidFill>
                <a:prstClr val="black"/>
              </a:solidFill>
              <a:latin typeface="나눔스퀘어" panose="020B0600000101010101" pitchFamily="50" charset="-127"/>
              <a:ea typeface="나눔스퀘어" panose="020B0600000101010101" pitchFamily="50" charset="-127"/>
            </a:endParaRPr>
          </a:p>
        </p:txBody>
      </p:sp>
      <p:sp>
        <p:nvSpPr>
          <p:cNvPr id="53" name="Rectangle 130"/>
          <p:cNvSpPr>
            <a:spLocks noChangeArrowheads="1"/>
          </p:cNvSpPr>
          <p:nvPr/>
        </p:nvSpPr>
        <p:spPr bwMode="auto">
          <a:xfrm>
            <a:off x="35496" y="417995"/>
            <a:ext cx="1238217" cy="312546"/>
          </a:xfrm>
          <a:prstGeom prst="rect">
            <a:avLst/>
          </a:prstGeom>
          <a:solidFill>
            <a:schemeClr val="tx1">
              <a:lumMod val="65000"/>
              <a:lumOff val="35000"/>
            </a:schemeClr>
          </a:solidFill>
          <a:ln w="6350">
            <a:solidFill>
              <a:schemeClr val="bg1">
                <a:lumMod val="50000"/>
              </a:schemeClr>
            </a:solidFill>
            <a:miter lim="800000"/>
            <a:headEnd/>
            <a:tailEnd/>
          </a:ln>
          <a:effectLst/>
        </p:spPr>
        <p:txBody>
          <a:bodyPr wrap="none" lIns="107415" tIns="0" rIns="107415" bIns="0" anchor="ctr" anchorCtr="1"/>
          <a:lstStyle/>
          <a:p>
            <a:pPr lvl="0" algn="ctr"/>
            <a:r>
              <a:rPr lang="en-US" altLang="ko-KR" sz="1000" b="1" dirty="0">
                <a:solidFill>
                  <a:schemeClr val="bg1"/>
                </a:solidFill>
                <a:latin typeface="나눔스퀘어" panose="020B0600000101010101" pitchFamily="50" charset="-127"/>
                <a:ea typeface="나눔스퀘어" panose="020B0600000101010101" pitchFamily="50" charset="-127"/>
              </a:rPr>
              <a:t>Index</a:t>
            </a:r>
          </a:p>
        </p:txBody>
      </p:sp>
      <p:sp>
        <p:nvSpPr>
          <p:cNvPr id="55" name="Rectangle 39"/>
          <p:cNvSpPr>
            <a:spLocks noChangeArrowheads="1"/>
          </p:cNvSpPr>
          <p:nvPr/>
        </p:nvSpPr>
        <p:spPr bwMode="auto">
          <a:xfrm>
            <a:off x="73599" y="1442548"/>
            <a:ext cx="1162966" cy="215900"/>
          </a:xfrm>
          <a:prstGeom prst="rect">
            <a:avLst/>
          </a:prstGeom>
          <a:solidFill>
            <a:srgbClr val="DDDDDD"/>
          </a:solidFill>
          <a:ln w="3175">
            <a:solidFill>
              <a:schemeClr val="bg1">
                <a:lumMod val="75000"/>
              </a:schemeClr>
            </a:solidFill>
            <a:miter lim="800000"/>
            <a:headEnd/>
            <a:tailEnd/>
          </a:ln>
        </p:spPr>
        <p:txBody>
          <a:bodyPr wrap="none" anchor="ctr"/>
          <a:lstStyle/>
          <a:p>
            <a:pPr algn="ctr" defTabSz="850900"/>
            <a:r>
              <a:rPr lang="ko-KR" altLang="en-US" sz="1000" b="1" spc="300" dirty="0" smtClean="0">
                <a:solidFill>
                  <a:schemeClr val="bg1">
                    <a:lumMod val="65000"/>
                  </a:schemeClr>
                </a:solidFill>
                <a:latin typeface="나눔스퀘어" panose="020B0600000101010101" pitchFamily="50" charset="-127"/>
                <a:ea typeface="나눔스퀘어" panose="020B0600000101010101" pitchFamily="50" charset="-127"/>
              </a:rPr>
              <a:t>이해하기</a:t>
            </a:r>
            <a:endParaRPr lang="ko-KR" altLang="en-US" sz="1000" b="1" spc="300" dirty="0">
              <a:solidFill>
                <a:schemeClr val="bg1">
                  <a:lumMod val="65000"/>
                </a:schemeClr>
              </a:solidFill>
              <a:latin typeface="나눔스퀘어" panose="020B0600000101010101" pitchFamily="50" charset="-127"/>
              <a:ea typeface="나눔스퀘어" panose="020B0600000101010101" pitchFamily="50" charset="-127"/>
            </a:endParaRPr>
          </a:p>
        </p:txBody>
      </p:sp>
      <p:sp>
        <p:nvSpPr>
          <p:cNvPr id="29" name="Rectangle 130"/>
          <p:cNvSpPr>
            <a:spLocks noChangeArrowheads="1"/>
          </p:cNvSpPr>
          <p:nvPr userDrawn="1"/>
        </p:nvSpPr>
        <p:spPr bwMode="auto">
          <a:xfrm>
            <a:off x="1314995" y="417995"/>
            <a:ext cx="6325058" cy="317500"/>
          </a:xfrm>
          <a:prstGeom prst="rect">
            <a:avLst/>
          </a:prstGeom>
          <a:solidFill>
            <a:schemeClr val="bg1">
              <a:lumMod val="85000"/>
            </a:schemeClr>
          </a:solidFill>
          <a:ln w="6350">
            <a:solidFill>
              <a:schemeClr val="bg1">
                <a:lumMod val="50000"/>
              </a:schemeClr>
            </a:solidFill>
            <a:miter lim="800000"/>
            <a:headEnd/>
            <a:tailEnd/>
          </a:ln>
          <a:effectLst/>
        </p:spPr>
        <p:txBody>
          <a:bodyPr wrap="none" lIns="107415" tIns="0" rIns="107415" bIns="0" anchor="ctr"/>
          <a:lstStyle/>
          <a:p>
            <a:pPr lvl="0" algn="ctr"/>
            <a:endParaRPr lang="en-US" altLang="ko-KR" sz="1200" dirty="0">
              <a:solidFill>
                <a:prstClr val="black"/>
              </a:solidFill>
              <a:latin typeface="나눔스퀘어" panose="020B0600000101010101" pitchFamily="50" charset="-127"/>
              <a:ea typeface="나눔스퀘어" panose="020B0600000101010101" pitchFamily="50" charset="-127"/>
            </a:endParaRPr>
          </a:p>
        </p:txBody>
      </p:sp>
      <p:sp>
        <p:nvSpPr>
          <p:cNvPr id="30" name="Rectangle 37"/>
          <p:cNvSpPr>
            <a:spLocks noChangeArrowheads="1"/>
          </p:cNvSpPr>
          <p:nvPr/>
        </p:nvSpPr>
        <p:spPr bwMode="auto">
          <a:xfrm>
            <a:off x="73599" y="775899"/>
            <a:ext cx="1162966" cy="215900"/>
          </a:xfrm>
          <a:prstGeom prst="rect">
            <a:avLst/>
          </a:prstGeom>
          <a:solidFill>
            <a:srgbClr val="DDDDDD"/>
          </a:solidFill>
          <a:ln w="3175">
            <a:solidFill>
              <a:schemeClr val="bg1">
                <a:lumMod val="75000"/>
              </a:schemeClr>
            </a:solidFill>
            <a:miter lim="800000"/>
            <a:headEnd/>
            <a:tailEnd/>
          </a:ln>
        </p:spPr>
        <p:txBody>
          <a:bodyPr wrap="none" anchor="ctr"/>
          <a:lstStyle/>
          <a:p>
            <a:pPr algn="ctr" defTabSz="850900"/>
            <a:r>
              <a:rPr lang="ko-KR" altLang="en-US" sz="1000" b="1" spc="300" dirty="0" smtClean="0">
                <a:solidFill>
                  <a:schemeClr val="bg1">
                    <a:lumMod val="65000"/>
                  </a:schemeClr>
                </a:solidFill>
                <a:latin typeface="나눔스퀘어" panose="020B0600000101010101" pitchFamily="50" charset="-127"/>
                <a:ea typeface="나눔스퀘어" panose="020B0600000101010101" pitchFamily="50" charset="-127"/>
              </a:rPr>
              <a:t>공감하기</a:t>
            </a:r>
            <a:endParaRPr lang="ko-KR" altLang="en-US" sz="1000" b="1" spc="300" dirty="0">
              <a:solidFill>
                <a:schemeClr val="bg1">
                  <a:lumMod val="65000"/>
                </a:schemeClr>
              </a:solidFill>
              <a:latin typeface="나눔스퀘어" panose="020B0600000101010101" pitchFamily="50" charset="-127"/>
              <a:ea typeface="나눔스퀘어" panose="020B0600000101010101" pitchFamily="50" charset="-127"/>
            </a:endParaRPr>
          </a:p>
        </p:txBody>
      </p:sp>
      <p:sp>
        <p:nvSpPr>
          <p:cNvPr id="32" name="Rectangle 38"/>
          <p:cNvSpPr>
            <a:spLocks noChangeArrowheads="1"/>
          </p:cNvSpPr>
          <p:nvPr/>
        </p:nvSpPr>
        <p:spPr bwMode="auto">
          <a:xfrm>
            <a:off x="27163" y="1002288"/>
            <a:ext cx="1246550"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90488" marR="0" indent="-90488" algn="l" defTabSz="850900" rtl="0" eaLnBrk="1" fontAlgn="auto" latinLnBrk="1" hangingPunct="1">
              <a:lnSpc>
                <a:spcPct val="100000"/>
              </a:lnSpc>
              <a:spcBef>
                <a:spcPts val="0"/>
              </a:spcBef>
              <a:spcAft>
                <a:spcPts val="600"/>
              </a:spcAft>
              <a:buClrTx/>
              <a:buSzTx/>
              <a:buFont typeface="Wingdings" panose="05000000000000000000" pitchFamily="2" charset="2"/>
              <a:buChar char="§"/>
              <a:tabLst/>
              <a:defRPr/>
            </a:pPr>
            <a:r>
              <a:rPr lang="ko-KR" altLang="en-US" sz="900" dirty="0">
                <a:latin typeface="나눔스퀘어" panose="020B0600000101010101" pitchFamily="50" charset="-127"/>
                <a:ea typeface="나눔스퀘어" panose="020B0600000101010101" pitchFamily="50" charset="-127"/>
              </a:rPr>
              <a:t>오늘의 </a:t>
            </a:r>
            <a:r>
              <a:rPr lang="ko-KR" altLang="en-US" sz="900" dirty="0" smtClean="0">
                <a:latin typeface="나눔스퀘어" panose="020B0600000101010101" pitchFamily="50" charset="-127"/>
                <a:ea typeface="나눔스퀘어" panose="020B0600000101010101" pitchFamily="50" charset="-127"/>
              </a:rPr>
              <a:t>목표</a:t>
            </a:r>
            <a:endParaRPr lang="en-US" altLang="ko-KR" sz="900" dirty="0" smtClean="0">
              <a:latin typeface="나눔스퀘어" panose="020B0600000101010101" pitchFamily="50" charset="-127"/>
              <a:ea typeface="나눔스퀘어" panose="020B0600000101010101" pitchFamily="50" charset="-127"/>
            </a:endParaRPr>
          </a:p>
          <a:p>
            <a:pPr marL="90488" marR="0" indent="-90488" algn="l" defTabSz="850900" rtl="0" eaLnBrk="1" fontAlgn="auto" latinLnBrk="1" hangingPunct="1">
              <a:lnSpc>
                <a:spcPct val="100000"/>
              </a:lnSpc>
              <a:spcBef>
                <a:spcPts val="0"/>
              </a:spcBef>
              <a:spcAft>
                <a:spcPts val="600"/>
              </a:spcAft>
              <a:buClrTx/>
              <a:buSzTx/>
              <a:buFont typeface="Wingdings" panose="05000000000000000000" pitchFamily="2" charset="2"/>
              <a:buChar char="§"/>
              <a:tabLst/>
              <a:defRPr/>
            </a:pPr>
            <a:r>
              <a:rPr lang="ko-KR" altLang="en-US" sz="900" dirty="0" smtClean="0">
                <a:latin typeface="나눔스퀘어" panose="020B0600000101010101" pitchFamily="50" charset="-127"/>
                <a:ea typeface="나눔스퀘어" panose="020B0600000101010101" pitchFamily="50" charset="-127"/>
              </a:rPr>
              <a:t>사전 수준진단</a:t>
            </a:r>
            <a:endParaRPr lang="en-US" altLang="ko-KR" sz="900" dirty="0">
              <a:latin typeface="나눔스퀘어" panose="020B0600000101010101" pitchFamily="50" charset="-127"/>
              <a:ea typeface="나눔스퀘어" panose="020B0600000101010101" pitchFamily="50" charset="-127"/>
            </a:endParaRPr>
          </a:p>
        </p:txBody>
      </p:sp>
      <p:sp>
        <p:nvSpPr>
          <p:cNvPr id="34" name="Rectangle 38"/>
          <p:cNvSpPr>
            <a:spLocks noChangeArrowheads="1"/>
          </p:cNvSpPr>
          <p:nvPr userDrawn="1"/>
        </p:nvSpPr>
        <p:spPr bwMode="auto">
          <a:xfrm>
            <a:off x="0" y="1658448"/>
            <a:ext cx="138447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44463" marR="0" indent="-144463" algn="l" defTabSz="850900" rtl="0" eaLnBrk="1" fontAlgn="auto" latinLnBrk="0" hangingPunct="1">
              <a:lnSpc>
                <a:spcPct val="100000"/>
              </a:lnSpc>
              <a:spcBef>
                <a:spcPts val="0"/>
              </a:spcBef>
              <a:spcAft>
                <a:spcPts val="600"/>
              </a:spcAft>
              <a:buClrTx/>
              <a:buSzTx/>
              <a:buFont typeface="+mj-lt"/>
              <a:buAutoNum type="arabicPeriod"/>
              <a:tabLst/>
              <a:defRPr/>
            </a:pPr>
            <a:r>
              <a:rPr lang="ko-KR" altLang="en-US" sz="900" kern="1200" dirty="0" smtClean="0">
                <a:solidFill>
                  <a:schemeClr val="tx1"/>
                </a:solidFill>
                <a:latin typeface="나눔스퀘어" panose="020B0600000101010101" pitchFamily="50" charset="-127"/>
                <a:ea typeface="나눔스퀘어" panose="020B0600000101010101" pitchFamily="50" charset="-127"/>
                <a:cs typeface="+mn-cs"/>
              </a:rPr>
              <a:t>중국 수출 절차 개요</a:t>
            </a:r>
          </a:p>
        </p:txBody>
      </p:sp>
      <p:sp>
        <p:nvSpPr>
          <p:cNvPr id="26" name="Rectangle 45"/>
          <p:cNvSpPr>
            <a:spLocks noChangeArrowheads="1"/>
          </p:cNvSpPr>
          <p:nvPr userDrawn="1"/>
        </p:nvSpPr>
        <p:spPr bwMode="auto">
          <a:xfrm>
            <a:off x="73599" y="3316012"/>
            <a:ext cx="1162966" cy="215900"/>
          </a:xfrm>
          <a:prstGeom prst="rect">
            <a:avLst/>
          </a:prstGeom>
          <a:solidFill>
            <a:srgbClr val="DDDDDD"/>
          </a:solidFill>
          <a:ln w="3175">
            <a:solidFill>
              <a:schemeClr val="bg1">
                <a:lumMod val="75000"/>
              </a:schemeClr>
            </a:solidFill>
            <a:miter lim="800000"/>
            <a:headEnd/>
            <a:tailEnd/>
          </a:ln>
        </p:spPr>
        <p:txBody>
          <a:bodyPr wrap="none" anchor="ctr"/>
          <a:lstStyle/>
          <a:p>
            <a:pPr algn="ctr" defTabSz="850900"/>
            <a:r>
              <a:rPr lang="ko-KR" altLang="en-US" sz="1000" b="1" spc="300" dirty="0" smtClean="0">
                <a:solidFill>
                  <a:schemeClr val="bg1">
                    <a:lumMod val="65000"/>
                  </a:schemeClr>
                </a:solidFill>
                <a:latin typeface="나눔스퀘어" panose="020B0600000101010101" pitchFamily="50" charset="-127"/>
                <a:ea typeface="나눔스퀘어" panose="020B0600000101010101" pitchFamily="50" charset="-127"/>
              </a:rPr>
              <a:t>점검하기</a:t>
            </a:r>
            <a:endParaRPr lang="ko-KR" altLang="en-US" sz="1000" b="1" spc="300" dirty="0">
              <a:solidFill>
                <a:schemeClr val="bg1">
                  <a:lumMod val="65000"/>
                </a:schemeClr>
              </a:solidFill>
              <a:latin typeface="나눔스퀘어" panose="020B0600000101010101" pitchFamily="50" charset="-127"/>
              <a:ea typeface="나눔스퀘어" panose="020B0600000101010101" pitchFamily="50" charset="-127"/>
            </a:endParaRPr>
          </a:p>
        </p:txBody>
      </p:sp>
      <p:sp>
        <p:nvSpPr>
          <p:cNvPr id="27" name="Rectangle 38"/>
          <p:cNvSpPr>
            <a:spLocks noChangeArrowheads="1"/>
          </p:cNvSpPr>
          <p:nvPr userDrawn="1"/>
        </p:nvSpPr>
        <p:spPr bwMode="auto">
          <a:xfrm>
            <a:off x="27163" y="3531507"/>
            <a:ext cx="1246550"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90488" marR="0" indent="-90488" algn="l" defTabSz="850900" rtl="0" eaLnBrk="1" fontAlgn="auto" latinLnBrk="1" hangingPunct="1">
              <a:lnSpc>
                <a:spcPct val="100000"/>
              </a:lnSpc>
              <a:spcBef>
                <a:spcPts val="0"/>
              </a:spcBef>
              <a:spcAft>
                <a:spcPts val="600"/>
              </a:spcAft>
              <a:buClrTx/>
              <a:buSzTx/>
              <a:buFont typeface="Wingdings" panose="05000000000000000000" pitchFamily="2" charset="2"/>
              <a:buChar char="§"/>
              <a:tabLst/>
              <a:defRPr/>
            </a:pPr>
            <a:r>
              <a:rPr lang="ko-KR" altLang="en-US" sz="900" baseline="0" dirty="0" smtClean="0">
                <a:latin typeface="나눔스퀘어" panose="020B0600000101010101" pitchFamily="50" charset="-127"/>
                <a:ea typeface="나눔스퀘어" panose="020B0600000101010101" pitchFamily="50" charset="-127"/>
              </a:rPr>
              <a:t>평가하기</a:t>
            </a:r>
            <a:endParaRPr lang="en-US" altLang="ko-KR" sz="900" baseline="0" dirty="0" smtClean="0">
              <a:latin typeface="나눔스퀘어" panose="020B0600000101010101" pitchFamily="50" charset="-127"/>
              <a:ea typeface="나눔스퀘어" panose="020B0600000101010101" pitchFamily="50" charset="-127"/>
            </a:endParaRPr>
          </a:p>
          <a:p>
            <a:pPr marL="90488" marR="0" indent="-90488" algn="l" defTabSz="850900" rtl="0" eaLnBrk="1" fontAlgn="auto" latinLnBrk="1" hangingPunct="1">
              <a:lnSpc>
                <a:spcPct val="100000"/>
              </a:lnSpc>
              <a:spcBef>
                <a:spcPts val="0"/>
              </a:spcBef>
              <a:spcAft>
                <a:spcPts val="600"/>
              </a:spcAft>
              <a:buClrTx/>
              <a:buSzTx/>
              <a:buFont typeface="Wingdings" panose="05000000000000000000" pitchFamily="2" charset="2"/>
              <a:buChar char="§"/>
              <a:tabLst/>
              <a:defRPr/>
            </a:pPr>
            <a:r>
              <a:rPr lang="ko-KR" altLang="en-US" sz="900" baseline="0" dirty="0" smtClean="0">
                <a:latin typeface="나눔스퀘어" panose="020B0600000101010101" pitchFamily="50" charset="-127"/>
                <a:ea typeface="나눔스퀘어" panose="020B0600000101010101" pitchFamily="50" charset="-127"/>
              </a:rPr>
              <a:t>요약하기</a:t>
            </a:r>
            <a:endParaRPr lang="en-US" altLang="ko-KR" sz="900" baseline="0" dirty="0" smtClean="0">
              <a:latin typeface="나눔스퀘어" panose="020B0600000101010101" pitchFamily="50" charset="-127"/>
              <a:ea typeface="나눔스퀘어" panose="020B0600000101010101" pitchFamily="50" charset="-127"/>
            </a:endParaRPr>
          </a:p>
          <a:p>
            <a:pPr marL="90488" marR="0" indent="-90488" algn="l" defTabSz="850900" rtl="0" eaLnBrk="1" fontAlgn="auto" latinLnBrk="1" hangingPunct="1">
              <a:lnSpc>
                <a:spcPct val="100000"/>
              </a:lnSpc>
              <a:spcBef>
                <a:spcPts val="0"/>
              </a:spcBef>
              <a:spcAft>
                <a:spcPts val="600"/>
              </a:spcAft>
              <a:buClrTx/>
              <a:buSzTx/>
              <a:buFont typeface="Wingdings" panose="05000000000000000000" pitchFamily="2" charset="2"/>
              <a:buChar char="§"/>
              <a:tabLst/>
              <a:defRPr/>
            </a:pPr>
            <a:r>
              <a:rPr lang="ko-KR" altLang="en-US" sz="900" baseline="0" dirty="0" smtClean="0">
                <a:latin typeface="나눔스퀘어" panose="020B0600000101010101" pitchFamily="50" charset="-127"/>
                <a:ea typeface="나눔스퀘어" panose="020B0600000101010101" pitchFamily="50" charset="-127"/>
              </a:rPr>
              <a:t>마무리하기</a:t>
            </a:r>
            <a:endParaRPr lang="en-US" altLang="ko-KR" sz="900" baseline="0" dirty="0" smtClean="0">
              <a:latin typeface="나눔스퀘어" panose="020B0600000101010101" pitchFamily="50" charset="-127"/>
              <a:ea typeface="나눔스퀘어" panose="020B0600000101010101" pitchFamily="50" charset="-127"/>
            </a:endParaRPr>
          </a:p>
        </p:txBody>
      </p:sp>
      <p:sp>
        <p:nvSpPr>
          <p:cNvPr id="39" name="Rectangle 289"/>
          <p:cNvSpPr>
            <a:spLocks noChangeArrowheads="1"/>
          </p:cNvSpPr>
          <p:nvPr userDrawn="1"/>
        </p:nvSpPr>
        <p:spPr bwMode="auto">
          <a:xfrm>
            <a:off x="3343134" y="56388"/>
            <a:ext cx="3627407" cy="293687"/>
          </a:xfrm>
          <a:prstGeom prst="rect">
            <a:avLst/>
          </a:prstGeom>
          <a:solidFill>
            <a:schemeClr val="bg1"/>
          </a:solidFill>
          <a:ln w="6350">
            <a:solidFill>
              <a:schemeClr val="bg1">
                <a:lumMod val="50000"/>
              </a:schemeClr>
            </a:solidFill>
            <a:miter lim="800000"/>
            <a:headEnd/>
            <a:tailEnd/>
          </a:ln>
          <a:effectLst/>
        </p:spPr>
        <p:txBody>
          <a:bodyPr wrap="square" lIns="107415" tIns="0" rIns="107415" bIns="0" anchor="ctr"/>
          <a:lstStyle/>
          <a:p>
            <a:pPr marL="361950" indent="0" algn="l" defTabSz="914400" rtl="0" eaLnBrk="1" latinLnBrk="1" hangingPunct="1">
              <a:defRPr/>
            </a:pPr>
            <a:r>
              <a:rPr lang="en-US" altLang="ko-KR" sz="1000" kern="1200" dirty="0" smtClean="0">
                <a:solidFill>
                  <a:schemeClr val="tx1"/>
                </a:solidFill>
                <a:latin typeface="나눔스퀘어" panose="020B0600000101010101" pitchFamily="50" charset="-127"/>
                <a:ea typeface="나눔스퀘어" panose="020B0600000101010101" pitchFamily="50" charset="-127"/>
                <a:cs typeface="+mn-cs"/>
              </a:rPr>
              <a:t>1. </a:t>
            </a:r>
            <a:r>
              <a:rPr lang="ko-KR" altLang="en-US" sz="1000" dirty="0" smtClean="0">
                <a:latin typeface="나눔고딕" panose="020D0604000000000000" pitchFamily="50" charset="-127"/>
                <a:ea typeface="나눔고딕" panose="020D0604000000000000" pitchFamily="50" charset="-127"/>
              </a:rPr>
              <a:t>중국 수출 절차</a:t>
            </a:r>
            <a:r>
              <a:rPr lang="en-US" altLang="ko-KR" sz="1000" dirty="0" smtClean="0">
                <a:latin typeface="나눔고딕" panose="020D0604000000000000" pitchFamily="50" charset="-127"/>
                <a:ea typeface="나눔고딕" panose="020D0604000000000000" pitchFamily="50" charset="-127"/>
              </a:rPr>
              <a:t>(</a:t>
            </a:r>
            <a:r>
              <a:rPr lang="ko-KR" altLang="en-US" sz="1000" dirty="0" smtClean="0">
                <a:latin typeface="나눔고딕" panose="020D0604000000000000" pitchFamily="50" charset="-127"/>
                <a:ea typeface="나눔고딕" panose="020D0604000000000000" pitchFamily="50" charset="-127"/>
              </a:rPr>
              <a:t>상표 등록</a:t>
            </a:r>
            <a:r>
              <a:rPr lang="en-US" altLang="ko-KR" sz="1000" dirty="0" smtClean="0">
                <a:latin typeface="나눔고딕" panose="020D0604000000000000" pitchFamily="50" charset="-127"/>
                <a:ea typeface="나눔고딕" panose="020D0604000000000000" pitchFamily="50" charset="-127"/>
              </a:rPr>
              <a:t>)</a:t>
            </a:r>
          </a:p>
        </p:txBody>
      </p:sp>
      <p:sp>
        <p:nvSpPr>
          <p:cNvPr id="42" name="Rectangle 290"/>
          <p:cNvSpPr>
            <a:spLocks noChangeArrowheads="1"/>
          </p:cNvSpPr>
          <p:nvPr userDrawn="1"/>
        </p:nvSpPr>
        <p:spPr bwMode="auto">
          <a:xfrm>
            <a:off x="3343134" y="56388"/>
            <a:ext cx="453180" cy="293687"/>
          </a:xfrm>
          <a:prstGeom prst="rect">
            <a:avLst/>
          </a:prstGeom>
          <a:solidFill>
            <a:schemeClr val="tx1">
              <a:lumMod val="65000"/>
              <a:lumOff val="35000"/>
            </a:schemeClr>
          </a:solidFill>
          <a:ln w="6350">
            <a:solidFill>
              <a:schemeClr val="bg1">
                <a:lumMod val="50000"/>
              </a:schemeClr>
            </a:solidFill>
            <a:miter lim="800000"/>
            <a:headEnd/>
            <a:tailEnd/>
          </a:ln>
          <a:effectLst/>
        </p:spPr>
        <p:txBody>
          <a:bodyPr wrap="none" lIns="107415" tIns="0" rIns="107415" bIns="0" anchor="ctr" anchorCtr="1"/>
          <a:lstStyle/>
          <a:p>
            <a:pPr lvl="0" algn="ctr"/>
            <a:r>
              <a:rPr lang="ko-KR" altLang="en-US" sz="1000" b="1" dirty="0" smtClean="0">
                <a:solidFill>
                  <a:schemeClr val="bg1"/>
                </a:solidFill>
                <a:latin typeface="나눔스퀘어" panose="020B0600000101010101" pitchFamily="50" charset="-127"/>
                <a:ea typeface="나눔스퀘어" panose="020B0600000101010101" pitchFamily="50" charset="-127"/>
              </a:rPr>
              <a:t>차시</a:t>
            </a:r>
            <a:endParaRPr lang="ko-KR" altLang="en-US" sz="1000" b="1" dirty="0">
              <a:solidFill>
                <a:schemeClr val="bg1"/>
              </a:solidFill>
              <a:latin typeface="나눔스퀘어" panose="020B0600000101010101" pitchFamily="50" charset="-127"/>
              <a:ea typeface="나눔스퀘어" panose="020B0600000101010101" pitchFamily="50" charset="-127"/>
            </a:endParaRPr>
          </a:p>
        </p:txBody>
      </p:sp>
      <p:sp>
        <p:nvSpPr>
          <p:cNvPr id="45" name="Rectangle 289"/>
          <p:cNvSpPr>
            <a:spLocks noChangeArrowheads="1"/>
          </p:cNvSpPr>
          <p:nvPr userDrawn="1"/>
        </p:nvSpPr>
        <p:spPr bwMode="auto">
          <a:xfrm>
            <a:off x="7404282" y="58038"/>
            <a:ext cx="1704346" cy="293687"/>
          </a:xfrm>
          <a:prstGeom prst="rect">
            <a:avLst/>
          </a:prstGeom>
          <a:solidFill>
            <a:schemeClr val="bg1"/>
          </a:solidFill>
          <a:ln w="6350">
            <a:solidFill>
              <a:schemeClr val="bg1">
                <a:lumMod val="50000"/>
              </a:schemeClr>
            </a:solidFill>
            <a:miter lim="800000"/>
            <a:headEnd/>
            <a:tailEnd/>
          </a:ln>
          <a:effectLst/>
        </p:spPr>
        <p:txBody>
          <a:bodyPr wrap="none" lIns="107415" tIns="0" rIns="107415" bIns="0" anchor="ctr"/>
          <a:lstStyle/>
          <a:p>
            <a:pPr marL="628650" indent="0" algn="l" defTabSz="914400" rtl="0" eaLnBrk="1" latinLnBrk="1" hangingPunct="1">
              <a:defRPr/>
            </a:pPr>
            <a:endParaRPr lang="ko-KR" altLang="en-US" sz="1000" kern="1200" dirty="0" smtClean="0">
              <a:solidFill>
                <a:schemeClr val="tx1"/>
              </a:solidFill>
              <a:latin typeface="나눔스퀘어" panose="020B0600000101010101" pitchFamily="50" charset="-127"/>
              <a:ea typeface="나눔스퀘어" panose="020B0600000101010101" pitchFamily="50" charset="-127"/>
              <a:cs typeface="+mn-cs"/>
            </a:endParaRPr>
          </a:p>
        </p:txBody>
      </p:sp>
      <p:sp>
        <p:nvSpPr>
          <p:cNvPr id="46" name="Rectangle 290"/>
          <p:cNvSpPr>
            <a:spLocks noChangeArrowheads="1"/>
          </p:cNvSpPr>
          <p:nvPr userDrawn="1"/>
        </p:nvSpPr>
        <p:spPr bwMode="auto">
          <a:xfrm>
            <a:off x="7404281" y="58038"/>
            <a:ext cx="617538" cy="293687"/>
          </a:xfrm>
          <a:prstGeom prst="rect">
            <a:avLst/>
          </a:prstGeom>
          <a:solidFill>
            <a:schemeClr val="tx1">
              <a:lumMod val="65000"/>
              <a:lumOff val="35000"/>
            </a:schemeClr>
          </a:solidFill>
          <a:ln w="6350">
            <a:solidFill>
              <a:schemeClr val="bg1">
                <a:lumMod val="50000"/>
              </a:schemeClr>
            </a:solidFill>
            <a:miter lim="800000"/>
            <a:headEnd/>
            <a:tailEnd/>
          </a:ln>
          <a:effectLst/>
        </p:spPr>
        <p:txBody>
          <a:bodyPr wrap="none" lIns="107415" tIns="0" rIns="107415" bIns="0" anchor="ctr" anchorCtr="1"/>
          <a:lstStyle/>
          <a:p>
            <a:pPr lvl="0" algn="ctr"/>
            <a:r>
              <a:rPr lang="ko-KR" altLang="en-US" sz="1000" b="1" dirty="0" smtClean="0">
                <a:solidFill>
                  <a:schemeClr val="bg1"/>
                </a:solidFill>
                <a:latin typeface="나눔스퀘어" panose="020B0600000101010101" pitchFamily="50" charset="-127"/>
                <a:ea typeface="나눔스퀘어" panose="020B0600000101010101" pitchFamily="50" charset="-127"/>
              </a:rPr>
              <a:t>화면번호</a:t>
            </a:r>
            <a:endParaRPr lang="ko-KR" altLang="en-US" sz="1000" b="1" dirty="0">
              <a:solidFill>
                <a:schemeClr val="bg1"/>
              </a:solidFill>
              <a:latin typeface="나눔스퀘어" panose="020B0600000101010101" pitchFamily="50" charset="-127"/>
              <a:ea typeface="나눔스퀘어" panose="020B0600000101010101" pitchFamily="50" charset="-127"/>
            </a:endParaRPr>
          </a:p>
        </p:txBody>
      </p:sp>
    </p:spTree>
    <p:extLst>
      <p:ext uri="{BB962C8B-B14F-4D97-AF65-F5344CB8AC3E}">
        <p14:creationId xmlns:p14="http://schemas.microsoft.com/office/powerpoint/2010/main" val="1897880329"/>
      </p:ext>
    </p:extLst>
  </p:cSld>
  <p:clrMap bg1="lt1" tx1="dk1" bg2="lt2" tx2="dk2" accent1="accent1" accent2="accent2" accent3="accent3" accent4="accent4" accent5="accent5" accent6="accent6" hlink="hlink" folHlink="folHlink"/>
  <p:sldLayoutIdLst>
    <p:sldLayoutId id="2147483673" r:id="rId1"/>
    <p:sldLayoutId id="2147483694" r:id="rId2"/>
    <p:sldLayoutId id="2147483702" r:id="rId3"/>
    <p:sldLayoutId id="2147483712" r:id="rId4"/>
  </p:sldLayoutIdLst>
  <p:timing>
    <p:tnLst>
      <p:par>
        <p:cTn id="1" dur="indefinite" restart="never" nodeType="tmRoot"/>
      </p:par>
    </p:tnLst>
  </p:timing>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4" orient="horz" pos="31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203452"/>
      </p:ext>
    </p:extLst>
  </p:cSld>
  <p:clrMap bg1="lt1" tx1="dk1" bg2="lt2" tx2="dk2" accent1="accent1" accent2="accent2" accent3="accent3" accent4="accent4" accent5="accent5" accent6="accent6" hlink="hlink" folHlink="folHlink"/>
  <p:sldLayoutIdLst>
    <p:sldLayoutId id="2147483698" r:id="rId1"/>
    <p:sldLayoutId id="2147483710" r:id="rId2"/>
    <p:sldLayoutId id="2147483711" r:id="rId3"/>
  </p:sldLayoutIdLst>
  <p:timing>
    <p:tnLst>
      <p:par>
        <p:cTn id="1" dur="indefinite" restart="never" nodeType="tmRoot"/>
      </p:par>
    </p:tnLst>
  </p:timing>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www.asean.org/uploads/archive/MRA-Cosmetic/Doc-3.pdf"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20.png"/><Relationship Id="rId7" Type="http://schemas.openxmlformats.org/officeDocument/2006/relationships/image" Target="../media/image45.jpeg"/><Relationship Id="rId2" Type="http://schemas.openxmlformats.org/officeDocument/2006/relationships/notesSlide" Target="../notesSlides/notesSlide51.xml"/><Relationship Id="rId1" Type="http://schemas.openxmlformats.org/officeDocument/2006/relationships/slideLayout" Target="../slideLayouts/slideLayout6.xml"/><Relationship Id="rId6" Type="http://schemas.openxmlformats.org/officeDocument/2006/relationships/image" Target="../media/image44.jpeg"/><Relationship Id="rId5" Type="http://schemas.openxmlformats.org/officeDocument/2006/relationships/hyperlink" Target="http://www.congbomypham.cqldvn.gov.vn/" TargetMode="External"/><Relationship Id="rId4" Type="http://schemas.openxmlformats.org/officeDocument/2006/relationships/hyperlink" Target="http://www.dav.gov.vn/"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2.xml"/><Relationship Id="rId1" Type="http://schemas.openxmlformats.org/officeDocument/2006/relationships/slideLayout" Target="../slideLayouts/slideLayout6.xml"/><Relationship Id="rId5" Type="http://schemas.openxmlformats.org/officeDocument/2006/relationships/image" Target="../media/image46.jpeg"/><Relationship Id="rId4" Type="http://schemas.openxmlformats.org/officeDocument/2006/relationships/image" Target="../media/image48.jpeg"/></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3.xml"/><Relationship Id="rId1" Type="http://schemas.openxmlformats.org/officeDocument/2006/relationships/slideLayout" Target="../slideLayouts/slideLayout6.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5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4.xml"/><Relationship Id="rId1" Type="http://schemas.openxmlformats.org/officeDocument/2006/relationships/slideLayout" Target="../slideLayouts/slideLayout6.xml"/><Relationship Id="rId5" Type="http://schemas.openxmlformats.org/officeDocument/2006/relationships/image" Target="../media/image51.jpeg"/><Relationship Id="rId4" Type="http://schemas.openxmlformats.org/officeDocument/2006/relationships/image" Target="../media/image53.jpeg"/></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5.xml"/><Relationship Id="rId1" Type="http://schemas.openxmlformats.org/officeDocument/2006/relationships/slideLayout" Target="../slideLayouts/slideLayout6.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5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6.xml"/><Relationship Id="rId1" Type="http://schemas.openxmlformats.org/officeDocument/2006/relationships/slideLayout" Target="../slideLayouts/slideLayout6.xml"/><Relationship Id="rId4" Type="http://schemas.openxmlformats.org/officeDocument/2006/relationships/image" Target="../media/image56.jpeg"/></Relationships>
</file>

<file path=ppt/slides/_rels/slide5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61.jpeg"/><Relationship Id="rId2" Type="http://schemas.openxmlformats.org/officeDocument/2006/relationships/notesSlide" Target="../notesSlides/notesSlide57.xml"/><Relationship Id="rId1" Type="http://schemas.openxmlformats.org/officeDocument/2006/relationships/slideLayout" Target="../slideLayouts/slideLayout6.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8.xml"/><Relationship Id="rId1" Type="http://schemas.openxmlformats.org/officeDocument/2006/relationships/slideLayout" Target="../slideLayouts/slideLayout6.xml"/><Relationship Id="rId4" Type="http://schemas.openxmlformats.org/officeDocument/2006/relationships/image" Target="../media/image61.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3.gif"/><Relationship Id="rId5" Type="http://schemas.openxmlformats.org/officeDocument/2006/relationships/image" Target="../media/image12.pn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그림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926" y="485723"/>
            <a:ext cx="8984148" cy="4049816"/>
          </a:xfrm>
          <a:prstGeom prst="rect">
            <a:avLst/>
          </a:prstGeom>
        </p:spPr>
      </p:pic>
      <p:sp>
        <p:nvSpPr>
          <p:cNvPr id="5" name="직사각형 4"/>
          <p:cNvSpPr/>
          <p:nvPr/>
        </p:nvSpPr>
        <p:spPr>
          <a:xfrm>
            <a:off x="0" y="1476375"/>
            <a:ext cx="9144000" cy="2492375"/>
          </a:xfrm>
          <a:prstGeom prst="rect">
            <a:avLst/>
          </a:prstGeom>
          <a:solidFill>
            <a:schemeClr val="accent3">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mn-ea"/>
            </a:endParaRPr>
          </a:p>
        </p:txBody>
      </p:sp>
      <p:sp>
        <p:nvSpPr>
          <p:cNvPr id="6" name="타원 5"/>
          <p:cNvSpPr/>
          <p:nvPr/>
        </p:nvSpPr>
        <p:spPr>
          <a:xfrm>
            <a:off x="123825" y="1652587"/>
            <a:ext cx="223838" cy="223838"/>
          </a:xfrm>
          <a:prstGeom prst="ellipse">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mn-ea"/>
            </a:endParaRPr>
          </a:p>
        </p:txBody>
      </p:sp>
      <p:sp>
        <p:nvSpPr>
          <p:cNvPr id="7" name="타원 6"/>
          <p:cNvSpPr/>
          <p:nvPr/>
        </p:nvSpPr>
        <p:spPr>
          <a:xfrm>
            <a:off x="123825" y="2024062"/>
            <a:ext cx="223838" cy="223838"/>
          </a:xfrm>
          <a:prstGeom prst="ellipse">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mn-ea"/>
            </a:endParaRPr>
          </a:p>
        </p:txBody>
      </p:sp>
      <p:sp>
        <p:nvSpPr>
          <p:cNvPr id="10" name="타원 9"/>
          <p:cNvSpPr/>
          <p:nvPr/>
        </p:nvSpPr>
        <p:spPr>
          <a:xfrm>
            <a:off x="123825" y="2398712"/>
            <a:ext cx="223838" cy="223838"/>
          </a:xfrm>
          <a:prstGeom prst="ellipse">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mn-ea"/>
            </a:endParaRPr>
          </a:p>
        </p:txBody>
      </p:sp>
      <p:sp>
        <p:nvSpPr>
          <p:cNvPr id="11" name="타원 10"/>
          <p:cNvSpPr/>
          <p:nvPr/>
        </p:nvSpPr>
        <p:spPr>
          <a:xfrm>
            <a:off x="123825" y="2770187"/>
            <a:ext cx="223838" cy="223838"/>
          </a:xfrm>
          <a:prstGeom prst="ellipse">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mn-ea"/>
            </a:endParaRPr>
          </a:p>
        </p:txBody>
      </p:sp>
      <p:sp>
        <p:nvSpPr>
          <p:cNvPr id="12" name="타원 11"/>
          <p:cNvSpPr/>
          <p:nvPr/>
        </p:nvSpPr>
        <p:spPr>
          <a:xfrm>
            <a:off x="123825" y="3141662"/>
            <a:ext cx="223838" cy="223838"/>
          </a:xfrm>
          <a:prstGeom prst="ellipse">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mn-ea"/>
            </a:endParaRPr>
          </a:p>
        </p:txBody>
      </p:sp>
      <p:sp>
        <p:nvSpPr>
          <p:cNvPr id="13" name="타원 12"/>
          <p:cNvSpPr/>
          <p:nvPr/>
        </p:nvSpPr>
        <p:spPr>
          <a:xfrm>
            <a:off x="123825" y="3513137"/>
            <a:ext cx="223838" cy="223838"/>
          </a:xfrm>
          <a:prstGeom prst="ellipse">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mn-ea"/>
            </a:endParaRPr>
          </a:p>
        </p:txBody>
      </p:sp>
      <p:sp>
        <p:nvSpPr>
          <p:cNvPr id="14"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latin typeface="+mn-ea"/>
              </a:rPr>
              <a:pPr algn="r"/>
              <a:t>1</a:t>
            </a:fld>
            <a:endParaRPr lang="ko-KR" altLang="en-US" dirty="0">
              <a:latin typeface="+mn-ea"/>
            </a:endParaRPr>
          </a:p>
        </p:txBody>
      </p:sp>
      <p:sp>
        <p:nvSpPr>
          <p:cNvPr id="18" name="직사각형 17"/>
          <p:cNvSpPr/>
          <p:nvPr/>
        </p:nvSpPr>
        <p:spPr>
          <a:xfrm>
            <a:off x="0" y="1624806"/>
            <a:ext cx="9144000" cy="1246187"/>
          </a:xfrm>
          <a:prstGeom prst="rect">
            <a:avLst/>
          </a:prstGeom>
          <a:solidFill>
            <a:schemeClr val="accent3">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mn-ea"/>
            </a:endParaRPr>
          </a:p>
        </p:txBody>
      </p:sp>
      <p:sp>
        <p:nvSpPr>
          <p:cNvPr id="2" name="Title 1"/>
          <p:cNvSpPr txBox="1">
            <a:spLocks/>
          </p:cNvSpPr>
          <p:nvPr/>
        </p:nvSpPr>
        <p:spPr>
          <a:xfrm>
            <a:off x="464820" y="1699703"/>
            <a:ext cx="8298180" cy="1049847"/>
          </a:xfrm>
          <a:prstGeom prst="rect">
            <a:avLst/>
          </a:prstGeom>
        </p:spPr>
        <p:txBody>
          <a:bodyPr vert="horz" lIns="91440" tIns="45720" rIns="91440" bIns="45720" rtlCol="0" anchor="t" anchorCtr="0">
            <a:noAutofit/>
          </a:bodyPr>
          <a:lstStyle>
            <a:lvl1pPr algn="ctr" defTabSz="1152144" rtl="0" eaLnBrk="1" latinLnBrk="1" hangingPunct="1">
              <a:lnSpc>
                <a:spcPct val="90000"/>
              </a:lnSpc>
              <a:spcBef>
                <a:spcPct val="0"/>
              </a:spcBef>
              <a:buNone/>
              <a:defRPr lang="en-US" altLang="en-US" sz="5000" b="0" kern="1200" spc="0" baseline="0" dirty="0">
                <a:solidFill>
                  <a:schemeClr val="bg1"/>
                </a:solidFill>
                <a:latin typeface="배달의민족 도현" panose="020B0600000101010101" pitchFamily="50" charset="-127"/>
                <a:ea typeface="배달의민족 도현" panose="020B0600000101010101" pitchFamily="50" charset="-127"/>
                <a:cs typeface="+mn-cs"/>
              </a:defRPr>
            </a:lvl1pPr>
          </a:lstStyle>
          <a:p>
            <a:pPr>
              <a:lnSpc>
                <a:spcPct val="100000"/>
              </a:lnSpc>
            </a:pPr>
            <a:r>
              <a:rPr lang="ko-KR" altLang="en-US" sz="2800" b="1" dirty="0" smtClean="0">
                <a:solidFill>
                  <a:schemeClr val="tx1"/>
                </a:solidFill>
                <a:latin typeface="+mn-ea"/>
                <a:ea typeface="+mn-ea"/>
              </a:rPr>
              <a:t>아세안 화장품 시장동향 및 </a:t>
            </a:r>
            <a:endParaRPr lang="en-US" altLang="ko-KR" sz="2800" b="1" dirty="0" smtClean="0">
              <a:solidFill>
                <a:schemeClr val="tx1"/>
              </a:solidFill>
              <a:latin typeface="+mn-ea"/>
              <a:ea typeface="+mn-ea"/>
            </a:endParaRPr>
          </a:p>
          <a:p>
            <a:pPr>
              <a:lnSpc>
                <a:spcPct val="100000"/>
              </a:lnSpc>
            </a:pPr>
            <a:r>
              <a:rPr lang="ko-KR" altLang="en-US" sz="2800" b="1" dirty="0" smtClean="0">
                <a:solidFill>
                  <a:schemeClr val="tx1"/>
                </a:solidFill>
                <a:latin typeface="+mn-ea"/>
                <a:ea typeface="+mn-ea"/>
              </a:rPr>
              <a:t>수출절차 안내</a:t>
            </a:r>
          </a:p>
        </p:txBody>
      </p:sp>
      <p:sp>
        <p:nvSpPr>
          <p:cNvPr id="16" name="부제목 2"/>
          <p:cNvSpPr txBox="1">
            <a:spLocks/>
          </p:cNvSpPr>
          <p:nvPr/>
        </p:nvSpPr>
        <p:spPr>
          <a:xfrm>
            <a:off x="1358265" y="2886636"/>
            <a:ext cx="6400800" cy="1460500"/>
          </a:xfrm>
          <a:prstGeom prst="rect">
            <a:avLst/>
          </a:prstGeom>
        </p:spPr>
        <p:txBody>
          <a:bodyPr>
            <a:normAutofit/>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ko-KR" sz="1800" b="1" dirty="0" smtClean="0">
                <a:latin typeface="+mn-ea"/>
              </a:rPr>
              <a:t>2019.3.14</a:t>
            </a:r>
          </a:p>
          <a:p>
            <a:pPr marL="0" indent="0" algn="ctr">
              <a:buNone/>
            </a:pPr>
            <a:r>
              <a:rPr lang="ko-KR" altLang="en-US" sz="1800" b="1" dirty="0" smtClean="0">
                <a:latin typeface="+mn-ea"/>
              </a:rPr>
              <a:t>대한화장품협회 </a:t>
            </a:r>
            <a:endParaRPr lang="en-US" altLang="ko-KR" sz="1800" b="1" dirty="0" smtClean="0">
              <a:latin typeface="+mn-ea"/>
            </a:endParaRPr>
          </a:p>
          <a:p>
            <a:pPr marL="0" indent="0" algn="ctr">
              <a:buNone/>
            </a:pPr>
            <a:r>
              <a:rPr lang="ko-KR" altLang="en-US" sz="1800" b="1" dirty="0" err="1" smtClean="0">
                <a:latin typeface="+mn-ea"/>
              </a:rPr>
              <a:t>국제협력팀</a:t>
            </a:r>
            <a:r>
              <a:rPr lang="ko-KR" altLang="en-US" sz="1800" b="1" dirty="0" smtClean="0">
                <a:latin typeface="+mn-ea"/>
              </a:rPr>
              <a:t> 한종민</a:t>
            </a:r>
            <a:endParaRPr lang="en-US" altLang="ko-KR" sz="1800" b="1" dirty="0" smtClean="0">
              <a:latin typeface="+mn-ea"/>
            </a:endParaRPr>
          </a:p>
        </p:txBody>
      </p:sp>
    </p:spTree>
    <p:extLst>
      <p:ext uri="{BB962C8B-B14F-4D97-AF65-F5344CB8AC3E}">
        <p14:creationId xmlns:p14="http://schemas.microsoft.com/office/powerpoint/2010/main" val="37895096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시장 동향</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10</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41" name="모서리가 둥근 직사각형 40"/>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시장 현황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2" name="그룹 41"/>
          <p:cNvGrpSpPr/>
          <p:nvPr/>
        </p:nvGrpSpPr>
        <p:grpSpPr>
          <a:xfrm>
            <a:off x="503238" y="735013"/>
            <a:ext cx="288032" cy="323165"/>
            <a:chOff x="420543" y="842981"/>
            <a:chExt cx="288032" cy="323165"/>
          </a:xfrm>
        </p:grpSpPr>
        <p:sp>
          <p:nvSpPr>
            <p:cNvPr id="43" name="눈물 방울 42"/>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4" name="TextBox 43"/>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45" name="직사각형 44"/>
          <p:cNvSpPr/>
          <p:nvPr/>
        </p:nvSpPr>
        <p:spPr>
          <a:xfrm>
            <a:off x="410395" y="4806994"/>
            <a:ext cx="5228405" cy="246221"/>
          </a:xfrm>
          <a:prstGeom prst="rect">
            <a:avLst/>
          </a:prstGeom>
        </p:spPr>
        <p:txBody>
          <a:bodyPr wrap="square">
            <a:spAutoFit/>
          </a:bodyPr>
          <a:lstStyle/>
          <a:p>
            <a:pPr fontAlgn="base" latinLnBrk="0"/>
            <a:r>
              <a:rPr lang="en-US" altLang="ko-KR" sz="1000" dirty="0"/>
              <a:t>※ </a:t>
            </a:r>
            <a:r>
              <a:rPr lang="ko-KR" altLang="en-US" sz="1000" dirty="0"/>
              <a:t>자료 </a:t>
            </a:r>
            <a:r>
              <a:rPr lang="en-US" altLang="ko-KR" sz="1000" dirty="0" smtClean="0"/>
              <a:t>: </a:t>
            </a:r>
            <a:r>
              <a:rPr lang="en-US" altLang="ko-KR" sz="1000" dirty="0" err="1" smtClean="0"/>
              <a:t>Euromonitor</a:t>
            </a:r>
            <a:r>
              <a:rPr lang="en-US" altLang="ko-KR" sz="1000" dirty="0" smtClean="0"/>
              <a:t>, KOTRA </a:t>
            </a:r>
            <a:r>
              <a:rPr lang="ko-KR" altLang="en-US" sz="1000" dirty="0" smtClean="0"/>
              <a:t>아세안 주요국 화장품 유통 및 인증 보고서 재인용</a:t>
            </a:r>
            <a:endParaRPr lang="ko-KR" altLang="en-US" sz="1000" dirty="0"/>
          </a:p>
        </p:txBody>
      </p:sp>
      <p:pic>
        <p:nvPicPr>
          <p:cNvPr id="3076" name="Picture 4" descr="C:\Users\대한화장품협회\Desktop\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329" y="2559583"/>
            <a:ext cx="7115175" cy="2124075"/>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427329" y="1259562"/>
            <a:ext cx="5851360" cy="292388"/>
          </a:xfrm>
          <a:prstGeom prst="rect">
            <a:avLst/>
          </a:prstGeom>
          <a:noFill/>
        </p:spPr>
        <p:txBody>
          <a:bodyPr wrap="square" rtlCol="0">
            <a:spAutoFit/>
          </a:bodyPr>
          <a:lstStyle/>
          <a:p>
            <a:pPr>
              <a:spcBef>
                <a:spcPct val="0"/>
              </a:spcBef>
            </a:pPr>
            <a:r>
              <a:rPr lang="ko-KR" altLang="en-US" sz="1300" b="1" dirty="0" smtClean="0">
                <a:solidFill>
                  <a:schemeClr val="tx2">
                    <a:lumMod val="75000"/>
                  </a:schemeClr>
                </a:solidFill>
                <a:latin typeface="+mn-ea"/>
              </a:rPr>
              <a:t>아세안 </a:t>
            </a:r>
            <a:r>
              <a:rPr lang="ko-KR" altLang="en-US" sz="1300" b="1" dirty="0">
                <a:solidFill>
                  <a:schemeClr val="tx2">
                    <a:lumMod val="75000"/>
                  </a:schemeClr>
                </a:solidFill>
                <a:latin typeface="+mn-ea"/>
              </a:rPr>
              <a:t>화장품 시장 성장률은 </a:t>
            </a:r>
            <a:r>
              <a:rPr lang="en-US" altLang="ko-KR" sz="1300" b="1" dirty="0">
                <a:solidFill>
                  <a:schemeClr val="tx2">
                    <a:lumMod val="75000"/>
                  </a:schemeClr>
                </a:solidFill>
                <a:latin typeface="+mn-ea"/>
              </a:rPr>
              <a:t>2020</a:t>
            </a:r>
            <a:r>
              <a:rPr lang="ko-KR" altLang="en-US" sz="1300" b="1" dirty="0">
                <a:solidFill>
                  <a:schemeClr val="tx2">
                    <a:lumMod val="75000"/>
                  </a:schemeClr>
                </a:solidFill>
                <a:latin typeface="+mn-ea"/>
              </a:rPr>
              <a:t>년까지 </a:t>
            </a:r>
            <a:r>
              <a:rPr lang="ko-KR" altLang="en-US" sz="1300" b="1" dirty="0">
                <a:solidFill>
                  <a:srgbClr val="FF0000"/>
                </a:solidFill>
                <a:latin typeface="+mn-ea"/>
              </a:rPr>
              <a:t>연평균 </a:t>
            </a:r>
            <a:r>
              <a:rPr lang="en-US" altLang="ko-KR" sz="1300" b="1" dirty="0">
                <a:solidFill>
                  <a:srgbClr val="FF0000"/>
                </a:solidFill>
                <a:latin typeface="+mn-ea"/>
              </a:rPr>
              <a:t>10.0%</a:t>
            </a:r>
            <a:r>
              <a:rPr lang="ko-KR" altLang="en-US" sz="1300" b="1" dirty="0">
                <a:solidFill>
                  <a:srgbClr val="FF0000"/>
                </a:solidFill>
                <a:latin typeface="+mn-ea"/>
              </a:rPr>
              <a:t>씩 </a:t>
            </a:r>
            <a:r>
              <a:rPr lang="ko-KR" altLang="en-US" sz="1300" b="1" dirty="0">
                <a:solidFill>
                  <a:schemeClr val="tx2">
                    <a:lumMod val="75000"/>
                  </a:schemeClr>
                </a:solidFill>
                <a:latin typeface="+mn-ea"/>
              </a:rPr>
              <a:t>기록 전망</a:t>
            </a:r>
            <a:endParaRPr lang="en-US" altLang="ko-KR" sz="1300" b="1" dirty="0">
              <a:solidFill>
                <a:schemeClr val="tx2">
                  <a:lumMod val="75000"/>
                </a:schemeClr>
              </a:solidFill>
              <a:latin typeface="+mn-ea"/>
            </a:endParaRPr>
          </a:p>
        </p:txBody>
      </p:sp>
      <p:sp>
        <p:nvSpPr>
          <p:cNvPr id="47" name="TextBox 46"/>
          <p:cNvSpPr txBox="1"/>
          <p:nvPr/>
        </p:nvSpPr>
        <p:spPr>
          <a:xfrm>
            <a:off x="446997" y="1655235"/>
            <a:ext cx="7435470" cy="692497"/>
          </a:xfrm>
          <a:prstGeom prst="rect">
            <a:avLst/>
          </a:prstGeom>
          <a:noFill/>
        </p:spPr>
        <p:txBody>
          <a:bodyPr wrap="square" rtlCol="0">
            <a:spAutoFit/>
          </a:bodyPr>
          <a:lstStyle/>
          <a:p>
            <a:r>
              <a:rPr lang="ko-KR" altLang="en-US" sz="1300" b="1" dirty="0">
                <a:solidFill>
                  <a:schemeClr val="tx2">
                    <a:lumMod val="75000"/>
                  </a:schemeClr>
                </a:solidFill>
                <a:latin typeface="+mn-ea"/>
              </a:rPr>
              <a:t>유로모니터의 자료에 따르면</a:t>
            </a:r>
            <a:r>
              <a:rPr lang="en-US" altLang="ko-KR" sz="1300" b="1" dirty="0">
                <a:solidFill>
                  <a:schemeClr val="tx2">
                    <a:lumMod val="75000"/>
                  </a:schemeClr>
                </a:solidFill>
                <a:latin typeface="+mn-ea"/>
              </a:rPr>
              <a:t>, </a:t>
            </a:r>
            <a:r>
              <a:rPr lang="ko-KR" altLang="en-US" sz="1300" b="1" dirty="0">
                <a:solidFill>
                  <a:srgbClr val="FF0000"/>
                </a:solidFill>
                <a:latin typeface="+mn-ea"/>
              </a:rPr>
              <a:t>싱가포르</a:t>
            </a:r>
            <a:r>
              <a:rPr lang="en-US" altLang="ko-KR" sz="1300" b="1" dirty="0">
                <a:solidFill>
                  <a:srgbClr val="FF0000"/>
                </a:solidFill>
                <a:latin typeface="+mn-ea"/>
              </a:rPr>
              <a:t>, </a:t>
            </a:r>
            <a:r>
              <a:rPr lang="ko-KR" altLang="en-US" sz="1300" b="1" dirty="0">
                <a:solidFill>
                  <a:srgbClr val="FF0000"/>
                </a:solidFill>
                <a:latin typeface="+mn-ea"/>
              </a:rPr>
              <a:t>말레이시아 등 </a:t>
            </a:r>
            <a:r>
              <a:rPr lang="ko-KR" altLang="en-US" sz="1300" b="1" dirty="0">
                <a:solidFill>
                  <a:schemeClr val="tx2">
                    <a:lumMod val="75000"/>
                  </a:schemeClr>
                </a:solidFill>
                <a:latin typeface="+mn-ea"/>
              </a:rPr>
              <a:t>아세안 내 화장품 </a:t>
            </a:r>
            <a:r>
              <a:rPr lang="ko-KR" altLang="en-US" sz="1300" b="1" dirty="0">
                <a:solidFill>
                  <a:srgbClr val="FF0000"/>
                </a:solidFill>
                <a:latin typeface="+mn-ea"/>
              </a:rPr>
              <a:t>성숙</a:t>
            </a:r>
            <a:r>
              <a:rPr lang="ko-KR" altLang="en-US" sz="1300" b="1" dirty="0">
                <a:solidFill>
                  <a:schemeClr val="tx2">
                    <a:lumMod val="75000"/>
                  </a:schemeClr>
                </a:solidFill>
                <a:latin typeface="+mn-ea"/>
              </a:rPr>
              <a:t> 시장은 </a:t>
            </a:r>
            <a:r>
              <a:rPr lang="ko-KR" altLang="en-US" sz="1300" b="1" dirty="0">
                <a:solidFill>
                  <a:srgbClr val="FF0000"/>
                </a:solidFill>
                <a:latin typeface="+mn-ea"/>
              </a:rPr>
              <a:t>연평균 </a:t>
            </a:r>
            <a:r>
              <a:rPr lang="en-US" altLang="ko-KR" sz="1300" b="1" dirty="0">
                <a:solidFill>
                  <a:srgbClr val="FF0000"/>
                </a:solidFill>
                <a:latin typeface="+mn-ea"/>
              </a:rPr>
              <a:t>3%~6%</a:t>
            </a:r>
            <a:r>
              <a:rPr lang="ko-KR" altLang="en-US" sz="1300" b="1" dirty="0">
                <a:solidFill>
                  <a:srgbClr val="FF0000"/>
                </a:solidFill>
                <a:latin typeface="+mn-ea"/>
              </a:rPr>
              <a:t>씩 성장</a:t>
            </a:r>
            <a:r>
              <a:rPr lang="ko-KR" altLang="en-US" sz="1300" b="1" dirty="0">
                <a:solidFill>
                  <a:schemeClr val="tx2">
                    <a:lumMod val="75000"/>
                  </a:schemeClr>
                </a:solidFill>
                <a:latin typeface="+mn-ea"/>
              </a:rPr>
              <a:t>했으며 </a:t>
            </a:r>
            <a:r>
              <a:rPr lang="ko-KR" altLang="en-US" sz="1300" b="1" dirty="0">
                <a:solidFill>
                  <a:srgbClr val="FF0000"/>
                </a:solidFill>
                <a:latin typeface="+mn-ea"/>
              </a:rPr>
              <a:t>인도네시아</a:t>
            </a:r>
            <a:r>
              <a:rPr lang="en-US" altLang="ko-KR" sz="1300" b="1" dirty="0">
                <a:solidFill>
                  <a:srgbClr val="FF0000"/>
                </a:solidFill>
                <a:latin typeface="+mn-ea"/>
              </a:rPr>
              <a:t>, </a:t>
            </a:r>
            <a:r>
              <a:rPr lang="ko-KR" altLang="en-US" sz="1300" b="1" dirty="0">
                <a:solidFill>
                  <a:srgbClr val="FF0000"/>
                </a:solidFill>
                <a:latin typeface="+mn-ea"/>
              </a:rPr>
              <a:t>베트남 등 </a:t>
            </a:r>
            <a:r>
              <a:rPr lang="ko-KR" altLang="en-US" sz="1300" b="1" dirty="0">
                <a:solidFill>
                  <a:schemeClr val="tx2">
                    <a:lumMod val="75000"/>
                  </a:schemeClr>
                </a:solidFill>
                <a:latin typeface="+mn-ea"/>
              </a:rPr>
              <a:t>아세안 내 화장품 </a:t>
            </a:r>
            <a:r>
              <a:rPr lang="ko-KR" altLang="en-US" sz="1300" b="1" dirty="0" smtClean="0">
                <a:solidFill>
                  <a:srgbClr val="FF0000"/>
                </a:solidFill>
                <a:latin typeface="+mn-ea"/>
              </a:rPr>
              <a:t>신흥시장</a:t>
            </a:r>
            <a:r>
              <a:rPr lang="ko-KR" altLang="en-US" sz="1300" b="1" dirty="0">
                <a:solidFill>
                  <a:schemeClr val="tx2">
                    <a:lumMod val="75000"/>
                  </a:schemeClr>
                </a:solidFill>
                <a:latin typeface="+mn-ea"/>
              </a:rPr>
              <a:t>은</a:t>
            </a:r>
            <a:r>
              <a:rPr lang="ko-KR" altLang="en-US" sz="1300" b="1" dirty="0" smtClean="0">
                <a:solidFill>
                  <a:srgbClr val="FF0000"/>
                </a:solidFill>
                <a:latin typeface="+mn-ea"/>
              </a:rPr>
              <a:t> </a:t>
            </a:r>
            <a:r>
              <a:rPr lang="ko-KR" altLang="en-US" sz="1300" b="1" dirty="0">
                <a:solidFill>
                  <a:srgbClr val="FF0000"/>
                </a:solidFill>
                <a:latin typeface="+mn-ea"/>
              </a:rPr>
              <a:t>연평균 </a:t>
            </a:r>
            <a:r>
              <a:rPr lang="en-US" altLang="ko-KR" sz="1300" b="1" dirty="0">
                <a:solidFill>
                  <a:srgbClr val="FF0000"/>
                </a:solidFill>
                <a:latin typeface="+mn-ea"/>
              </a:rPr>
              <a:t>12%~13%</a:t>
            </a:r>
            <a:r>
              <a:rPr lang="ko-KR" altLang="en-US" sz="1300" b="1" dirty="0">
                <a:solidFill>
                  <a:srgbClr val="FF0000"/>
                </a:solidFill>
                <a:latin typeface="+mn-ea"/>
              </a:rPr>
              <a:t>씩 </a:t>
            </a:r>
            <a:r>
              <a:rPr lang="ko-KR" altLang="en-US" sz="1300" b="1" dirty="0">
                <a:solidFill>
                  <a:schemeClr val="tx2">
                    <a:lumMod val="75000"/>
                  </a:schemeClr>
                </a:solidFill>
                <a:latin typeface="+mn-ea"/>
              </a:rPr>
              <a:t>성장했음</a:t>
            </a:r>
            <a:r>
              <a:rPr lang="en-US" altLang="ko-KR" sz="1300" b="1" dirty="0">
                <a:solidFill>
                  <a:schemeClr val="tx2">
                    <a:lumMod val="75000"/>
                  </a:schemeClr>
                </a:solidFill>
                <a:latin typeface="+mn-ea"/>
              </a:rPr>
              <a:t>(</a:t>
            </a:r>
            <a:r>
              <a:rPr lang="ko-KR" altLang="en-US" sz="1300" b="1" dirty="0">
                <a:solidFill>
                  <a:schemeClr val="tx2">
                    <a:lumMod val="75000"/>
                  </a:schemeClr>
                </a:solidFill>
                <a:latin typeface="+mn-ea"/>
              </a:rPr>
              <a:t>기간 </a:t>
            </a:r>
            <a:r>
              <a:rPr lang="en-US" altLang="ko-KR" sz="1300" b="1" dirty="0">
                <a:solidFill>
                  <a:schemeClr val="tx2">
                    <a:lumMod val="75000"/>
                  </a:schemeClr>
                </a:solidFill>
                <a:latin typeface="+mn-ea"/>
              </a:rPr>
              <a:t>: 2011</a:t>
            </a:r>
            <a:r>
              <a:rPr lang="ko-KR" altLang="en-US" sz="1300" b="1" dirty="0">
                <a:solidFill>
                  <a:schemeClr val="tx2">
                    <a:lumMod val="75000"/>
                  </a:schemeClr>
                </a:solidFill>
                <a:latin typeface="+mn-ea"/>
              </a:rPr>
              <a:t>년∼</a:t>
            </a:r>
            <a:r>
              <a:rPr lang="en-US" altLang="ko-KR" sz="1300" b="1" dirty="0">
                <a:solidFill>
                  <a:schemeClr val="tx2">
                    <a:lumMod val="75000"/>
                  </a:schemeClr>
                </a:solidFill>
                <a:latin typeface="+mn-ea"/>
              </a:rPr>
              <a:t>2016</a:t>
            </a:r>
            <a:r>
              <a:rPr lang="ko-KR" altLang="en-US" sz="1300" b="1" dirty="0">
                <a:solidFill>
                  <a:schemeClr val="tx2">
                    <a:lumMod val="75000"/>
                  </a:schemeClr>
                </a:solidFill>
                <a:latin typeface="+mn-ea"/>
              </a:rPr>
              <a:t>년</a:t>
            </a:r>
            <a:r>
              <a:rPr lang="en-US" altLang="ko-KR" sz="1300" b="1" dirty="0">
                <a:solidFill>
                  <a:schemeClr val="tx2">
                    <a:lumMod val="75000"/>
                  </a:schemeClr>
                </a:solidFill>
                <a:latin typeface="+mn-ea"/>
              </a:rPr>
              <a:t>)</a:t>
            </a:r>
          </a:p>
        </p:txBody>
      </p:sp>
    </p:spTree>
    <p:extLst>
      <p:ext uri="{BB962C8B-B14F-4D97-AF65-F5344CB8AC3E}">
        <p14:creationId xmlns:p14="http://schemas.microsoft.com/office/powerpoint/2010/main" val="21379542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시장 동향</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11</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41" name="모서리가 둥근 직사각형 40"/>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시장 현황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2" name="그룹 41"/>
          <p:cNvGrpSpPr/>
          <p:nvPr/>
        </p:nvGrpSpPr>
        <p:grpSpPr>
          <a:xfrm>
            <a:off x="503238" y="735013"/>
            <a:ext cx="288032" cy="323165"/>
            <a:chOff x="420543" y="842981"/>
            <a:chExt cx="288032" cy="323165"/>
          </a:xfrm>
        </p:grpSpPr>
        <p:sp>
          <p:nvSpPr>
            <p:cNvPr id="43" name="눈물 방울 42"/>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4" name="TextBox 43"/>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45" name="직사각형 44"/>
          <p:cNvSpPr/>
          <p:nvPr/>
        </p:nvSpPr>
        <p:spPr>
          <a:xfrm>
            <a:off x="410395" y="4806994"/>
            <a:ext cx="5228405" cy="246221"/>
          </a:xfrm>
          <a:prstGeom prst="rect">
            <a:avLst/>
          </a:prstGeom>
        </p:spPr>
        <p:txBody>
          <a:bodyPr wrap="square">
            <a:spAutoFit/>
          </a:bodyPr>
          <a:lstStyle/>
          <a:p>
            <a:pPr fontAlgn="base" latinLnBrk="0"/>
            <a:r>
              <a:rPr lang="en-US" altLang="ko-KR" sz="1000" dirty="0"/>
              <a:t>※ </a:t>
            </a:r>
            <a:r>
              <a:rPr lang="ko-KR" altLang="en-US" sz="1000" dirty="0"/>
              <a:t>자료 </a:t>
            </a:r>
            <a:r>
              <a:rPr lang="en-US" altLang="ko-KR" sz="1000" dirty="0" smtClean="0"/>
              <a:t>: </a:t>
            </a:r>
            <a:r>
              <a:rPr lang="en-US" altLang="ko-KR" sz="1000" dirty="0" err="1" smtClean="0"/>
              <a:t>Euromonitor</a:t>
            </a:r>
            <a:r>
              <a:rPr lang="en-US" altLang="ko-KR" sz="1000" dirty="0" smtClean="0"/>
              <a:t>, KOTRA </a:t>
            </a:r>
            <a:r>
              <a:rPr lang="ko-KR" altLang="en-US" sz="1000" dirty="0" smtClean="0"/>
              <a:t>아세안 주요국 화장품 유통 및 인증 보고서 재인용</a:t>
            </a:r>
            <a:endParaRPr lang="ko-KR" altLang="en-US" sz="1000" dirty="0"/>
          </a:p>
        </p:txBody>
      </p:sp>
      <p:sp>
        <p:nvSpPr>
          <p:cNvPr id="47" name="TextBox 46"/>
          <p:cNvSpPr txBox="1"/>
          <p:nvPr/>
        </p:nvSpPr>
        <p:spPr>
          <a:xfrm>
            <a:off x="446996" y="1290480"/>
            <a:ext cx="8189003" cy="492443"/>
          </a:xfrm>
          <a:prstGeom prst="rect">
            <a:avLst/>
          </a:prstGeom>
          <a:noFill/>
        </p:spPr>
        <p:txBody>
          <a:bodyPr wrap="square" rtlCol="0">
            <a:spAutoFit/>
          </a:bodyPr>
          <a:lstStyle/>
          <a:p>
            <a:r>
              <a:rPr lang="ko-KR" altLang="en-US" sz="1300" b="1" dirty="0">
                <a:solidFill>
                  <a:schemeClr val="tx2">
                    <a:lumMod val="75000"/>
                  </a:schemeClr>
                </a:solidFill>
                <a:latin typeface="+mn-ea"/>
              </a:rPr>
              <a:t>국가별로는 </a:t>
            </a:r>
            <a:r>
              <a:rPr lang="ko-KR" altLang="en-US" sz="1300" b="1" dirty="0">
                <a:solidFill>
                  <a:srgbClr val="FF0000"/>
                </a:solidFill>
                <a:latin typeface="+mn-ea"/>
              </a:rPr>
              <a:t>태국</a:t>
            </a:r>
            <a:r>
              <a:rPr lang="en-US" altLang="ko-KR" sz="1300" b="1" dirty="0">
                <a:solidFill>
                  <a:srgbClr val="FF0000"/>
                </a:solidFill>
                <a:latin typeface="+mn-ea"/>
              </a:rPr>
              <a:t>(36.3%)</a:t>
            </a:r>
            <a:r>
              <a:rPr lang="ko-KR" altLang="en-US" sz="1300" b="1" dirty="0">
                <a:solidFill>
                  <a:schemeClr val="tx2">
                    <a:lumMod val="75000"/>
                  </a:schemeClr>
                </a:solidFill>
                <a:latin typeface="+mn-ea"/>
              </a:rPr>
              <a:t>이 가장 큰 비중을 차지하며</a:t>
            </a:r>
            <a:r>
              <a:rPr lang="en-US" altLang="ko-KR" sz="1300" b="1" dirty="0">
                <a:solidFill>
                  <a:schemeClr val="tx2">
                    <a:lumMod val="75000"/>
                  </a:schemeClr>
                </a:solidFill>
                <a:latin typeface="+mn-ea"/>
              </a:rPr>
              <a:t>, </a:t>
            </a:r>
            <a:r>
              <a:rPr lang="ko-KR" altLang="en-US" sz="1300" b="1" dirty="0">
                <a:solidFill>
                  <a:schemeClr val="tx2">
                    <a:lumMod val="75000"/>
                  </a:schemeClr>
                </a:solidFill>
                <a:latin typeface="+mn-ea"/>
              </a:rPr>
              <a:t>뒤를 이어 </a:t>
            </a:r>
            <a:endParaRPr lang="en-US" altLang="ko-KR" sz="1300" b="1" dirty="0" smtClean="0">
              <a:solidFill>
                <a:schemeClr val="tx2">
                  <a:lumMod val="75000"/>
                </a:schemeClr>
              </a:solidFill>
              <a:latin typeface="+mn-ea"/>
            </a:endParaRPr>
          </a:p>
          <a:p>
            <a:r>
              <a:rPr lang="ko-KR" altLang="en-US" sz="1300" b="1" dirty="0" smtClean="0">
                <a:solidFill>
                  <a:srgbClr val="FF0000"/>
                </a:solidFill>
                <a:latin typeface="+mn-ea"/>
              </a:rPr>
              <a:t>인도네시아</a:t>
            </a:r>
            <a:r>
              <a:rPr lang="en-US" altLang="ko-KR" sz="1300" b="1" dirty="0">
                <a:solidFill>
                  <a:srgbClr val="FF0000"/>
                </a:solidFill>
                <a:latin typeface="+mn-ea"/>
              </a:rPr>
              <a:t>(24.6</a:t>
            </a:r>
            <a:r>
              <a:rPr lang="en-US" altLang="ko-KR" sz="1300" b="1" dirty="0" smtClean="0">
                <a:solidFill>
                  <a:srgbClr val="FF0000"/>
                </a:solidFill>
                <a:latin typeface="+mn-ea"/>
              </a:rPr>
              <a:t>%), </a:t>
            </a:r>
            <a:r>
              <a:rPr lang="ko-KR" altLang="en-US" sz="1300" b="1" dirty="0" smtClean="0">
                <a:solidFill>
                  <a:srgbClr val="FF0000"/>
                </a:solidFill>
                <a:latin typeface="+mn-ea"/>
              </a:rPr>
              <a:t>필리핀</a:t>
            </a:r>
            <a:r>
              <a:rPr lang="en-US" altLang="ko-KR" sz="1300" b="1" dirty="0">
                <a:solidFill>
                  <a:srgbClr val="FF0000"/>
                </a:solidFill>
                <a:latin typeface="+mn-ea"/>
              </a:rPr>
              <a:t>(15.0%), </a:t>
            </a:r>
            <a:r>
              <a:rPr lang="ko-KR" altLang="en-US" sz="1300" b="1" dirty="0">
                <a:solidFill>
                  <a:srgbClr val="FF0000"/>
                </a:solidFill>
                <a:latin typeface="+mn-ea"/>
              </a:rPr>
              <a:t>말레이시아</a:t>
            </a:r>
            <a:r>
              <a:rPr lang="en-US" altLang="ko-KR" sz="1300" b="1" dirty="0">
                <a:solidFill>
                  <a:srgbClr val="FF0000"/>
                </a:solidFill>
                <a:latin typeface="+mn-ea"/>
              </a:rPr>
              <a:t>(10.8%) </a:t>
            </a:r>
            <a:r>
              <a:rPr lang="ko-KR" altLang="en-US" sz="1300" b="1" dirty="0">
                <a:solidFill>
                  <a:schemeClr val="tx2">
                    <a:lumMod val="75000"/>
                  </a:schemeClr>
                </a:solidFill>
                <a:latin typeface="+mn-ea"/>
              </a:rPr>
              <a:t>순</a:t>
            </a:r>
            <a:endParaRPr lang="en-US" altLang="ko-KR" sz="1300" b="1" dirty="0">
              <a:solidFill>
                <a:schemeClr val="tx2">
                  <a:lumMod val="75000"/>
                </a:schemeClr>
              </a:solidFill>
              <a:latin typeface="+mn-ea"/>
            </a:endParaRPr>
          </a:p>
        </p:txBody>
      </p:sp>
      <p:pic>
        <p:nvPicPr>
          <p:cNvPr id="4098" name="Picture 2" descr="C:\Users\대한화장품협회\Desktop\2532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269" y="1965012"/>
            <a:ext cx="5586073" cy="2245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2638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시장 동향</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12</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41" name="모서리가 둥근 직사각형 40"/>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시장 현황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2" name="그룹 41"/>
          <p:cNvGrpSpPr/>
          <p:nvPr/>
        </p:nvGrpSpPr>
        <p:grpSpPr>
          <a:xfrm>
            <a:off x="503238" y="735013"/>
            <a:ext cx="288032" cy="323165"/>
            <a:chOff x="420543" y="842981"/>
            <a:chExt cx="288032" cy="323165"/>
          </a:xfrm>
        </p:grpSpPr>
        <p:sp>
          <p:nvSpPr>
            <p:cNvPr id="43" name="눈물 방울 42"/>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4" name="TextBox 43"/>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45" name="직사각형 44"/>
          <p:cNvSpPr/>
          <p:nvPr/>
        </p:nvSpPr>
        <p:spPr>
          <a:xfrm>
            <a:off x="410395" y="4806994"/>
            <a:ext cx="5228405" cy="246221"/>
          </a:xfrm>
          <a:prstGeom prst="rect">
            <a:avLst/>
          </a:prstGeom>
        </p:spPr>
        <p:txBody>
          <a:bodyPr wrap="square">
            <a:spAutoFit/>
          </a:bodyPr>
          <a:lstStyle/>
          <a:p>
            <a:pPr fontAlgn="base" latinLnBrk="0"/>
            <a:r>
              <a:rPr lang="en-US" altLang="ko-KR" sz="1000" dirty="0"/>
              <a:t>※ </a:t>
            </a:r>
            <a:r>
              <a:rPr lang="ko-KR" altLang="en-US" sz="1000" dirty="0"/>
              <a:t>자료 </a:t>
            </a:r>
            <a:r>
              <a:rPr lang="en-US" altLang="ko-KR" sz="1000" dirty="0" smtClean="0"/>
              <a:t>: </a:t>
            </a:r>
            <a:r>
              <a:rPr lang="en-US" altLang="ko-KR" sz="1000" dirty="0" err="1" smtClean="0"/>
              <a:t>Euromonitor</a:t>
            </a:r>
            <a:r>
              <a:rPr lang="en-US" altLang="ko-KR" sz="1000" dirty="0" smtClean="0"/>
              <a:t>, KOTRA </a:t>
            </a:r>
            <a:r>
              <a:rPr lang="ko-KR" altLang="en-US" sz="1000" dirty="0" smtClean="0"/>
              <a:t>아세안 주요국 화장품 유통 및 인증 보고서 재인용</a:t>
            </a:r>
            <a:endParaRPr lang="ko-KR" altLang="en-US" sz="1000" dirty="0"/>
          </a:p>
        </p:txBody>
      </p:sp>
      <p:sp>
        <p:nvSpPr>
          <p:cNvPr id="47" name="TextBox 46"/>
          <p:cNvSpPr txBox="1"/>
          <p:nvPr/>
        </p:nvSpPr>
        <p:spPr>
          <a:xfrm>
            <a:off x="446997" y="1290480"/>
            <a:ext cx="7435470" cy="292388"/>
          </a:xfrm>
          <a:prstGeom prst="rect">
            <a:avLst/>
          </a:prstGeom>
          <a:noFill/>
        </p:spPr>
        <p:txBody>
          <a:bodyPr wrap="square" rtlCol="0">
            <a:spAutoFit/>
          </a:bodyPr>
          <a:lstStyle/>
          <a:p>
            <a:r>
              <a:rPr lang="en-US" altLang="ko-KR" sz="1300" b="1" dirty="0" smtClean="0">
                <a:solidFill>
                  <a:schemeClr val="tx2">
                    <a:lumMod val="75000"/>
                  </a:schemeClr>
                </a:solidFill>
                <a:latin typeface="+mn-ea"/>
              </a:rPr>
              <a:t>2016</a:t>
            </a:r>
            <a:r>
              <a:rPr lang="ko-KR" altLang="en-US" sz="1300" b="1" dirty="0">
                <a:solidFill>
                  <a:schemeClr val="tx2">
                    <a:lumMod val="75000"/>
                  </a:schemeClr>
                </a:solidFill>
                <a:latin typeface="+mn-ea"/>
              </a:rPr>
              <a:t>년 아세안 화장품 시장에서 </a:t>
            </a:r>
            <a:r>
              <a:rPr lang="ko-KR" altLang="en-US" sz="1300" b="1" dirty="0" err="1">
                <a:solidFill>
                  <a:srgbClr val="FF0000"/>
                </a:solidFill>
                <a:latin typeface="+mn-ea"/>
              </a:rPr>
              <a:t>스킨케어의</a:t>
            </a:r>
            <a:r>
              <a:rPr lang="ko-KR" altLang="en-US" sz="1300" b="1" dirty="0">
                <a:solidFill>
                  <a:srgbClr val="FF0000"/>
                </a:solidFill>
                <a:latin typeface="+mn-ea"/>
              </a:rPr>
              <a:t> 규모는 약 </a:t>
            </a:r>
            <a:r>
              <a:rPr lang="en-US" altLang="ko-KR" sz="1300" b="1" dirty="0">
                <a:solidFill>
                  <a:srgbClr val="FF0000"/>
                </a:solidFill>
                <a:latin typeface="+mn-ea"/>
              </a:rPr>
              <a:t>76</a:t>
            </a:r>
            <a:r>
              <a:rPr lang="en-US" altLang="ko-KR" sz="1300" b="1" dirty="0" smtClean="0">
                <a:solidFill>
                  <a:srgbClr val="FF0000"/>
                </a:solidFill>
                <a:latin typeface="+mn-ea"/>
              </a:rPr>
              <a:t>%</a:t>
            </a:r>
            <a:endParaRPr lang="en-US" altLang="ko-KR" sz="1300" b="1" dirty="0">
              <a:solidFill>
                <a:schemeClr val="tx2">
                  <a:lumMod val="75000"/>
                </a:schemeClr>
              </a:solidFill>
              <a:latin typeface="+mn-ea"/>
            </a:endParaRPr>
          </a:p>
        </p:txBody>
      </p:sp>
      <p:pic>
        <p:nvPicPr>
          <p:cNvPr id="5122" name="Picture 2" descr="C:\Users\대한화장품협회\Desktop\2352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367" y="1990707"/>
            <a:ext cx="5561978" cy="2218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7068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시장 동향</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13</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41" name="모서리가 둥근 직사각형 40"/>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시장 현황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2" name="그룹 41"/>
          <p:cNvGrpSpPr/>
          <p:nvPr/>
        </p:nvGrpSpPr>
        <p:grpSpPr>
          <a:xfrm>
            <a:off x="503238" y="735013"/>
            <a:ext cx="288032" cy="323165"/>
            <a:chOff x="420543" y="842981"/>
            <a:chExt cx="288032" cy="323165"/>
          </a:xfrm>
        </p:grpSpPr>
        <p:sp>
          <p:nvSpPr>
            <p:cNvPr id="43" name="눈물 방울 42"/>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4" name="TextBox 43"/>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45" name="직사각형 44"/>
          <p:cNvSpPr/>
          <p:nvPr/>
        </p:nvSpPr>
        <p:spPr>
          <a:xfrm>
            <a:off x="410395" y="4806994"/>
            <a:ext cx="5228405" cy="246221"/>
          </a:xfrm>
          <a:prstGeom prst="rect">
            <a:avLst/>
          </a:prstGeom>
        </p:spPr>
        <p:txBody>
          <a:bodyPr wrap="square">
            <a:spAutoFit/>
          </a:bodyPr>
          <a:lstStyle/>
          <a:p>
            <a:pPr fontAlgn="base" latinLnBrk="0"/>
            <a:r>
              <a:rPr lang="en-US" altLang="ko-KR" sz="1000" dirty="0"/>
              <a:t>※ </a:t>
            </a:r>
            <a:r>
              <a:rPr lang="ko-KR" altLang="en-US" sz="1000" dirty="0"/>
              <a:t>자료 </a:t>
            </a:r>
            <a:r>
              <a:rPr lang="en-US" altLang="ko-KR" sz="1000" dirty="0" smtClean="0"/>
              <a:t>: </a:t>
            </a:r>
            <a:r>
              <a:rPr lang="en-US" altLang="ko-KR" sz="1000" dirty="0" err="1" smtClean="0"/>
              <a:t>Euromonitor</a:t>
            </a:r>
            <a:r>
              <a:rPr lang="en-US" altLang="ko-KR" sz="1000" dirty="0" smtClean="0"/>
              <a:t>, KOTRA </a:t>
            </a:r>
            <a:r>
              <a:rPr lang="ko-KR" altLang="en-US" sz="1000" dirty="0" smtClean="0"/>
              <a:t>아세안 주요국 화장품 유통 및 인증 보고서 재인용</a:t>
            </a:r>
            <a:endParaRPr lang="ko-KR" altLang="en-US" sz="1000" dirty="0"/>
          </a:p>
        </p:txBody>
      </p:sp>
      <p:sp>
        <p:nvSpPr>
          <p:cNvPr id="47" name="TextBox 46"/>
          <p:cNvSpPr txBox="1"/>
          <p:nvPr/>
        </p:nvSpPr>
        <p:spPr>
          <a:xfrm>
            <a:off x="443587" y="1278582"/>
            <a:ext cx="7435470" cy="292388"/>
          </a:xfrm>
          <a:prstGeom prst="rect">
            <a:avLst/>
          </a:prstGeom>
          <a:noFill/>
        </p:spPr>
        <p:txBody>
          <a:bodyPr wrap="square" rtlCol="0">
            <a:spAutoFit/>
          </a:bodyPr>
          <a:lstStyle/>
          <a:p>
            <a:r>
              <a:rPr lang="en-US" altLang="ko-KR" sz="1300" b="1" dirty="0">
                <a:solidFill>
                  <a:schemeClr val="tx2">
                    <a:lumMod val="75000"/>
                  </a:schemeClr>
                </a:solidFill>
                <a:latin typeface="+mn-ea"/>
              </a:rPr>
              <a:t>2016</a:t>
            </a:r>
            <a:r>
              <a:rPr lang="ko-KR" altLang="en-US" sz="1300" b="1" dirty="0">
                <a:solidFill>
                  <a:schemeClr val="tx2">
                    <a:lumMod val="75000"/>
                  </a:schemeClr>
                </a:solidFill>
                <a:latin typeface="+mn-ea"/>
              </a:rPr>
              <a:t>년 아세안의 화장품 수입액은 </a:t>
            </a:r>
            <a:r>
              <a:rPr lang="ko-KR" altLang="en-US" sz="1300" b="1" dirty="0">
                <a:solidFill>
                  <a:srgbClr val="FF0000"/>
                </a:solidFill>
                <a:latin typeface="+mn-ea"/>
              </a:rPr>
              <a:t>약 </a:t>
            </a:r>
            <a:r>
              <a:rPr lang="en-US" altLang="ko-KR" sz="1300" b="1" dirty="0">
                <a:solidFill>
                  <a:srgbClr val="FF0000"/>
                </a:solidFill>
                <a:latin typeface="+mn-ea"/>
              </a:rPr>
              <a:t>32</a:t>
            </a:r>
            <a:r>
              <a:rPr lang="ko-KR" altLang="en-US" sz="1300" b="1" dirty="0">
                <a:solidFill>
                  <a:srgbClr val="FF0000"/>
                </a:solidFill>
                <a:latin typeface="+mn-ea"/>
              </a:rPr>
              <a:t>억 달러</a:t>
            </a:r>
            <a:r>
              <a:rPr lang="ko-KR" altLang="en-US" sz="1300" b="1" dirty="0">
                <a:solidFill>
                  <a:schemeClr val="tx2">
                    <a:lumMod val="75000"/>
                  </a:schemeClr>
                </a:solidFill>
                <a:latin typeface="+mn-ea"/>
              </a:rPr>
              <a:t>로 전년 대비 </a:t>
            </a:r>
            <a:r>
              <a:rPr lang="en-US" altLang="ko-KR" sz="1300" b="1" dirty="0">
                <a:solidFill>
                  <a:srgbClr val="FF0000"/>
                </a:solidFill>
                <a:latin typeface="+mn-ea"/>
              </a:rPr>
              <a:t>18.8% </a:t>
            </a:r>
            <a:r>
              <a:rPr lang="ko-KR" altLang="en-US" sz="1300" b="1" dirty="0">
                <a:solidFill>
                  <a:srgbClr val="FF0000"/>
                </a:solidFill>
                <a:latin typeface="+mn-ea"/>
              </a:rPr>
              <a:t>증가</a:t>
            </a:r>
            <a:endParaRPr lang="en-US" altLang="ko-KR" sz="1300" b="1" dirty="0">
              <a:solidFill>
                <a:srgbClr val="FF0000"/>
              </a:solidFill>
              <a:latin typeface="+mn-ea"/>
            </a:endParaRPr>
          </a:p>
        </p:txBody>
      </p:sp>
      <p:pic>
        <p:nvPicPr>
          <p:cNvPr id="6146" name="Picture 2" descr="C:\Users\대한화장품협회\Desktop\253235553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587" y="1711943"/>
            <a:ext cx="5000096" cy="2900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2616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시장 동향</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14</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41" name="모서리가 둥근 직사각형 40"/>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시장 현황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2" name="그룹 41"/>
          <p:cNvGrpSpPr/>
          <p:nvPr/>
        </p:nvGrpSpPr>
        <p:grpSpPr>
          <a:xfrm>
            <a:off x="503238" y="735013"/>
            <a:ext cx="288032" cy="323165"/>
            <a:chOff x="420543" y="842981"/>
            <a:chExt cx="288032" cy="323165"/>
          </a:xfrm>
        </p:grpSpPr>
        <p:sp>
          <p:nvSpPr>
            <p:cNvPr id="43" name="눈물 방울 42"/>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4" name="TextBox 43"/>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45" name="직사각형 44"/>
          <p:cNvSpPr/>
          <p:nvPr/>
        </p:nvSpPr>
        <p:spPr>
          <a:xfrm>
            <a:off x="410395" y="4806994"/>
            <a:ext cx="5228405" cy="246221"/>
          </a:xfrm>
          <a:prstGeom prst="rect">
            <a:avLst/>
          </a:prstGeom>
        </p:spPr>
        <p:txBody>
          <a:bodyPr wrap="square">
            <a:spAutoFit/>
          </a:bodyPr>
          <a:lstStyle/>
          <a:p>
            <a:pPr fontAlgn="base" latinLnBrk="0"/>
            <a:r>
              <a:rPr lang="en-US" altLang="ko-KR" sz="1000" dirty="0"/>
              <a:t>※ </a:t>
            </a:r>
            <a:r>
              <a:rPr lang="ko-KR" altLang="en-US" sz="1000" dirty="0"/>
              <a:t>자료 </a:t>
            </a:r>
            <a:r>
              <a:rPr lang="en-US" altLang="ko-KR" sz="1000" dirty="0" smtClean="0"/>
              <a:t>: </a:t>
            </a:r>
            <a:r>
              <a:rPr lang="en-US" altLang="ko-KR" sz="1000" dirty="0" err="1" smtClean="0"/>
              <a:t>Euromonitor</a:t>
            </a:r>
            <a:r>
              <a:rPr lang="en-US" altLang="ko-KR" sz="1000" dirty="0" smtClean="0"/>
              <a:t>, KOTRA </a:t>
            </a:r>
            <a:r>
              <a:rPr lang="ko-KR" altLang="en-US" sz="1000" dirty="0" smtClean="0"/>
              <a:t>아세안 주요국 화장품 유통 및 인증 보고서 재인용</a:t>
            </a:r>
            <a:endParaRPr lang="ko-KR" altLang="en-US" sz="1000" dirty="0"/>
          </a:p>
        </p:txBody>
      </p:sp>
      <p:sp>
        <p:nvSpPr>
          <p:cNvPr id="47" name="TextBox 46"/>
          <p:cNvSpPr txBox="1"/>
          <p:nvPr/>
        </p:nvSpPr>
        <p:spPr>
          <a:xfrm>
            <a:off x="392784" y="1236247"/>
            <a:ext cx="7659013" cy="492443"/>
          </a:xfrm>
          <a:prstGeom prst="rect">
            <a:avLst/>
          </a:prstGeom>
          <a:noFill/>
        </p:spPr>
        <p:txBody>
          <a:bodyPr wrap="square" rtlCol="0">
            <a:spAutoFit/>
          </a:bodyPr>
          <a:lstStyle/>
          <a:p>
            <a:r>
              <a:rPr lang="ko-KR" altLang="en-US" sz="1300" b="1" dirty="0" smtClean="0">
                <a:solidFill>
                  <a:schemeClr val="tx2">
                    <a:lumMod val="75000"/>
                  </a:schemeClr>
                </a:solidFill>
                <a:latin typeface="+mn-ea"/>
              </a:rPr>
              <a:t>한국의 </a:t>
            </a:r>
            <a:r>
              <a:rPr lang="ko-KR" altLang="en-US" sz="1300" b="1" dirty="0" err="1">
                <a:solidFill>
                  <a:schemeClr val="tx2">
                    <a:lumMod val="75000"/>
                  </a:schemeClr>
                </a:solidFill>
                <a:latin typeface="+mn-ea"/>
              </a:rPr>
              <a:t>對아세안</a:t>
            </a:r>
            <a:r>
              <a:rPr lang="ko-KR" altLang="en-US" sz="1300" b="1" dirty="0">
                <a:solidFill>
                  <a:schemeClr val="tx2">
                    <a:lumMod val="75000"/>
                  </a:schemeClr>
                </a:solidFill>
                <a:latin typeface="+mn-ea"/>
              </a:rPr>
              <a:t> 화장품 수출은 </a:t>
            </a:r>
            <a:r>
              <a:rPr lang="en-US" altLang="ko-KR" sz="1300" b="1" dirty="0">
                <a:solidFill>
                  <a:srgbClr val="FF0000"/>
                </a:solidFill>
                <a:latin typeface="+mn-ea"/>
              </a:rPr>
              <a:t>2010</a:t>
            </a:r>
            <a:r>
              <a:rPr lang="ko-KR" altLang="en-US" sz="1300" b="1" dirty="0">
                <a:solidFill>
                  <a:srgbClr val="FF0000"/>
                </a:solidFill>
                <a:latin typeface="+mn-ea"/>
              </a:rPr>
              <a:t>년부터 연평균 </a:t>
            </a:r>
            <a:r>
              <a:rPr lang="en-US" altLang="ko-KR" sz="1300" b="1" dirty="0">
                <a:solidFill>
                  <a:srgbClr val="FF0000"/>
                </a:solidFill>
                <a:latin typeface="+mn-ea"/>
              </a:rPr>
              <a:t>21.3%</a:t>
            </a:r>
            <a:r>
              <a:rPr lang="ko-KR" altLang="en-US" sz="1300" b="1" dirty="0">
                <a:solidFill>
                  <a:srgbClr val="FF0000"/>
                </a:solidFill>
                <a:latin typeface="+mn-ea"/>
              </a:rPr>
              <a:t>로 빠른 </a:t>
            </a:r>
            <a:r>
              <a:rPr lang="ko-KR" altLang="en-US" sz="1300" b="1" dirty="0" smtClean="0">
                <a:solidFill>
                  <a:srgbClr val="FF0000"/>
                </a:solidFill>
                <a:latin typeface="+mn-ea"/>
              </a:rPr>
              <a:t>속도</a:t>
            </a:r>
            <a:r>
              <a:rPr lang="ko-KR" altLang="en-US" sz="1300" b="1" dirty="0" smtClean="0">
                <a:solidFill>
                  <a:schemeClr val="tx2">
                    <a:lumMod val="75000"/>
                  </a:schemeClr>
                </a:solidFill>
                <a:latin typeface="+mn-ea"/>
              </a:rPr>
              <a:t>로 </a:t>
            </a:r>
            <a:r>
              <a:rPr lang="ko-KR" altLang="en-US" sz="1300" b="1" dirty="0" smtClean="0">
                <a:solidFill>
                  <a:srgbClr val="FF0000"/>
                </a:solidFill>
                <a:latin typeface="+mn-ea"/>
              </a:rPr>
              <a:t>증가</a:t>
            </a:r>
            <a:r>
              <a:rPr lang="ko-KR" altLang="en-US" sz="1300" b="1" dirty="0" smtClean="0">
                <a:solidFill>
                  <a:schemeClr val="tx2">
                    <a:lumMod val="75000"/>
                  </a:schemeClr>
                </a:solidFill>
                <a:latin typeface="+mn-ea"/>
              </a:rPr>
              <a:t>하고 </a:t>
            </a:r>
            <a:r>
              <a:rPr lang="ko-KR" altLang="en-US" sz="1300" b="1" dirty="0">
                <a:solidFill>
                  <a:schemeClr val="tx2">
                    <a:lumMod val="75000"/>
                  </a:schemeClr>
                </a:solidFill>
                <a:latin typeface="+mn-ea"/>
              </a:rPr>
              <a:t>있으며 특히 </a:t>
            </a:r>
            <a:r>
              <a:rPr lang="en-US" altLang="ko-KR" sz="1300" b="1" dirty="0">
                <a:solidFill>
                  <a:schemeClr val="tx2">
                    <a:lumMod val="75000"/>
                  </a:schemeClr>
                </a:solidFill>
                <a:latin typeface="+mn-ea"/>
              </a:rPr>
              <a:t>2017</a:t>
            </a:r>
            <a:r>
              <a:rPr lang="ko-KR" altLang="en-US" sz="1300" b="1" dirty="0">
                <a:solidFill>
                  <a:schemeClr val="tx2">
                    <a:lumMod val="75000"/>
                  </a:schemeClr>
                </a:solidFill>
                <a:latin typeface="+mn-ea"/>
              </a:rPr>
              <a:t>년 수출규모는 </a:t>
            </a:r>
            <a:r>
              <a:rPr lang="en-US" altLang="ko-KR" sz="1300" b="1" dirty="0">
                <a:solidFill>
                  <a:schemeClr val="tx2">
                    <a:lumMod val="75000"/>
                  </a:schemeClr>
                </a:solidFill>
                <a:latin typeface="+mn-ea"/>
              </a:rPr>
              <a:t>4.6</a:t>
            </a:r>
            <a:r>
              <a:rPr lang="ko-KR" altLang="en-US" sz="1300" b="1" dirty="0">
                <a:solidFill>
                  <a:schemeClr val="tx2">
                    <a:lumMod val="75000"/>
                  </a:schemeClr>
                </a:solidFill>
                <a:latin typeface="+mn-ea"/>
              </a:rPr>
              <a:t>억 달러로 전년 대비 </a:t>
            </a:r>
            <a:r>
              <a:rPr lang="en-US" altLang="ko-KR" sz="1300" b="1" dirty="0">
                <a:solidFill>
                  <a:srgbClr val="FF0000"/>
                </a:solidFill>
                <a:latin typeface="+mn-ea"/>
              </a:rPr>
              <a:t>39.1</a:t>
            </a:r>
            <a:r>
              <a:rPr lang="en-US" altLang="ko-KR" sz="1300" b="1" dirty="0" smtClean="0">
                <a:solidFill>
                  <a:srgbClr val="FF0000"/>
                </a:solidFill>
                <a:latin typeface="+mn-ea"/>
              </a:rPr>
              <a:t>% </a:t>
            </a:r>
            <a:r>
              <a:rPr lang="ko-KR" altLang="en-US" sz="1300" b="1" dirty="0" smtClean="0">
                <a:solidFill>
                  <a:srgbClr val="FF0000"/>
                </a:solidFill>
                <a:latin typeface="+mn-ea"/>
              </a:rPr>
              <a:t>대폭 </a:t>
            </a:r>
            <a:r>
              <a:rPr lang="ko-KR" altLang="en-US" sz="1300" b="1" dirty="0">
                <a:solidFill>
                  <a:srgbClr val="FF0000"/>
                </a:solidFill>
                <a:latin typeface="+mn-ea"/>
              </a:rPr>
              <a:t>증가</a:t>
            </a:r>
            <a:endParaRPr lang="en-US" altLang="ko-KR" sz="1300" b="1" dirty="0">
              <a:solidFill>
                <a:srgbClr val="FF0000"/>
              </a:solidFill>
              <a:latin typeface="+mn-ea"/>
            </a:endParaRPr>
          </a:p>
        </p:txBody>
      </p:sp>
      <p:pic>
        <p:nvPicPr>
          <p:cNvPr id="7170" name="Picture 2" descr="C:\Users\대한화장품협회\Desktop\15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587" y="1889559"/>
            <a:ext cx="5330680" cy="1432534"/>
          </a:xfrm>
          <a:prstGeom prst="rect">
            <a:avLst/>
          </a:prstGeom>
          <a:noFill/>
          <a:extLst>
            <a:ext uri="{909E8E84-426E-40DD-AFC4-6F175D3DCCD1}">
              <a14:hiddenFill xmlns:a14="http://schemas.microsoft.com/office/drawing/2010/main">
                <a:solidFill>
                  <a:srgbClr val="FFFFFF"/>
                </a:solidFill>
              </a14:hiddenFill>
            </a:ext>
          </a:extLst>
        </p:spPr>
      </p:pic>
      <p:sp>
        <p:nvSpPr>
          <p:cNvPr id="14" name="직사각형 13"/>
          <p:cNvSpPr/>
          <p:nvPr/>
        </p:nvSpPr>
        <p:spPr>
          <a:xfrm>
            <a:off x="344893" y="3469560"/>
            <a:ext cx="8725157" cy="992579"/>
          </a:xfrm>
          <a:prstGeom prst="rect">
            <a:avLst/>
          </a:prstGeom>
        </p:spPr>
        <p:txBody>
          <a:bodyPr wrap="square">
            <a:spAutoFit/>
          </a:bodyPr>
          <a:lstStyle/>
          <a:p>
            <a:pPr>
              <a:lnSpc>
                <a:spcPct val="150000"/>
              </a:lnSpc>
            </a:pPr>
            <a:r>
              <a:rPr lang="ko-KR" altLang="en-US" sz="1300" b="1" dirty="0" smtClean="0">
                <a:solidFill>
                  <a:schemeClr val="tx2">
                    <a:lumMod val="75000"/>
                  </a:schemeClr>
                </a:solidFill>
                <a:latin typeface="+mn-ea"/>
              </a:rPr>
              <a:t>오프라인 </a:t>
            </a:r>
            <a:r>
              <a:rPr lang="ko-KR" altLang="en-US" sz="1300" b="1" dirty="0">
                <a:solidFill>
                  <a:schemeClr val="tx2">
                    <a:lumMod val="75000"/>
                  </a:schemeClr>
                </a:solidFill>
                <a:latin typeface="+mn-ea"/>
              </a:rPr>
              <a:t>채널을 통한 판매가 우세함</a:t>
            </a:r>
          </a:p>
          <a:p>
            <a:pPr>
              <a:lnSpc>
                <a:spcPct val="150000"/>
              </a:lnSpc>
            </a:pPr>
            <a:r>
              <a:rPr lang="ko-KR" altLang="en-US" sz="1300" b="1" dirty="0">
                <a:solidFill>
                  <a:schemeClr val="tx2">
                    <a:lumMod val="75000"/>
                  </a:schemeClr>
                </a:solidFill>
                <a:latin typeface="+mn-ea"/>
              </a:rPr>
              <a:t> </a:t>
            </a:r>
            <a:r>
              <a:rPr lang="en-US" altLang="ko-KR" sz="1300" b="1" dirty="0" smtClean="0">
                <a:solidFill>
                  <a:schemeClr val="tx2">
                    <a:lumMod val="75000"/>
                  </a:schemeClr>
                </a:solidFill>
                <a:latin typeface="+mn-ea"/>
              </a:rPr>
              <a:t>- </a:t>
            </a:r>
            <a:r>
              <a:rPr lang="ko-KR" altLang="en-US" sz="1300" b="1" dirty="0" smtClean="0">
                <a:solidFill>
                  <a:schemeClr val="tx2">
                    <a:lumMod val="75000"/>
                  </a:schemeClr>
                </a:solidFill>
                <a:latin typeface="+mn-ea"/>
              </a:rPr>
              <a:t>백화점</a:t>
            </a:r>
            <a:r>
              <a:rPr lang="en-US" altLang="ko-KR" sz="1300" b="1" dirty="0">
                <a:solidFill>
                  <a:schemeClr val="tx2">
                    <a:lumMod val="75000"/>
                  </a:schemeClr>
                </a:solidFill>
                <a:latin typeface="+mn-ea"/>
              </a:rPr>
              <a:t>, </a:t>
            </a:r>
            <a:r>
              <a:rPr lang="ko-KR" altLang="en-US" sz="1300" b="1" dirty="0" err="1">
                <a:solidFill>
                  <a:schemeClr val="tx2">
                    <a:lumMod val="75000"/>
                  </a:schemeClr>
                </a:solidFill>
                <a:latin typeface="+mn-ea"/>
              </a:rPr>
              <a:t>뷰티</a:t>
            </a:r>
            <a:r>
              <a:rPr lang="ko-KR" altLang="en-US" sz="1300" b="1" dirty="0">
                <a:solidFill>
                  <a:schemeClr val="tx2">
                    <a:lumMod val="75000"/>
                  </a:schemeClr>
                </a:solidFill>
                <a:latin typeface="+mn-ea"/>
              </a:rPr>
              <a:t> 전문점</a:t>
            </a:r>
            <a:r>
              <a:rPr lang="en-US" altLang="ko-KR" sz="1300" b="1" dirty="0">
                <a:solidFill>
                  <a:schemeClr val="tx2">
                    <a:lumMod val="75000"/>
                  </a:schemeClr>
                </a:solidFill>
                <a:latin typeface="+mn-ea"/>
              </a:rPr>
              <a:t>, </a:t>
            </a:r>
            <a:r>
              <a:rPr lang="ko-KR" altLang="en-US" sz="1300" b="1" dirty="0">
                <a:solidFill>
                  <a:schemeClr val="tx2">
                    <a:lumMod val="75000"/>
                  </a:schemeClr>
                </a:solidFill>
                <a:latin typeface="+mn-ea"/>
              </a:rPr>
              <a:t>슈퍼마켓 등 오프라인 점포를 통한 판매가 </a:t>
            </a:r>
            <a:r>
              <a:rPr lang="ko-KR" altLang="en-US" sz="1300" b="1" dirty="0" smtClean="0">
                <a:solidFill>
                  <a:schemeClr val="tx2">
                    <a:lumMod val="75000"/>
                  </a:schemeClr>
                </a:solidFill>
                <a:latin typeface="+mn-ea"/>
              </a:rPr>
              <a:t>아세안 전체 </a:t>
            </a:r>
            <a:r>
              <a:rPr lang="ko-KR" altLang="en-US" sz="1300" b="1" dirty="0">
                <a:solidFill>
                  <a:schemeClr val="tx2">
                    <a:lumMod val="75000"/>
                  </a:schemeClr>
                </a:solidFill>
                <a:latin typeface="+mn-ea"/>
              </a:rPr>
              <a:t>화장품 유통 시장의 </a:t>
            </a:r>
            <a:r>
              <a:rPr lang="en-US" altLang="ko-KR" sz="1300" b="1" dirty="0">
                <a:solidFill>
                  <a:schemeClr val="tx2">
                    <a:lumMod val="75000"/>
                  </a:schemeClr>
                </a:solidFill>
                <a:latin typeface="+mn-ea"/>
              </a:rPr>
              <a:t>80%</a:t>
            </a:r>
            <a:r>
              <a:rPr lang="ko-KR" altLang="en-US" sz="1300" b="1" dirty="0">
                <a:solidFill>
                  <a:schemeClr val="tx2">
                    <a:lumMod val="75000"/>
                  </a:schemeClr>
                </a:solidFill>
                <a:latin typeface="+mn-ea"/>
              </a:rPr>
              <a:t>를 </a:t>
            </a:r>
            <a:r>
              <a:rPr lang="ko-KR" altLang="en-US" sz="1300" b="1" dirty="0" smtClean="0">
                <a:solidFill>
                  <a:schemeClr val="tx2">
                    <a:lumMod val="75000"/>
                  </a:schemeClr>
                </a:solidFill>
                <a:latin typeface="+mn-ea"/>
              </a:rPr>
              <a:t>차지</a:t>
            </a:r>
            <a:endParaRPr lang="en-US" altLang="ko-KR" sz="1300" b="1" dirty="0" smtClean="0">
              <a:solidFill>
                <a:schemeClr val="tx2">
                  <a:lumMod val="75000"/>
                </a:schemeClr>
              </a:solidFill>
              <a:latin typeface="+mn-ea"/>
            </a:endParaRPr>
          </a:p>
          <a:p>
            <a:pPr>
              <a:lnSpc>
                <a:spcPct val="150000"/>
              </a:lnSpc>
            </a:pPr>
            <a:r>
              <a:rPr lang="en-US" altLang="ko-KR" sz="1300" b="1" dirty="0" smtClean="0">
                <a:solidFill>
                  <a:schemeClr val="tx2">
                    <a:lumMod val="75000"/>
                  </a:schemeClr>
                </a:solidFill>
                <a:latin typeface="+mn-ea"/>
              </a:rPr>
              <a:t> - </a:t>
            </a:r>
            <a:r>
              <a:rPr lang="ko-KR" altLang="en-US" sz="1300" b="1" dirty="0">
                <a:solidFill>
                  <a:schemeClr val="tx2">
                    <a:lumMod val="75000"/>
                  </a:schemeClr>
                </a:solidFill>
                <a:latin typeface="+mn-ea"/>
              </a:rPr>
              <a:t>직접 판매</a:t>
            </a:r>
            <a:r>
              <a:rPr lang="en-US" altLang="ko-KR" sz="1300" b="1" dirty="0">
                <a:solidFill>
                  <a:schemeClr val="tx2">
                    <a:lumMod val="75000"/>
                  </a:schemeClr>
                </a:solidFill>
                <a:latin typeface="+mn-ea"/>
              </a:rPr>
              <a:t>, </a:t>
            </a:r>
            <a:r>
              <a:rPr lang="ko-KR" altLang="en-US" sz="1300" b="1" dirty="0">
                <a:solidFill>
                  <a:schemeClr val="tx2">
                    <a:lumMod val="75000"/>
                  </a:schemeClr>
                </a:solidFill>
                <a:latin typeface="+mn-ea"/>
              </a:rPr>
              <a:t>홈쇼핑</a:t>
            </a:r>
            <a:r>
              <a:rPr lang="en-US" altLang="ko-KR" sz="1300" b="1" dirty="0">
                <a:solidFill>
                  <a:schemeClr val="tx2">
                    <a:lumMod val="75000"/>
                  </a:schemeClr>
                </a:solidFill>
                <a:latin typeface="+mn-ea"/>
              </a:rPr>
              <a:t>, </a:t>
            </a:r>
            <a:r>
              <a:rPr lang="ko-KR" altLang="en-US" sz="1300" b="1" dirty="0">
                <a:solidFill>
                  <a:schemeClr val="tx2">
                    <a:lumMod val="75000"/>
                  </a:schemeClr>
                </a:solidFill>
                <a:latin typeface="+mn-ea"/>
              </a:rPr>
              <a:t>인터넷쇼핑 등의 </a:t>
            </a:r>
            <a:r>
              <a:rPr lang="ko-KR" altLang="en-US" sz="1300" b="1" dirty="0" err="1">
                <a:solidFill>
                  <a:schemeClr val="tx2">
                    <a:lumMod val="75000"/>
                  </a:schemeClr>
                </a:solidFill>
                <a:latin typeface="+mn-ea"/>
              </a:rPr>
              <a:t>무점포</a:t>
            </a:r>
            <a:r>
              <a:rPr lang="ko-KR" altLang="en-US" sz="1300" b="1" dirty="0">
                <a:solidFill>
                  <a:schemeClr val="tx2">
                    <a:lumMod val="75000"/>
                  </a:schemeClr>
                </a:solidFill>
                <a:latin typeface="+mn-ea"/>
              </a:rPr>
              <a:t> 판매 방식은 전체의 약 </a:t>
            </a:r>
            <a:r>
              <a:rPr lang="en-US" altLang="ko-KR" sz="1300" b="1" dirty="0">
                <a:solidFill>
                  <a:schemeClr val="tx2">
                    <a:lumMod val="75000"/>
                  </a:schemeClr>
                </a:solidFill>
                <a:latin typeface="+mn-ea"/>
              </a:rPr>
              <a:t>20% </a:t>
            </a:r>
            <a:r>
              <a:rPr lang="ko-KR" altLang="en-US" sz="1300" b="1" dirty="0">
                <a:solidFill>
                  <a:schemeClr val="tx2">
                    <a:lumMod val="75000"/>
                  </a:schemeClr>
                </a:solidFill>
                <a:latin typeface="+mn-ea"/>
              </a:rPr>
              <a:t>차지</a:t>
            </a:r>
          </a:p>
        </p:txBody>
      </p:sp>
    </p:spTree>
    <p:extLst>
      <p:ext uri="{BB962C8B-B14F-4D97-AF65-F5344CB8AC3E}">
        <p14:creationId xmlns:p14="http://schemas.microsoft.com/office/powerpoint/2010/main" val="3476447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en-US" altLang="ko-KR" dirty="0" smtClean="0">
                <a:latin typeface="나눔고딕 ExtraBold" panose="020D0904000000000000" pitchFamily="50" charset="-127"/>
                <a:ea typeface="나눔고딕 ExtraBold" panose="020D0904000000000000" pitchFamily="50" charset="-127"/>
              </a:rPr>
              <a:t>02</a:t>
            </a:r>
            <a:endParaRPr lang="ko-KR" altLang="en-US" dirty="0">
              <a:latin typeface="나눔고딕 ExtraBold" panose="020D0904000000000000" pitchFamily="50" charset="-127"/>
              <a:ea typeface="나눔고딕 ExtraBold" panose="020D0904000000000000" pitchFamily="50" charset="-127"/>
            </a:endParaRPr>
          </a:p>
        </p:txBody>
      </p:sp>
      <p:sp>
        <p:nvSpPr>
          <p:cNvPr id="11" name="Title 1"/>
          <p:cNvSpPr txBox="1">
            <a:spLocks/>
          </p:cNvSpPr>
          <p:nvPr/>
        </p:nvSpPr>
        <p:spPr>
          <a:xfrm>
            <a:off x="503238" y="2184990"/>
            <a:ext cx="6971982" cy="1975530"/>
          </a:xfrm>
          <a:prstGeom prst="rect">
            <a:avLst/>
          </a:prstGeom>
        </p:spPr>
        <p:txBody>
          <a:bodyPr vert="horz" lIns="91440" tIns="45720" rIns="91440" bIns="45720" rtlCol="0" anchor="t" anchorCtr="0">
            <a:noAutofit/>
          </a:bodyPr>
          <a:lstStyle>
            <a:lvl1pPr algn="ctr" defTabSz="1152144" rtl="0" eaLnBrk="1" latinLnBrk="1" hangingPunct="1">
              <a:lnSpc>
                <a:spcPct val="90000"/>
              </a:lnSpc>
              <a:spcBef>
                <a:spcPct val="0"/>
              </a:spcBef>
              <a:buNone/>
              <a:defRPr lang="en-US" altLang="en-US" sz="5000" b="0" kern="1200" spc="0" baseline="0" dirty="0">
                <a:solidFill>
                  <a:schemeClr val="bg1"/>
                </a:solidFill>
                <a:latin typeface="배달의민족 도현" panose="020B0600000101010101" pitchFamily="50" charset="-127"/>
                <a:ea typeface="배달의민족 도현" panose="020B0600000101010101" pitchFamily="50" charset="-127"/>
                <a:cs typeface="+mn-cs"/>
              </a:defRPr>
            </a:lvl1pPr>
          </a:lstStyle>
          <a:p>
            <a:r>
              <a:rPr lang="ko-KR" altLang="en-US" sz="4000" dirty="0" smtClean="0">
                <a:solidFill>
                  <a:schemeClr val="tx1"/>
                </a:solidFill>
                <a:latin typeface="나눔고딕 ExtraBold" panose="020D0904000000000000" pitchFamily="50" charset="-127"/>
                <a:ea typeface="나눔고딕 ExtraBold" panose="020D0904000000000000" pitchFamily="50" charset="-127"/>
              </a:rPr>
              <a:t>아세안의</a:t>
            </a:r>
            <a:r>
              <a:rPr lang="en-US" altLang="ko-KR" sz="4000" dirty="0" smtClean="0">
                <a:solidFill>
                  <a:schemeClr val="tx1"/>
                </a:solidFill>
                <a:latin typeface="나눔고딕 ExtraBold" panose="020D0904000000000000" pitchFamily="50" charset="-127"/>
                <a:ea typeface="나눔고딕 ExtraBold" panose="020D0904000000000000" pitchFamily="50" charset="-127"/>
              </a:rPr>
              <a:t> </a:t>
            </a:r>
            <a:r>
              <a:rPr lang="ko-KR" altLang="en-US" sz="4000" dirty="0" smtClean="0">
                <a:solidFill>
                  <a:schemeClr val="tx1"/>
                </a:solidFill>
                <a:latin typeface="나눔고딕 ExtraBold" panose="020D0904000000000000" pitchFamily="50" charset="-127"/>
                <a:ea typeface="나눔고딕 ExtraBold" panose="020D0904000000000000" pitchFamily="50" charset="-127"/>
              </a:rPr>
              <a:t>화장품 관련</a:t>
            </a:r>
            <a:endParaRPr lang="en-US" altLang="ko-KR" sz="4000" dirty="0" smtClean="0">
              <a:solidFill>
                <a:schemeClr val="tx1"/>
              </a:solidFill>
              <a:latin typeface="나눔고딕 ExtraBold" panose="020D0904000000000000" pitchFamily="50" charset="-127"/>
              <a:ea typeface="나눔고딕 ExtraBold" panose="020D0904000000000000" pitchFamily="50" charset="-127"/>
            </a:endParaRPr>
          </a:p>
          <a:p>
            <a:r>
              <a:rPr lang="ko-KR" altLang="en-US" sz="4000" dirty="0" smtClean="0">
                <a:solidFill>
                  <a:schemeClr val="tx1"/>
                </a:solidFill>
                <a:latin typeface="나눔고딕 ExtraBold" panose="020D0904000000000000" pitchFamily="50" charset="-127"/>
                <a:ea typeface="나눔고딕 ExtraBold" panose="020D0904000000000000" pitchFamily="50" charset="-127"/>
              </a:rPr>
              <a:t>규정 및 가이드라인 개요</a:t>
            </a:r>
            <a:endParaRPr lang="ko-KR" altLang="en-US" sz="4000" dirty="0">
              <a:solidFill>
                <a:schemeClr val="tx1"/>
              </a:solidFill>
              <a:latin typeface="나눔고딕 ExtraBold" panose="020D0904000000000000" pitchFamily="50" charset="-127"/>
              <a:ea typeface="나눔고딕 ExtraBold" panose="020D0904000000000000" pitchFamily="50" charset="-127"/>
            </a:endParaRPr>
          </a:p>
        </p:txBody>
      </p:sp>
      <p:sp>
        <p:nvSpPr>
          <p:cNvPr id="4"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15</a:t>
            </a:fld>
            <a:endParaRPr lang="ko-KR" altLang="en-US" dirty="0"/>
          </a:p>
        </p:txBody>
      </p:sp>
    </p:spTree>
    <p:extLst>
      <p:ext uri="{BB962C8B-B14F-4D97-AF65-F5344CB8AC3E}">
        <p14:creationId xmlns:p14="http://schemas.microsoft.com/office/powerpoint/2010/main" val="19141864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a:xfrm>
            <a:off x="592698" y="189142"/>
            <a:ext cx="7201905" cy="463138"/>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아세안의 화장품 관련 규정 및 가이드라인 개요</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02</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16</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규정 통합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1</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55" name="직사각형 54"/>
          <p:cNvSpPr/>
          <p:nvPr/>
        </p:nvSpPr>
        <p:spPr>
          <a:xfrm>
            <a:off x="341161" y="1590777"/>
            <a:ext cx="8402043" cy="1268794"/>
          </a:xfrm>
          <a:prstGeom prst="rect">
            <a:avLst/>
          </a:prstGeom>
          <a:pattFill prst="pct20">
            <a:fgClr>
              <a:srgbClr val="EFA9B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p>
        </p:txBody>
      </p:sp>
      <p:sp>
        <p:nvSpPr>
          <p:cNvPr id="56" name="직사각형 55"/>
          <p:cNvSpPr/>
          <p:nvPr/>
        </p:nvSpPr>
        <p:spPr>
          <a:xfrm>
            <a:off x="436410" y="1695552"/>
            <a:ext cx="8207029" cy="1100050"/>
          </a:xfrm>
          <a:prstGeom prst="rect">
            <a:avLst/>
          </a:prstGeom>
          <a:solidFill>
            <a:srgbClr val="EFA9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solidFill>
                <a:srgbClr val="0070C0"/>
              </a:solidFill>
            </a:endParaRPr>
          </a:p>
        </p:txBody>
      </p:sp>
      <p:sp>
        <p:nvSpPr>
          <p:cNvPr id="77" name="자유형 27">
            <a:extLst>
              <a:ext uri="{FF2B5EF4-FFF2-40B4-BE49-F238E27FC236}">
                <a16:creationId xmlns:a16="http://schemas.microsoft.com/office/drawing/2014/main" xmlns="" id="{60A0C081-8696-474A-988E-7BDB4DF6EA25}"/>
              </a:ext>
            </a:extLst>
          </p:cNvPr>
          <p:cNvSpPr/>
          <p:nvPr/>
        </p:nvSpPr>
        <p:spPr>
          <a:xfrm rot="10800000" flipV="1">
            <a:off x="2195839" y="1360167"/>
            <a:ext cx="1136590" cy="340115"/>
          </a:xfrm>
          <a:custGeom>
            <a:avLst/>
            <a:gdLst>
              <a:gd name="connsiteX0" fmla="*/ 281475 w 948898"/>
              <a:gd name="connsiteY0" fmla="*/ 0 h 294959"/>
              <a:gd name="connsiteX1" fmla="*/ 406504 w 948898"/>
              <a:gd name="connsiteY1" fmla="*/ 0 h 294959"/>
              <a:gd name="connsiteX2" fmla="*/ 416575 w 948898"/>
              <a:gd name="connsiteY2" fmla="*/ 0 h 294959"/>
              <a:gd name="connsiteX3" fmla="*/ 532323 w 948898"/>
              <a:gd name="connsiteY3" fmla="*/ 0 h 294959"/>
              <a:gd name="connsiteX4" fmla="*/ 667423 w 948898"/>
              <a:gd name="connsiteY4" fmla="*/ 0 h 294959"/>
              <a:gd name="connsiteX5" fmla="*/ 676339 w 948898"/>
              <a:gd name="connsiteY5" fmla="*/ 0 h 294959"/>
              <a:gd name="connsiteX6" fmla="*/ 676339 w 948898"/>
              <a:gd name="connsiteY6" fmla="*/ 623 h 294959"/>
              <a:gd name="connsiteX7" fmla="*/ 698241 w 948898"/>
              <a:gd name="connsiteY7" fmla="*/ 2154 h 294959"/>
              <a:gd name="connsiteX8" fmla="*/ 714677 w 948898"/>
              <a:gd name="connsiteY8" fmla="*/ 4307 h 294959"/>
              <a:gd name="connsiteX9" fmla="*/ 731114 w 948898"/>
              <a:gd name="connsiteY9" fmla="*/ 10765 h 294959"/>
              <a:gd name="connsiteX10" fmla="*/ 747550 w 948898"/>
              <a:gd name="connsiteY10" fmla="*/ 19377 h 294959"/>
              <a:gd name="connsiteX11" fmla="*/ 761933 w 948898"/>
              <a:gd name="connsiteY11" fmla="*/ 34448 h 294959"/>
              <a:gd name="connsiteX12" fmla="*/ 776316 w 948898"/>
              <a:gd name="connsiteY12" fmla="*/ 53825 h 294959"/>
              <a:gd name="connsiteX13" fmla="*/ 788642 w 948898"/>
              <a:gd name="connsiteY13" fmla="*/ 79661 h 294959"/>
              <a:gd name="connsiteX14" fmla="*/ 803024 w 948898"/>
              <a:gd name="connsiteY14" fmla="*/ 114109 h 294959"/>
              <a:gd name="connsiteX15" fmla="*/ 819460 w 948898"/>
              <a:gd name="connsiteY15" fmla="*/ 144251 h 294959"/>
              <a:gd name="connsiteX16" fmla="*/ 833844 w 948898"/>
              <a:gd name="connsiteY16" fmla="*/ 172240 h 294959"/>
              <a:gd name="connsiteX17" fmla="*/ 848225 w 948898"/>
              <a:gd name="connsiteY17" fmla="*/ 195923 h 294959"/>
              <a:gd name="connsiteX18" fmla="*/ 862606 w 948898"/>
              <a:gd name="connsiteY18" fmla="*/ 215300 h 294959"/>
              <a:gd name="connsiteX19" fmla="*/ 874934 w 948898"/>
              <a:gd name="connsiteY19" fmla="*/ 232523 h 294959"/>
              <a:gd name="connsiteX20" fmla="*/ 899588 w 948898"/>
              <a:gd name="connsiteY20" fmla="*/ 260511 h 294959"/>
              <a:gd name="connsiteX21" fmla="*/ 920134 w 948898"/>
              <a:gd name="connsiteY21" fmla="*/ 277736 h 294959"/>
              <a:gd name="connsiteX22" fmla="*/ 936571 w 948898"/>
              <a:gd name="connsiteY22" fmla="*/ 288501 h 294959"/>
              <a:gd name="connsiteX23" fmla="*/ 948898 w 948898"/>
              <a:gd name="connsiteY23" fmla="*/ 294959 h 294959"/>
              <a:gd name="connsiteX24" fmla="*/ 751311 w 948898"/>
              <a:gd name="connsiteY24" fmla="*/ 294959 h 294959"/>
              <a:gd name="connsiteX25" fmla="*/ 715233 w 948898"/>
              <a:gd name="connsiteY25" fmla="*/ 294959 h 294959"/>
              <a:gd name="connsiteX26" fmla="*/ 676339 w 948898"/>
              <a:gd name="connsiteY26" fmla="*/ 294959 h 294959"/>
              <a:gd name="connsiteX27" fmla="*/ 532323 w 948898"/>
              <a:gd name="connsiteY27" fmla="*/ 294959 h 294959"/>
              <a:gd name="connsiteX28" fmla="*/ 416575 w 948898"/>
              <a:gd name="connsiteY28" fmla="*/ 294959 h 294959"/>
              <a:gd name="connsiteX29" fmla="*/ 406504 w 948898"/>
              <a:gd name="connsiteY29" fmla="*/ 294959 h 294959"/>
              <a:gd name="connsiteX30" fmla="*/ 233665 w 948898"/>
              <a:gd name="connsiteY30" fmla="*/ 294959 h 294959"/>
              <a:gd name="connsiteX31" fmla="*/ 197587 w 948898"/>
              <a:gd name="connsiteY31" fmla="*/ 294959 h 294959"/>
              <a:gd name="connsiteX32" fmla="*/ 0 w 948898"/>
              <a:gd name="connsiteY32" fmla="*/ 294959 h 294959"/>
              <a:gd name="connsiteX33" fmla="*/ 12327 w 948898"/>
              <a:gd name="connsiteY33" fmla="*/ 288501 h 294959"/>
              <a:gd name="connsiteX34" fmla="*/ 28764 w 948898"/>
              <a:gd name="connsiteY34" fmla="*/ 277736 h 294959"/>
              <a:gd name="connsiteX35" fmla="*/ 49310 w 948898"/>
              <a:gd name="connsiteY35" fmla="*/ 260511 h 294959"/>
              <a:gd name="connsiteX36" fmla="*/ 73964 w 948898"/>
              <a:gd name="connsiteY36" fmla="*/ 232523 h 294959"/>
              <a:gd name="connsiteX37" fmla="*/ 86292 w 948898"/>
              <a:gd name="connsiteY37" fmla="*/ 215300 h 294959"/>
              <a:gd name="connsiteX38" fmla="*/ 100673 w 948898"/>
              <a:gd name="connsiteY38" fmla="*/ 195923 h 294959"/>
              <a:gd name="connsiteX39" fmla="*/ 115054 w 948898"/>
              <a:gd name="connsiteY39" fmla="*/ 172240 h 294959"/>
              <a:gd name="connsiteX40" fmla="*/ 129438 w 948898"/>
              <a:gd name="connsiteY40" fmla="*/ 144251 h 294959"/>
              <a:gd name="connsiteX41" fmla="*/ 145874 w 948898"/>
              <a:gd name="connsiteY41" fmla="*/ 114109 h 294959"/>
              <a:gd name="connsiteX42" fmla="*/ 160256 w 948898"/>
              <a:gd name="connsiteY42" fmla="*/ 79661 h 294959"/>
              <a:gd name="connsiteX43" fmla="*/ 172582 w 948898"/>
              <a:gd name="connsiteY43" fmla="*/ 53825 h 294959"/>
              <a:gd name="connsiteX44" fmla="*/ 186965 w 948898"/>
              <a:gd name="connsiteY44" fmla="*/ 34448 h 294959"/>
              <a:gd name="connsiteX45" fmla="*/ 201348 w 948898"/>
              <a:gd name="connsiteY45" fmla="*/ 19377 h 294959"/>
              <a:gd name="connsiteX46" fmla="*/ 217784 w 948898"/>
              <a:gd name="connsiteY46" fmla="*/ 10765 h 294959"/>
              <a:gd name="connsiteX47" fmla="*/ 234221 w 948898"/>
              <a:gd name="connsiteY47" fmla="*/ 4307 h 294959"/>
              <a:gd name="connsiteX48" fmla="*/ 250657 w 948898"/>
              <a:gd name="connsiteY48" fmla="*/ 2154 h 294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48898" h="294959">
                <a:moveTo>
                  <a:pt x="281475" y="0"/>
                </a:moveTo>
                <a:lnTo>
                  <a:pt x="406504" y="0"/>
                </a:lnTo>
                <a:lnTo>
                  <a:pt x="416575" y="0"/>
                </a:lnTo>
                <a:lnTo>
                  <a:pt x="532323" y="0"/>
                </a:lnTo>
                <a:lnTo>
                  <a:pt x="667423" y="0"/>
                </a:lnTo>
                <a:lnTo>
                  <a:pt x="676339" y="0"/>
                </a:lnTo>
                <a:lnTo>
                  <a:pt x="676339" y="623"/>
                </a:lnTo>
                <a:lnTo>
                  <a:pt x="698241" y="2154"/>
                </a:lnTo>
                <a:lnTo>
                  <a:pt x="714677" y="4307"/>
                </a:lnTo>
                <a:lnTo>
                  <a:pt x="731114" y="10765"/>
                </a:lnTo>
                <a:lnTo>
                  <a:pt x="747550" y="19377"/>
                </a:lnTo>
                <a:lnTo>
                  <a:pt x="761933" y="34448"/>
                </a:lnTo>
                <a:lnTo>
                  <a:pt x="776316" y="53825"/>
                </a:lnTo>
                <a:lnTo>
                  <a:pt x="788642" y="79661"/>
                </a:lnTo>
                <a:lnTo>
                  <a:pt x="803024" y="114109"/>
                </a:lnTo>
                <a:lnTo>
                  <a:pt x="819460" y="144251"/>
                </a:lnTo>
                <a:lnTo>
                  <a:pt x="833844" y="172240"/>
                </a:lnTo>
                <a:lnTo>
                  <a:pt x="848225" y="195923"/>
                </a:lnTo>
                <a:lnTo>
                  <a:pt x="862606" y="215300"/>
                </a:lnTo>
                <a:lnTo>
                  <a:pt x="874934" y="232523"/>
                </a:lnTo>
                <a:lnTo>
                  <a:pt x="899588" y="260511"/>
                </a:lnTo>
                <a:lnTo>
                  <a:pt x="920134" y="277736"/>
                </a:lnTo>
                <a:lnTo>
                  <a:pt x="936571" y="288501"/>
                </a:lnTo>
                <a:lnTo>
                  <a:pt x="948898" y="294959"/>
                </a:lnTo>
                <a:lnTo>
                  <a:pt x="751311" y="294959"/>
                </a:lnTo>
                <a:lnTo>
                  <a:pt x="715233" y="294959"/>
                </a:lnTo>
                <a:lnTo>
                  <a:pt x="676339" y="294959"/>
                </a:lnTo>
                <a:lnTo>
                  <a:pt x="532323" y="294959"/>
                </a:lnTo>
                <a:lnTo>
                  <a:pt x="416575" y="294959"/>
                </a:lnTo>
                <a:lnTo>
                  <a:pt x="406504" y="294959"/>
                </a:lnTo>
                <a:lnTo>
                  <a:pt x="233665" y="294959"/>
                </a:lnTo>
                <a:lnTo>
                  <a:pt x="197587" y="294959"/>
                </a:lnTo>
                <a:lnTo>
                  <a:pt x="0" y="294959"/>
                </a:lnTo>
                <a:lnTo>
                  <a:pt x="12327" y="288501"/>
                </a:lnTo>
                <a:lnTo>
                  <a:pt x="28764" y="277736"/>
                </a:lnTo>
                <a:lnTo>
                  <a:pt x="49310" y="260511"/>
                </a:lnTo>
                <a:lnTo>
                  <a:pt x="73964" y="232523"/>
                </a:lnTo>
                <a:lnTo>
                  <a:pt x="86292" y="215300"/>
                </a:lnTo>
                <a:lnTo>
                  <a:pt x="100673" y="195923"/>
                </a:lnTo>
                <a:lnTo>
                  <a:pt x="115054" y="172240"/>
                </a:lnTo>
                <a:lnTo>
                  <a:pt x="129438" y="144251"/>
                </a:lnTo>
                <a:lnTo>
                  <a:pt x="145874" y="114109"/>
                </a:lnTo>
                <a:lnTo>
                  <a:pt x="160256" y="79661"/>
                </a:lnTo>
                <a:lnTo>
                  <a:pt x="172582" y="53825"/>
                </a:lnTo>
                <a:lnTo>
                  <a:pt x="186965" y="34448"/>
                </a:lnTo>
                <a:lnTo>
                  <a:pt x="201348" y="19377"/>
                </a:lnTo>
                <a:lnTo>
                  <a:pt x="217784" y="10765"/>
                </a:lnTo>
                <a:lnTo>
                  <a:pt x="234221" y="4307"/>
                </a:lnTo>
                <a:lnTo>
                  <a:pt x="250657" y="2154"/>
                </a:lnTo>
                <a:close/>
              </a:path>
            </a:pathLst>
          </a:custGeom>
          <a:solidFill>
            <a:srgbClr val="EFA9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78" name="자유형 27">
            <a:extLst>
              <a:ext uri="{FF2B5EF4-FFF2-40B4-BE49-F238E27FC236}">
                <a16:creationId xmlns:a16="http://schemas.microsoft.com/office/drawing/2014/main" xmlns="" id="{2E1FBE6F-D482-4B02-8508-E5423EC9D05A}"/>
              </a:ext>
            </a:extLst>
          </p:cNvPr>
          <p:cNvSpPr/>
          <p:nvPr/>
        </p:nvSpPr>
        <p:spPr>
          <a:xfrm rot="10800000" flipV="1">
            <a:off x="5339089" y="1360167"/>
            <a:ext cx="1136590" cy="340115"/>
          </a:xfrm>
          <a:custGeom>
            <a:avLst/>
            <a:gdLst>
              <a:gd name="connsiteX0" fmla="*/ 281475 w 948898"/>
              <a:gd name="connsiteY0" fmla="*/ 0 h 294959"/>
              <a:gd name="connsiteX1" fmla="*/ 406504 w 948898"/>
              <a:gd name="connsiteY1" fmla="*/ 0 h 294959"/>
              <a:gd name="connsiteX2" fmla="*/ 416575 w 948898"/>
              <a:gd name="connsiteY2" fmla="*/ 0 h 294959"/>
              <a:gd name="connsiteX3" fmla="*/ 532323 w 948898"/>
              <a:gd name="connsiteY3" fmla="*/ 0 h 294959"/>
              <a:gd name="connsiteX4" fmla="*/ 667423 w 948898"/>
              <a:gd name="connsiteY4" fmla="*/ 0 h 294959"/>
              <a:gd name="connsiteX5" fmla="*/ 676339 w 948898"/>
              <a:gd name="connsiteY5" fmla="*/ 0 h 294959"/>
              <a:gd name="connsiteX6" fmla="*/ 676339 w 948898"/>
              <a:gd name="connsiteY6" fmla="*/ 623 h 294959"/>
              <a:gd name="connsiteX7" fmla="*/ 698241 w 948898"/>
              <a:gd name="connsiteY7" fmla="*/ 2154 h 294959"/>
              <a:gd name="connsiteX8" fmla="*/ 714677 w 948898"/>
              <a:gd name="connsiteY8" fmla="*/ 4307 h 294959"/>
              <a:gd name="connsiteX9" fmla="*/ 731114 w 948898"/>
              <a:gd name="connsiteY9" fmla="*/ 10765 h 294959"/>
              <a:gd name="connsiteX10" fmla="*/ 747550 w 948898"/>
              <a:gd name="connsiteY10" fmla="*/ 19377 h 294959"/>
              <a:gd name="connsiteX11" fmla="*/ 761933 w 948898"/>
              <a:gd name="connsiteY11" fmla="*/ 34448 h 294959"/>
              <a:gd name="connsiteX12" fmla="*/ 776316 w 948898"/>
              <a:gd name="connsiteY12" fmla="*/ 53825 h 294959"/>
              <a:gd name="connsiteX13" fmla="*/ 788642 w 948898"/>
              <a:gd name="connsiteY13" fmla="*/ 79661 h 294959"/>
              <a:gd name="connsiteX14" fmla="*/ 803024 w 948898"/>
              <a:gd name="connsiteY14" fmla="*/ 114109 h 294959"/>
              <a:gd name="connsiteX15" fmla="*/ 819460 w 948898"/>
              <a:gd name="connsiteY15" fmla="*/ 144251 h 294959"/>
              <a:gd name="connsiteX16" fmla="*/ 833844 w 948898"/>
              <a:gd name="connsiteY16" fmla="*/ 172240 h 294959"/>
              <a:gd name="connsiteX17" fmla="*/ 848225 w 948898"/>
              <a:gd name="connsiteY17" fmla="*/ 195923 h 294959"/>
              <a:gd name="connsiteX18" fmla="*/ 862606 w 948898"/>
              <a:gd name="connsiteY18" fmla="*/ 215300 h 294959"/>
              <a:gd name="connsiteX19" fmla="*/ 874934 w 948898"/>
              <a:gd name="connsiteY19" fmla="*/ 232523 h 294959"/>
              <a:gd name="connsiteX20" fmla="*/ 899588 w 948898"/>
              <a:gd name="connsiteY20" fmla="*/ 260511 h 294959"/>
              <a:gd name="connsiteX21" fmla="*/ 920134 w 948898"/>
              <a:gd name="connsiteY21" fmla="*/ 277736 h 294959"/>
              <a:gd name="connsiteX22" fmla="*/ 936571 w 948898"/>
              <a:gd name="connsiteY22" fmla="*/ 288501 h 294959"/>
              <a:gd name="connsiteX23" fmla="*/ 948898 w 948898"/>
              <a:gd name="connsiteY23" fmla="*/ 294959 h 294959"/>
              <a:gd name="connsiteX24" fmla="*/ 751311 w 948898"/>
              <a:gd name="connsiteY24" fmla="*/ 294959 h 294959"/>
              <a:gd name="connsiteX25" fmla="*/ 715233 w 948898"/>
              <a:gd name="connsiteY25" fmla="*/ 294959 h 294959"/>
              <a:gd name="connsiteX26" fmla="*/ 676339 w 948898"/>
              <a:gd name="connsiteY26" fmla="*/ 294959 h 294959"/>
              <a:gd name="connsiteX27" fmla="*/ 532323 w 948898"/>
              <a:gd name="connsiteY27" fmla="*/ 294959 h 294959"/>
              <a:gd name="connsiteX28" fmla="*/ 416575 w 948898"/>
              <a:gd name="connsiteY28" fmla="*/ 294959 h 294959"/>
              <a:gd name="connsiteX29" fmla="*/ 406504 w 948898"/>
              <a:gd name="connsiteY29" fmla="*/ 294959 h 294959"/>
              <a:gd name="connsiteX30" fmla="*/ 233665 w 948898"/>
              <a:gd name="connsiteY30" fmla="*/ 294959 h 294959"/>
              <a:gd name="connsiteX31" fmla="*/ 197587 w 948898"/>
              <a:gd name="connsiteY31" fmla="*/ 294959 h 294959"/>
              <a:gd name="connsiteX32" fmla="*/ 0 w 948898"/>
              <a:gd name="connsiteY32" fmla="*/ 294959 h 294959"/>
              <a:gd name="connsiteX33" fmla="*/ 12327 w 948898"/>
              <a:gd name="connsiteY33" fmla="*/ 288501 h 294959"/>
              <a:gd name="connsiteX34" fmla="*/ 28764 w 948898"/>
              <a:gd name="connsiteY34" fmla="*/ 277736 h 294959"/>
              <a:gd name="connsiteX35" fmla="*/ 49310 w 948898"/>
              <a:gd name="connsiteY35" fmla="*/ 260511 h 294959"/>
              <a:gd name="connsiteX36" fmla="*/ 73964 w 948898"/>
              <a:gd name="connsiteY36" fmla="*/ 232523 h 294959"/>
              <a:gd name="connsiteX37" fmla="*/ 86292 w 948898"/>
              <a:gd name="connsiteY37" fmla="*/ 215300 h 294959"/>
              <a:gd name="connsiteX38" fmla="*/ 100673 w 948898"/>
              <a:gd name="connsiteY38" fmla="*/ 195923 h 294959"/>
              <a:gd name="connsiteX39" fmla="*/ 115054 w 948898"/>
              <a:gd name="connsiteY39" fmla="*/ 172240 h 294959"/>
              <a:gd name="connsiteX40" fmla="*/ 129438 w 948898"/>
              <a:gd name="connsiteY40" fmla="*/ 144251 h 294959"/>
              <a:gd name="connsiteX41" fmla="*/ 145874 w 948898"/>
              <a:gd name="connsiteY41" fmla="*/ 114109 h 294959"/>
              <a:gd name="connsiteX42" fmla="*/ 160256 w 948898"/>
              <a:gd name="connsiteY42" fmla="*/ 79661 h 294959"/>
              <a:gd name="connsiteX43" fmla="*/ 172582 w 948898"/>
              <a:gd name="connsiteY43" fmla="*/ 53825 h 294959"/>
              <a:gd name="connsiteX44" fmla="*/ 186965 w 948898"/>
              <a:gd name="connsiteY44" fmla="*/ 34448 h 294959"/>
              <a:gd name="connsiteX45" fmla="*/ 201348 w 948898"/>
              <a:gd name="connsiteY45" fmla="*/ 19377 h 294959"/>
              <a:gd name="connsiteX46" fmla="*/ 217784 w 948898"/>
              <a:gd name="connsiteY46" fmla="*/ 10765 h 294959"/>
              <a:gd name="connsiteX47" fmla="*/ 234221 w 948898"/>
              <a:gd name="connsiteY47" fmla="*/ 4307 h 294959"/>
              <a:gd name="connsiteX48" fmla="*/ 250657 w 948898"/>
              <a:gd name="connsiteY48" fmla="*/ 2154 h 294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48898" h="294959">
                <a:moveTo>
                  <a:pt x="281475" y="0"/>
                </a:moveTo>
                <a:lnTo>
                  <a:pt x="406504" y="0"/>
                </a:lnTo>
                <a:lnTo>
                  <a:pt x="416575" y="0"/>
                </a:lnTo>
                <a:lnTo>
                  <a:pt x="532323" y="0"/>
                </a:lnTo>
                <a:lnTo>
                  <a:pt x="667423" y="0"/>
                </a:lnTo>
                <a:lnTo>
                  <a:pt x="676339" y="0"/>
                </a:lnTo>
                <a:lnTo>
                  <a:pt x="676339" y="623"/>
                </a:lnTo>
                <a:lnTo>
                  <a:pt x="698241" y="2154"/>
                </a:lnTo>
                <a:lnTo>
                  <a:pt x="714677" y="4307"/>
                </a:lnTo>
                <a:lnTo>
                  <a:pt x="731114" y="10765"/>
                </a:lnTo>
                <a:lnTo>
                  <a:pt x="747550" y="19377"/>
                </a:lnTo>
                <a:lnTo>
                  <a:pt x="761933" y="34448"/>
                </a:lnTo>
                <a:lnTo>
                  <a:pt x="776316" y="53825"/>
                </a:lnTo>
                <a:lnTo>
                  <a:pt x="788642" y="79661"/>
                </a:lnTo>
                <a:lnTo>
                  <a:pt x="803024" y="114109"/>
                </a:lnTo>
                <a:lnTo>
                  <a:pt x="819460" y="144251"/>
                </a:lnTo>
                <a:lnTo>
                  <a:pt x="833844" y="172240"/>
                </a:lnTo>
                <a:lnTo>
                  <a:pt x="848225" y="195923"/>
                </a:lnTo>
                <a:lnTo>
                  <a:pt x="862606" y="215300"/>
                </a:lnTo>
                <a:lnTo>
                  <a:pt x="874934" y="232523"/>
                </a:lnTo>
                <a:lnTo>
                  <a:pt x="899588" y="260511"/>
                </a:lnTo>
                <a:lnTo>
                  <a:pt x="920134" y="277736"/>
                </a:lnTo>
                <a:lnTo>
                  <a:pt x="936571" y="288501"/>
                </a:lnTo>
                <a:lnTo>
                  <a:pt x="948898" y="294959"/>
                </a:lnTo>
                <a:lnTo>
                  <a:pt x="751311" y="294959"/>
                </a:lnTo>
                <a:lnTo>
                  <a:pt x="715233" y="294959"/>
                </a:lnTo>
                <a:lnTo>
                  <a:pt x="676339" y="294959"/>
                </a:lnTo>
                <a:lnTo>
                  <a:pt x="532323" y="294959"/>
                </a:lnTo>
                <a:lnTo>
                  <a:pt x="416575" y="294959"/>
                </a:lnTo>
                <a:lnTo>
                  <a:pt x="406504" y="294959"/>
                </a:lnTo>
                <a:lnTo>
                  <a:pt x="233665" y="294959"/>
                </a:lnTo>
                <a:lnTo>
                  <a:pt x="197587" y="294959"/>
                </a:lnTo>
                <a:lnTo>
                  <a:pt x="0" y="294959"/>
                </a:lnTo>
                <a:lnTo>
                  <a:pt x="12327" y="288501"/>
                </a:lnTo>
                <a:lnTo>
                  <a:pt x="28764" y="277736"/>
                </a:lnTo>
                <a:lnTo>
                  <a:pt x="49310" y="260511"/>
                </a:lnTo>
                <a:lnTo>
                  <a:pt x="73964" y="232523"/>
                </a:lnTo>
                <a:lnTo>
                  <a:pt x="86292" y="215300"/>
                </a:lnTo>
                <a:lnTo>
                  <a:pt x="100673" y="195923"/>
                </a:lnTo>
                <a:lnTo>
                  <a:pt x="115054" y="172240"/>
                </a:lnTo>
                <a:lnTo>
                  <a:pt x="129438" y="144251"/>
                </a:lnTo>
                <a:lnTo>
                  <a:pt x="145874" y="114109"/>
                </a:lnTo>
                <a:lnTo>
                  <a:pt x="160256" y="79661"/>
                </a:lnTo>
                <a:lnTo>
                  <a:pt x="172582" y="53825"/>
                </a:lnTo>
                <a:lnTo>
                  <a:pt x="186965" y="34448"/>
                </a:lnTo>
                <a:lnTo>
                  <a:pt x="201348" y="19377"/>
                </a:lnTo>
                <a:lnTo>
                  <a:pt x="217784" y="10765"/>
                </a:lnTo>
                <a:lnTo>
                  <a:pt x="234221" y="4307"/>
                </a:lnTo>
                <a:lnTo>
                  <a:pt x="250657" y="2154"/>
                </a:lnTo>
                <a:close/>
              </a:path>
            </a:pathLst>
          </a:custGeom>
          <a:solidFill>
            <a:srgbClr val="EFA9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81" name="자유형 27">
            <a:extLst>
              <a:ext uri="{FF2B5EF4-FFF2-40B4-BE49-F238E27FC236}">
                <a16:creationId xmlns:a16="http://schemas.microsoft.com/office/drawing/2014/main" xmlns="" id="{5944E4EA-7398-4FD2-A290-530D6F6A751C}"/>
              </a:ext>
            </a:extLst>
          </p:cNvPr>
          <p:cNvSpPr/>
          <p:nvPr/>
        </p:nvSpPr>
        <p:spPr>
          <a:xfrm rot="10800000" flipV="1">
            <a:off x="2793191" y="1363569"/>
            <a:ext cx="3064361" cy="340115"/>
          </a:xfrm>
          <a:prstGeom prst="rect">
            <a:avLst/>
          </a:prstGeom>
          <a:solidFill>
            <a:srgbClr val="EFA9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79" name="TextBox 17">
            <a:extLst>
              <a:ext uri="{FF2B5EF4-FFF2-40B4-BE49-F238E27FC236}">
                <a16:creationId xmlns:a16="http://schemas.microsoft.com/office/drawing/2014/main" xmlns="" id="{08924B43-80C9-4148-9943-C6291CAC7125}"/>
              </a:ext>
            </a:extLst>
          </p:cNvPr>
          <p:cNvSpPr txBox="1"/>
          <p:nvPr/>
        </p:nvSpPr>
        <p:spPr>
          <a:xfrm>
            <a:off x="3167246" y="1390722"/>
            <a:ext cx="2420856" cy="400110"/>
          </a:xfrm>
          <a:prstGeom prst="rect">
            <a:avLst/>
          </a:prstGeom>
          <a:noFill/>
        </p:spPr>
        <p:txBody>
          <a:bodyPr wrap="none" rtlCol="0"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ko-KR" altLang="en-US" sz="2000" b="1" dirty="0" smtClean="0">
                <a:ln>
                  <a:solidFill>
                    <a:schemeClr val="tx1">
                      <a:alpha val="0"/>
                    </a:schemeClr>
                  </a:solidFill>
                </a:ln>
                <a:solidFill>
                  <a:srgbClr val="CD3754"/>
                </a:solidFill>
                <a:latin typeface="나눔바른고딕" panose="020B0603020101020101" pitchFamily="50" charset="-127"/>
                <a:ea typeface="나눔바른고딕" panose="020B0603020101020101" pitchFamily="50" charset="-127"/>
              </a:rPr>
              <a:t>규제 조화 배경과</a:t>
            </a:r>
            <a:r>
              <a:rPr lang="en-US" altLang="ko-KR" sz="2000" b="1" dirty="0" smtClean="0">
                <a:ln>
                  <a:solidFill>
                    <a:schemeClr val="tx1">
                      <a:alpha val="0"/>
                    </a:schemeClr>
                  </a:solidFill>
                </a:ln>
                <a:solidFill>
                  <a:srgbClr val="CD3754"/>
                </a:solidFill>
                <a:latin typeface="나눔바른고딕" panose="020B0603020101020101" pitchFamily="50" charset="-127"/>
                <a:ea typeface="나눔바른고딕" panose="020B0603020101020101" pitchFamily="50" charset="-127"/>
              </a:rPr>
              <a:t> </a:t>
            </a:r>
            <a:r>
              <a:rPr lang="ko-KR" altLang="en-US" sz="2000" b="1" dirty="0" smtClean="0">
                <a:ln>
                  <a:solidFill>
                    <a:schemeClr val="tx1">
                      <a:alpha val="0"/>
                    </a:schemeClr>
                  </a:solidFill>
                </a:ln>
                <a:solidFill>
                  <a:srgbClr val="CD3754"/>
                </a:solidFill>
                <a:latin typeface="나눔바른고딕" panose="020B0603020101020101" pitchFamily="50" charset="-127"/>
                <a:ea typeface="나눔바른고딕" panose="020B0603020101020101" pitchFamily="50" charset="-127"/>
              </a:rPr>
              <a:t>목적</a:t>
            </a:r>
            <a:endParaRPr lang="ko-KR" altLang="en-US" sz="2000" b="1" dirty="0">
              <a:ln>
                <a:solidFill>
                  <a:schemeClr val="tx1">
                    <a:alpha val="0"/>
                  </a:schemeClr>
                </a:solidFill>
              </a:ln>
              <a:solidFill>
                <a:srgbClr val="CD3754"/>
              </a:solidFill>
              <a:latin typeface="나눔바른고딕" panose="020B0603020101020101" pitchFamily="50" charset="-127"/>
              <a:ea typeface="나눔바른고딕" panose="020B0603020101020101" pitchFamily="50" charset="-127"/>
            </a:endParaRPr>
          </a:p>
        </p:txBody>
      </p:sp>
      <p:sp>
        <p:nvSpPr>
          <p:cNvPr id="82" name="TextBox 81"/>
          <p:cNvSpPr txBox="1"/>
          <p:nvPr/>
        </p:nvSpPr>
        <p:spPr>
          <a:xfrm>
            <a:off x="632013" y="1717298"/>
            <a:ext cx="7716151" cy="1046056"/>
          </a:xfrm>
          <a:prstGeom prst="rect">
            <a:avLst/>
          </a:prstGeom>
          <a:noFill/>
        </p:spPr>
        <p:txBody>
          <a:bodyPr wrap="square" rtlCol="0">
            <a:spAutoFit/>
          </a:bodyPr>
          <a:lstStyle/>
          <a:p>
            <a:pPr marL="285750" indent="-285750">
              <a:lnSpc>
                <a:spcPts val="1900"/>
              </a:lnSpc>
              <a:spcBef>
                <a:spcPct val="0"/>
              </a:spcBef>
              <a:buFont typeface="Wingdings" panose="05000000000000000000" pitchFamily="2" charset="2"/>
              <a:buChar char="§"/>
            </a:pPr>
            <a:r>
              <a:rPr lang="ko-KR" altLang="en-US" sz="1300" b="1" dirty="0">
                <a:solidFill>
                  <a:schemeClr val="tx2">
                    <a:lumMod val="75000"/>
                  </a:schemeClr>
                </a:solidFill>
                <a:latin typeface="나눔고딕" pitchFamily="50" charset="-127"/>
                <a:ea typeface="나눔고딕" pitchFamily="50" charset="-127"/>
              </a:rPr>
              <a:t>제품의 안전과 품질에 영향을 주지 않으면서도 아세안 </a:t>
            </a:r>
            <a:r>
              <a:rPr lang="ko-KR" altLang="en-US" sz="1300" b="1" dirty="0" smtClean="0">
                <a:solidFill>
                  <a:schemeClr val="tx2">
                    <a:lumMod val="75000"/>
                  </a:schemeClr>
                </a:solidFill>
                <a:latin typeface="나눔고딕" pitchFamily="50" charset="-127"/>
                <a:ea typeface="나눔고딕" pitchFamily="50" charset="-127"/>
              </a:rPr>
              <a:t>국가들간에 존재하는 비관세 무역 장벽을 제거하여 무역촉진 및 아세안 국가의 경쟁력 강화 도모</a:t>
            </a:r>
            <a:endParaRPr lang="en-US" altLang="ko-KR" sz="1300" b="1" dirty="0">
              <a:solidFill>
                <a:schemeClr val="tx2">
                  <a:lumMod val="75000"/>
                </a:schemeClr>
              </a:solidFill>
              <a:latin typeface="나눔고딕" pitchFamily="50" charset="-127"/>
              <a:ea typeface="나눔고딕" pitchFamily="50" charset="-127"/>
            </a:endParaRPr>
          </a:p>
          <a:p>
            <a:pPr marL="285750" indent="-285750">
              <a:lnSpc>
                <a:spcPts val="1900"/>
              </a:lnSpc>
              <a:spcBef>
                <a:spcPct val="0"/>
              </a:spcBef>
              <a:buFont typeface="Wingdings" panose="05000000000000000000" pitchFamily="2" charset="2"/>
              <a:buChar char="§"/>
            </a:pPr>
            <a:r>
              <a:rPr lang="en-US" altLang="ko-KR" sz="1300" b="1" dirty="0" smtClean="0">
                <a:solidFill>
                  <a:schemeClr val="tx2">
                    <a:lumMod val="75000"/>
                  </a:schemeClr>
                </a:solidFill>
                <a:latin typeface="나눔고딕" pitchFamily="50" charset="-127"/>
                <a:ea typeface="나눔고딕" pitchFamily="50" charset="-127"/>
              </a:rPr>
              <a:t>“</a:t>
            </a:r>
            <a:r>
              <a:rPr lang="ko-KR" altLang="en-US" sz="1300" b="1" dirty="0" smtClean="0">
                <a:solidFill>
                  <a:schemeClr val="tx2">
                    <a:lumMod val="75000"/>
                  </a:schemeClr>
                </a:solidFill>
                <a:latin typeface="나눔고딕" pitchFamily="50" charset="-127"/>
                <a:ea typeface="나눔고딕" pitchFamily="50" charset="-127"/>
              </a:rPr>
              <a:t>사전 </a:t>
            </a:r>
            <a:r>
              <a:rPr lang="ko-KR" altLang="en-US" sz="1300" b="1" dirty="0">
                <a:solidFill>
                  <a:schemeClr val="tx2">
                    <a:lumMod val="75000"/>
                  </a:schemeClr>
                </a:solidFill>
                <a:latin typeface="나눔고딕" pitchFamily="50" charset="-127"/>
                <a:ea typeface="나눔고딕" pitchFamily="50" charset="-127"/>
              </a:rPr>
              <a:t>승인</a:t>
            </a:r>
            <a:r>
              <a:rPr lang="en-US" altLang="ko-KR" sz="1300" b="1" dirty="0">
                <a:solidFill>
                  <a:schemeClr val="tx2">
                    <a:lumMod val="75000"/>
                  </a:schemeClr>
                </a:solidFill>
                <a:latin typeface="나눔고딕" pitchFamily="50" charset="-127"/>
                <a:ea typeface="나눔고딕" pitchFamily="50" charset="-127"/>
              </a:rPr>
              <a:t>"(pre-market approval</a:t>
            </a:r>
            <a:r>
              <a:rPr lang="en-US" altLang="ko-KR" sz="1300" b="1" dirty="0" smtClean="0">
                <a:solidFill>
                  <a:schemeClr val="tx2">
                    <a:lumMod val="75000"/>
                  </a:schemeClr>
                </a:solidFill>
                <a:latin typeface="나눔고딕" pitchFamily="50" charset="-127"/>
                <a:ea typeface="나눔고딕" pitchFamily="50" charset="-127"/>
              </a:rPr>
              <a:t>)</a:t>
            </a:r>
            <a:r>
              <a:rPr lang="ko-KR" altLang="en-US" sz="1300" b="1" dirty="0" smtClean="0">
                <a:solidFill>
                  <a:schemeClr val="tx2">
                    <a:lumMod val="75000"/>
                  </a:schemeClr>
                </a:solidFill>
                <a:latin typeface="나눔고딕" pitchFamily="50" charset="-127"/>
                <a:ea typeface="나눔고딕" pitchFamily="50" charset="-127"/>
              </a:rPr>
              <a:t>에서 </a:t>
            </a:r>
            <a:r>
              <a:rPr lang="en-US" altLang="ko-KR" sz="1300" b="1" dirty="0">
                <a:solidFill>
                  <a:schemeClr val="tx2">
                    <a:lumMod val="75000"/>
                  </a:schemeClr>
                </a:solidFill>
                <a:latin typeface="나눔고딕" pitchFamily="50" charset="-127"/>
                <a:ea typeface="나눔고딕" pitchFamily="50" charset="-127"/>
              </a:rPr>
              <a:t>"</a:t>
            </a:r>
            <a:r>
              <a:rPr lang="ko-KR" altLang="en-US" sz="1300" b="1" dirty="0">
                <a:solidFill>
                  <a:schemeClr val="tx2">
                    <a:lumMod val="75000"/>
                  </a:schemeClr>
                </a:solidFill>
                <a:latin typeface="나눔고딕" pitchFamily="50" charset="-127"/>
                <a:ea typeface="나눔고딕" pitchFamily="50" charset="-127"/>
              </a:rPr>
              <a:t>사후감독</a:t>
            </a:r>
            <a:r>
              <a:rPr lang="en-US" altLang="ko-KR" sz="1300" b="1" dirty="0">
                <a:solidFill>
                  <a:schemeClr val="tx2">
                    <a:lumMod val="75000"/>
                  </a:schemeClr>
                </a:solidFill>
                <a:latin typeface="나눔고딕" pitchFamily="50" charset="-127"/>
                <a:ea typeface="나눔고딕" pitchFamily="50" charset="-127"/>
              </a:rPr>
              <a:t>"(post-market </a:t>
            </a:r>
            <a:r>
              <a:rPr lang="en-US" altLang="ko-KR" sz="1300" b="1" dirty="0" smtClean="0">
                <a:solidFill>
                  <a:schemeClr val="tx2">
                    <a:lumMod val="75000"/>
                  </a:schemeClr>
                </a:solidFill>
                <a:latin typeface="나눔고딕" pitchFamily="50" charset="-127"/>
                <a:ea typeface="나눔고딕" pitchFamily="50" charset="-127"/>
              </a:rPr>
              <a:t>surveillance)</a:t>
            </a:r>
            <a:r>
              <a:rPr lang="ko-KR" altLang="en-US" sz="1300" b="1" dirty="0" smtClean="0">
                <a:solidFill>
                  <a:schemeClr val="tx2">
                    <a:lumMod val="75000"/>
                  </a:schemeClr>
                </a:solidFill>
                <a:latin typeface="나눔고딕" pitchFamily="50" charset="-127"/>
                <a:ea typeface="나눔고딕" pitchFamily="50" charset="-127"/>
              </a:rPr>
              <a:t>으로 전환</a:t>
            </a:r>
            <a:endParaRPr lang="en-US" altLang="ko-KR" sz="1300" b="1" dirty="0" smtClean="0">
              <a:solidFill>
                <a:schemeClr val="tx2">
                  <a:lumMod val="75000"/>
                </a:schemeClr>
              </a:solidFill>
              <a:latin typeface="나눔고딕" pitchFamily="50" charset="-127"/>
              <a:ea typeface="나눔고딕" pitchFamily="50" charset="-127"/>
            </a:endParaRPr>
          </a:p>
          <a:p>
            <a:pPr marL="285750" indent="-285750">
              <a:lnSpc>
                <a:spcPts val="1900"/>
              </a:lnSpc>
              <a:spcBef>
                <a:spcPct val="0"/>
              </a:spcBef>
              <a:buFont typeface="Wingdings" panose="05000000000000000000" pitchFamily="2" charset="2"/>
              <a:buChar char="§"/>
            </a:pPr>
            <a:r>
              <a:rPr lang="ko-KR" altLang="en-US" sz="1300" b="1" dirty="0" smtClean="0">
                <a:solidFill>
                  <a:schemeClr val="tx2">
                    <a:lumMod val="75000"/>
                  </a:schemeClr>
                </a:solidFill>
                <a:latin typeface="나눔고딕" pitchFamily="50" charset="-127"/>
                <a:ea typeface="나눔고딕" pitchFamily="50" charset="-127"/>
              </a:rPr>
              <a:t>유럽의 화장품 지침 </a:t>
            </a:r>
            <a:r>
              <a:rPr lang="en-US" altLang="ko-KR" sz="1300" b="1" dirty="0" smtClean="0">
                <a:solidFill>
                  <a:schemeClr val="tx2">
                    <a:lumMod val="75000"/>
                  </a:schemeClr>
                </a:solidFill>
                <a:latin typeface="나눔고딕" pitchFamily="50" charset="-127"/>
                <a:ea typeface="나눔고딕" pitchFamily="50" charset="-127"/>
              </a:rPr>
              <a:t>6</a:t>
            </a:r>
            <a:r>
              <a:rPr lang="ko-KR" altLang="en-US" sz="1300" b="1" dirty="0" smtClean="0">
                <a:solidFill>
                  <a:schemeClr val="tx2">
                    <a:lumMod val="75000"/>
                  </a:schemeClr>
                </a:solidFill>
                <a:latin typeface="나눔고딕" pitchFamily="50" charset="-127"/>
                <a:ea typeface="나눔고딕" pitchFamily="50" charset="-127"/>
              </a:rPr>
              <a:t>차 개정판</a:t>
            </a:r>
            <a:r>
              <a:rPr lang="en-US" altLang="ko-KR" sz="1300" b="1" dirty="0" smtClean="0">
                <a:solidFill>
                  <a:schemeClr val="tx2">
                    <a:lumMod val="75000"/>
                  </a:schemeClr>
                </a:solidFill>
                <a:latin typeface="나눔고딕" pitchFamily="50" charset="-127"/>
                <a:ea typeface="나눔고딕" pitchFamily="50" charset="-127"/>
              </a:rPr>
              <a:t>(EU </a:t>
            </a:r>
            <a:r>
              <a:rPr lang="en-US" altLang="ko-KR" sz="1300" b="1" dirty="0">
                <a:solidFill>
                  <a:schemeClr val="tx2">
                    <a:lumMod val="75000"/>
                  </a:schemeClr>
                </a:solidFill>
                <a:latin typeface="나눔고딕" pitchFamily="50" charset="-127"/>
                <a:ea typeface="나눔고딕" pitchFamily="50" charset="-127"/>
              </a:rPr>
              <a:t>Directive 6th </a:t>
            </a:r>
            <a:r>
              <a:rPr lang="en-US" altLang="ko-KR" sz="1300" b="1" dirty="0" smtClean="0">
                <a:solidFill>
                  <a:schemeClr val="tx2">
                    <a:lumMod val="75000"/>
                  </a:schemeClr>
                </a:solidFill>
                <a:latin typeface="나눔고딕" pitchFamily="50" charset="-127"/>
                <a:ea typeface="나눔고딕" pitchFamily="50" charset="-127"/>
              </a:rPr>
              <a:t>amendment)</a:t>
            </a:r>
            <a:r>
              <a:rPr lang="ko-KR" altLang="en-US" sz="1300" b="1" dirty="0" smtClean="0">
                <a:solidFill>
                  <a:schemeClr val="tx2">
                    <a:lumMod val="75000"/>
                  </a:schemeClr>
                </a:solidFill>
                <a:latin typeface="나눔고딕" pitchFamily="50" charset="-127"/>
                <a:ea typeface="나눔고딕" pitchFamily="50" charset="-127"/>
              </a:rPr>
              <a:t>을 모델로 참고함</a:t>
            </a:r>
            <a:endParaRPr lang="en-US" altLang="ko-KR" sz="1300" b="1" dirty="0">
              <a:solidFill>
                <a:schemeClr val="tx2">
                  <a:lumMod val="75000"/>
                </a:schemeClr>
              </a:solidFill>
              <a:latin typeface="나눔고딕" pitchFamily="50" charset="-127"/>
              <a:ea typeface="나눔고딕" pitchFamily="50" charset="-127"/>
            </a:endParaRPr>
          </a:p>
        </p:txBody>
      </p:sp>
      <p:sp>
        <p:nvSpPr>
          <p:cNvPr id="44" name="직사각형 43"/>
          <p:cNvSpPr/>
          <p:nvPr/>
        </p:nvSpPr>
        <p:spPr>
          <a:xfrm>
            <a:off x="56649" y="3326055"/>
            <a:ext cx="9906000" cy="139642"/>
          </a:xfrm>
          <a:prstGeom prst="rect">
            <a:avLst/>
          </a:prstGeom>
          <a:solidFill>
            <a:srgbClr val="D2C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5" name="모서리가 둥근 직사각형 44"/>
          <p:cNvSpPr/>
          <p:nvPr/>
        </p:nvSpPr>
        <p:spPr>
          <a:xfrm>
            <a:off x="950776" y="3536537"/>
            <a:ext cx="1145220" cy="300203"/>
          </a:xfrm>
          <a:prstGeom prst="roundRect">
            <a:avLst/>
          </a:prstGeom>
          <a:solidFill>
            <a:srgbClr val="786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6" name="TextBox 45"/>
          <p:cNvSpPr txBox="1"/>
          <p:nvPr/>
        </p:nvSpPr>
        <p:spPr>
          <a:xfrm>
            <a:off x="1229078" y="3536537"/>
            <a:ext cx="588623" cy="338554"/>
          </a:xfrm>
          <a:prstGeom prst="rect">
            <a:avLst/>
          </a:prstGeom>
          <a:noFill/>
        </p:spPr>
        <p:txBody>
          <a:bodyPr wrap="none" rtlCol="0">
            <a:spAutoFit/>
          </a:bodyPr>
          <a:lstStyle/>
          <a:p>
            <a:pPr algn="ctr"/>
            <a:r>
              <a:rPr lang="en-US" altLang="ko-KR" sz="1600" spc="-150" dirty="0" smtClean="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rPr>
              <a:t>1997</a:t>
            </a:r>
            <a:endParaRPr lang="ko-KR" altLang="en-US" sz="1600" spc="-15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endParaRPr>
          </a:p>
        </p:txBody>
      </p:sp>
      <p:sp>
        <p:nvSpPr>
          <p:cNvPr id="47" name="모서리가 둥근 직사각형 46"/>
          <p:cNvSpPr/>
          <p:nvPr/>
        </p:nvSpPr>
        <p:spPr>
          <a:xfrm>
            <a:off x="3038382" y="3536537"/>
            <a:ext cx="1145220" cy="300203"/>
          </a:xfrm>
          <a:prstGeom prst="roundRect">
            <a:avLst/>
          </a:prstGeom>
          <a:solidFill>
            <a:srgbClr val="786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51" name="TextBox 50"/>
          <p:cNvSpPr txBox="1"/>
          <p:nvPr/>
        </p:nvSpPr>
        <p:spPr>
          <a:xfrm>
            <a:off x="3316683" y="3536537"/>
            <a:ext cx="588623" cy="338554"/>
          </a:xfrm>
          <a:prstGeom prst="rect">
            <a:avLst/>
          </a:prstGeom>
          <a:noFill/>
        </p:spPr>
        <p:txBody>
          <a:bodyPr wrap="none" rtlCol="0">
            <a:spAutoFit/>
          </a:bodyPr>
          <a:lstStyle/>
          <a:p>
            <a:pPr algn="ctr"/>
            <a:r>
              <a:rPr lang="en-US" altLang="ko-KR" sz="1600" spc="-150" dirty="0" smtClean="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rPr>
              <a:t>1998</a:t>
            </a:r>
            <a:endParaRPr lang="ko-KR" altLang="en-US" sz="1600" spc="-15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endParaRPr>
          </a:p>
        </p:txBody>
      </p:sp>
      <p:sp>
        <p:nvSpPr>
          <p:cNvPr id="52" name="모서리가 둥근 직사각형 51"/>
          <p:cNvSpPr/>
          <p:nvPr/>
        </p:nvSpPr>
        <p:spPr>
          <a:xfrm>
            <a:off x="5015498" y="3536537"/>
            <a:ext cx="1145220" cy="300203"/>
          </a:xfrm>
          <a:prstGeom prst="roundRect">
            <a:avLst/>
          </a:prstGeom>
          <a:solidFill>
            <a:srgbClr val="786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53" name="TextBox 52"/>
          <p:cNvSpPr txBox="1"/>
          <p:nvPr/>
        </p:nvSpPr>
        <p:spPr>
          <a:xfrm>
            <a:off x="5293800" y="3536537"/>
            <a:ext cx="588623" cy="338554"/>
          </a:xfrm>
          <a:prstGeom prst="rect">
            <a:avLst/>
          </a:prstGeom>
          <a:noFill/>
        </p:spPr>
        <p:txBody>
          <a:bodyPr wrap="none" rtlCol="0">
            <a:spAutoFit/>
          </a:bodyPr>
          <a:lstStyle/>
          <a:p>
            <a:pPr algn="ctr"/>
            <a:r>
              <a:rPr lang="en-US" altLang="ko-KR" sz="1600" spc="-150" dirty="0" smtClean="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rPr>
              <a:t>2003</a:t>
            </a:r>
            <a:endParaRPr lang="ko-KR" altLang="en-US" sz="1600" spc="-15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endParaRPr>
          </a:p>
        </p:txBody>
      </p:sp>
      <p:sp>
        <p:nvSpPr>
          <p:cNvPr id="54" name="모서리가 둥근 직사각형 53"/>
          <p:cNvSpPr/>
          <p:nvPr/>
        </p:nvSpPr>
        <p:spPr>
          <a:xfrm>
            <a:off x="7045954" y="3536537"/>
            <a:ext cx="1145220" cy="300203"/>
          </a:xfrm>
          <a:prstGeom prst="roundRect">
            <a:avLst/>
          </a:prstGeom>
          <a:solidFill>
            <a:srgbClr val="786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57" name="TextBox 56"/>
          <p:cNvSpPr txBox="1"/>
          <p:nvPr/>
        </p:nvSpPr>
        <p:spPr>
          <a:xfrm>
            <a:off x="7324257" y="3536537"/>
            <a:ext cx="588623" cy="338554"/>
          </a:xfrm>
          <a:prstGeom prst="rect">
            <a:avLst/>
          </a:prstGeom>
          <a:noFill/>
        </p:spPr>
        <p:txBody>
          <a:bodyPr wrap="none" rtlCol="0">
            <a:spAutoFit/>
          </a:bodyPr>
          <a:lstStyle/>
          <a:p>
            <a:pPr algn="ctr"/>
            <a:r>
              <a:rPr lang="en-US" altLang="ko-KR" sz="1600" spc="-150" dirty="0" smtClean="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rPr>
              <a:t>2008</a:t>
            </a:r>
            <a:endParaRPr lang="ko-KR" altLang="en-US" sz="1600" spc="-150" dirty="0">
              <a:ln>
                <a:solidFill>
                  <a:schemeClr val="accent1">
                    <a:shade val="50000"/>
                    <a:alpha val="0"/>
                  </a:schemeClr>
                </a:solidFill>
              </a:ln>
              <a:solidFill>
                <a:schemeClr val="bg1"/>
              </a:solidFill>
              <a:latin typeface="나눔바른고딕" panose="020B0603020101020101" pitchFamily="50" charset="-127"/>
              <a:ea typeface="나눔바른고딕" panose="020B0603020101020101" pitchFamily="50" charset="-127"/>
            </a:endParaRPr>
          </a:p>
        </p:txBody>
      </p:sp>
      <p:sp>
        <p:nvSpPr>
          <p:cNvPr id="58" name="TextBox 57"/>
          <p:cNvSpPr txBox="1"/>
          <p:nvPr/>
        </p:nvSpPr>
        <p:spPr>
          <a:xfrm>
            <a:off x="418945" y="3865287"/>
            <a:ext cx="2063405" cy="692497"/>
          </a:xfrm>
          <a:prstGeom prst="rect">
            <a:avLst/>
          </a:prstGeom>
          <a:noFill/>
        </p:spPr>
        <p:txBody>
          <a:bodyPr wrap="square" rtlCol="0">
            <a:spAutoFit/>
          </a:bodyPr>
          <a:lstStyle/>
          <a:p>
            <a:pPr>
              <a:spcBef>
                <a:spcPct val="0"/>
              </a:spcBef>
            </a:pPr>
            <a:r>
              <a:rPr lang="ko-KR" altLang="en-US" sz="1300" b="1" dirty="0" smtClean="0">
                <a:solidFill>
                  <a:schemeClr val="tx2">
                    <a:lumMod val="75000"/>
                  </a:schemeClr>
                </a:solidFill>
                <a:latin typeface="나눔고딕" pitchFamily="50" charset="-127"/>
                <a:ea typeface="나눔고딕" pitchFamily="50" charset="-127"/>
              </a:rPr>
              <a:t>아세안화장품협회가</a:t>
            </a:r>
            <a:endParaRPr lang="en-US" altLang="ko-KR" sz="1300" b="1" dirty="0" smtClean="0">
              <a:solidFill>
                <a:schemeClr val="tx2">
                  <a:lumMod val="75000"/>
                </a:schemeClr>
              </a:solidFill>
              <a:latin typeface="나눔고딕" pitchFamily="50" charset="-127"/>
              <a:ea typeface="나눔고딕" pitchFamily="50" charset="-127"/>
            </a:endParaRPr>
          </a:p>
          <a:p>
            <a:pPr>
              <a:spcBef>
                <a:spcPct val="0"/>
              </a:spcBef>
            </a:pPr>
            <a:r>
              <a:rPr lang="ko-KR" altLang="en-US" sz="1300" b="1" dirty="0" smtClean="0">
                <a:solidFill>
                  <a:schemeClr val="tx2">
                    <a:lumMod val="75000"/>
                  </a:schemeClr>
                </a:solidFill>
                <a:latin typeface="나눔고딕" pitchFamily="50" charset="-127"/>
                <a:ea typeface="나눔고딕" pitchFamily="50" charset="-127"/>
              </a:rPr>
              <a:t>아세안 사무국에 규제 조화</a:t>
            </a:r>
            <a:endParaRPr lang="en-US" altLang="ko-KR" sz="1300" b="1" dirty="0" smtClean="0">
              <a:solidFill>
                <a:schemeClr val="tx2">
                  <a:lumMod val="75000"/>
                </a:schemeClr>
              </a:solidFill>
              <a:latin typeface="나눔고딕" pitchFamily="50" charset="-127"/>
              <a:ea typeface="나눔고딕" pitchFamily="50" charset="-127"/>
            </a:endParaRPr>
          </a:p>
          <a:p>
            <a:pPr>
              <a:spcBef>
                <a:spcPct val="0"/>
              </a:spcBef>
            </a:pPr>
            <a:r>
              <a:rPr lang="ko-KR" altLang="en-US" sz="1300" b="1" dirty="0" smtClean="0">
                <a:solidFill>
                  <a:schemeClr val="tx2">
                    <a:lumMod val="75000"/>
                  </a:schemeClr>
                </a:solidFill>
                <a:latin typeface="나눔고딕" pitchFamily="50" charset="-127"/>
                <a:ea typeface="나눔고딕" pitchFamily="50" charset="-127"/>
              </a:rPr>
              <a:t>촉진을 공식적으로 요청함</a:t>
            </a:r>
            <a:endParaRPr lang="en-US" altLang="ko-KR" sz="1300" b="1" dirty="0">
              <a:solidFill>
                <a:schemeClr val="tx2">
                  <a:lumMod val="75000"/>
                </a:schemeClr>
              </a:solidFill>
              <a:latin typeface="나눔고딕" pitchFamily="50" charset="-127"/>
              <a:ea typeface="나눔고딕" pitchFamily="50" charset="-127"/>
            </a:endParaRPr>
          </a:p>
        </p:txBody>
      </p:sp>
      <p:sp>
        <p:nvSpPr>
          <p:cNvPr id="59" name="이등변 삼각형 58"/>
          <p:cNvSpPr/>
          <p:nvPr/>
        </p:nvSpPr>
        <p:spPr>
          <a:xfrm rot="5400000">
            <a:off x="8638943" y="3158344"/>
            <a:ext cx="465689" cy="433656"/>
          </a:xfrm>
          <a:prstGeom prst="triangle">
            <a:avLst/>
          </a:prstGeom>
          <a:solidFill>
            <a:schemeClr val="bg1">
              <a:lumMod val="7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62" name="직사각형 61"/>
          <p:cNvSpPr/>
          <p:nvPr/>
        </p:nvSpPr>
        <p:spPr>
          <a:xfrm>
            <a:off x="2615700" y="3857532"/>
            <a:ext cx="2247898" cy="892552"/>
          </a:xfrm>
          <a:prstGeom prst="rect">
            <a:avLst/>
          </a:prstGeom>
        </p:spPr>
        <p:txBody>
          <a:bodyPr wrap="square">
            <a:spAutoFit/>
          </a:bodyPr>
          <a:lstStyle/>
          <a:p>
            <a:r>
              <a:rPr lang="ko-KR" altLang="en-US" sz="1300" b="1" dirty="0" smtClean="0">
                <a:solidFill>
                  <a:schemeClr val="tx2">
                    <a:lumMod val="75000"/>
                  </a:schemeClr>
                </a:solidFill>
                <a:latin typeface="나눔고딕" pitchFamily="50" charset="-127"/>
                <a:ea typeface="나눔고딕" pitchFamily="50" charset="-127"/>
              </a:rPr>
              <a:t>아세안 사무국에서</a:t>
            </a:r>
            <a:r>
              <a:rPr lang="en-US" altLang="ko-KR" sz="1300" b="1" dirty="0" smtClean="0">
                <a:solidFill>
                  <a:schemeClr val="tx2">
                    <a:lumMod val="75000"/>
                  </a:schemeClr>
                </a:solidFill>
                <a:latin typeface="나눔고딕" pitchFamily="50" charset="-127"/>
                <a:ea typeface="나눔고딕" pitchFamily="50" charset="-127"/>
              </a:rPr>
              <a:t>10</a:t>
            </a:r>
            <a:r>
              <a:rPr lang="ko-KR" altLang="en-US" sz="1300" b="1" dirty="0" smtClean="0">
                <a:solidFill>
                  <a:schemeClr val="tx2">
                    <a:lumMod val="75000"/>
                  </a:schemeClr>
                </a:solidFill>
                <a:latin typeface="나눔고딕" pitchFamily="50" charset="-127"/>
                <a:ea typeface="나눔고딕" pitchFamily="50" charset="-127"/>
              </a:rPr>
              <a:t>개국 </a:t>
            </a:r>
            <a:r>
              <a:rPr lang="en-US" altLang="ko-KR" sz="1300" b="1" dirty="0" smtClean="0">
                <a:solidFill>
                  <a:schemeClr val="tx2">
                    <a:lumMod val="75000"/>
                  </a:schemeClr>
                </a:solidFill>
                <a:latin typeface="나눔고딕" pitchFamily="50" charset="-127"/>
                <a:ea typeface="나눔고딕" pitchFamily="50" charset="-127"/>
              </a:rPr>
              <a:t>FDA </a:t>
            </a:r>
            <a:r>
              <a:rPr lang="ko-KR" altLang="en-US" sz="1300" b="1" dirty="0" smtClean="0">
                <a:solidFill>
                  <a:schemeClr val="tx2">
                    <a:lumMod val="75000"/>
                  </a:schemeClr>
                </a:solidFill>
                <a:latin typeface="나눔고딕" pitchFamily="50" charset="-127"/>
                <a:ea typeface="나눔고딕" pitchFamily="50" charset="-127"/>
              </a:rPr>
              <a:t>공무원 </a:t>
            </a:r>
            <a:r>
              <a:rPr lang="ko-KR" altLang="en-US" sz="1300" b="1" dirty="0">
                <a:solidFill>
                  <a:schemeClr val="tx2">
                    <a:lumMod val="75000"/>
                  </a:schemeClr>
                </a:solidFill>
                <a:latin typeface="나눔고딕" pitchFamily="50" charset="-127"/>
                <a:ea typeface="나눔고딕" pitchFamily="50" charset="-127"/>
              </a:rPr>
              <a:t>및</a:t>
            </a:r>
            <a:r>
              <a:rPr lang="ko-KR" altLang="en-US" sz="1300" b="1" dirty="0" smtClean="0">
                <a:solidFill>
                  <a:schemeClr val="tx2">
                    <a:lumMod val="75000"/>
                  </a:schemeClr>
                </a:solidFill>
                <a:latin typeface="나눔고딕" pitchFamily="50" charset="-127"/>
                <a:ea typeface="나눔고딕" pitchFamily="50" charset="-127"/>
              </a:rPr>
              <a:t> 작업에 참여할 화장품 업계 전문가를 모아</a:t>
            </a:r>
            <a:endParaRPr lang="en-US" altLang="ko-KR" sz="1300" b="1" dirty="0" smtClean="0">
              <a:solidFill>
                <a:schemeClr val="tx2">
                  <a:lumMod val="75000"/>
                </a:schemeClr>
              </a:solidFill>
              <a:latin typeface="나눔고딕" pitchFamily="50" charset="-127"/>
              <a:ea typeface="나눔고딕" pitchFamily="50" charset="-127"/>
            </a:endParaRPr>
          </a:p>
          <a:p>
            <a:r>
              <a:rPr lang="ko-KR" altLang="en-US" sz="1300" b="1" dirty="0" smtClean="0">
                <a:solidFill>
                  <a:schemeClr val="tx2">
                    <a:lumMod val="75000"/>
                  </a:schemeClr>
                </a:solidFill>
                <a:latin typeface="나눔고딕" pitchFamily="50" charset="-127"/>
                <a:ea typeface="나눔고딕" pitchFamily="50" charset="-127"/>
              </a:rPr>
              <a:t>규제 조화 작업을 개시함</a:t>
            </a:r>
            <a:endParaRPr lang="en-US" altLang="ko-KR" sz="1300" b="1" dirty="0" smtClean="0">
              <a:solidFill>
                <a:schemeClr val="tx2">
                  <a:lumMod val="75000"/>
                </a:schemeClr>
              </a:solidFill>
              <a:latin typeface="나눔고딕" pitchFamily="50" charset="-127"/>
              <a:ea typeface="나눔고딕" pitchFamily="50" charset="-127"/>
            </a:endParaRPr>
          </a:p>
        </p:txBody>
      </p:sp>
      <p:sp>
        <p:nvSpPr>
          <p:cNvPr id="65" name="직사각형 64"/>
          <p:cNvSpPr/>
          <p:nvPr/>
        </p:nvSpPr>
        <p:spPr>
          <a:xfrm>
            <a:off x="4863598" y="3867057"/>
            <a:ext cx="2023705" cy="1046440"/>
          </a:xfrm>
          <a:prstGeom prst="rect">
            <a:avLst/>
          </a:prstGeom>
        </p:spPr>
        <p:txBody>
          <a:bodyPr wrap="square">
            <a:spAutoFit/>
          </a:bodyPr>
          <a:lstStyle/>
          <a:p>
            <a:r>
              <a:rPr lang="ko-KR" altLang="en-US" sz="1300" b="1" dirty="0" smtClean="0">
                <a:solidFill>
                  <a:schemeClr val="tx2">
                    <a:lumMod val="75000"/>
                  </a:schemeClr>
                </a:solidFill>
                <a:latin typeface="나눔고딕" pitchFamily="50" charset="-127"/>
                <a:ea typeface="나눔고딕" pitchFamily="50" charset="-127"/>
              </a:rPr>
              <a:t>아세안 경제부처 회의에서 아세안 </a:t>
            </a:r>
            <a:r>
              <a:rPr lang="en-US" altLang="ko-KR" sz="1300" b="1" dirty="0" smtClean="0">
                <a:solidFill>
                  <a:schemeClr val="tx2">
                    <a:lumMod val="75000"/>
                  </a:schemeClr>
                </a:solidFill>
                <a:latin typeface="나눔고딕" pitchFamily="50" charset="-127"/>
                <a:ea typeface="나눔고딕" pitchFamily="50" charset="-127"/>
              </a:rPr>
              <a:t>10</a:t>
            </a:r>
            <a:r>
              <a:rPr lang="ko-KR" altLang="en-US" sz="1300" b="1" dirty="0" smtClean="0">
                <a:solidFill>
                  <a:schemeClr val="tx2">
                    <a:lumMod val="75000"/>
                  </a:schemeClr>
                </a:solidFill>
                <a:latin typeface="나눔고딕" pitchFamily="50" charset="-127"/>
                <a:ea typeface="나눔고딕" pitchFamily="50" charset="-127"/>
              </a:rPr>
              <a:t>개국이 아세안 통합 화장품 규제 체제에 서명함</a:t>
            </a:r>
            <a:r>
              <a:rPr lang="en-US" altLang="ko-KR" sz="1000" b="1" dirty="0">
                <a:solidFill>
                  <a:schemeClr val="tx2">
                    <a:lumMod val="75000"/>
                  </a:schemeClr>
                </a:solidFill>
                <a:latin typeface="나눔고딕" pitchFamily="50" charset="-127"/>
                <a:ea typeface="나눔고딕" pitchFamily="50" charset="-127"/>
              </a:rPr>
              <a:t>(ASEAN Harmonized Cosmetic Regulatory </a:t>
            </a:r>
            <a:r>
              <a:rPr lang="en-US" altLang="ko-KR" sz="1000" b="1" dirty="0" smtClean="0">
                <a:solidFill>
                  <a:schemeClr val="tx2">
                    <a:lumMod val="75000"/>
                  </a:schemeClr>
                </a:solidFill>
                <a:latin typeface="나눔고딕" pitchFamily="50" charset="-127"/>
                <a:ea typeface="나눔고딕" pitchFamily="50" charset="-127"/>
              </a:rPr>
              <a:t>Scheme</a:t>
            </a:r>
            <a:r>
              <a:rPr lang="en-US" altLang="ko-KR" sz="1000" b="1" dirty="0">
                <a:solidFill>
                  <a:schemeClr val="tx2">
                    <a:lumMod val="75000"/>
                  </a:schemeClr>
                </a:solidFill>
                <a:latin typeface="나눔고딕" pitchFamily="50" charset="-127"/>
                <a:ea typeface="나눔고딕" pitchFamily="50" charset="-127"/>
              </a:rPr>
              <a:t>)</a:t>
            </a:r>
            <a:endParaRPr lang="en-US" altLang="ko-KR" sz="1000" b="1" dirty="0" smtClean="0">
              <a:solidFill>
                <a:schemeClr val="tx2">
                  <a:lumMod val="75000"/>
                </a:schemeClr>
              </a:solidFill>
              <a:latin typeface="나눔고딕" pitchFamily="50" charset="-127"/>
              <a:ea typeface="나눔고딕" pitchFamily="50" charset="-127"/>
            </a:endParaRPr>
          </a:p>
        </p:txBody>
      </p:sp>
      <p:sp>
        <p:nvSpPr>
          <p:cNvPr id="66" name="직사각형 65"/>
          <p:cNvSpPr/>
          <p:nvPr/>
        </p:nvSpPr>
        <p:spPr>
          <a:xfrm>
            <a:off x="7045953" y="3856041"/>
            <a:ext cx="1775034" cy="646331"/>
          </a:xfrm>
          <a:prstGeom prst="rect">
            <a:avLst/>
          </a:prstGeom>
        </p:spPr>
        <p:txBody>
          <a:bodyPr wrap="square">
            <a:spAutoFit/>
          </a:bodyPr>
          <a:lstStyle/>
          <a:p>
            <a:r>
              <a:rPr lang="ko-KR" altLang="en-US" sz="1300" b="1" dirty="0" smtClean="0">
                <a:solidFill>
                  <a:schemeClr val="tx2">
                    <a:lumMod val="75000"/>
                  </a:schemeClr>
                </a:solidFill>
                <a:latin typeface="나눔고딕" pitchFamily="50" charset="-127"/>
                <a:ea typeface="나눔고딕" pitchFamily="50" charset="-127"/>
              </a:rPr>
              <a:t>아세안 화장품 지침이 전면 시행됨</a:t>
            </a:r>
            <a:endParaRPr lang="en-US" altLang="ko-KR" sz="1300" b="1" dirty="0" smtClean="0">
              <a:solidFill>
                <a:schemeClr val="tx2">
                  <a:lumMod val="75000"/>
                </a:schemeClr>
              </a:solidFill>
              <a:latin typeface="나눔고딕" pitchFamily="50" charset="-127"/>
              <a:ea typeface="나눔고딕" pitchFamily="50" charset="-127"/>
            </a:endParaRPr>
          </a:p>
          <a:p>
            <a:r>
              <a:rPr lang="en-US" altLang="ko-KR" sz="1000" b="1" dirty="0" smtClean="0">
                <a:solidFill>
                  <a:schemeClr val="tx2">
                    <a:lumMod val="75000"/>
                  </a:schemeClr>
                </a:solidFill>
                <a:latin typeface="나눔고딕" pitchFamily="50" charset="-127"/>
                <a:ea typeface="나눔고딕" pitchFamily="50" charset="-127"/>
              </a:rPr>
              <a:t>(ASEAN Cosmetic Directive)</a:t>
            </a:r>
          </a:p>
        </p:txBody>
      </p:sp>
      <p:grpSp>
        <p:nvGrpSpPr>
          <p:cNvPr id="76" name="그룹 75">
            <a:extLst>
              <a:ext uri="{FF2B5EF4-FFF2-40B4-BE49-F238E27FC236}">
                <a16:creationId xmlns:a16="http://schemas.microsoft.com/office/drawing/2014/main" xmlns="" id="{8823B0F9-707B-4B84-9E3D-EEAE49F55302}"/>
              </a:ext>
            </a:extLst>
          </p:cNvPr>
          <p:cNvGrpSpPr/>
          <p:nvPr/>
        </p:nvGrpSpPr>
        <p:grpSpPr>
          <a:xfrm>
            <a:off x="1370962" y="3209603"/>
            <a:ext cx="276297" cy="1015663"/>
            <a:chOff x="1574743" y="1627480"/>
            <a:chExt cx="727293" cy="2673517"/>
          </a:xfrm>
        </p:grpSpPr>
        <p:sp>
          <p:nvSpPr>
            <p:cNvPr id="80" name="타원 79">
              <a:extLst>
                <a:ext uri="{FF2B5EF4-FFF2-40B4-BE49-F238E27FC236}">
                  <a16:creationId xmlns:a16="http://schemas.microsoft.com/office/drawing/2014/main" xmlns="" id="{2566C45C-EDBF-445C-AADB-B9635D64B754}"/>
                </a:ext>
              </a:extLst>
            </p:cNvPr>
            <p:cNvSpPr/>
            <p:nvPr/>
          </p:nvSpPr>
          <p:spPr>
            <a:xfrm>
              <a:off x="1622779" y="1744851"/>
              <a:ext cx="636908" cy="636908"/>
            </a:xfrm>
            <a:prstGeom prst="ellipse">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83" name="TextBox 17">
              <a:extLst>
                <a:ext uri="{FF2B5EF4-FFF2-40B4-BE49-F238E27FC236}">
                  <a16:creationId xmlns:a16="http://schemas.microsoft.com/office/drawing/2014/main" xmlns="" id="{B1427CB8-5915-4081-846E-84AAC6FFD2F3}"/>
                </a:ext>
              </a:extLst>
            </p:cNvPr>
            <p:cNvSpPr txBox="1"/>
            <p:nvPr/>
          </p:nvSpPr>
          <p:spPr>
            <a:xfrm>
              <a:off x="1637923" y="1627480"/>
              <a:ext cx="486265" cy="267351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sz="6000"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84" name="막힌 원호 83">
              <a:extLst>
                <a:ext uri="{FF2B5EF4-FFF2-40B4-BE49-F238E27FC236}">
                  <a16:creationId xmlns:a16="http://schemas.microsoft.com/office/drawing/2014/main" xmlns="" id="{C579F656-9FC0-4B31-97F8-8DBE3F7E0861}"/>
                </a:ext>
              </a:extLst>
            </p:cNvPr>
            <p:cNvSpPr/>
            <p:nvPr/>
          </p:nvSpPr>
          <p:spPr>
            <a:xfrm rot="3068404" flipH="1">
              <a:off x="1574743" y="1696445"/>
              <a:ext cx="727293" cy="727293"/>
            </a:xfrm>
            <a:prstGeom prst="blockArc">
              <a:avLst>
                <a:gd name="adj1" fmla="val 13443860"/>
                <a:gd name="adj2" fmla="val 11387980"/>
                <a:gd name="adj3" fmla="val 0"/>
              </a:avLst>
            </a:prstGeom>
            <a:noFill/>
            <a:ln w="12700">
              <a:solidFill>
                <a:schemeClr val="bg1">
                  <a:lumMod val="50000"/>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grpSp>
        <p:nvGrpSpPr>
          <p:cNvPr id="85" name="그룹 84">
            <a:extLst>
              <a:ext uri="{FF2B5EF4-FFF2-40B4-BE49-F238E27FC236}">
                <a16:creationId xmlns:a16="http://schemas.microsoft.com/office/drawing/2014/main" xmlns="" id="{4350A042-61AF-4B2D-96F2-79C7B19C2E92}"/>
              </a:ext>
            </a:extLst>
          </p:cNvPr>
          <p:cNvGrpSpPr/>
          <p:nvPr/>
        </p:nvGrpSpPr>
        <p:grpSpPr>
          <a:xfrm>
            <a:off x="7460831" y="3241634"/>
            <a:ext cx="277438" cy="277438"/>
            <a:chOff x="7576923" y="1696445"/>
            <a:chExt cx="727293" cy="727293"/>
          </a:xfrm>
        </p:grpSpPr>
        <p:sp>
          <p:nvSpPr>
            <p:cNvPr id="86" name="타원 85">
              <a:extLst>
                <a:ext uri="{FF2B5EF4-FFF2-40B4-BE49-F238E27FC236}">
                  <a16:creationId xmlns:a16="http://schemas.microsoft.com/office/drawing/2014/main" xmlns="" id="{1742FA6C-F0BC-4861-B64B-B36DCD5AD4AC}"/>
                </a:ext>
              </a:extLst>
            </p:cNvPr>
            <p:cNvSpPr/>
            <p:nvPr/>
          </p:nvSpPr>
          <p:spPr>
            <a:xfrm>
              <a:off x="7623530" y="1744851"/>
              <a:ext cx="636908" cy="63690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87" name="막힌 원호 86">
              <a:extLst>
                <a:ext uri="{FF2B5EF4-FFF2-40B4-BE49-F238E27FC236}">
                  <a16:creationId xmlns:a16="http://schemas.microsoft.com/office/drawing/2014/main" xmlns="" id="{2B222CC9-2BBF-4C45-B3FD-EA4C4927F3C4}"/>
                </a:ext>
              </a:extLst>
            </p:cNvPr>
            <p:cNvSpPr/>
            <p:nvPr/>
          </p:nvSpPr>
          <p:spPr>
            <a:xfrm rot="3068404" flipH="1">
              <a:off x="7576923" y="1696445"/>
              <a:ext cx="727293" cy="727293"/>
            </a:xfrm>
            <a:prstGeom prst="blockArc">
              <a:avLst>
                <a:gd name="adj1" fmla="val 13443860"/>
                <a:gd name="adj2" fmla="val 11387980"/>
                <a:gd name="adj3" fmla="val 0"/>
              </a:avLst>
            </a:prstGeom>
            <a:noFill/>
            <a:ln w="12700">
              <a:solidFill>
                <a:schemeClr val="bg1">
                  <a:lumMod val="50000"/>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grpSp>
        <p:nvGrpSpPr>
          <p:cNvPr id="88" name="그룹 87">
            <a:extLst>
              <a:ext uri="{FF2B5EF4-FFF2-40B4-BE49-F238E27FC236}">
                <a16:creationId xmlns:a16="http://schemas.microsoft.com/office/drawing/2014/main" xmlns="" id="{2D95079E-F60E-4C44-81C9-3A8BB014BF6D}"/>
              </a:ext>
            </a:extLst>
          </p:cNvPr>
          <p:cNvGrpSpPr/>
          <p:nvPr/>
        </p:nvGrpSpPr>
        <p:grpSpPr>
          <a:xfrm>
            <a:off x="3478609" y="3241634"/>
            <a:ext cx="277438" cy="277438"/>
            <a:chOff x="4561784" y="1696445"/>
            <a:chExt cx="727293" cy="727293"/>
          </a:xfrm>
        </p:grpSpPr>
        <p:sp>
          <p:nvSpPr>
            <p:cNvPr id="89" name="타원 88">
              <a:extLst>
                <a:ext uri="{FF2B5EF4-FFF2-40B4-BE49-F238E27FC236}">
                  <a16:creationId xmlns:a16="http://schemas.microsoft.com/office/drawing/2014/main" xmlns="" id="{C6802F12-4B83-44D7-8A84-5FD70A307E4A}"/>
                </a:ext>
              </a:extLst>
            </p:cNvPr>
            <p:cNvSpPr/>
            <p:nvPr/>
          </p:nvSpPr>
          <p:spPr>
            <a:xfrm>
              <a:off x="4608867" y="1744851"/>
              <a:ext cx="636908" cy="636908"/>
            </a:xfrm>
            <a:prstGeom prst="ellipse">
              <a:avLst/>
            </a:prstGeom>
            <a:solidFill>
              <a:srgbClr val="87B0D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90" name="막힌 원호 89">
              <a:extLst>
                <a:ext uri="{FF2B5EF4-FFF2-40B4-BE49-F238E27FC236}">
                  <a16:creationId xmlns:a16="http://schemas.microsoft.com/office/drawing/2014/main" xmlns="" id="{FAE6BF64-DC43-40C9-A04A-17BD7902521F}"/>
                </a:ext>
              </a:extLst>
            </p:cNvPr>
            <p:cNvSpPr/>
            <p:nvPr/>
          </p:nvSpPr>
          <p:spPr>
            <a:xfrm rot="3068404" flipH="1">
              <a:off x="4561784" y="1696445"/>
              <a:ext cx="727293" cy="727293"/>
            </a:xfrm>
            <a:prstGeom prst="blockArc">
              <a:avLst>
                <a:gd name="adj1" fmla="val 13443860"/>
                <a:gd name="adj2" fmla="val 11387980"/>
                <a:gd name="adj3" fmla="val 0"/>
              </a:avLst>
            </a:prstGeom>
            <a:noFill/>
            <a:ln w="12700">
              <a:solidFill>
                <a:schemeClr val="bg1">
                  <a:lumMod val="50000"/>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grpSp>
        <p:nvGrpSpPr>
          <p:cNvPr id="91" name="그룹 90">
            <a:extLst>
              <a:ext uri="{FF2B5EF4-FFF2-40B4-BE49-F238E27FC236}">
                <a16:creationId xmlns:a16="http://schemas.microsoft.com/office/drawing/2014/main" xmlns="" id="{4350A042-61AF-4B2D-96F2-79C7B19C2E92}"/>
              </a:ext>
            </a:extLst>
          </p:cNvPr>
          <p:cNvGrpSpPr/>
          <p:nvPr/>
        </p:nvGrpSpPr>
        <p:grpSpPr>
          <a:xfrm>
            <a:off x="5426948" y="3241634"/>
            <a:ext cx="277438" cy="277438"/>
            <a:chOff x="7576923" y="1696445"/>
            <a:chExt cx="727293" cy="727293"/>
          </a:xfrm>
        </p:grpSpPr>
        <p:sp>
          <p:nvSpPr>
            <p:cNvPr id="92" name="타원 91">
              <a:extLst>
                <a:ext uri="{FF2B5EF4-FFF2-40B4-BE49-F238E27FC236}">
                  <a16:creationId xmlns:a16="http://schemas.microsoft.com/office/drawing/2014/main" xmlns="" id="{1742FA6C-F0BC-4861-B64B-B36DCD5AD4AC}"/>
                </a:ext>
              </a:extLst>
            </p:cNvPr>
            <p:cNvSpPr/>
            <p:nvPr/>
          </p:nvSpPr>
          <p:spPr>
            <a:xfrm>
              <a:off x="7623530" y="1744851"/>
              <a:ext cx="636908" cy="63690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93" name="막힌 원호 92">
              <a:extLst>
                <a:ext uri="{FF2B5EF4-FFF2-40B4-BE49-F238E27FC236}">
                  <a16:creationId xmlns:a16="http://schemas.microsoft.com/office/drawing/2014/main" xmlns="" id="{2B222CC9-2BBF-4C45-B3FD-EA4C4927F3C4}"/>
                </a:ext>
              </a:extLst>
            </p:cNvPr>
            <p:cNvSpPr/>
            <p:nvPr/>
          </p:nvSpPr>
          <p:spPr>
            <a:xfrm rot="3068404" flipH="1">
              <a:off x="7576923" y="1696445"/>
              <a:ext cx="727293" cy="727293"/>
            </a:xfrm>
            <a:prstGeom prst="blockArc">
              <a:avLst>
                <a:gd name="adj1" fmla="val 13443860"/>
                <a:gd name="adj2" fmla="val 11387980"/>
                <a:gd name="adj3" fmla="val 0"/>
              </a:avLst>
            </a:prstGeom>
            <a:noFill/>
            <a:ln w="12700">
              <a:solidFill>
                <a:schemeClr val="bg1">
                  <a:lumMod val="50000"/>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spTree>
    <p:extLst>
      <p:ext uri="{BB962C8B-B14F-4D97-AF65-F5344CB8AC3E}">
        <p14:creationId xmlns:p14="http://schemas.microsoft.com/office/powerpoint/2010/main" val="5148465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a:xfrm>
            <a:off x="592698" y="189142"/>
            <a:ext cx="7361406"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아세안의 화장품 관련 규정 및 가이드라인 개요</a:t>
            </a: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02</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17</a:t>
            </a:fld>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규정 통합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1</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15" name="직사각형 14"/>
          <p:cNvSpPr/>
          <p:nvPr/>
        </p:nvSpPr>
        <p:spPr>
          <a:xfrm>
            <a:off x="5554216" y="1827478"/>
            <a:ext cx="3200400" cy="369332"/>
          </a:xfrm>
          <a:prstGeom prst="rect">
            <a:avLst/>
          </a:prstGeom>
        </p:spPr>
        <p:txBody>
          <a:bodyPr wrap="square">
            <a:spAutoFit/>
          </a:bodyPr>
          <a:lstStyle/>
          <a:p>
            <a:r>
              <a:rPr lang="ko-KR" altLang="en-US" b="1" dirty="0" smtClean="0">
                <a:solidFill>
                  <a:schemeClr val="tx2">
                    <a:lumMod val="75000"/>
                  </a:schemeClr>
                </a:solidFill>
                <a:latin typeface="HY울릉도M" panose="02030600000101010101" pitchFamily="18" charset="-127"/>
                <a:ea typeface="HY울릉도M" panose="02030600000101010101" pitchFamily="18" charset="-127"/>
              </a:rPr>
              <a:t>지침</a:t>
            </a:r>
            <a:r>
              <a:rPr lang="en-US" altLang="ko-KR" b="1" dirty="0">
                <a:solidFill>
                  <a:schemeClr val="tx2">
                    <a:lumMod val="75000"/>
                  </a:schemeClr>
                </a:solidFill>
                <a:latin typeface="HY울릉도M" panose="02030600000101010101" pitchFamily="18" charset="-127"/>
                <a:ea typeface="HY울릉도M" panose="02030600000101010101" pitchFamily="18" charset="-127"/>
              </a:rPr>
              <a:t>(</a:t>
            </a:r>
            <a:r>
              <a:rPr lang="en-US" altLang="ko-KR" b="1" dirty="0" smtClean="0">
                <a:solidFill>
                  <a:schemeClr val="tx2">
                    <a:lumMod val="75000"/>
                  </a:schemeClr>
                </a:solidFill>
                <a:latin typeface="HY울릉도M" panose="02030600000101010101" pitchFamily="18" charset="-127"/>
                <a:ea typeface="HY울릉도M" panose="02030600000101010101" pitchFamily="18" charset="-127"/>
              </a:rPr>
              <a:t>Directive) </a:t>
            </a:r>
            <a:r>
              <a:rPr lang="ko-KR" altLang="en-US" b="1" dirty="0" smtClean="0">
                <a:solidFill>
                  <a:schemeClr val="tx2">
                    <a:lumMod val="75000"/>
                  </a:schemeClr>
                </a:solidFill>
                <a:latin typeface="HY울릉도M" panose="02030600000101010101" pitchFamily="18" charset="-127"/>
                <a:ea typeface="HY울릉도M" panose="02030600000101010101" pitchFamily="18" charset="-127"/>
              </a:rPr>
              <a:t>이란</a:t>
            </a:r>
            <a:r>
              <a:rPr lang="en-US" altLang="ko-KR" b="1" dirty="0" smtClean="0">
                <a:solidFill>
                  <a:schemeClr val="tx2">
                    <a:lumMod val="75000"/>
                  </a:schemeClr>
                </a:solidFill>
                <a:latin typeface="HY울릉도M" panose="02030600000101010101" pitchFamily="18" charset="-127"/>
                <a:ea typeface="HY울릉도M" panose="02030600000101010101" pitchFamily="18" charset="-127"/>
              </a:rPr>
              <a:t>?</a:t>
            </a:r>
          </a:p>
        </p:txBody>
      </p:sp>
      <p:sp>
        <p:nvSpPr>
          <p:cNvPr id="16" name="직사각형 15"/>
          <p:cNvSpPr/>
          <p:nvPr/>
        </p:nvSpPr>
        <p:spPr>
          <a:xfrm>
            <a:off x="5638800" y="2271279"/>
            <a:ext cx="2987040" cy="1708160"/>
          </a:xfrm>
          <a:prstGeom prst="rect">
            <a:avLst/>
          </a:prstGeom>
        </p:spPr>
        <p:txBody>
          <a:bodyPr wrap="square">
            <a:spAutoFit/>
          </a:bodyPr>
          <a:lstStyle/>
          <a:p>
            <a:pPr marL="285750" indent="-285750">
              <a:lnSpc>
                <a:spcPct val="150000"/>
              </a:lnSpc>
              <a:buFont typeface="Wingdings" panose="05000000000000000000" pitchFamily="2" charset="2"/>
              <a:buChar char="§"/>
            </a:pPr>
            <a:r>
              <a:rPr lang="ko-KR" altLang="en-US" sz="1400" b="1" dirty="0" smtClean="0">
                <a:solidFill>
                  <a:schemeClr val="tx2">
                    <a:lumMod val="75000"/>
                  </a:schemeClr>
                </a:solidFill>
                <a:latin typeface="나눔고딕" pitchFamily="50" charset="-127"/>
                <a:ea typeface="나눔고딕" pitchFamily="50" charset="-127"/>
              </a:rPr>
              <a:t>회원국이 </a:t>
            </a:r>
            <a:r>
              <a:rPr lang="ko-KR" altLang="en-US" sz="1400" b="1" dirty="0">
                <a:solidFill>
                  <a:schemeClr val="tx2">
                    <a:lumMod val="75000"/>
                  </a:schemeClr>
                </a:solidFill>
                <a:latin typeface="나눔고딕" pitchFamily="50" charset="-127"/>
                <a:ea typeface="나눔고딕" pitchFamily="50" charset="-127"/>
              </a:rPr>
              <a:t>달성해야 하는 </a:t>
            </a:r>
            <a:r>
              <a:rPr lang="ko-KR" altLang="en-US" sz="1400" b="1" dirty="0" smtClean="0">
                <a:solidFill>
                  <a:schemeClr val="tx2">
                    <a:lumMod val="75000"/>
                  </a:schemeClr>
                </a:solidFill>
                <a:latin typeface="나눔고딕" pitchFamily="50" charset="-127"/>
                <a:ea typeface="나눔고딕" pitchFamily="50" charset="-127"/>
              </a:rPr>
              <a:t>목표를</a:t>
            </a:r>
            <a:r>
              <a:rPr lang="en-US" altLang="ko-KR" sz="1400" b="1" dirty="0">
                <a:solidFill>
                  <a:schemeClr val="tx2">
                    <a:lumMod val="75000"/>
                  </a:schemeClr>
                </a:solidFill>
                <a:latin typeface="나눔고딕" pitchFamily="50" charset="-127"/>
                <a:ea typeface="나눔고딕" pitchFamily="50" charset="-127"/>
              </a:rPr>
              <a:t> </a:t>
            </a:r>
            <a:r>
              <a:rPr lang="ko-KR" altLang="en-US" sz="1400" b="1" dirty="0" smtClean="0">
                <a:solidFill>
                  <a:schemeClr val="tx2">
                    <a:lumMod val="75000"/>
                  </a:schemeClr>
                </a:solidFill>
                <a:latin typeface="나눔고딕" pitchFamily="50" charset="-127"/>
                <a:ea typeface="나눔고딕" pitchFamily="50" charset="-127"/>
              </a:rPr>
              <a:t>설정하는 </a:t>
            </a:r>
            <a:r>
              <a:rPr lang="ko-KR" altLang="en-US" sz="1400" b="1" dirty="0">
                <a:solidFill>
                  <a:schemeClr val="tx2">
                    <a:lumMod val="75000"/>
                  </a:schemeClr>
                </a:solidFill>
                <a:latin typeface="나눔고딕" pitchFamily="50" charset="-127"/>
                <a:ea typeface="나눔고딕" pitchFamily="50" charset="-127"/>
              </a:rPr>
              <a:t>법률적 행위로 방법</a:t>
            </a:r>
            <a:r>
              <a:rPr lang="en-US" altLang="ko-KR" sz="1400" b="1" dirty="0">
                <a:solidFill>
                  <a:schemeClr val="tx2">
                    <a:lumMod val="75000"/>
                  </a:schemeClr>
                </a:solidFill>
                <a:latin typeface="나눔고딕" pitchFamily="50" charset="-127"/>
                <a:ea typeface="나눔고딕" pitchFamily="50" charset="-127"/>
              </a:rPr>
              <a:t>(how)</a:t>
            </a:r>
            <a:r>
              <a:rPr lang="ko-KR" altLang="en-US" sz="1400" b="1" dirty="0" smtClean="0">
                <a:solidFill>
                  <a:schemeClr val="tx2">
                    <a:lumMod val="75000"/>
                  </a:schemeClr>
                </a:solidFill>
                <a:latin typeface="나눔고딕" pitchFamily="50" charset="-127"/>
                <a:ea typeface="나눔고딕" pitchFamily="50" charset="-127"/>
              </a:rPr>
              <a:t>은 개별 </a:t>
            </a:r>
            <a:r>
              <a:rPr lang="ko-KR" altLang="en-US" sz="1400" b="1" dirty="0">
                <a:solidFill>
                  <a:schemeClr val="tx2">
                    <a:lumMod val="75000"/>
                  </a:schemeClr>
                </a:solidFill>
                <a:latin typeface="나눔고딕" pitchFamily="50" charset="-127"/>
                <a:ea typeface="나눔고딕" pitchFamily="50" charset="-127"/>
              </a:rPr>
              <a:t>회원국에 </a:t>
            </a:r>
            <a:r>
              <a:rPr lang="ko-KR" altLang="en-US" sz="1400" b="1" dirty="0" smtClean="0">
                <a:solidFill>
                  <a:schemeClr val="tx2">
                    <a:lumMod val="75000"/>
                  </a:schemeClr>
                </a:solidFill>
                <a:latin typeface="나눔고딕" pitchFamily="50" charset="-127"/>
                <a:ea typeface="나눔고딕" pitchFamily="50" charset="-127"/>
              </a:rPr>
              <a:t>달려있음</a:t>
            </a:r>
            <a:endParaRPr lang="en-US" altLang="ko-KR" sz="1400" b="1" dirty="0" smtClean="0">
              <a:solidFill>
                <a:schemeClr val="tx2">
                  <a:lumMod val="75000"/>
                </a:schemeClr>
              </a:solidFill>
              <a:latin typeface="나눔고딕" pitchFamily="50" charset="-127"/>
              <a:ea typeface="나눔고딕" pitchFamily="50" charset="-127"/>
            </a:endParaRPr>
          </a:p>
          <a:p>
            <a:pPr marL="285750" indent="-285750">
              <a:lnSpc>
                <a:spcPct val="150000"/>
              </a:lnSpc>
              <a:buFont typeface="Wingdings" panose="05000000000000000000" pitchFamily="2" charset="2"/>
              <a:buChar char="§"/>
            </a:pPr>
            <a:r>
              <a:rPr lang="ko-KR" altLang="en-US" sz="1400" b="1" dirty="0">
                <a:solidFill>
                  <a:schemeClr val="tx2">
                    <a:lumMod val="75000"/>
                  </a:schemeClr>
                </a:solidFill>
                <a:latin typeface="나눔고딕" pitchFamily="50" charset="-127"/>
                <a:ea typeface="나눔고딕" pitchFamily="50" charset="-127"/>
              </a:rPr>
              <a:t>회원국에 의해 자국법으로 전환되어 </a:t>
            </a:r>
            <a:r>
              <a:rPr lang="ko-KR" altLang="en-US" sz="1400" b="1" dirty="0" smtClean="0">
                <a:solidFill>
                  <a:schemeClr val="tx2">
                    <a:lumMod val="75000"/>
                  </a:schemeClr>
                </a:solidFill>
                <a:latin typeface="나눔고딕" pitchFamily="50" charset="-127"/>
                <a:ea typeface="나눔고딕" pitchFamily="50" charset="-127"/>
              </a:rPr>
              <a:t>이행됨</a:t>
            </a:r>
            <a:endParaRPr lang="en-US" altLang="ko-KR" sz="1400" b="1" dirty="0" smtClean="0">
              <a:solidFill>
                <a:schemeClr val="tx2">
                  <a:lumMod val="75000"/>
                </a:schemeClr>
              </a:solidFill>
              <a:latin typeface="나눔고딕" pitchFamily="50" charset="-127"/>
              <a:ea typeface="나눔고딕" pitchFamily="50" charset="-127"/>
            </a:endParaRPr>
          </a:p>
        </p:txBody>
      </p:sp>
      <p:sp>
        <p:nvSpPr>
          <p:cNvPr id="19" name="직사각형 18"/>
          <p:cNvSpPr/>
          <p:nvPr/>
        </p:nvSpPr>
        <p:spPr>
          <a:xfrm>
            <a:off x="632013" y="1473758"/>
            <a:ext cx="4516051" cy="1965358"/>
          </a:xfrm>
          <a:prstGeom prst="rect">
            <a:avLst/>
          </a:prstGeom>
          <a:pattFill prst="pct20">
            <a:fgClr>
              <a:srgbClr val="C3D7EB"/>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p>
        </p:txBody>
      </p:sp>
      <p:sp>
        <p:nvSpPr>
          <p:cNvPr id="20" name="직사각형 19"/>
          <p:cNvSpPr/>
          <p:nvPr/>
        </p:nvSpPr>
        <p:spPr>
          <a:xfrm>
            <a:off x="758157" y="1610969"/>
            <a:ext cx="4261025" cy="1729587"/>
          </a:xfrm>
          <a:prstGeom prst="rect">
            <a:avLst/>
          </a:prstGeom>
          <a:solidFill>
            <a:srgbClr val="C3D7E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21" name="직사각형 20"/>
          <p:cNvSpPr/>
          <p:nvPr/>
        </p:nvSpPr>
        <p:spPr>
          <a:xfrm>
            <a:off x="745680" y="2867481"/>
            <a:ext cx="4273502" cy="473217"/>
          </a:xfrm>
          <a:prstGeom prst="rect">
            <a:avLst/>
          </a:prstGeom>
          <a:solidFill>
            <a:srgbClr val="87B0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3" name="TextBox 17"/>
          <p:cNvSpPr txBox="1"/>
          <p:nvPr/>
        </p:nvSpPr>
        <p:spPr>
          <a:xfrm>
            <a:off x="1842457" y="2884488"/>
            <a:ext cx="1954382" cy="369332"/>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ko-KR" altLang="en-US" b="1" dirty="0" smtClean="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rPr>
              <a:t>아세안 화장품 지침</a:t>
            </a:r>
            <a:endParaRPr lang="ko-KR" altLang="en-US" b="1"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4" name="모서리가 둥근 직사각형 3"/>
          <p:cNvSpPr/>
          <p:nvPr/>
        </p:nvSpPr>
        <p:spPr>
          <a:xfrm>
            <a:off x="3403158" y="1827478"/>
            <a:ext cx="1347975" cy="490603"/>
          </a:xfrm>
          <a:prstGeom prst="roundRect">
            <a:avLst/>
          </a:prstGeom>
          <a:solidFill>
            <a:srgbClr val="FFFF00"/>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sp>
        <p:nvSpPr>
          <p:cNvPr id="14" name="TextBox 17"/>
          <p:cNvSpPr txBox="1"/>
          <p:nvPr/>
        </p:nvSpPr>
        <p:spPr>
          <a:xfrm>
            <a:off x="270838" y="1850492"/>
            <a:ext cx="5178263" cy="856645"/>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r>
              <a:rPr lang="en-US" altLang="ko-KR" sz="24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ASEAN Cosmetic </a:t>
            </a:r>
            <a:r>
              <a:rPr lang="en-US" altLang="ko-KR" sz="24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Directive</a:t>
            </a:r>
          </a:p>
          <a:p>
            <a:pPr algn="ctr">
              <a:spcBef>
                <a:spcPts val="200"/>
              </a:spcBef>
            </a:pPr>
            <a:r>
              <a:rPr lang="en-US" altLang="ko-KR" sz="24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(ACD)</a:t>
            </a:r>
            <a:endParaRPr lang="ko-KR" altLang="en-US" sz="24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endParaRPr>
          </a:p>
        </p:txBody>
      </p:sp>
      <p:sp>
        <p:nvSpPr>
          <p:cNvPr id="27" name="직사각형 26"/>
          <p:cNvSpPr/>
          <p:nvPr/>
        </p:nvSpPr>
        <p:spPr>
          <a:xfrm>
            <a:off x="561092" y="3612348"/>
            <a:ext cx="5160764" cy="1384995"/>
          </a:xfrm>
          <a:prstGeom prst="rect">
            <a:avLst/>
          </a:prstGeom>
        </p:spPr>
        <p:txBody>
          <a:bodyPr wrap="square">
            <a:spAutoFit/>
          </a:bodyPr>
          <a:lstStyle/>
          <a:p>
            <a:pPr>
              <a:lnSpc>
                <a:spcPct val="150000"/>
              </a:lnSpc>
            </a:pPr>
            <a:r>
              <a:rPr lang="en-US" altLang="ko-KR" sz="1400" b="1" dirty="0" smtClean="0">
                <a:solidFill>
                  <a:schemeClr val="tx2">
                    <a:lumMod val="75000"/>
                  </a:schemeClr>
                </a:solidFill>
                <a:latin typeface="나눔고딕" pitchFamily="50" charset="-127"/>
                <a:ea typeface="나눔고딕" pitchFamily="50" charset="-127"/>
              </a:rPr>
              <a:t>&lt;</a:t>
            </a:r>
            <a:r>
              <a:rPr lang="ko-KR" altLang="en-US" sz="1400" b="1" dirty="0" smtClean="0">
                <a:solidFill>
                  <a:schemeClr val="tx2">
                    <a:lumMod val="75000"/>
                  </a:schemeClr>
                </a:solidFill>
                <a:latin typeface="나눔고딕" pitchFamily="50" charset="-127"/>
                <a:ea typeface="나눔고딕" pitchFamily="50" charset="-127"/>
              </a:rPr>
              <a:t>참고</a:t>
            </a:r>
            <a:r>
              <a:rPr lang="en-US" altLang="ko-KR" sz="1400" b="1" dirty="0" smtClean="0">
                <a:solidFill>
                  <a:schemeClr val="tx2">
                    <a:lumMod val="75000"/>
                  </a:schemeClr>
                </a:solidFill>
                <a:latin typeface="나눔고딕" pitchFamily="50" charset="-127"/>
                <a:ea typeface="나눔고딕" pitchFamily="50" charset="-127"/>
              </a:rPr>
              <a:t>&gt;</a:t>
            </a:r>
          </a:p>
          <a:p>
            <a:pPr>
              <a:lnSpc>
                <a:spcPct val="150000"/>
              </a:lnSpc>
            </a:pPr>
            <a:r>
              <a:rPr lang="ko-KR" altLang="en-US" sz="1400" b="1" dirty="0" smtClean="0">
                <a:solidFill>
                  <a:schemeClr val="tx2">
                    <a:lumMod val="75000"/>
                  </a:schemeClr>
                </a:solidFill>
                <a:latin typeface="나눔고딕" pitchFamily="50" charset="-127"/>
                <a:ea typeface="나눔고딕" pitchFamily="50" charset="-127"/>
              </a:rPr>
              <a:t>법규</a:t>
            </a:r>
            <a:r>
              <a:rPr lang="en-US" altLang="ko-KR" sz="1400" b="1" dirty="0">
                <a:solidFill>
                  <a:schemeClr val="tx2">
                    <a:lumMod val="75000"/>
                  </a:schemeClr>
                </a:solidFill>
                <a:latin typeface="나눔고딕" pitchFamily="50" charset="-127"/>
                <a:ea typeface="나눔고딕" pitchFamily="50" charset="-127"/>
              </a:rPr>
              <a:t>(Regulation</a:t>
            </a:r>
            <a:r>
              <a:rPr lang="en-US" altLang="ko-KR" sz="1400" b="1" dirty="0" smtClean="0">
                <a:solidFill>
                  <a:schemeClr val="tx2">
                    <a:lumMod val="75000"/>
                  </a:schemeClr>
                </a:solidFill>
                <a:latin typeface="나눔고딕" pitchFamily="50" charset="-127"/>
                <a:ea typeface="나눔고딕" pitchFamily="50" charset="-127"/>
              </a:rPr>
              <a:t>)</a:t>
            </a:r>
            <a:r>
              <a:rPr lang="ko-KR" altLang="en-US" sz="1400" b="1" dirty="0" smtClean="0">
                <a:solidFill>
                  <a:schemeClr val="tx2">
                    <a:lumMod val="75000"/>
                  </a:schemeClr>
                </a:solidFill>
                <a:latin typeface="나눔고딕" pitchFamily="50" charset="-127"/>
                <a:ea typeface="나눔고딕" pitchFamily="50" charset="-127"/>
              </a:rPr>
              <a:t>란</a:t>
            </a:r>
            <a:r>
              <a:rPr lang="en-US" altLang="ko-KR" sz="1400" b="1" dirty="0" smtClean="0">
                <a:solidFill>
                  <a:schemeClr val="tx2">
                    <a:lumMod val="75000"/>
                  </a:schemeClr>
                </a:solidFill>
                <a:latin typeface="나눔고딕" pitchFamily="50" charset="-127"/>
                <a:ea typeface="나눔고딕" pitchFamily="50" charset="-127"/>
              </a:rPr>
              <a:t>? </a:t>
            </a:r>
          </a:p>
          <a:p>
            <a:pPr>
              <a:lnSpc>
                <a:spcPct val="150000"/>
              </a:lnSpc>
            </a:pPr>
            <a:r>
              <a:rPr lang="en-US" altLang="ko-KR" sz="1400" b="1" dirty="0">
                <a:solidFill>
                  <a:schemeClr val="tx2">
                    <a:lumMod val="75000"/>
                  </a:schemeClr>
                </a:solidFill>
                <a:latin typeface="나눔고딕" pitchFamily="50" charset="-127"/>
                <a:ea typeface="나눔고딕" pitchFamily="50" charset="-127"/>
              </a:rPr>
              <a:t> </a:t>
            </a:r>
            <a:r>
              <a:rPr lang="en-US" altLang="ko-KR" sz="1400" b="1" dirty="0" smtClean="0">
                <a:solidFill>
                  <a:schemeClr val="tx2">
                    <a:lumMod val="75000"/>
                  </a:schemeClr>
                </a:solidFill>
                <a:latin typeface="나눔고딕" pitchFamily="50" charset="-127"/>
                <a:ea typeface="나눔고딕" pitchFamily="50" charset="-127"/>
              </a:rPr>
              <a:t>   </a:t>
            </a:r>
            <a:r>
              <a:rPr lang="en-US" altLang="ko-KR" sz="1400" b="1" dirty="0">
                <a:solidFill>
                  <a:schemeClr val="tx2">
                    <a:lumMod val="75000"/>
                  </a:schemeClr>
                </a:solidFill>
                <a:latin typeface="나눔고딕" pitchFamily="50" charset="-127"/>
                <a:ea typeface="나눔고딕" pitchFamily="50" charset="-127"/>
              </a:rPr>
              <a:t>: </a:t>
            </a:r>
            <a:r>
              <a:rPr lang="ko-KR" altLang="en-US" sz="1400" b="1" dirty="0">
                <a:solidFill>
                  <a:schemeClr val="tx2">
                    <a:lumMod val="75000"/>
                  </a:schemeClr>
                </a:solidFill>
                <a:latin typeface="나눔고딕" pitchFamily="50" charset="-127"/>
                <a:ea typeface="나눔고딕" pitchFamily="50" charset="-127"/>
              </a:rPr>
              <a:t>강제력 있는 법률적 행위로 </a:t>
            </a:r>
            <a:r>
              <a:rPr lang="ko-KR" altLang="en-US" sz="1400" b="1" dirty="0" smtClean="0">
                <a:solidFill>
                  <a:schemeClr val="tx2">
                    <a:lumMod val="75000"/>
                  </a:schemeClr>
                </a:solidFill>
                <a:latin typeface="나눔고딕" pitchFamily="50" charset="-127"/>
                <a:ea typeface="나눔고딕" pitchFamily="50" charset="-127"/>
              </a:rPr>
              <a:t>회원국 전역에서 </a:t>
            </a:r>
            <a:r>
              <a:rPr lang="ko-KR" altLang="en-US" sz="1400" b="1" dirty="0">
                <a:solidFill>
                  <a:schemeClr val="tx2">
                    <a:lumMod val="75000"/>
                  </a:schemeClr>
                </a:solidFill>
                <a:latin typeface="나눔고딕" pitchFamily="50" charset="-127"/>
                <a:ea typeface="나눔고딕" pitchFamily="50" charset="-127"/>
              </a:rPr>
              <a:t>효력을 </a:t>
            </a:r>
            <a:r>
              <a:rPr lang="ko-KR" altLang="en-US" sz="1400" b="1" dirty="0" smtClean="0">
                <a:solidFill>
                  <a:schemeClr val="tx2">
                    <a:lumMod val="75000"/>
                  </a:schemeClr>
                </a:solidFill>
                <a:latin typeface="나눔고딕" pitchFamily="50" charset="-127"/>
                <a:ea typeface="나눔고딕" pitchFamily="50" charset="-127"/>
              </a:rPr>
              <a:t>발휘함</a:t>
            </a:r>
            <a:endParaRPr lang="en-US" altLang="ko-KR" sz="1400" b="1" dirty="0" smtClean="0">
              <a:solidFill>
                <a:schemeClr val="tx2">
                  <a:lumMod val="75000"/>
                </a:schemeClr>
              </a:solidFill>
              <a:latin typeface="나눔고딕" pitchFamily="50" charset="-127"/>
              <a:ea typeface="나눔고딕" pitchFamily="50" charset="-127"/>
            </a:endParaRPr>
          </a:p>
          <a:p>
            <a:pPr>
              <a:lnSpc>
                <a:spcPct val="150000"/>
              </a:lnSpc>
            </a:pPr>
            <a:r>
              <a:rPr lang="en-US" altLang="ko-KR" sz="1400" b="1" dirty="0">
                <a:solidFill>
                  <a:schemeClr val="tx2">
                    <a:lumMod val="75000"/>
                  </a:schemeClr>
                </a:solidFill>
                <a:latin typeface="나눔고딕" pitchFamily="50" charset="-127"/>
                <a:ea typeface="나눔고딕" pitchFamily="50" charset="-127"/>
              </a:rPr>
              <a:t> </a:t>
            </a:r>
            <a:r>
              <a:rPr lang="en-US" altLang="ko-KR" sz="1400" b="1" dirty="0" smtClean="0">
                <a:solidFill>
                  <a:schemeClr val="tx2">
                    <a:lumMod val="75000"/>
                  </a:schemeClr>
                </a:solidFill>
                <a:latin typeface="나눔고딕" pitchFamily="50" charset="-127"/>
                <a:ea typeface="나눔고딕" pitchFamily="50" charset="-127"/>
              </a:rPr>
              <a:t>   </a:t>
            </a:r>
            <a:r>
              <a:rPr lang="en-US" altLang="ko-KR" sz="1400" b="1" dirty="0" smtClean="0">
                <a:solidFill>
                  <a:schemeClr val="tx2">
                    <a:lumMod val="75000"/>
                  </a:schemeClr>
                </a:solidFill>
                <a:latin typeface="맑은 고딕"/>
                <a:ea typeface="맑은 고딕"/>
              </a:rPr>
              <a:t>※ </a:t>
            </a:r>
            <a:r>
              <a:rPr lang="ko-KR" altLang="en-US" sz="1400" b="1" dirty="0" smtClean="0">
                <a:solidFill>
                  <a:schemeClr val="tx2">
                    <a:lumMod val="75000"/>
                  </a:schemeClr>
                </a:solidFill>
                <a:latin typeface="나눔고딕" pitchFamily="50" charset="-127"/>
                <a:ea typeface="나눔고딕" pitchFamily="50" charset="-127"/>
              </a:rPr>
              <a:t>예</a:t>
            </a:r>
            <a:r>
              <a:rPr lang="en-US" altLang="ko-KR" sz="1400" b="1" dirty="0">
                <a:solidFill>
                  <a:schemeClr val="tx2">
                    <a:lumMod val="75000"/>
                  </a:schemeClr>
                </a:solidFill>
                <a:latin typeface="나눔고딕" pitchFamily="50" charset="-127"/>
                <a:ea typeface="나눔고딕" pitchFamily="50" charset="-127"/>
              </a:rPr>
              <a:t> </a:t>
            </a:r>
            <a:r>
              <a:rPr lang="en-US" altLang="ko-KR" sz="1400" b="1" dirty="0" smtClean="0">
                <a:solidFill>
                  <a:schemeClr val="tx2">
                    <a:lumMod val="75000"/>
                  </a:schemeClr>
                </a:solidFill>
                <a:latin typeface="나눔고딕" pitchFamily="50" charset="-127"/>
                <a:ea typeface="나눔고딕" pitchFamily="50" charset="-127"/>
              </a:rPr>
              <a:t>: EU Cosmetic Regulation</a:t>
            </a:r>
            <a:endParaRPr lang="ko-KR" altLang="en-US" sz="1400" b="1" dirty="0">
              <a:solidFill>
                <a:schemeClr val="tx2">
                  <a:lumMod val="75000"/>
                </a:schemeClr>
              </a:solidFill>
              <a:latin typeface="나눔고딕" pitchFamily="50" charset="-127"/>
              <a:ea typeface="나눔고딕" pitchFamily="50" charset="-127"/>
            </a:endParaRPr>
          </a:p>
        </p:txBody>
      </p:sp>
      <p:sp>
        <p:nvSpPr>
          <p:cNvPr id="29" name="오른쪽 화살표 28"/>
          <p:cNvSpPr/>
          <p:nvPr/>
        </p:nvSpPr>
        <p:spPr>
          <a:xfrm>
            <a:off x="4770183" y="1923678"/>
            <a:ext cx="831658" cy="194419"/>
          </a:xfrm>
          <a:prstGeom prst="rightArrow">
            <a:avLst/>
          </a:prstGeom>
          <a:solidFill>
            <a:schemeClr val="tx1">
              <a:lumMod val="75000"/>
              <a:lumOff val="25000"/>
              <a:alpha val="69000"/>
            </a:schemeClr>
          </a:solidFill>
        </p:spPr>
        <p:txBody>
          <a:bodyPr wrap="squar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spTree>
    <p:extLst>
      <p:ext uri="{BB962C8B-B14F-4D97-AF65-F5344CB8AC3E}">
        <p14:creationId xmlns:p14="http://schemas.microsoft.com/office/powerpoint/2010/main" val="4104779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그룹 31"/>
          <p:cNvGrpSpPr/>
          <p:nvPr/>
        </p:nvGrpSpPr>
        <p:grpSpPr>
          <a:xfrm>
            <a:off x="784860" y="2135756"/>
            <a:ext cx="2682240" cy="2520064"/>
            <a:chOff x="784860" y="2135756"/>
            <a:chExt cx="2682240" cy="2520064"/>
          </a:xfrm>
        </p:grpSpPr>
        <p:sp>
          <p:nvSpPr>
            <p:cNvPr id="36" name="타원 35"/>
            <p:cNvSpPr/>
            <p:nvPr/>
          </p:nvSpPr>
          <p:spPr>
            <a:xfrm>
              <a:off x="784860" y="2135756"/>
              <a:ext cx="2682240" cy="2520064"/>
            </a:xfrm>
            <a:prstGeom prst="ellipse">
              <a:avLst/>
            </a:prstGeom>
            <a:pattFill prst="dkDnDiag">
              <a:fgClr>
                <a:srgbClr val="C3D7EB"/>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7" name="타원 36"/>
            <p:cNvSpPr/>
            <p:nvPr/>
          </p:nvSpPr>
          <p:spPr>
            <a:xfrm>
              <a:off x="853440" y="2261422"/>
              <a:ext cx="2545080" cy="2268732"/>
            </a:xfrm>
            <a:prstGeom prst="ellipse">
              <a:avLst/>
            </a:prstGeom>
            <a:pattFill prst="pct60">
              <a:fgClr>
                <a:srgbClr val="C3D7EB"/>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8" name="타원 37"/>
            <p:cNvSpPr/>
            <p:nvPr/>
          </p:nvSpPr>
          <p:spPr>
            <a:xfrm>
              <a:off x="982307" y="2387088"/>
              <a:ext cx="2286447" cy="2047752"/>
            </a:xfrm>
            <a:prstGeom prst="ellipse">
              <a:avLst/>
            </a:prstGeom>
            <a:pattFill prst="pct75">
              <a:fgClr>
                <a:srgbClr val="C3D7EB"/>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
        <p:nvSpPr>
          <p:cNvPr id="12" name="제목 11"/>
          <p:cNvSpPr>
            <a:spLocks noGrp="1"/>
          </p:cNvSpPr>
          <p:nvPr>
            <p:ph type="title"/>
          </p:nvPr>
        </p:nvSpPr>
        <p:spPr>
          <a:xfrm>
            <a:off x="592698" y="189142"/>
            <a:ext cx="7287278"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아세안의 화장품 관련 규정 및 가이드라인 개요</a:t>
            </a: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02</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18</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지침</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grpSp>
        <p:nvGrpSpPr>
          <p:cNvPr id="16" name="그룹 15">
            <a:extLst>
              <a:ext uri="{FF2B5EF4-FFF2-40B4-BE49-F238E27FC236}">
                <a16:creationId xmlns:a16="http://schemas.microsoft.com/office/drawing/2014/main" xmlns="" id="{3146865C-CDC3-4CAD-ABF2-5256E77465C6}"/>
              </a:ext>
            </a:extLst>
          </p:cNvPr>
          <p:cNvGrpSpPr/>
          <p:nvPr/>
        </p:nvGrpSpPr>
        <p:grpSpPr>
          <a:xfrm>
            <a:off x="696757" y="2001702"/>
            <a:ext cx="2815193" cy="1831440"/>
            <a:chOff x="294610" y="2549591"/>
            <a:chExt cx="2815193" cy="1831440"/>
          </a:xfrm>
        </p:grpSpPr>
        <p:grpSp>
          <p:nvGrpSpPr>
            <p:cNvPr id="18" name="그룹 17"/>
            <p:cNvGrpSpPr/>
            <p:nvPr/>
          </p:nvGrpSpPr>
          <p:grpSpPr>
            <a:xfrm>
              <a:off x="1402166" y="2549591"/>
              <a:ext cx="600075" cy="681787"/>
              <a:chOff x="1402166" y="2444816"/>
              <a:chExt cx="600075" cy="681787"/>
            </a:xfrm>
          </p:grpSpPr>
          <p:sp>
            <p:nvSpPr>
              <p:cNvPr id="20" name="양쪽 모서리가 둥근 사각형 19"/>
              <p:cNvSpPr/>
              <p:nvPr/>
            </p:nvSpPr>
            <p:spPr>
              <a:xfrm rot="10800000">
                <a:off x="1402166" y="2444816"/>
                <a:ext cx="600075" cy="681787"/>
              </a:xfrm>
              <a:prstGeom prst="round2SameRect">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21" name="이등변 삼각형 20"/>
              <p:cNvSpPr/>
              <p:nvPr/>
            </p:nvSpPr>
            <p:spPr>
              <a:xfrm flipV="1">
                <a:off x="1628770" y="2444816"/>
                <a:ext cx="146865" cy="134054"/>
              </a:xfrm>
              <a:prstGeom prst="triangle">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3" name="TextBox 17"/>
              <p:cNvSpPr txBox="1"/>
              <p:nvPr/>
            </p:nvSpPr>
            <p:spPr>
              <a:xfrm>
                <a:off x="1609837" y="2546714"/>
                <a:ext cx="184731" cy="55399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endParaRPr lang="ko-KR" altLang="en-US" sz="3000" b="1" dirty="0">
                  <a:ln>
                    <a:solidFill>
                      <a:schemeClr val="tx1">
                        <a:alpha val="0"/>
                      </a:schemeClr>
                    </a:solidFill>
                  </a:ln>
                  <a:solidFill>
                    <a:schemeClr val="bg1"/>
                  </a:solidFill>
                  <a:latin typeface="나눔명조 ExtraBold" panose="02020603020101020101" pitchFamily="18" charset="-127"/>
                  <a:ea typeface="나눔명조 ExtraBold" panose="02020603020101020101" pitchFamily="18" charset="-127"/>
                </a:endParaRPr>
              </a:p>
            </p:txBody>
          </p:sp>
        </p:grpSp>
        <p:sp>
          <p:nvSpPr>
            <p:cNvPr id="19" name="TextBox 17"/>
            <p:cNvSpPr txBox="1"/>
            <p:nvPr/>
          </p:nvSpPr>
          <p:spPr>
            <a:xfrm>
              <a:off x="294610" y="3524386"/>
              <a:ext cx="2815193" cy="856645"/>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r>
                <a:rPr lang="en-US" altLang="ko-KR" sz="24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ASEAN</a:t>
              </a:r>
            </a:p>
            <a:p>
              <a:pPr algn="ctr">
                <a:spcBef>
                  <a:spcPts val="200"/>
                </a:spcBef>
              </a:pPr>
              <a:r>
                <a:rPr lang="en-US" altLang="ko-KR" sz="24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Cosmetic Directive</a:t>
              </a:r>
              <a:endParaRPr lang="ko-KR" altLang="en-US" sz="24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endParaRPr>
            </a:p>
          </p:txBody>
        </p:sp>
      </p:grpSp>
      <p:sp>
        <p:nvSpPr>
          <p:cNvPr id="17" name="직사각형 16">
            <a:extLst>
              <a:ext uri="{FF2B5EF4-FFF2-40B4-BE49-F238E27FC236}">
                <a16:creationId xmlns:a16="http://schemas.microsoft.com/office/drawing/2014/main" xmlns="" id="{5F306A9A-604A-4C0C-AF32-511D66FD44E0}"/>
              </a:ext>
            </a:extLst>
          </p:cNvPr>
          <p:cNvSpPr/>
          <p:nvPr/>
        </p:nvSpPr>
        <p:spPr>
          <a:xfrm>
            <a:off x="673217" y="2001703"/>
            <a:ext cx="2862263" cy="2552700"/>
          </a:xfrm>
          <a:prstGeom prst="rect">
            <a:avLst/>
          </a:prstGeom>
          <a:noFill/>
          <a:ln w="25400">
            <a:solidFill>
              <a:srgbClr val="D4526B">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aphicFrame>
        <p:nvGraphicFramePr>
          <p:cNvPr id="2" name="표 1"/>
          <p:cNvGraphicFramePr>
            <a:graphicFrameLocks noGrp="1"/>
          </p:cNvGraphicFramePr>
          <p:nvPr>
            <p:extLst>
              <p:ext uri="{D42A27DB-BD31-4B8C-83A1-F6EECF244321}">
                <p14:modId xmlns:p14="http://schemas.microsoft.com/office/powerpoint/2010/main" val="2390948415"/>
              </p:ext>
            </p:extLst>
          </p:nvPr>
        </p:nvGraphicFramePr>
        <p:xfrm>
          <a:off x="3873370" y="2001703"/>
          <a:ext cx="4741086" cy="2552700"/>
        </p:xfrm>
        <a:graphic>
          <a:graphicData uri="http://schemas.openxmlformats.org/drawingml/2006/table">
            <a:tbl>
              <a:tblPr/>
              <a:tblGrid>
                <a:gridCol w="766338"/>
                <a:gridCol w="3974748"/>
              </a:tblGrid>
              <a:tr h="212725">
                <a:tc>
                  <a:txBody>
                    <a:bodyPr/>
                    <a:lstStyle/>
                    <a:p>
                      <a:pPr algn="l" fontAlgn="t"/>
                      <a:r>
                        <a:rPr lang="en-US" sz="1200" b="0" dirty="0">
                          <a:effectLst/>
                        </a:rPr>
                        <a:t>Article 1:</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General Provisions</a:t>
                      </a:r>
                    </a:p>
                  </a:txBody>
                  <a:tcPr marL="8519" marR="8519" marT="8519" marB="8519">
                    <a:lnL>
                      <a:noFill/>
                    </a:lnL>
                    <a:lnR>
                      <a:noFill/>
                    </a:lnR>
                    <a:lnT>
                      <a:noFill/>
                    </a:lnT>
                    <a:lnB>
                      <a:noFill/>
                    </a:lnB>
                    <a:solidFill>
                      <a:srgbClr val="FFFFFF"/>
                    </a:solidFill>
                  </a:tcPr>
                </a:tc>
              </a:tr>
              <a:tr h="212725">
                <a:tc>
                  <a:txBody>
                    <a:bodyPr/>
                    <a:lstStyle/>
                    <a:p>
                      <a:pPr algn="l" fontAlgn="t"/>
                      <a:r>
                        <a:rPr lang="en-US" sz="1200" b="0" dirty="0">
                          <a:effectLst/>
                        </a:rPr>
                        <a:t>Article 2:</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Definition and Scope of Cosmetic Product</a:t>
                      </a:r>
                    </a:p>
                  </a:txBody>
                  <a:tcPr marL="8519" marR="8519" marT="8519" marB="8519">
                    <a:lnL>
                      <a:noFill/>
                    </a:lnL>
                    <a:lnR>
                      <a:noFill/>
                    </a:lnR>
                    <a:lnT>
                      <a:noFill/>
                    </a:lnT>
                    <a:lnB>
                      <a:noFill/>
                    </a:lnB>
                    <a:solidFill>
                      <a:srgbClr val="FFFFFF"/>
                    </a:solidFill>
                  </a:tcPr>
                </a:tc>
              </a:tr>
              <a:tr h="212725">
                <a:tc>
                  <a:txBody>
                    <a:bodyPr/>
                    <a:lstStyle/>
                    <a:p>
                      <a:pPr algn="l" fontAlgn="t"/>
                      <a:r>
                        <a:rPr lang="en-US" sz="1200" b="0" dirty="0">
                          <a:effectLst/>
                        </a:rPr>
                        <a:t>Article 3:</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Safety Requirements</a:t>
                      </a:r>
                    </a:p>
                  </a:txBody>
                  <a:tcPr marL="8519" marR="8519" marT="8519" marB="8519">
                    <a:lnL>
                      <a:noFill/>
                    </a:lnL>
                    <a:lnR>
                      <a:noFill/>
                    </a:lnR>
                    <a:lnT>
                      <a:noFill/>
                    </a:lnT>
                    <a:lnB>
                      <a:noFill/>
                    </a:lnB>
                    <a:solidFill>
                      <a:srgbClr val="FFFFFF"/>
                    </a:solidFill>
                  </a:tcPr>
                </a:tc>
              </a:tr>
              <a:tr h="212725">
                <a:tc>
                  <a:txBody>
                    <a:bodyPr/>
                    <a:lstStyle/>
                    <a:p>
                      <a:pPr algn="l" fontAlgn="t"/>
                      <a:r>
                        <a:rPr lang="en-US" sz="1200" b="0" dirty="0">
                          <a:effectLst/>
                        </a:rPr>
                        <a:t>Article 4:</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Ingredients Listings</a:t>
                      </a:r>
                    </a:p>
                  </a:txBody>
                  <a:tcPr marL="8519" marR="8519" marT="8519" marB="8519">
                    <a:lnL>
                      <a:noFill/>
                    </a:lnL>
                    <a:lnR>
                      <a:noFill/>
                    </a:lnR>
                    <a:lnT>
                      <a:noFill/>
                    </a:lnT>
                    <a:lnB>
                      <a:noFill/>
                    </a:lnB>
                    <a:solidFill>
                      <a:srgbClr val="FFFFFF"/>
                    </a:solidFill>
                  </a:tcPr>
                </a:tc>
              </a:tr>
              <a:tr h="212725">
                <a:tc>
                  <a:txBody>
                    <a:bodyPr/>
                    <a:lstStyle/>
                    <a:p>
                      <a:pPr algn="l" fontAlgn="t"/>
                      <a:r>
                        <a:rPr lang="en-US" sz="1200" b="0" dirty="0">
                          <a:effectLst/>
                        </a:rPr>
                        <a:t>Article 5:</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ASEAN Handbook of Cosmetic Ingredients</a:t>
                      </a:r>
                    </a:p>
                  </a:txBody>
                  <a:tcPr marL="8519" marR="8519" marT="8519" marB="8519">
                    <a:lnL>
                      <a:noFill/>
                    </a:lnL>
                    <a:lnR>
                      <a:noFill/>
                    </a:lnR>
                    <a:lnT>
                      <a:noFill/>
                    </a:lnT>
                    <a:lnB>
                      <a:noFill/>
                    </a:lnB>
                    <a:solidFill>
                      <a:srgbClr val="FFFFFF"/>
                    </a:solidFill>
                  </a:tcPr>
                </a:tc>
              </a:tr>
              <a:tr h="212725">
                <a:tc>
                  <a:txBody>
                    <a:bodyPr/>
                    <a:lstStyle/>
                    <a:p>
                      <a:pPr algn="l" fontAlgn="t"/>
                      <a:r>
                        <a:rPr lang="en-US" sz="1200" b="0" dirty="0">
                          <a:effectLst/>
                        </a:rPr>
                        <a:t>Article 6:</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Labeling</a:t>
                      </a:r>
                    </a:p>
                  </a:txBody>
                  <a:tcPr marL="8519" marR="8519" marT="8519" marB="8519">
                    <a:lnL>
                      <a:noFill/>
                    </a:lnL>
                    <a:lnR>
                      <a:noFill/>
                    </a:lnR>
                    <a:lnT>
                      <a:noFill/>
                    </a:lnT>
                    <a:lnB>
                      <a:noFill/>
                    </a:lnB>
                    <a:solidFill>
                      <a:srgbClr val="FFFFFF"/>
                    </a:solidFill>
                  </a:tcPr>
                </a:tc>
              </a:tr>
              <a:tr h="212725">
                <a:tc>
                  <a:txBody>
                    <a:bodyPr/>
                    <a:lstStyle/>
                    <a:p>
                      <a:pPr algn="l" fontAlgn="t"/>
                      <a:r>
                        <a:rPr lang="en-US" sz="1200" b="0" dirty="0">
                          <a:effectLst/>
                        </a:rPr>
                        <a:t>Article 7:</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Product Claims</a:t>
                      </a:r>
                    </a:p>
                  </a:txBody>
                  <a:tcPr marL="8519" marR="8519" marT="8519" marB="8519">
                    <a:lnL>
                      <a:noFill/>
                    </a:lnL>
                    <a:lnR>
                      <a:noFill/>
                    </a:lnR>
                    <a:lnT>
                      <a:noFill/>
                    </a:lnT>
                    <a:lnB>
                      <a:noFill/>
                    </a:lnB>
                    <a:solidFill>
                      <a:srgbClr val="FFFFFF"/>
                    </a:solidFill>
                  </a:tcPr>
                </a:tc>
              </a:tr>
              <a:tr h="212725">
                <a:tc>
                  <a:txBody>
                    <a:bodyPr/>
                    <a:lstStyle/>
                    <a:p>
                      <a:pPr algn="l" fontAlgn="t"/>
                      <a:r>
                        <a:rPr lang="en-US" sz="1200" b="0" dirty="0">
                          <a:effectLst/>
                        </a:rPr>
                        <a:t>Article 8:</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Product Information</a:t>
                      </a:r>
                    </a:p>
                  </a:txBody>
                  <a:tcPr marL="8519" marR="8519" marT="8519" marB="8519">
                    <a:lnL>
                      <a:noFill/>
                    </a:lnL>
                    <a:lnR>
                      <a:noFill/>
                    </a:lnR>
                    <a:lnT>
                      <a:noFill/>
                    </a:lnT>
                    <a:lnB>
                      <a:noFill/>
                    </a:lnB>
                    <a:solidFill>
                      <a:srgbClr val="FFFFFF"/>
                    </a:solidFill>
                  </a:tcPr>
                </a:tc>
              </a:tr>
              <a:tr h="212725">
                <a:tc>
                  <a:txBody>
                    <a:bodyPr/>
                    <a:lstStyle/>
                    <a:p>
                      <a:pPr algn="l" fontAlgn="t"/>
                      <a:r>
                        <a:rPr lang="en-US" sz="1200" b="0" dirty="0">
                          <a:effectLst/>
                        </a:rPr>
                        <a:t>Article 9:</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Product Analysis</a:t>
                      </a:r>
                    </a:p>
                  </a:txBody>
                  <a:tcPr marL="8519" marR="8519" marT="8519" marB="8519">
                    <a:lnL>
                      <a:noFill/>
                    </a:lnL>
                    <a:lnR>
                      <a:noFill/>
                    </a:lnR>
                    <a:lnT>
                      <a:noFill/>
                    </a:lnT>
                    <a:lnB>
                      <a:noFill/>
                    </a:lnB>
                    <a:solidFill>
                      <a:srgbClr val="FFFFFF"/>
                    </a:solidFill>
                  </a:tcPr>
                </a:tc>
              </a:tr>
              <a:tr h="212725">
                <a:tc>
                  <a:txBody>
                    <a:bodyPr/>
                    <a:lstStyle/>
                    <a:p>
                      <a:pPr algn="l" fontAlgn="t"/>
                      <a:r>
                        <a:rPr lang="en-US" sz="1200" b="0" dirty="0">
                          <a:effectLst/>
                        </a:rPr>
                        <a:t>Article 10:</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Institutional Arrangements</a:t>
                      </a:r>
                    </a:p>
                  </a:txBody>
                  <a:tcPr marL="8519" marR="8519" marT="8519" marB="8519">
                    <a:lnL>
                      <a:noFill/>
                    </a:lnL>
                    <a:lnR>
                      <a:noFill/>
                    </a:lnR>
                    <a:lnT>
                      <a:noFill/>
                    </a:lnT>
                    <a:lnB>
                      <a:noFill/>
                    </a:lnB>
                    <a:solidFill>
                      <a:srgbClr val="FFFFFF"/>
                    </a:solidFill>
                  </a:tcPr>
                </a:tc>
              </a:tr>
              <a:tr h="212725">
                <a:tc>
                  <a:txBody>
                    <a:bodyPr/>
                    <a:lstStyle/>
                    <a:p>
                      <a:pPr algn="l" fontAlgn="t"/>
                      <a:r>
                        <a:rPr lang="en-US" sz="1200" b="0" dirty="0">
                          <a:effectLst/>
                        </a:rPr>
                        <a:t>Article 11:</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Special Cases</a:t>
                      </a:r>
                    </a:p>
                  </a:txBody>
                  <a:tcPr marL="8519" marR="8519" marT="8519" marB="8519">
                    <a:lnL>
                      <a:noFill/>
                    </a:lnL>
                    <a:lnR>
                      <a:noFill/>
                    </a:lnR>
                    <a:lnT>
                      <a:noFill/>
                    </a:lnT>
                    <a:lnB>
                      <a:noFill/>
                    </a:lnB>
                    <a:solidFill>
                      <a:srgbClr val="FFFFFF"/>
                    </a:solidFill>
                  </a:tcPr>
                </a:tc>
              </a:tr>
              <a:tr h="212725">
                <a:tc>
                  <a:txBody>
                    <a:bodyPr/>
                    <a:lstStyle/>
                    <a:p>
                      <a:pPr algn="l" fontAlgn="t"/>
                      <a:r>
                        <a:rPr lang="en-US" sz="1200" b="0" dirty="0">
                          <a:effectLst/>
                        </a:rPr>
                        <a:t>Article 12:</a:t>
                      </a:r>
                    </a:p>
                  </a:txBody>
                  <a:tcPr marL="8519" marR="8519" marT="8519" marB="8519">
                    <a:lnL>
                      <a:noFill/>
                    </a:lnL>
                    <a:lnR>
                      <a:noFill/>
                    </a:lnR>
                    <a:lnT>
                      <a:noFill/>
                    </a:lnT>
                    <a:lnB>
                      <a:noFill/>
                    </a:lnB>
                    <a:solidFill>
                      <a:srgbClr val="FFFFFF"/>
                    </a:solidFill>
                  </a:tcPr>
                </a:tc>
                <a:tc>
                  <a:txBody>
                    <a:bodyPr/>
                    <a:lstStyle/>
                    <a:p>
                      <a:pPr algn="l" fontAlgn="t"/>
                      <a:r>
                        <a:rPr lang="en-US" sz="1200" b="0" dirty="0">
                          <a:effectLst/>
                        </a:rPr>
                        <a:t>Implementation</a:t>
                      </a:r>
                    </a:p>
                  </a:txBody>
                  <a:tcPr marL="8519" marR="8519" marT="8519" marB="8519">
                    <a:lnL>
                      <a:noFill/>
                    </a:lnL>
                    <a:lnR>
                      <a:noFill/>
                    </a:lnR>
                    <a:lnT>
                      <a:noFill/>
                    </a:lnT>
                    <a:lnB>
                      <a:noFill/>
                    </a:lnB>
                    <a:solidFill>
                      <a:srgbClr val="FFFFFF"/>
                    </a:solidFill>
                  </a:tcPr>
                </a:tc>
              </a:tr>
            </a:tbl>
          </a:graphicData>
        </a:graphic>
      </p:graphicFrame>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82932" y="1387294"/>
            <a:ext cx="430649" cy="380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p:cNvSpPr txBox="1"/>
          <p:nvPr/>
        </p:nvSpPr>
        <p:spPr>
          <a:xfrm>
            <a:off x="4541520" y="1258206"/>
            <a:ext cx="4602480" cy="646331"/>
          </a:xfrm>
          <a:prstGeom prst="rect">
            <a:avLst/>
          </a:prstGeom>
          <a:noFill/>
        </p:spPr>
        <p:txBody>
          <a:bodyPr wrap="square" rtlCol="0">
            <a:spAutoFit/>
          </a:bodyPr>
          <a:lstStyle/>
          <a:p>
            <a:pPr>
              <a:lnSpc>
                <a:spcPct val="150000"/>
              </a:lnSpc>
            </a:pPr>
            <a:r>
              <a:rPr lang="ko-KR" altLang="en-US" sz="1200" b="1" dirty="0" smtClean="0">
                <a:solidFill>
                  <a:schemeClr val="tx2">
                    <a:lumMod val="75000"/>
                  </a:schemeClr>
                </a:solidFill>
                <a:latin typeface="나눔고딕" pitchFamily="50" charset="-127"/>
                <a:ea typeface="나눔고딕" pitchFamily="50" charset="-127"/>
              </a:rPr>
              <a:t>아세안화장품협회</a:t>
            </a:r>
            <a:r>
              <a:rPr lang="en-US" altLang="ko-KR" sz="1200" b="1" dirty="0" smtClean="0">
                <a:solidFill>
                  <a:schemeClr val="tx2">
                    <a:lumMod val="75000"/>
                  </a:schemeClr>
                </a:solidFill>
                <a:latin typeface="나눔고딕" pitchFamily="50" charset="-127"/>
                <a:ea typeface="나눔고딕" pitchFamily="50" charset="-127"/>
              </a:rPr>
              <a:t>(ACA) </a:t>
            </a:r>
            <a:r>
              <a:rPr lang="ko-KR" altLang="en-US" sz="1200" b="1" dirty="0" smtClean="0">
                <a:solidFill>
                  <a:schemeClr val="tx2">
                    <a:lumMod val="75000"/>
                  </a:schemeClr>
                </a:solidFill>
                <a:latin typeface="나눔고딕" pitchFamily="50" charset="-127"/>
                <a:ea typeface="나눔고딕" pitchFamily="50" charset="-127"/>
              </a:rPr>
              <a:t>    </a:t>
            </a:r>
            <a:r>
              <a:rPr lang="en-US" altLang="ko-KR" sz="1200" b="1" dirty="0" smtClean="0">
                <a:solidFill>
                  <a:schemeClr val="tx2">
                    <a:lumMod val="75000"/>
                  </a:schemeClr>
                </a:solidFill>
                <a:latin typeface="나눔고딕" pitchFamily="50" charset="-127"/>
                <a:ea typeface="나눔고딕" pitchFamily="50" charset="-127"/>
              </a:rPr>
              <a:t>http://aseancosmetics.org</a:t>
            </a:r>
            <a:endParaRPr lang="en-US" altLang="ko-KR" sz="1200" b="1" dirty="0">
              <a:solidFill>
                <a:schemeClr val="tx2">
                  <a:lumMod val="75000"/>
                </a:schemeClr>
              </a:solidFill>
              <a:latin typeface="나눔고딕" pitchFamily="50" charset="-127"/>
              <a:ea typeface="나눔고딕" pitchFamily="50" charset="-127"/>
            </a:endParaRPr>
          </a:p>
          <a:p>
            <a:pPr>
              <a:lnSpc>
                <a:spcPct val="150000"/>
              </a:lnSpc>
            </a:pPr>
            <a:r>
              <a:rPr lang="ko-KR" altLang="en-US" sz="1200" b="1" dirty="0" smtClean="0">
                <a:solidFill>
                  <a:schemeClr val="tx2">
                    <a:lumMod val="75000"/>
                  </a:schemeClr>
                </a:solidFill>
                <a:latin typeface="나눔고딕" pitchFamily="50" charset="-127"/>
                <a:ea typeface="나눔고딕" pitchFamily="50" charset="-127"/>
              </a:rPr>
              <a:t>싱가포르 보건청</a:t>
            </a:r>
            <a:r>
              <a:rPr lang="en-US" altLang="ko-KR" sz="1200" b="1" dirty="0">
                <a:solidFill>
                  <a:schemeClr val="tx2">
                    <a:lumMod val="75000"/>
                  </a:schemeClr>
                </a:solidFill>
                <a:latin typeface="나눔고딕" pitchFamily="50" charset="-127"/>
                <a:ea typeface="나눔고딕" pitchFamily="50" charset="-127"/>
              </a:rPr>
              <a:t>(HSA</a:t>
            </a:r>
            <a:r>
              <a:rPr lang="en-US" altLang="ko-KR" sz="1200" b="1" dirty="0" smtClean="0">
                <a:solidFill>
                  <a:schemeClr val="tx2">
                    <a:lumMod val="75000"/>
                  </a:schemeClr>
                </a:solidFill>
                <a:latin typeface="나눔고딕" pitchFamily="50" charset="-127"/>
                <a:ea typeface="나눔고딕" pitchFamily="50" charset="-127"/>
              </a:rPr>
              <a:t>)        http</a:t>
            </a:r>
            <a:r>
              <a:rPr lang="en-US" altLang="ko-KR" sz="1200" b="1" dirty="0">
                <a:solidFill>
                  <a:schemeClr val="tx2">
                    <a:lumMod val="75000"/>
                  </a:schemeClr>
                </a:solidFill>
                <a:latin typeface="나눔고딕" pitchFamily="50" charset="-127"/>
                <a:ea typeface="나눔고딕" pitchFamily="50" charset="-127"/>
              </a:rPr>
              <a:t>://www.hsa.gov.sg</a:t>
            </a:r>
            <a:endParaRPr lang="ko-KR" altLang="en-US" sz="1200" b="1" dirty="0" smtClean="0">
              <a:solidFill>
                <a:schemeClr val="tx2">
                  <a:lumMod val="75000"/>
                </a:schemeClr>
              </a:solidFill>
              <a:latin typeface="나눔고딕" pitchFamily="50" charset="-127"/>
              <a:ea typeface="나눔고딕" pitchFamily="50" charset="-127"/>
            </a:endParaRPr>
          </a:p>
        </p:txBody>
      </p:sp>
    </p:spTree>
    <p:extLst>
      <p:ext uri="{BB962C8B-B14F-4D97-AF65-F5344CB8AC3E}">
        <p14:creationId xmlns:p14="http://schemas.microsoft.com/office/powerpoint/2010/main" val="27880115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a:xfrm>
            <a:off x="592698" y="189142"/>
            <a:ext cx="7361406"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아세안의 화장품 관련 규정 및 가이드라인 개요</a:t>
            </a: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02</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19</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기술문</a:t>
            </a:r>
            <a:r>
              <a:rPr lang="ko-KR" altLang="en-US" sz="1700" b="1" dirty="0">
                <a:solidFill>
                  <a:schemeClr val="bg1"/>
                </a:solidFill>
                <a:latin typeface="나눔고딕 ExtraBold" panose="020D0904000000000000" pitchFamily="50" charset="-127"/>
                <a:ea typeface="나눔고딕 ExtraBold" panose="020D0904000000000000" pitchFamily="50" charset="-127"/>
              </a:rPr>
              <a:t>서</a:t>
            </a: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3</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grpSp>
        <p:nvGrpSpPr>
          <p:cNvPr id="18" name="그룹 17"/>
          <p:cNvGrpSpPr/>
          <p:nvPr/>
        </p:nvGrpSpPr>
        <p:grpSpPr>
          <a:xfrm>
            <a:off x="1804313" y="2001702"/>
            <a:ext cx="600075" cy="681787"/>
            <a:chOff x="1402166" y="2444816"/>
            <a:chExt cx="600075" cy="681787"/>
          </a:xfrm>
        </p:grpSpPr>
        <p:sp>
          <p:nvSpPr>
            <p:cNvPr id="20" name="양쪽 모서리가 둥근 사각형 19"/>
            <p:cNvSpPr/>
            <p:nvPr/>
          </p:nvSpPr>
          <p:spPr>
            <a:xfrm rot="10800000">
              <a:off x="1402166" y="2444816"/>
              <a:ext cx="600075" cy="681787"/>
            </a:xfrm>
            <a:prstGeom prst="round2SameRect">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21" name="이등변 삼각형 20"/>
            <p:cNvSpPr/>
            <p:nvPr/>
          </p:nvSpPr>
          <p:spPr>
            <a:xfrm flipV="1">
              <a:off x="1628770" y="2444816"/>
              <a:ext cx="146865" cy="134054"/>
            </a:xfrm>
            <a:prstGeom prst="triangle">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3" name="TextBox 17"/>
            <p:cNvSpPr txBox="1"/>
            <p:nvPr/>
          </p:nvSpPr>
          <p:spPr>
            <a:xfrm>
              <a:off x="1609837" y="2546714"/>
              <a:ext cx="184731" cy="55399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endParaRPr lang="ko-KR" altLang="en-US" sz="3000" b="1" dirty="0">
                <a:ln>
                  <a:solidFill>
                    <a:schemeClr val="tx1">
                      <a:alpha val="0"/>
                    </a:schemeClr>
                  </a:solidFill>
                </a:ln>
                <a:solidFill>
                  <a:schemeClr val="bg1"/>
                </a:solidFill>
                <a:latin typeface="나눔명조 ExtraBold" panose="02020603020101020101" pitchFamily="18" charset="-127"/>
                <a:ea typeface="나눔명조 ExtraBold" panose="02020603020101020101" pitchFamily="18" charset="-127"/>
              </a:endParaRPr>
            </a:p>
          </p:txBody>
        </p:sp>
      </p:grpSp>
      <p:sp>
        <p:nvSpPr>
          <p:cNvPr id="17" name="직사각형 16">
            <a:extLst>
              <a:ext uri="{FF2B5EF4-FFF2-40B4-BE49-F238E27FC236}">
                <a16:creationId xmlns:a16="http://schemas.microsoft.com/office/drawing/2014/main" xmlns="" id="{5F306A9A-604A-4C0C-AF32-511D66FD44E0}"/>
              </a:ext>
            </a:extLst>
          </p:cNvPr>
          <p:cNvSpPr/>
          <p:nvPr/>
        </p:nvSpPr>
        <p:spPr>
          <a:xfrm>
            <a:off x="673217" y="2001703"/>
            <a:ext cx="2862263" cy="2552700"/>
          </a:xfrm>
          <a:prstGeom prst="rect">
            <a:avLst/>
          </a:prstGeom>
          <a:noFill/>
          <a:ln w="28575">
            <a:solidFill>
              <a:srgbClr val="D4526B">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82932" y="1387294"/>
            <a:ext cx="430649" cy="380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p:cNvSpPr txBox="1"/>
          <p:nvPr/>
        </p:nvSpPr>
        <p:spPr>
          <a:xfrm>
            <a:off x="4541520" y="1258206"/>
            <a:ext cx="4602480" cy="646331"/>
          </a:xfrm>
          <a:prstGeom prst="rect">
            <a:avLst/>
          </a:prstGeom>
          <a:noFill/>
        </p:spPr>
        <p:txBody>
          <a:bodyPr wrap="square" rtlCol="0">
            <a:spAutoFit/>
          </a:bodyPr>
          <a:lstStyle/>
          <a:p>
            <a:pPr>
              <a:lnSpc>
                <a:spcPct val="150000"/>
              </a:lnSpc>
            </a:pPr>
            <a:r>
              <a:rPr lang="ko-KR" altLang="en-US" sz="1200" b="1" dirty="0" smtClean="0">
                <a:solidFill>
                  <a:schemeClr val="tx2">
                    <a:lumMod val="75000"/>
                  </a:schemeClr>
                </a:solidFill>
                <a:latin typeface="나눔고딕" pitchFamily="50" charset="-127"/>
                <a:ea typeface="나눔고딕" pitchFamily="50" charset="-127"/>
              </a:rPr>
              <a:t>아세안화장품협회</a:t>
            </a:r>
            <a:r>
              <a:rPr lang="en-US" altLang="ko-KR" sz="1200" b="1" dirty="0" smtClean="0">
                <a:solidFill>
                  <a:schemeClr val="tx2">
                    <a:lumMod val="75000"/>
                  </a:schemeClr>
                </a:solidFill>
                <a:latin typeface="나눔고딕" pitchFamily="50" charset="-127"/>
                <a:ea typeface="나눔고딕" pitchFamily="50" charset="-127"/>
              </a:rPr>
              <a:t>(ACA) </a:t>
            </a:r>
            <a:r>
              <a:rPr lang="ko-KR" altLang="en-US" sz="1200" b="1" dirty="0" smtClean="0">
                <a:solidFill>
                  <a:schemeClr val="tx2">
                    <a:lumMod val="75000"/>
                  </a:schemeClr>
                </a:solidFill>
                <a:latin typeface="나눔고딕" pitchFamily="50" charset="-127"/>
                <a:ea typeface="나눔고딕" pitchFamily="50" charset="-127"/>
              </a:rPr>
              <a:t>    </a:t>
            </a:r>
            <a:r>
              <a:rPr lang="en-US" altLang="ko-KR" sz="1200" b="1" dirty="0" smtClean="0">
                <a:solidFill>
                  <a:schemeClr val="tx2">
                    <a:lumMod val="75000"/>
                  </a:schemeClr>
                </a:solidFill>
                <a:latin typeface="나눔고딕" pitchFamily="50" charset="-127"/>
                <a:ea typeface="나눔고딕" pitchFamily="50" charset="-127"/>
              </a:rPr>
              <a:t>http://aseancosmetics.org</a:t>
            </a:r>
            <a:endParaRPr lang="en-US" altLang="ko-KR" sz="1200" b="1" dirty="0">
              <a:solidFill>
                <a:schemeClr val="tx2">
                  <a:lumMod val="75000"/>
                </a:schemeClr>
              </a:solidFill>
              <a:latin typeface="나눔고딕" pitchFamily="50" charset="-127"/>
              <a:ea typeface="나눔고딕" pitchFamily="50" charset="-127"/>
            </a:endParaRPr>
          </a:p>
          <a:p>
            <a:pPr>
              <a:lnSpc>
                <a:spcPct val="150000"/>
              </a:lnSpc>
            </a:pPr>
            <a:r>
              <a:rPr lang="ko-KR" altLang="en-US" sz="1200" b="1" dirty="0" smtClean="0">
                <a:solidFill>
                  <a:schemeClr val="tx2">
                    <a:lumMod val="75000"/>
                  </a:schemeClr>
                </a:solidFill>
                <a:latin typeface="나눔고딕" pitchFamily="50" charset="-127"/>
                <a:ea typeface="나눔고딕" pitchFamily="50" charset="-127"/>
              </a:rPr>
              <a:t>싱가포르 보건청</a:t>
            </a:r>
            <a:r>
              <a:rPr lang="en-US" altLang="ko-KR" sz="1200" b="1" dirty="0">
                <a:solidFill>
                  <a:schemeClr val="tx2">
                    <a:lumMod val="75000"/>
                  </a:schemeClr>
                </a:solidFill>
                <a:latin typeface="나눔고딕" pitchFamily="50" charset="-127"/>
                <a:ea typeface="나눔고딕" pitchFamily="50" charset="-127"/>
              </a:rPr>
              <a:t>(HSA</a:t>
            </a:r>
            <a:r>
              <a:rPr lang="en-US" altLang="ko-KR" sz="1200" b="1" dirty="0" smtClean="0">
                <a:solidFill>
                  <a:schemeClr val="tx2">
                    <a:lumMod val="75000"/>
                  </a:schemeClr>
                </a:solidFill>
                <a:latin typeface="나눔고딕" pitchFamily="50" charset="-127"/>
                <a:ea typeface="나눔고딕" pitchFamily="50" charset="-127"/>
              </a:rPr>
              <a:t>)        http</a:t>
            </a:r>
            <a:r>
              <a:rPr lang="en-US" altLang="ko-KR" sz="1200" b="1" dirty="0">
                <a:solidFill>
                  <a:schemeClr val="tx2">
                    <a:lumMod val="75000"/>
                  </a:schemeClr>
                </a:solidFill>
                <a:latin typeface="나눔고딕" pitchFamily="50" charset="-127"/>
                <a:ea typeface="나눔고딕" pitchFamily="50" charset="-127"/>
              </a:rPr>
              <a:t>://www.hsa.gov.sg</a:t>
            </a:r>
            <a:endParaRPr lang="ko-KR" altLang="en-US" sz="1200" b="1" dirty="0" smtClean="0">
              <a:solidFill>
                <a:schemeClr val="tx2">
                  <a:lumMod val="75000"/>
                </a:schemeClr>
              </a:solidFill>
              <a:latin typeface="나눔고딕" pitchFamily="50" charset="-127"/>
              <a:ea typeface="나눔고딕" pitchFamily="50" charset="-127"/>
            </a:endParaRPr>
          </a:p>
        </p:txBody>
      </p:sp>
      <p:sp>
        <p:nvSpPr>
          <p:cNvPr id="22" name="TextBox 17"/>
          <p:cNvSpPr txBox="1"/>
          <p:nvPr/>
        </p:nvSpPr>
        <p:spPr>
          <a:xfrm>
            <a:off x="661491" y="2702177"/>
            <a:ext cx="2885726" cy="1436291"/>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ct val="150000"/>
              </a:lnSpc>
              <a:spcBef>
                <a:spcPts val="200"/>
              </a:spcBef>
            </a:pPr>
            <a:r>
              <a:rPr lang="en-US" altLang="ko-KR" sz="24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Appendix</a:t>
            </a:r>
            <a:r>
              <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 of</a:t>
            </a:r>
          </a:p>
          <a:p>
            <a:pPr algn="ctr">
              <a:spcBef>
                <a:spcPts val="200"/>
              </a:spcBef>
            </a:pPr>
            <a:r>
              <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ASEAN</a:t>
            </a:r>
          </a:p>
          <a:p>
            <a:pPr algn="ctr">
              <a:spcBef>
                <a:spcPts val="200"/>
              </a:spcBef>
            </a:pPr>
            <a:r>
              <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Cosmetic Directive</a:t>
            </a:r>
          </a:p>
        </p:txBody>
      </p:sp>
      <p:graphicFrame>
        <p:nvGraphicFramePr>
          <p:cNvPr id="25" name="표 24"/>
          <p:cNvGraphicFramePr>
            <a:graphicFrameLocks noGrp="1"/>
          </p:cNvGraphicFramePr>
          <p:nvPr>
            <p:extLst>
              <p:ext uri="{D42A27DB-BD31-4B8C-83A1-F6EECF244321}">
                <p14:modId xmlns:p14="http://schemas.microsoft.com/office/powerpoint/2010/main" val="521787987"/>
              </p:ext>
            </p:extLst>
          </p:nvPr>
        </p:nvGraphicFramePr>
        <p:xfrm>
          <a:off x="3784542" y="1963602"/>
          <a:ext cx="4925118" cy="2613114"/>
        </p:xfrm>
        <a:graphic>
          <a:graphicData uri="http://schemas.openxmlformats.org/drawingml/2006/table">
            <a:tbl>
              <a:tblPr firstRow="1" bandRow="1">
                <a:tableStyleId>{5C22544A-7EE6-4342-B048-85BDC9FD1C3A}</a:tableStyleId>
              </a:tblPr>
              <a:tblGrid>
                <a:gridCol w="581718">
                  <a:extLst>
                    <a:ext uri="{9D8B030D-6E8A-4147-A177-3AD203B41FA5}">
                      <a16:colId xmlns="" xmlns:a16="http://schemas.microsoft.com/office/drawing/2014/main" val="2662983055"/>
                    </a:ext>
                  </a:extLst>
                </a:gridCol>
                <a:gridCol w="4343400">
                  <a:extLst>
                    <a:ext uri="{9D8B030D-6E8A-4147-A177-3AD203B41FA5}">
                      <a16:colId xmlns="" xmlns:a16="http://schemas.microsoft.com/office/drawing/2014/main" val="233856444"/>
                    </a:ext>
                  </a:extLst>
                </a:gridCol>
              </a:tblGrid>
              <a:tr h="307806">
                <a:tc>
                  <a:txBody>
                    <a:bodyPr/>
                    <a:lstStyle/>
                    <a:p>
                      <a:pPr algn="ctr" latinLnBrk="1"/>
                      <a:endParaRPr lang="ko-KR" altLang="en-US" sz="1100" b="1"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endParaRPr>
                    </a:p>
                  </a:txBody>
                  <a:tcPr marL="103783" marR="103783" marT="51892" marB="51892"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latinLnBrk="1"/>
                      <a:r>
                        <a:rPr lang="en-US" altLang="ko-KR" sz="1100" b="1" dirty="0" smtClean="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rPr>
                        <a:t>Appendix</a:t>
                      </a:r>
                      <a:endParaRPr lang="ko-KR" altLang="en-US" sz="1100" b="1"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endParaRPr>
                    </a:p>
                  </a:txBody>
                  <a:tcPr marL="103783" marR="103783" marT="51892" marB="51892"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 xmlns:a16="http://schemas.microsoft.com/office/drawing/2014/main" val="2395325442"/>
                  </a:ext>
                </a:extLst>
              </a:tr>
              <a:tr h="384218">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I</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Illustrative List by Categories of Cosmetic Products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3727453203"/>
                  </a:ext>
                </a:extLst>
              </a:tr>
              <a:tr h="384218">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II</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ASEAN Cosmetic Labeling Requirements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860704162"/>
                  </a:ext>
                </a:extLst>
              </a:tr>
              <a:tr h="384218">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III</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ASEAN Cosmetic Claims Guidelines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3943372968"/>
                  </a:ext>
                </a:extLst>
              </a:tr>
              <a:tr h="384218">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IV</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defRPr/>
                      </a:pPr>
                      <a:r>
                        <a:rPr lang="en-US" altLang="ko-KR" sz="1100" b="1" strike="sng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ASEAN Cosmetic Product Registration Requirements </a:t>
                      </a:r>
                      <a:r>
                        <a:rPr lang="en-US" altLang="ko-KR" sz="1100" b="1" strike="no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r>
                        <a:rPr lang="ko-KR" altLang="en-US" sz="1100" b="1" strike="no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폐지</a:t>
                      </a:r>
                      <a:r>
                        <a:rPr lang="en-US" altLang="ko-KR" sz="1100" b="1" strike="no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352735"/>
                  </a:ext>
                </a:extLst>
              </a:tr>
              <a:tr h="384218">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V</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strike="sng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ASEAN</a:t>
                      </a:r>
                      <a:r>
                        <a:rPr lang="ko-KR" altLang="en-US" sz="1100" b="1" strike="sng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 </a:t>
                      </a:r>
                      <a:r>
                        <a:rPr lang="en-US" altLang="ko-KR" sz="1100" b="1" strike="sng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Cosmetic Import Export Requirements </a:t>
                      </a:r>
                      <a:r>
                        <a:rPr lang="en-US" altLang="ko-KR" sz="1100" b="1" strike="no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r>
                        <a:rPr lang="ko-KR" altLang="en-US" sz="1100" b="1" strike="no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폐지</a:t>
                      </a:r>
                      <a:r>
                        <a:rPr lang="en-US" altLang="ko-KR" sz="1100" b="1" strike="no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367728765"/>
                  </a:ext>
                </a:extLst>
              </a:tr>
              <a:tr h="384218">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VI</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defRPr/>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ASEAN Guidelines for Cosmetic Good Manufacturing Practices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78183308"/>
                  </a:ext>
                </a:extLst>
              </a:tr>
            </a:tbl>
          </a:graphicData>
        </a:graphic>
      </p:graphicFrame>
      <p:sp>
        <p:nvSpPr>
          <p:cNvPr id="26" name="TextBox 25"/>
          <p:cNvSpPr txBox="1"/>
          <p:nvPr/>
        </p:nvSpPr>
        <p:spPr>
          <a:xfrm>
            <a:off x="551366" y="1336044"/>
            <a:ext cx="3169920" cy="615553"/>
          </a:xfrm>
          <a:prstGeom prst="rect">
            <a:avLst/>
          </a:prstGeom>
          <a:noFill/>
        </p:spPr>
        <p:txBody>
          <a:bodyPr wrap="square" rtlCol="0">
            <a:spAutoFit/>
          </a:bodyPr>
          <a:lstStyle/>
          <a:p>
            <a:pPr algn="ctr"/>
            <a:r>
              <a:rPr lang="en-US" altLang="ko-KR" sz="1700" b="1" dirty="0" smtClean="0">
                <a:solidFill>
                  <a:schemeClr val="accent6">
                    <a:lumMod val="50000"/>
                  </a:schemeClr>
                </a:solidFill>
                <a:ea typeface="나눔스퀘어 ExtraBold" panose="020B0600000101010101" pitchFamily="50" charset="-127"/>
              </a:rPr>
              <a:t>Technical Documents</a:t>
            </a:r>
          </a:p>
          <a:p>
            <a:pPr algn="ctr"/>
            <a:r>
              <a:rPr lang="ko-KR" altLang="en-US" sz="1700" b="1" dirty="0" smtClean="0">
                <a:solidFill>
                  <a:schemeClr val="accent6">
                    <a:lumMod val="50000"/>
                  </a:schemeClr>
                </a:solidFill>
                <a:ea typeface="나눔스퀘어 ExtraBold" panose="020B0600000101010101" pitchFamily="50" charset="-127"/>
              </a:rPr>
              <a:t>기술문서</a:t>
            </a:r>
            <a:endParaRPr lang="en-US" altLang="ko-KR" sz="1700" b="1" dirty="0">
              <a:solidFill>
                <a:schemeClr val="accent6">
                  <a:lumMod val="50000"/>
                </a:schemeClr>
              </a:solidFill>
              <a:ea typeface="나눔스퀘어 ExtraBold" panose="020B0600000101010101" pitchFamily="50" charset="-127"/>
            </a:endParaRPr>
          </a:p>
        </p:txBody>
      </p:sp>
    </p:spTree>
    <p:extLst>
      <p:ext uri="{BB962C8B-B14F-4D97-AF65-F5344CB8AC3E}">
        <p14:creationId xmlns:p14="http://schemas.microsoft.com/office/powerpoint/2010/main" val="83512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모서리가 둥근 직사각형 25"/>
          <p:cNvSpPr/>
          <p:nvPr/>
        </p:nvSpPr>
        <p:spPr>
          <a:xfrm>
            <a:off x="251485" y="1057926"/>
            <a:ext cx="8591109" cy="3686300"/>
          </a:xfrm>
          <a:prstGeom prst="roundRect">
            <a:avLst>
              <a:gd name="adj" fmla="val 15786"/>
            </a:avLst>
          </a:prstGeom>
          <a:solidFill>
            <a:schemeClr val="bg1"/>
          </a:solidFill>
          <a:ln w="76200" cap="rnd" cmpd="sng">
            <a:solidFill>
              <a:schemeClr val="bg1">
                <a:lumMod val="75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0" tIns="54000" rIns="0" bIns="0" rtlCol="0" anchor="ctr">
            <a:noAutofit/>
          </a:bodyPr>
          <a:lstStyle/>
          <a:p>
            <a:pPr algn="ctr">
              <a:lnSpc>
                <a:spcPct val="80000"/>
              </a:lnSpc>
            </a:pPr>
            <a:endParaRPr lang="ko-KR" altLang="en-US" sz="2800" dirty="0">
              <a:solidFill>
                <a:schemeClr val="tx1"/>
              </a:solidFill>
              <a:latin typeface="배달의민족 도현" panose="020B0600000101010101" pitchFamily="50" charset="-127"/>
              <a:ea typeface="배달의민족 도현" panose="020B0600000101010101" pitchFamily="50" charset="-127"/>
            </a:endParaRPr>
          </a:p>
        </p:txBody>
      </p:sp>
      <p:sp>
        <p:nvSpPr>
          <p:cNvPr id="23" name="제목 11"/>
          <p:cNvSpPr>
            <a:spLocks noGrp="1"/>
          </p:cNvSpPr>
          <p:nvPr>
            <p:ph type="title"/>
          </p:nvPr>
        </p:nvSpPr>
        <p:spPr>
          <a:xfrm>
            <a:off x="658575" y="-16818"/>
            <a:ext cx="1638300" cy="795849"/>
          </a:xfrm>
        </p:spPr>
        <p:txBody>
          <a:bodyPr>
            <a:noAutofit/>
          </a:bodyPr>
          <a:lstStyle/>
          <a:p>
            <a:r>
              <a:rPr lang="ko-KR" altLang="en-US" dirty="0" smtClean="0"/>
              <a:t>목차</a:t>
            </a:r>
            <a:endParaRPr lang="ko-KR" altLang="en-US" dirty="0"/>
          </a:p>
        </p:txBody>
      </p:sp>
      <p:sp>
        <p:nvSpPr>
          <p:cNvPr id="25" name="제목 11"/>
          <p:cNvSpPr txBox="1">
            <a:spLocks/>
          </p:cNvSpPr>
          <p:nvPr/>
        </p:nvSpPr>
        <p:spPr>
          <a:xfrm>
            <a:off x="4457920" y="1267649"/>
            <a:ext cx="4782015" cy="2716475"/>
          </a:xfrm>
          <a:prstGeom prst="rect">
            <a:avLst/>
          </a:prstGeom>
        </p:spPr>
        <p:txBody>
          <a:bodyPr vert="horz" lIns="91440" tIns="45720" rIns="91440" bIns="45720" rtlCol="0" anchor="ctr">
            <a:noAutofit/>
          </a:bodyPr>
          <a:lstStyle>
            <a:lvl1pPr algn="l" defTabSz="1152144" rtl="0" eaLnBrk="1" latinLnBrk="1" hangingPunct="1">
              <a:lnSpc>
                <a:spcPct val="90000"/>
              </a:lnSpc>
              <a:spcBef>
                <a:spcPct val="0"/>
              </a:spcBef>
              <a:buNone/>
              <a:defRPr lang="en-US" altLang="en-US" sz="2800" b="0" kern="1200" spc="0" baseline="0" dirty="0">
                <a:solidFill>
                  <a:schemeClr val="tx1">
                    <a:lumMod val="75000"/>
                    <a:lumOff val="25000"/>
                  </a:schemeClr>
                </a:solidFill>
                <a:latin typeface="배달의민족 도현" panose="020B0600000101010101" pitchFamily="50" charset="-127"/>
                <a:ea typeface="배달의민족 도현" panose="020B0600000101010101" pitchFamily="50" charset="-127"/>
                <a:cs typeface="+mn-cs"/>
              </a:defRPr>
            </a:lvl1pPr>
          </a:lstStyle>
          <a:p>
            <a:pPr>
              <a:lnSpc>
                <a:spcPct val="150000"/>
              </a:lnSpc>
            </a:pPr>
            <a:endParaRPr lang="ko-KR" altLang="en-US" sz="1100" b="1" dirty="0">
              <a:latin typeface="+mn-ea"/>
              <a:ea typeface="+mn-ea"/>
            </a:endParaRPr>
          </a:p>
        </p:txBody>
      </p:sp>
      <p:sp>
        <p:nvSpPr>
          <p:cNvPr id="6" name="제목 11"/>
          <p:cNvSpPr txBox="1">
            <a:spLocks/>
          </p:cNvSpPr>
          <p:nvPr/>
        </p:nvSpPr>
        <p:spPr>
          <a:xfrm>
            <a:off x="749079" y="1267649"/>
            <a:ext cx="3708841" cy="3204351"/>
          </a:xfrm>
          <a:prstGeom prst="rect">
            <a:avLst/>
          </a:prstGeom>
        </p:spPr>
        <p:txBody>
          <a:bodyPr vert="horz" lIns="91440" tIns="45720" rIns="91440" bIns="45720" rtlCol="0" anchor="ctr">
            <a:noAutofit/>
          </a:bodyPr>
          <a:lstStyle>
            <a:lvl1pPr algn="l" defTabSz="1152144" rtl="0" eaLnBrk="1" latinLnBrk="1" hangingPunct="1">
              <a:lnSpc>
                <a:spcPct val="90000"/>
              </a:lnSpc>
              <a:spcBef>
                <a:spcPct val="0"/>
              </a:spcBef>
              <a:buNone/>
              <a:defRPr lang="en-US" altLang="en-US" sz="2800" b="0" kern="1200" spc="0" baseline="0" dirty="0">
                <a:solidFill>
                  <a:schemeClr val="tx1">
                    <a:lumMod val="75000"/>
                    <a:lumOff val="25000"/>
                  </a:schemeClr>
                </a:solidFill>
                <a:latin typeface="배달의민족 도현" panose="020B0600000101010101" pitchFamily="50" charset="-127"/>
                <a:ea typeface="배달의민족 도현" panose="020B0600000101010101" pitchFamily="50" charset="-127"/>
                <a:cs typeface="+mn-cs"/>
              </a:defRPr>
            </a:lvl1pPr>
          </a:lstStyle>
          <a:p>
            <a:pPr>
              <a:lnSpc>
                <a:spcPct val="150000"/>
              </a:lnSpc>
            </a:pPr>
            <a:r>
              <a:rPr lang="en-US" altLang="ko-KR" sz="1600" b="1" dirty="0" smtClean="0">
                <a:latin typeface="+mn-ea"/>
                <a:ea typeface="+mn-ea"/>
              </a:rPr>
              <a:t>01. </a:t>
            </a:r>
            <a:r>
              <a:rPr lang="ko-KR" altLang="en-US" sz="1600" b="1" dirty="0" smtClean="0">
                <a:latin typeface="+mn-ea"/>
                <a:ea typeface="+mn-ea"/>
              </a:rPr>
              <a:t>화장품 시장 동향</a:t>
            </a:r>
            <a:endParaRPr lang="en-US" altLang="ko-KR" sz="1600" b="1" dirty="0" smtClean="0">
              <a:latin typeface="+mn-ea"/>
              <a:ea typeface="+mn-ea"/>
            </a:endParaRPr>
          </a:p>
          <a:p>
            <a:pPr>
              <a:lnSpc>
                <a:spcPct val="150000"/>
              </a:lnSpc>
            </a:pPr>
            <a:r>
              <a:rPr lang="en-US" altLang="ko-KR" sz="1600" b="1" dirty="0" smtClean="0">
                <a:latin typeface="+mn-ea"/>
                <a:ea typeface="+mn-ea"/>
              </a:rPr>
              <a:t>02. </a:t>
            </a:r>
            <a:r>
              <a:rPr lang="ko-KR" altLang="en-US" sz="1600" b="1" dirty="0" smtClean="0">
                <a:latin typeface="+mn-ea"/>
                <a:ea typeface="+mn-ea"/>
              </a:rPr>
              <a:t>아세안의 화장품 관련 규정</a:t>
            </a:r>
            <a:r>
              <a:rPr lang="en-US" altLang="ko-KR" sz="1600" b="1" dirty="0" smtClean="0">
                <a:latin typeface="+mn-ea"/>
                <a:ea typeface="+mn-ea"/>
              </a:rPr>
              <a:t> </a:t>
            </a:r>
            <a:r>
              <a:rPr lang="ko-KR" altLang="en-US" sz="1600" b="1" dirty="0" smtClean="0">
                <a:latin typeface="+mn-ea"/>
                <a:ea typeface="+mn-ea"/>
              </a:rPr>
              <a:t>및</a:t>
            </a:r>
            <a:r>
              <a:rPr lang="en-US" altLang="ko-KR" sz="1600" b="1" dirty="0" smtClean="0">
                <a:latin typeface="+mn-ea"/>
                <a:ea typeface="+mn-ea"/>
              </a:rPr>
              <a:t>  </a:t>
            </a:r>
          </a:p>
          <a:p>
            <a:pPr>
              <a:lnSpc>
                <a:spcPct val="150000"/>
              </a:lnSpc>
            </a:pPr>
            <a:r>
              <a:rPr lang="en-US" altLang="ko-KR" sz="1600" b="1" dirty="0">
                <a:latin typeface="+mn-ea"/>
                <a:ea typeface="+mn-ea"/>
              </a:rPr>
              <a:t> </a:t>
            </a:r>
            <a:r>
              <a:rPr lang="en-US" altLang="ko-KR" sz="1600" b="1" dirty="0" smtClean="0">
                <a:latin typeface="+mn-ea"/>
                <a:ea typeface="+mn-ea"/>
              </a:rPr>
              <a:t>     </a:t>
            </a:r>
            <a:r>
              <a:rPr lang="ko-KR" altLang="en-US" sz="1600" b="1" dirty="0" smtClean="0">
                <a:latin typeface="+mn-ea"/>
                <a:ea typeface="+mn-ea"/>
              </a:rPr>
              <a:t>가이드라인 개요 </a:t>
            </a:r>
            <a:endParaRPr lang="en-US" altLang="ko-KR" sz="1600" b="1" dirty="0" smtClean="0">
              <a:latin typeface="+mn-ea"/>
              <a:ea typeface="+mn-ea"/>
            </a:endParaRPr>
          </a:p>
          <a:p>
            <a:pPr>
              <a:lnSpc>
                <a:spcPct val="150000"/>
              </a:lnSpc>
            </a:pPr>
            <a:r>
              <a:rPr lang="en-US" altLang="ko-KR" sz="1600" b="1" dirty="0" smtClean="0">
                <a:latin typeface="+mn-ea"/>
                <a:ea typeface="+mn-ea"/>
              </a:rPr>
              <a:t>03. </a:t>
            </a:r>
            <a:r>
              <a:rPr lang="ko-KR" altLang="en-US" sz="1600" b="1" dirty="0" smtClean="0">
                <a:latin typeface="+mn-ea"/>
                <a:ea typeface="+mn-ea"/>
              </a:rPr>
              <a:t>화장품의 정의 및 유형 구분</a:t>
            </a:r>
            <a:endParaRPr lang="en-US" altLang="ko-KR" sz="1600" b="1" dirty="0" smtClean="0">
              <a:latin typeface="+mn-ea"/>
              <a:ea typeface="+mn-ea"/>
            </a:endParaRPr>
          </a:p>
        </p:txBody>
      </p:sp>
      <p:sp>
        <p:nvSpPr>
          <p:cNvPr id="8" name="제목 11"/>
          <p:cNvSpPr txBox="1">
            <a:spLocks/>
          </p:cNvSpPr>
          <p:nvPr/>
        </p:nvSpPr>
        <p:spPr>
          <a:xfrm>
            <a:off x="4902198" y="1551576"/>
            <a:ext cx="3708841" cy="2258444"/>
          </a:xfrm>
          <a:prstGeom prst="rect">
            <a:avLst/>
          </a:prstGeom>
        </p:spPr>
        <p:txBody>
          <a:bodyPr vert="horz" lIns="91440" tIns="45720" rIns="91440" bIns="45720" rtlCol="0" anchor="ctr">
            <a:noAutofit/>
          </a:bodyPr>
          <a:lstStyle>
            <a:lvl1pPr algn="l" defTabSz="1152144" rtl="0" eaLnBrk="1" latinLnBrk="1" hangingPunct="1">
              <a:lnSpc>
                <a:spcPct val="90000"/>
              </a:lnSpc>
              <a:spcBef>
                <a:spcPct val="0"/>
              </a:spcBef>
              <a:buNone/>
              <a:defRPr lang="en-US" altLang="en-US" sz="2800" b="0" kern="1200" spc="0" baseline="0" dirty="0">
                <a:solidFill>
                  <a:schemeClr val="tx1">
                    <a:lumMod val="75000"/>
                    <a:lumOff val="25000"/>
                  </a:schemeClr>
                </a:solidFill>
                <a:latin typeface="배달의민족 도현" panose="020B0600000101010101" pitchFamily="50" charset="-127"/>
                <a:ea typeface="배달의민족 도현" panose="020B0600000101010101" pitchFamily="50" charset="-127"/>
                <a:cs typeface="+mn-cs"/>
              </a:defRPr>
            </a:lvl1pPr>
          </a:lstStyle>
          <a:p>
            <a:pPr>
              <a:lnSpc>
                <a:spcPct val="150000"/>
              </a:lnSpc>
            </a:pPr>
            <a:r>
              <a:rPr lang="en-US" altLang="ko-KR" sz="1600" b="1" dirty="0">
                <a:latin typeface="+mn-ea"/>
                <a:ea typeface="+mn-ea"/>
              </a:rPr>
              <a:t>04. </a:t>
            </a:r>
            <a:r>
              <a:rPr lang="ko-KR" altLang="en-US" sz="1600" b="1" dirty="0">
                <a:latin typeface="+mn-ea"/>
                <a:ea typeface="+mn-ea"/>
              </a:rPr>
              <a:t>화장품 성분 관련 규정</a:t>
            </a:r>
            <a:endParaRPr lang="en-US" altLang="ko-KR" sz="1600" b="1" dirty="0">
              <a:latin typeface="+mn-ea"/>
              <a:ea typeface="+mn-ea"/>
            </a:endParaRPr>
          </a:p>
          <a:p>
            <a:pPr>
              <a:lnSpc>
                <a:spcPct val="150000"/>
              </a:lnSpc>
            </a:pPr>
            <a:r>
              <a:rPr lang="en-US" altLang="ko-KR" sz="1600" b="1" dirty="0" smtClean="0">
                <a:latin typeface="+mn-ea"/>
                <a:ea typeface="+mn-ea"/>
              </a:rPr>
              <a:t>05</a:t>
            </a:r>
            <a:r>
              <a:rPr lang="en-US" altLang="ko-KR" sz="1600" b="1" dirty="0">
                <a:latin typeface="+mn-ea"/>
                <a:ea typeface="+mn-ea"/>
              </a:rPr>
              <a:t>.</a:t>
            </a:r>
            <a:r>
              <a:rPr lang="ko-KR" altLang="en-US" sz="1600" b="1" dirty="0">
                <a:latin typeface="+mn-ea"/>
                <a:ea typeface="+mn-ea"/>
              </a:rPr>
              <a:t> 화장품 신고</a:t>
            </a:r>
          </a:p>
          <a:p>
            <a:pPr>
              <a:lnSpc>
                <a:spcPct val="150000"/>
              </a:lnSpc>
            </a:pPr>
            <a:r>
              <a:rPr lang="en-US" altLang="ko-KR" sz="1600" b="1" dirty="0">
                <a:latin typeface="+mn-ea"/>
                <a:ea typeface="+mn-ea"/>
              </a:rPr>
              <a:t>06. </a:t>
            </a:r>
            <a:r>
              <a:rPr lang="ko-KR" altLang="en-US" sz="1600" b="1" dirty="0">
                <a:latin typeface="+mn-ea"/>
                <a:ea typeface="+mn-ea"/>
              </a:rPr>
              <a:t>제품 정보 </a:t>
            </a:r>
            <a:r>
              <a:rPr lang="ko-KR" altLang="en-US" sz="1600" b="1" dirty="0" smtClean="0">
                <a:latin typeface="+mn-ea"/>
                <a:ea typeface="+mn-ea"/>
              </a:rPr>
              <a:t>파일</a:t>
            </a:r>
            <a:endParaRPr lang="ko-KR" altLang="en-US" sz="1600" b="1" dirty="0">
              <a:latin typeface="+mn-ea"/>
              <a:ea typeface="+mn-ea"/>
            </a:endParaRPr>
          </a:p>
        </p:txBody>
      </p:sp>
    </p:spTree>
    <p:extLst>
      <p:ext uri="{BB962C8B-B14F-4D97-AF65-F5344CB8AC3E}">
        <p14:creationId xmlns:p14="http://schemas.microsoft.com/office/powerpoint/2010/main" val="11429564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a:xfrm>
            <a:off x="592698" y="189142"/>
            <a:ext cx="753604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아세안의 화장품 관련 규정 및 가이드라인 개요</a:t>
            </a: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02</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20</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기술문서</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3</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774" y="1929394"/>
            <a:ext cx="4962280" cy="28712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82932" y="1387294"/>
            <a:ext cx="430649" cy="380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extBox 23"/>
          <p:cNvSpPr txBox="1"/>
          <p:nvPr/>
        </p:nvSpPr>
        <p:spPr>
          <a:xfrm>
            <a:off x="4541520" y="1258206"/>
            <a:ext cx="4602480" cy="646331"/>
          </a:xfrm>
          <a:prstGeom prst="rect">
            <a:avLst/>
          </a:prstGeom>
          <a:noFill/>
        </p:spPr>
        <p:txBody>
          <a:bodyPr wrap="square" rtlCol="0">
            <a:spAutoFit/>
          </a:bodyPr>
          <a:lstStyle/>
          <a:p>
            <a:pPr>
              <a:lnSpc>
                <a:spcPct val="150000"/>
              </a:lnSpc>
            </a:pPr>
            <a:r>
              <a:rPr lang="ko-KR" altLang="en-US" sz="1200" b="1" dirty="0" smtClean="0">
                <a:solidFill>
                  <a:schemeClr val="tx2">
                    <a:lumMod val="75000"/>
                  </a:schemeClr>
                </a:solidFill>
                <a:latin typeface="나눔고딕" pitchFamily="50" charset="-127"/>
                <a:ea typeface="나눔고딕" pitchFamily="50" charset="-127"/>
              </a:rPr>
              <a:t>아세안화장품협회</a:t>
            </a:r>
            <a:r>
              <a:rPr lang="en-US" altLang="ko-KR" sz="1200" b="1" dirty="0" smtClean="0">
                <a:solidFill>
                  <a:schemeClr val="tx2">
                    <a:lumMod val="75000"/>
                  </a:schemeClr>
                </a:solidFill>
                <a:latin typeface="나눔고딕" pitchFamily="50" charset="-127"/>
                <a:ea typeface="나눔고딕" pitchFamily="50" charset="-127"/>
              </a:rPr>
              <a:t>(ACA) </a:t>
            </a:r>
            <a:r>
              <a:rPr lang="ko-KR" altLang="en-US" sz="1200" b="1" dirty="0" smtClean="0">
                <a:solidFill>
                  <a:schemeClr val="tx2">
                    <a:lumMod val="75000"/>
                  </a:schemeClr>
                </a:solidFill>
                <a:latin typeface="나눔고딕" pitchFamily="50" charset="-127"/>
                <a:ea typeface="나눔고딕" pitchFamily="50" charset="-127"/>
              </a:rPr>
              <a:t>    </a:t>
            </a:r>
            <a:r>
              <a:rPr lang="en-US" altLang="ko-KR" sz="1200" b="1" dirty="0" smtClean="0">
                <a:solidFill>
                  <a:schemeClr val="tx2">
                    <a:lumMod val="75000"/>
                  </a:schemeClr>
                </a:solidFill>
                <a:latin typeface="나눔고딕" pitchFamily="50" charset="-127"/>
                <a:ea typeface="나눔고딕" pitchFamily="50" charset="-127"/>
              </a:rPr>
              <a:t>http://aseancosmetics.org</a:t>
            </a:r>
            <a:endParaRPr lang="en-US" altLang="ko-KR" sz="1200" b="1" dirty="0">
              <a:solidFill>
                <a:schemeClr val="tx2">
                  <a:lumMod val="75000"/>
                </a:schemeClr>
              </a:solidFill>
              <a:latin typeface="나눔고딕" pitchFamily="50" charset="-127"/>
              <a:ea typeface="나눔고딕" pitchFamily="50" charset="-127"/>
            </a:endParaRPr>
          </a:p>
          <a:p>
            <a:pPr>
              <a:lnSpc>
                <a:spcPct val="150000"/>
              </a:lnSpc>
            </a:pPr>
            <a:r>
              <a:rPr lang="ko-KR" altLang="en-US" sz="1200" b="1" dirty="0" smtClean="0">
                <a:solidFill>
                  <a:schemeClr val="tx2">
                    <a:lumMod val="75000"/>
                  </a:schemeClr>
                </a:solidFill>
                <a:latin typeface="나눔고딕" pitchFamily="50" charset="-127"/>
                <a:ea typeface="나눔고딕" pitchFamily="50" charset="-127"/>
              </a:rPr>
              <a:t>싱가포르 보건청</a:t>
            </a:r>
            <a:r>
              <a:rPr lang="en-US" altLang="ko-KR" sz="1200" b="1" dirty="0">
                <a:solidFill>
                  <a:schemeClr val="tx2">
                    <a:lumMod val="75000"/>
                  </a:schemeClr>
                </a:solidFill>
                <a:latin typeface="나눔고딕" pitchFamily="50" charset="-127"/>
                <a:ea typeface="나눔고딕" pitchFamily="50" charset="-127"/>
              </a:rPr>
              <a:t>(HSA</a:t>
            </a:r>
            <a:r>
              <a:rPr lang="en-US" altLang="ko-KR" sz="1200" b="1" dirty="0" smtClean="0">
                <a:solidFill>
                  <a:schemeClr val="tx2">
                    <a:lumMod val="75000"/>
                  </a:schemeClr>
                </a:solidFill>
                <a:latin typeface="나눔고딕" pitchFamily="50" charset="-127"/>
                <a:ea typeface="나눔고딕" pitchFamily="50" charset="-127"/>
              </a:rPr>
              <a:t>)        http</a:t>
            </a:r>
            <a:r>
              <a:rPr lang="en-US" altLang="ko-KR" sz="1200" b="1" dirty="0">
                <a:solidFill>
                  <a:schemeClr val="tx2">
                    <a:lumMod val="75000"/>
                  </a:schemeClr>
                </a:solidFill>
                <a:latin typeface="나눔고딕" pitchFamily="50" charset="-127"/>
                <a:ea typeface="나눔고딕" pitchFamily="50" charset="-127"/>
              </a:rPr>
              <a:t>://www.hsa.gov.sg</a:t>
            </a:r>
            <a:endParaRPr lang="ko-KR" altLang="en-US" sz="1200" b="1" dirty="0" smtClean="0">
              <a:solidFill>
                <a:schemeClr val="tx2">
                  <a:lumMod val="75000"/>
                </a:schemeClr>
              </a:solidFill>
              <a:latin typeface="나눔고딕" pitchFamily="50" charset="-127"/>
              <a:ea typeface="나눔고딕" pitchFamily="50" charset="-127"/>
            </a:endParaRPr>
          </a:p>
        </p:txBody>
      </p:sp>
      <p:grpSp>
        <p:nvGrpSpPr>
          <p:cNvPr id="26" name="그룹 25"/>
          <p:cNvGrpSpPr/>
          <p:nvPr/>
        </p:nvGrpSpPr>
        <p:grpSpPr>
          <a:xfrm>
            <a:off x="1804313" y="2001702"/>
            <a:ext cx="600075" cy="681787"/>
            <a:chOff x="1402166" y="2444816"/>
            <a:chExt cx="600075" cy="681787"/>
          </a:xfrm>
        </p:grpSpPr>
        <p:sp>
          <p:nvSpPr>
            <p:cNvPr id="29" name="양쪽 모서리가 둥근 사각형 28"/>
            <p:cNvSpPr/>
            <p:nvPr/>
          </p:nvSpPr>
          <p:spPr>
            <a:xfrm rot="10800000">
              <a:off x="1402166" y="2444816"/>
              <a:ext cx="600075" cy="681787"/>
            </a:xfrm>
            <a:prstGeom prst="round2SameRect">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30" name="이등변 삼각형 29"/>
            <p:cNvSpPr/>
            <p:nvPr/>
          </p:nvSpPr>
          <p:spPr>
            <a:xfrm flipV="1">
              <a:off x="1628770" y="2444816"/>
              <a:ext cx="146865" cy="134054"/>
            </a:xfrm>
            <a:prstGeom prst="triangle">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1" name="TextBox 17"/>
            <p:cNvSpPr txBox="1"/>
            <p:nvPr/>
          </p:nvSpPr>
          <p:spPr>
            <a:xfrm>
              <a:off x="1609837" y="2546714"/>
              <a:ext cx="184731" cy="55399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endParaRPr lang="ko-KR" altLang="en-US" sz="3000" b="1" dirty="0">
                <a:ln>
                  <a:solidFill>
                    <a:schemeClr val="tx1">
                      <a:alpha val="0"/>
                    </a:schemeClr>
                  </a:solidFill>
                </a:ln>
                <a:solidFill>
                  <a:schemeClr val="bg1"/>
                </a:solidFill>
                <a:latin typeface="나눔명조 ExtraBold" panose="02020603020101020101" pitchFamily="18" charset="-127"/>
                <a:ea typeface="나눔명조 ExtraBold" panose="02020603020101020101" pitchFamily="18" charset="-127"/>
              </a:endParaRPr>
            </a:p>
          </p:txBody>
        </p:sp>
      </p:grpSp>
      <p:sp>
        <p:nvSpPr>
          <p:cNvPr id="27" name="직사각형 26">
            <a:extLst>
              <a:ext uri="{FF2B5EF4-FFF2-40B4-BE49-F238E27FC236}">
                <a16:creationId xmlns:a16="http://schemas.microsoft.com/office/drawing/2014/main" xmlns="" id="{5F306A9A-604A-4C0C-AF32-511D66FD44E0}"/>
              </a:ext>
            </a:extLst>
          </p:cNvPr>
          <p:cNvSpPr/>
          <p:nvPr/>
        </p:nvSpPr>
        <p:spPr>
          <a:xfrm>
            <a:off x="673217" y="2001703"/>
            <a:ext cx="2862263" cy="2552700"/>
          </a:xfrm>
          <a:prstGeom prst="rect">
            <a:avLst/>
          </a:prstGeom>
          <a:noFill/>
          <a:ln w="28575">
            <a:solidFill>
              <a:srgbClr val="D4526B">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32" name="TextBox 17"/>
          <p:cNvSpPr txBox="1"/>
          <p:nvPr/>
        </p:nvSpPr>
        <p:spPr>
          <a:xfrm>
            <a:off x="696757" y="2702177"/>
            <a:ext cx="2815194" cy="1436291"/>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ct val="150000"/>
              </a:lnSpc>
              <a:spcBef>
                <a:spcPts val="200"/>
              </a:spcBef>
            </a:pPr>
            <a:r>
              <a:rPr lang="en-US" altLang="ko-KR" sz="24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Annexes</a:t>
            </a:r>
            <a:r>
              <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 of</a:t>
            </a:r>
          </a:p>
          <a:p>
            <a:pPr algn="ctr">
              <a:spcBef>
                <a:spcPts val="200"/>
              </a:spcBef>
            </a:pPr>
            <a:r>
              <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ASEAN</a:t>
            </a:r>
          </a:p>
          <a:p>
            <a:pPr algn="ctr">
              <a:spcBef>
                <a:spcPts val="200"/>
              </a:spcBef>
            </a:pPr>
            <a:r>
              <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Cosmetic Directive</a:t>
            </a:r>
          </a:p>
        </p:txBody>
      </p:sp>
      <p:sp>
        <p:nvSpPr>
          <p:cNvPr id="21" name="TextBox 20"/>
          <p:cNvSpPr txBox="1"/>
          <p:nvPr/>
        </p:nvSpPr>
        <p:spPr>
          <a:xfrm>
            <a:off x="551366" y="1336044"/>
            <a:ext cx="3169920" cy="615553"/>
          </a:xfrm>
          <a:prstGeom prst="rect">
            <a:avLst/>
          </a:prstGeom>
          <a:noFill/>
        </p:spPr>
        <p:txBody>
          <a:bodyPr wrap="square" rtlCol="0">
            <a:spAutoFit/>
          </a:bodyPr>
          <a:lstStyle/>
          <a:p>
            <a:pPr algn="ctr"/>
            <a:r>
              <a:rPr lang="en-US" altLang="ko-KR" sz="1700" b="1" dirty="0">
                <a:solidFill>
                  <a:schemeClr val="accent6">
                    <a:lumMod val="50000"/>
                  </a:schemeClr>
                </a:solidFill>
                <a:ea typeface="나눔스퀘어 ExtraBold" panose="020B0600000101010101" pitchFamily="50" charset="-127"/>
              </a:rPr>
              <a:t>Technical Documents</a:t>
            </a:r>
          </a:p>
          <a:p>
            <a:pPr algn="ctr"/>
            <a:r>
              <a:rPr lang="ko-KR" altLang="en-US" sz="1700" b="1" dirty="0" smtClean="0">
                <a:solidFill>
                  <a:schemeClr val="accent6">
                    <a:lumMod val="50000"/>
                  </a:schemeClr>
                </a:solidFill>
                <a:latin typeface="나눔스퀘어 ExtraBold" panose="020B0600000101010101" pitchFamily="50" charset="-127"/>
                <a:ea typeface="나눔스퀘어 ExtraBold" panose="020B0600000101010101" pitchFamily="50" charset="-127"/>
              </a:rPr>
              <a:t>기술문서</a:t>
            </a:r>
            <a:endParaRPr lang="en-US" altLang="ko-KR" sz="1700" b="1" dirty="0">
              <a:solidFill>
                <a:schemeClr val="accent6">
                  <a:lumMod val="50000"/>
                </a:schemeClr>
              </a:solidFill>
              <a:latin typeface="나눔스퀘어 ExtraBold" panose="020B0600000101010101" pitchFamily="50" charset="-127"/>
              <a:ea typeface="나눔스퀘어 ExtraBold" panose="020B0600000101010101" pitchFamily="50" charset="-127"/>
            </a:endParaRPr>
          </a:p>
        </p:txBody>
      </p:sp>
    </p:spTree>
    <p:extLst>
      <p:ext uri="{BB962C8B-B14F-4D97-AF65-F5344CB8AC3E}">
        <p14:creationId xmlns:p14="http://schemas.microsoft.com/office/powerpoint/2010/main" val="475223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a:xfrm>
            <a:off x="592698" y="189142"/>
            <a:ext cx="7784820"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아세안의 화장품 관련 규정 및 가이드라인 개요</a:t>
            </a: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02</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21</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가이드라인 등</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latin typeface="나눔고딕 ExtraBold" panose="020D0904000000000000" pitchFamily="50" charset="-127"/>
                  <a:ea typeface="나눔고딕 ExtraBold" panose="020D0904000000000000" pitchFamily="50" charset="-127"/>
                </a:rPr>
                <a:t>4</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grpSp>
        <p:nvGrpSpPr>
          <p:cNvPr id="16" name="그룹 15">
            <a:extLst>
              <a:ext uri="{FF2B5EF4-FFF2-40B4-BE49-F238E27FC236}">
                <a16:creationId xmlns:a16="http://schemas.microsoft.com/office/drawing/2014/main" xmlns="" id="{3146865C-CDC3-4CAD-ABF2-5256E77465C6}"/>
              </a:ext>
            </a:extLst>
          </p:cNvPr>
          <p:cNvGrpSpPr/>
          <p:nvPr/>
        </p:nvGrpSpPr>
        <p:grpSpPr>
          <a:xfrm>
            <a:off x="1272239" y="2001702"/>
            <a:ext cx="1664238" cy="1300639"/>
            <a:chOff x="870092" y="2549591"/>
            <a:chExt cx="1664238" cy="1300639"/>
          </a:xfrm>
        </p:grpSpPr>
        <p:grpSp>
          <p:nvGrpSpPr>
            <p:cNvPr id="18" name="그룹 17"/>
            <p:cNvGrpSpPr/>
            <p:nvPr/>
          </p:nvGrpSpPr>
          <p:grpSpPr>
            <a:xfrm>
              <a:off x="1402166" y="2549591"/>
              <a:ext cx="600075" cy="681787"/>
              <a:chOff x="1402166" y="2444816"/>
              <a:chExt cx="600075" cy="681787"/>
            </a:xfrm>
          </p:grpSpPr>
          <p:sp>
            <p:nvSpPr>
              <p:cNvPr id="20" name="양쪽 모서리가 둥근 사각형 19"/>
              <p:cNvSpPr/>
              <p:nvPr/>
            </p:nvSpPr>
            <p:spPr>
              <a:xfrm rot="10800000">
                <a:off x="1402166" y="2444816"/>
                <a:ext cx="600075" cy="681787"/>
              </a:xfrm>
              <a:prstGeom prst="round2Same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21" name="이등변 삼각형 20"/>
              <p:cNvSpPr/>
              <p:nvPr/>
            </p:nvSpPr>
            <p:spPr>
              <a:xfrm flipV="1">
                <a:off x="1628770" y="2444816"/>
                <a:ext cx="146865" cy="134054"/>
              </a:xfrm>
              <a:prstGeom prst="triangle">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3" name="TextBox 17"/>
              <p:cNvSpPr txBox="1"/>
              <p:nvPr/>
            </p:nvSpPr>
            <p:spPr>
              <a:xfrm>
                <a:off x="1609837" y="2546714"/>
                <a:ext cx="184731" cy="553998"/>
              </a:xfrm>
              <a:prstGeom prst="rect">
                <a:avLst/>
              </a:prstGeom>
              <a:solidFill>
                <a:schemeClr val="accent6">
                  <a:lumMod val="60000"/>
                  <a:lumOff val="40000"/>
                </a:schemeClr>
              </a:solid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endParaRPr lang="ko-KR" altLang="en-US" sz="3000" b="1" dirty="0">
                  <a:ln>
                    <a:solidFill>
                      <a:schemeClr val="tx1">
                        <a:alpha val="0"/>
                      </a:schemeClr>
                    </a:solidFill>
                  </a:ln>
                  <a:solidFill>
                    <a:schemeClr val="bg1"/>
                  </a:solidFill>
                  <a:latin typeface="나눔명조 ExtraBold" panose="02020603020101020101" pitchFamily="18" charset="-127"/>
                  <a:ea typeface="나눔명조 ExtraBold" panose="02020603020101020101" pitchFamily="18" charset="-127"/>
                </a:endParaRPr>
              </a:p>
            </p:txBody>
          </p:sp>
        </p:grpSp>
        <p:sp>
          <p:nvSpPr>
            <p:cNvPr id="19" name="TextBox 17"/>
            <p:cNvSpPr txBox="1"/>
            <p:nvPr/>
          </p:nvSpPr>
          <p:spPr>
            <a:xfrm>
              <a:off x="870092" y="3250066"/>
              <a:ext cx="1664238" cy="600164"/>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ct val="150000"/>
                </a:lnSpc>
                <a:spcBef>
                  <a:spcPts val="200"/>
                </a:spcBef>
              </a:pPr>
              <a:r>
                <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Guidelines</a:t>
              </a:r>
            </a:p>
          </p:txBody>
        </p:sp>
      </p:grpSp>
      <p:sp>
        <p:nvSpPr>
          <p:cNvPr id="17" name="직사각형 16">
            <a:extLst>
              <a:ext uri="{FF2B5EF4-FFF2-40B4-BE49-F238E27FC236}">
                <a16:creationId xmlns:a16="http://schemas.microsoft.com/office/drawing/2014/main" xmlns="" id="{5F306A9A-604A-4C0C-AF32-511D66FD44E0}"/>
              </a:ext>
            </a:extLst>
          </p:cNvPr>
          <p:cNvSpPr/>
          <p:nvPr/>
        </p:nvSpPr>
        <p:spPr>
          <a:xfrm>
            <a:off x="673217" y="2001703"/>
            <a:ext cx="2862263" cy="2552700"/>
          </a:xfrm>
          <a:prstGeom prst="rect">
            <a:avLst/>
          </a:prstGeom>
          <a:noFill/>
          <a:ln w="28575">
            <a:solidFill>
              <a:srgbClr val="D4526B">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82932" y="1387294"/>
            <a:ext cx="430649" cy="380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TextBox 24"/>
          <p:cNvSpPr txBox="1"/>
          <p:nvPr/>
        </p:nvSpPr>
        <p:spPr>
          <a:xfrm>
            <a:off x="4541520" y="1387746"/>
            <a:ext cx="4479384" cy="369332"/>
          </a:xfrm>
          <a:prstGeom prst="rect">
            <a:avLst/>
          </a:prstGeom>
          <a:noFill/>
        </p:spPr>
        <p:txBody>
          <a:bodyPr wrap="square" rtlCol="0">
            <a:spAutoFit/>
          </a:bodyPr>
          <a:lstStyle/>
          <a:p>
            <a:pPr>
              <a:lnSpc>
                <a:spcPct val="150000"/>
              </a:lnSpc>
            </a:pPr>
            <a:r>
              <a:rPr lang="ko-KR" altLang="en-US" sz="1200" b="1" dirty="0" smtClean="0">
                <a:solidFill>
                  <a:schemeClr val="tx2">
                    <a:lumMod val="75000"/>
                  </a:schemeClr>
                </a:solidFill>
                <a:latin typeface="나눔고딕" pitchFamily="50" charset="-127"/>
                <a:ea typeface="나눔고딕" pitchFamily="50" charset="-127"/>
              </a:rPr>
              <a:t>아세안화장품협회</a:t>
            </a:r>
            <a:r>
              <a:rPr lang="en-US" altLang="ko-KR" sz="1200" b="1" dirty="0" smtClean="0">
                <a:solidFill>
                  <a:schemeClr val="tx2">
                    <a:lumMod val="75000"/>
                  </a:schemeClr>
                </a:solidFill>
                <a:latin typeface="나눔고딕" pitchFamily="50" charset="-127"/>
                <a:ea typeface="나눔고딕" pitchFamily="50" charset="-127"/>
              </a:rPr>
              <a:t>(ACA) </a:t>
            </a:r>
            <a:r>
              <a:rPr lang="ko-KR" altLang="en-US" sz="1200" b="1" dirty="0" smtClean="0">
                <a:solidFill>
                  <a:schemeClr val="tx2">
                    <a:lumMod val="75000"/>
                  </a:schemeClr>
                </a:solidFill>
                <a:latin typeface="나눔고딕" pitchFamily="50" charset="-127"/>
                <a:ea typeface="나눔고딕" pitchFamily="50" charset="-127"/>
              </a:rPr>
              <a:t>    </a:t>
            </a:r>
            <a:r>
              <a:rPr lang="en-US" altLang="ko-KR" sz="1200" b="1" dirty="0" smtClean="0">
                <a:solidFill>
                  <a:schemeClr val="tx2">
                    <a:lumMod val="75000"/>
                  </a:schemeClr>
                </a:solidFill>
                <a:latin typeface="나눔고딕" pitchFamily="50" charset="-127"/>
                <a:ea typeface="나눔고딕" pitchFamily="50" charset="-127"/>
              </a:rPr>
              <a:t>http://aseancosmetics.org</a:t>
            </a:r>
            <a:endParaRPr lang="en-US" altLang="ko-KR" sz="1200" b="1" dirty="0">
              <a:solidFill>
                <a:schemeClr val="tx2">
                  <a:lumMod val="75000"/>
                </a:schemeClr>
              </a:solidFill>
              <a:latin typeface="나눔고딕" pitchFamily="50" charset="-127"/>
              <a:ea typeface="나눔고딕" pitchFamily="50" charset="-127"/>
            </a:endParaRPr>
          </a:p>
        </p:txBody>
      </p:sp>
      <p:graphicFrame>
        <p:nvGraphicFramePr>
          <p:cNvPr id="26" name="표 25"/>
          <p:cNvGraphicFramePr>
            <a:graphicFrameLocks noGrp="1"/>
          </p:cNvGraphicFramePr>
          <p:nvPr>
            <p:extLst>
              <p:ext uri="{D42A27DB-BD31-4B8C-83A1-F6EECF244321}">
                <p14:modId xmlns:p14="http://schemas.microsoft.com/office/powerpoint/2010/main" val="1238406766"/>
              </p:ext>
            </p:extLst>
          </p:nvPr>
        </p:nvGraphicFramePr>
        <p:xfrm>
          <a:off x="3708342" y="1963602"/>
          <a:ext cx="5283258" cy="2936538"/>
        </p:xfrm>
        <a:graphic>
          <a:graphicData uri="http://schemas.openxmlformats.org/drawingml/2006/table">
            <a:tbl>
              <a:tblPr firstRow="1" bandRow="1">
                <a:tableStyleId>{5C22544A-7EE6-4342-B048-85BDC9FD1C3A}</a:tableStyleId>
              </a:tblPr>
              <a:tblGrid>
                <a:gridCol w="5283258">
                  <a:extLst>
                    <a:ext uri="{9D8B030D-6E8A-4147-A177-3AD203B41FA5}">
                      <a16:colId xmlns="" xmlns:a16="http://schemas.microsoft.com/office/drawing/2014/main" val="233856444"/>
                    </a:ext>
                  </a:extLst>
                </a:gridCol>
              </a:tblGrid>
              <a:tr h="307806">
                <a:tc>
                  <a:txBody>
                    <a:bodyPr/>
                    <a:lstStyle/>
                    <a:p>
                      <a:pPr algn="ctr" latinLnBrk="1"/>
                      <a:r>
                        <a:rPr lang="en-US" altLang="ko-KR" sz="1100" b="1" dirty="0" smtClean="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rPr>
                        <a:t>Guidelines</a:t>
                      </a:r>
                      <a:endParaRPr lang="ko-KR" altLang="en-US" sz="1100" b="1"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endParaRPr>
                    </a:p>
                  </a:txBody>
                  <a:tcPr marL="103783" marR="103783" marT="51892" marB="51892"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 xmlns:a16="http://schemas.microsoft.com/office/drawing/2014/main" val="2395325442"/>
                  </a:ext>
                </a:extLst>
              </a:tr>
              <a:tr h="384218">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ASEAN Cosmetic Directive Guidelines for Product Information File</a:t>
                      </a:r>
                    </a:p>
                    <a:p>
                      <a:pPr algn="ctr">
                        <a:lnSpc>
                          <a:spcPct val="150000"/>
                        </a:lnSpc>
                        <a:spcBef>
                          <a:spcPts val="200"/>
                        </a:spcBef>
                      </a:pPr>
                      <a:r>
                        <a:rPr lang="en-US" altLang="ko-KR" sz="8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 This is not a legal document and as such, compliance is not a mandatory requirement</a:t>
                      </a:r>
                      <a:endParaRPr lang="en-US" altLang="ko-KR" sz="8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3727453203"/>
                  </a:ext>
                </a:extLst>
              </a:tr>
              <a:tr h="384218">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defRPr/>
                      </a:pPr>
                      <a:r>
                        <a:rPr lang="en-US" altLang="ko-KR" sz="1100" b="1" strike="no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 guide manual for the industry : Adverse event reporting for cosmetic</a:t>
                      </a:r>
                      <a:r>
                        <a:rPr lang="en-US" altLang="ko-KR" sz="1100" b="1" strike="noStrike" kern="1200" baseline="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 products</a:t>
                      </a: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defRPr/>
                      </a:pPr>
                      <a:r>
                        <a:rPr lang="en-US" altLang="ko-KR" sz="800" b="1" kern="1200"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cs typeface="+mn-cs"/>
                        </a:rPr>
                        <a:t>* This Guide shall be revised as necessary, to take into account technical progress and regulatory developments.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860704162"/>
                  </a:ext>
                </a:extLst>
              </a:tr>
              <a:tr h="384218">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Guidelines</a:t>
                      </a:r>
                      <a:r>
                        <a:rPr lang="en-US" altLang="ko-KR" sz="1100" b="1" kern="1200" baseline="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 for the safety assessment of a cosmetic products</a:t>
                      </a:r>
                      <a:endParaRPr lang="en-US" altLang="ko-KR" sz="11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3943372968"/>
                  </a:ext>
                </a:extLst>
              </a:tr>
              <a:tr h="384218">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defRPr/>
                      </a:pPr>
                      <a:r>
                        <a:rPr lang="en-US" altLang="ko-KR" sz="1100" b="1" strike="no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ASEAN Guidelines on Microbiological Limit in Cosmetic Products </a:t>
                      </a: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defRPr/>
                      </a:pPr>
                      <a:r>
                        <a:rPr lang="en-US" altLang="ko-KR" sz="800" b="1" kern="1200"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cs typeface="+mn-cs"/>
                        </a:rPr>
                        <a:t>* The above table is based on the decision made in the 8th ASEAN Cosmetic Committee Meeting, June 2007</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352735"/>
                  </a:ext>
                </a:extLst>
              </a:tr>
              <a:tr h="384218">
                <a:tc>
                  <a:txBody>
                    <a:bodyPr/>
                    <a:lstStyle>
                      <a:lvl1pPr>
                        <a:spcBef>
                          <a:spcPct val="20000"/>
                        </a:spcBef>
                        <a:buClr>
                          <a:schemeClr val="tx1"/>
                        </a:buClr>
                        <a:buSzPct val="75000"/>
                        <a:buFont typeface="Wingdings" panose="05000000000000000000" pitchFamily="2" charset="2"/>
                        <a:defRPr sz="2400">
                          <a:solidFill>
                            <a:schemeClr val="tx1"/>
                          </a:solidFill>
                          <a:latin typeface="Arial" panose="020B0604020202020204" pitchFamily="34" charset="0"/>
                        </a:defRPr>
                      </a:lvl1pPr>
                      <a:lvl2pPr marL="742950" indent="-285750">
                        <a:spcBef>
                          <a:spcPct val="20000"/>
                        </a:spcBef>
                        <a:buClr>
                          <a:schemeClr val="tx1"/>
                        </a:buClr>
                        <a:buSzPct val="75000"/>
                        <a:defRPr sz="20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defRPr>
                          <a:solidFill>
                            <a:schemeClr val="tx1"/>
                          </a:solidFill>
                          <a:latin typeface="Arial" panose="020B0604020202020204" pitchFamily="34" charset="0"/>
                        </a:defRPr>
                      </a:lvl3pPr>
                      <a:lvl4pPr marL="1600200" indent="-228600">
                        <a:spcBef>
                          <a:spcPct val="20000"/>
                        </a:spcBef>
                        <a:buClr>
                          <a:schemeClr val="tx1"/>
                        </a:buClr>
                        <a:buSzPct val="80000"/>
                        <a:defRPr sz="1600">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defRPr sz="16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strike="no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ASEAN Sunscreen Labeling Guideline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367728765"/>
                  </a:ext>
                </a:extLst>
              </a:tr>
              <a:tr h="384218">
                <a:tc>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strike="no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GENERAL INFORMATION BOOKLET</a:t>
                      </a:r>
                    </a:p>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anose="05000000000000000000" pitchFamily="2" charset="2"/>
                        <a:buNone/>
                        <a:tabLst/>
                      </a:pPr>
                      <a:r>
                        <a:rPr lang="en-US" altLang="ko-KR" sz="1100" b="1" strike="noStrike"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ON ASEAN HARMONIZED COSMETIC REGULATORY SCHEME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11513976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a:xfrm>
            <a:off x="592698" y="189142"/>
            <a:ext cx="7784820"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아세안의 화장품 관련 규정 및 가이드라인 개요</a:t>
            </a: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02</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22</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pic>
        <p:nvPicPr>
          <p:cNvPr id="22" name="Picture 2" descr="C:\Users\대한화장품협회\Desktop\6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065" y="1266213"/>
            <a:ext cx="4176464" cy="249262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대한화장품협회\Desktop\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266213"/>
            <a:ext cx="4420416" cy="3596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8686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en-US" altLang="ko-KR" dirty="0" smtClean="0">
                <a:latin typeface="나눔고딕 ExtraBold" panose="020D0904000000000000" pitchFamily="50" charset="-127"/>
                <a:ea typeface="나눔고딕 ExtraBold" panose="020D0904000000000000" pitchFamily="50" charset="-127"/>
              </a:rPr>
              <a:t>03</a:t>
            </a:r>
            <a:endParaRPr lang="ko-KR" altLang="en-US" dirty="0">
              <a:latin typeface="나눔고딕 ExtraBold" panose="020D0904000000000000" pitchFamily="50" charset="-127"/>
              <a:ea typeface="나눔고딕 ExtraBold" panose="020D0904000000000000" pitchFamily="50" charset="-127"/>
            </a:endParaRPr>
          </a:p>
        </p:txBody>
      </p:sp>
      <p:sp>
        <p:nvSpPr>
          <p:cNvPr id="11" name="Title 1"/>
          <p:cNvSpPr txBox="1">
            <a:spLocks/>
          </p:cNvSpPr>
          <p:nvPr/>
        </p:nvSpPr>
        <p:spPr>
          <a:xfrm>
            <a:off x="503238" y="2184990"/>
            <a:ext cx="6971982" cy="1975530"/>
          </a:xfrm>
          <a:prstGeom prst="rect">
            <a:avLst/>
          </a:prstGeom>
        </p:spPr>
        <p:txBody>
          <a:bodyPr vert="horz" lIns="91440" tIns="45720" rIns="91440" bIns="45720" rtlCol="0" anchor="t" anchorCtr="0">
            <a:noAutofit/>
          </a:bodyPr>
          <a:lstStyle>
            <a:lvl1pPr algn="ctr" defTabSz="1152144" rtl="0" eaLnBrk="1" latinLnBrk="1" hangingPunct="1">
              <a:lnSpc>
                <a:spcPct val="90000"/>
              </a:lnSpc>
              <a:spcBef>
                <a:spcPct val="0"/>
              </a:spcBef>
              <a:buNone/>
              <a:defRPr lang="en-US" altLang="en-US" sz="5000" b="0" kern="1200" spc="0" baseline="0" dirty="0">
                <a:solidFill>
                  <a:schemeClr val="bg1"/>
                </a:solidFill>
                <a:latin typeface="배달의민족 도현" panose="020B0600000101010101" pitchFamily="50" charset="-127"/>
                <a:ea typeface="배달의민족 도현" panose="020B0600000101010101" pitchFamily="50" charset="-127"/>
                <a:cs typeface="+mn-cs"/>
              </a:defRPr>
            </a:lvl1pPr>
          </a:lstStyle>
          <a:p>
            <a:r>
              <a:rPr lang="ko-KR" altLang="en-US" sz="4000" dirty="0" smtClean="0">
                <a:solidFill>
                  <a:schemeClr val="tx1"/>
                </a:solidFill>
                <a:latin typeface="나눔고딕 ExtraBold" panose="020D0904000000000000" pitchFamily="50" charset="-127"/>
                <a:ea typeface="나눔고딕 ExtraBold" panose="020D0904000000000000" pitchFamily="50" charset="-127"/>
              </a:rPr>
              <a:t>화장품 정의 및 유형 구분</a:t>
            </a:r>
            <a:endParaRPr lang="ko-KR" altLang="en-US" sz="4000" dirty="0">
              <a:solidFill>
                <a:schemeClr val="tx1"/>
              </a:solidFill>
              <a:latin typeface="나눔고딕 ExtraBold" panose="020D0904000000000000" pitchFamily="50" charset="-127"/>
              <a:ea typeface="나눔고딕 ExtraBold" panose="020D0904000000000000" pitchFamily="50" charset="-127"/>
            </a:endParaRPr>
          </a:p>
        </p:txBody>
      </p:sp>
      <p:sp>
        <p:nvSpPr>
          <p:cNvPr id="4"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23</a:t>
            </a:fld>
            <a:endParaRPr lang="ko-KR" altLang="en-US" dirty="0"/>
          </a:p>
        </p:txBody>
      </p:sp>
    </p:spTree>
    <p:extLst>
      <p:ext uri="{BB962C8B-B14F-4D97-AF65-F5344CB8AC3E}">
        <p14:creationId xmlns:p14="http://schemas.microsoft.com/office/powerpoint/2010/main" val="3538798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화장품의 정의 및 유형 구분</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03</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24</a:t>
            </a:fld>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화장품의 정의</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1</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grpSp>
        <p:nvGrpSpPr>
          <p:cNvPr id="21" name="그룹 20"/>
          <p:cNvGrpSpPr/>
          <p:nvPr/>
        </p:nvGrpSpPr>
        <p:grpSpPr>
          <a:xfrm>
            <a:off x="-167640" y="1710245"/>
            <a:ext cx="9906000" cy="2922871"/>
            <a:chOff x="0" y="3882872"/>
            <a:chExt cx="9906000" cy="2975127"/>
          </a:xfrm>
        </p:grpSpPr>
        <p:sp>
          <p:nvSpPr>
            <p:cNvPr id="23" name="사각형: 둥근 모서리 172">
              <a:extLst>
                <a:ext uri="{FF2B5EF4-FFF2-40B4-BE49-F238E27FC236}">
                  <a16:creationId xmlns="" xmlns:a16="http://schemas.microsoft.com/office/drawing/2014/main" id="{E5C7C46C-20E4-4856-A6E0-A8E422CEE567}"/>
                </a:ext>
              </a:extLst>
            </p:cNvPr>
            <p:cNvSpPr/>
            <p:nvPr/>
          </p:nvSpPr>
          <p:spPr>
            <a:xfrm>
              <a:off x="0" y="3882872"/>
              <a:ext cx="4952999" cy="2975127"/>
            </a:xfrm>
            <a:prstGeom prst="roundRect">
              <a:avLst>
                <a:gd name="adj" fmla="val 0"/>
              </a:avLst>
            </a:prstGeom>
            <a:solidFill>
              <a:srgbClr val="D7E5F1">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6" name="사각형: 둥근 모서리 174">
              <a:extLst>
                <a:ext uri="{FF2B5EF4-FFF2-40B4-BE49-F238E27FC236}">
                  <a16:creationId xmlns="" xmlns:a16="http://schemas.microsoft.com/office/drawing/2014/main" id="{8CC7175A-27CD-471D-87BA-FBF2E900DE6A}"/>
                </a:ext>
              </a:extLst>
            </p:cNvPr>
            <p:cNvSpPr/>
            <p:nvPr/>
          </p:nvSpPr>
          <p:spPr>
            <a:xfrm>
              <a:off x="4953000" y="3882874"/>
              <a:ext cx="4953000" cy="2975125"/>
            </a:xfrm>
            <a:prstGeom prst="roundRect">
              <a:avLst>
                <a:gd name="adj" fmla="val 0"/>
              </a:avLst>
            </a:prstGeom>
            <a:solidFill>
              <a:srgbClr val="EFA9B1">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74" name="그룹 73"/>
          <p:cNvGrpSpPr/>
          <p:nvPr/>
        </p:nvGrpSpPr>
        <p:grpSpPr>
          <a:xfrm>
            <a:off x="-167641" y="1667923"/>
            <a:ext cx="9906001" cy="319140"/>
            <a:chOff x="-1" y="3866679"/>
            <a:chExt cx="9906001" cy="319140"/>
          </a:xfrm>
        </p:grpSpPr>
        <p:sp>
          <p:nvSpPr>
            <p:cNvPr id="75" name="오각형 74"/>
            <p:cNvSpPr/>
            <p:nvPr/>
          </p:nvSpPr>
          <p:spPr>
            <a:xfrm>
              <a:off x="5406058" y="3909001"/>
              <a:ext cx="4499942" cy="243840"/>
            </a:xfrm>
            <a:prstGeom prst="homePlate">
              <a:avLst>
                <a:gd name="adj" fmla="val 0"/>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76" name="오각형 75"/>
            <p:cNvSpPr/>
            <p:nvPr/>
          </p:nvSpPr>
          <p:spPr>
            <a:xfrm>
              <a:off x="2051422" y="3909001"/>
              <a:ext cx="3759443" cy="243840"/>
            </a:xfrm>
            <a:prstGeom prst="homePlat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77" name="오각형 76"/>
            <p:cNvSpPr/>
            <p:nvPr/>
          </p:nvSpPr>
          <p:spPr>
            <a:xfrm>
              <a:off x="-1" y="3909001"/>
              <a:ext cx="4076701" cy="243840"/>
            </a:xfrm>
            <a:prstGeom prst="homePlate">
              <a:avLst>
                <a:gd name="adj" fmla="val 0"/>
              </a:avLst>
            </a:prstGeom>
            <a:solidFill>
              <a:srgbClr val="639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78" name="TextBox 17"/>
            <p:cNvSpPr txBox="1"/>
            <p:nvPr/>
          </p:nvSpPr>
          <p:spPr>
            <a:xfrm>
              <a:off x="1907674" y="3868857"/>
              <a:ext cx="505267"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ko-KR" altLang="en-US" sz="1400" b="1" dirty="0" smtClean="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rPr>
                <a:t>영문</a:t>
              </a:r>
              <a:endParaRPr lang="ko-KR" altLang="en-US" sz="1400" b="1"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79" name="TextBox 17"/>
            <p:cNvSpPr txBox="1"/>
            <p:nvPr/>
          </p:nvSpPr>
          <p:spPr>
            <a:xfrm>
              <a:off x="7305873" y="3866679"/>
              <a:ext cx="505267"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ko-KR" altLang="en-US" sz="1400" b="1" dirty="0" smtClean="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rPr>
                <a:t>국문</a:t>
              </a:r>
              <a:endParaRPr lang="ko-KR" altLang="en-US" sz="1400" b="1"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80" name="TextBox 17"/>
            <p:cNvSpPr txBox="1"/>
            <p:nvPr/>
          </p:nvSpPr>
          <p:spPr>
            <a:xfrm>
              <a:off x="4347071" y="3878042"/>
              <a:ext cx="1196161"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latinLnBrk="0"/>
              <a:r>
                <a:rPr lang="ko-KR" altLang="en-US" sz="1400" dirty="0" smtClean="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rPr>
                <a:t>화장품의 정의</a:t>
              </a:r>
              <a:endParaRPr lang="en-US" altLang="ko-KR" sz="1400" dirty="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endParaRPr>
            </a:p>
          </p:txBody>
        </p:sp>
      </p:grpSp>
      <p:sp>
        <p:nvSpPr>
          <p:cNvPr id="2" name="직사각형 1"/>
          <p:cNvSpPr/>
          <p:nvPr/>
        </p:nvSpPr>
        <p:spPr>
          <a:xfrm>
            <a:off x="205511" y="2143334"/>
            <a:ext cx="4572000" cy="2492990"/>
          </a:xfrm>
          <a:prstGeom prst="rect">
            <a:avLst/>
          </a:prstGeom>
        </p:spPr>
        <p:txBody>
          <a:bodyPr>
            <a:spAutoFit/>
          </a:bodyPr>
          <a:lstStyle/>
          <a:p>
            <a:pPr fontAlgn="base" latinLnBrk="0"/>
            <a:r>
              <a:rPr lang="en-US" altLang="ko-KR" sz="1200" b="1" dirty="0">
                <a:latin typeface="Arial Unicode MS" panose="020B0604020202020204" pitchFamily="50" charset="-127"/>
                <a:ea typeface="Arial Unicode MS" panose="020B0604020202020204" pitchFamily="50" charset="-127"/>
                <a:cs typeface="Arial Unicode MS" panose="020B0604020202020204" pitchFamily="50" charset="-127"/>
              </a:rPr>
              <a:t>ARTICLE 2</a:t>
            </a:r>
            <a:endPar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endParaRPr>
          </a:p>
          <a:p>
            <a:pPr fontAlgn="base" latinLnBrk="0"/>
            <a:r>
              <a:rPr lang="en-US" altLang="ko-KR" sz="1200" b="1" dirty="0">
                <a:latin typeface="Arial Unicode MS" panose="020B0604020202020204" pitchFamily="50" charset="-127"/>
                <a:ea typeface="Arial Unicode MS" panose="020B0604020202020204" pitchFamily="50" charset="-127"/>
                <a:cs typeface="Arial Unicode MS" panose="020B0604020202020204" pitchFamily="50" charset="-127"/>
              </a:rPr>
              <a:t>Definition and Scope of Cosmetic Product</a:t>
            </a:r>
            <a:endPar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endParaRPr>
          </a:p>
          <a:p>
            <a:pPr marL="228600" indent="-228600" fontAlgn="base">
              <a:buAutoNum type="arabicPeriod"/>
            </a:pPr>
            <a:r>
              <a:rPr lang="en-US" altLang="ko-KR" sz="1200" dirty="0" smtClean="0">
                <a:latin typeface="Arial Unicode MS" panose="020B0604020202020204" pitchFamily="50" charset="-127"/>
                <a:ea typeface="Arial Unicode MS" panose="020B0604020202020204" pitchFamily="50" charset="-127"/>
                <a:cs typeface="Arial Unicode MS" panose="020B0604020202020204" pitchFamily="50" charset="-127"/>
              </a:rPr>
              <a:t>A </a:t>
            </a:r>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"cosmetic product” shall mean any substance or preparation intended to be placed in contact with the various external parts of the human body (epidermis, hair system, nails, lips and external genital organs) or with the teeth and the mucous membranes of the oral cavity with a view exclusively or mainly to cleaning them, perfuming them, changing their appearance and/or correcting body odours and/or protecting them or keeping them in good condition</a:t>
            </a:r>
            <a:r>
              <a:rPr lang="en-US" altLang="ko-KR" sz="1200" dirty="0" smtClean="0">
                <a:latin typeface="Arial Unicode MS" panose="020B0604020202020204" pitchFamily="50" charset="-127"/>
                <a:ea typeface="Arial Unicode MS" panose="020B0604020202020204" pitchFamily="50" charset="-127"/>
                <a:cs typeface="Arial Unicode MS" panose="020B0604020202020204" pitchFamily="50" charset="-127"/>
              </a:rPr>
              <a:t>.</a:t>
            </a:r>
          </a:p>
          <a:p>
            <a:pPr marL="228600" indent="-228600" fontAlgn="base">
              <a:buAutoNum type="arabicPeriod"/>
            </a:pPr>
            <a:endPar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endParaRPr>
          </a:p>
          <a:p>
            <a:pPr marL="220663" indent="-220663" fontAlgn="base"/>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2. The products to be considered as cosmetic products within the meaning of this definition are listed in Appendix I.</a:t>
            </a:r>
          </a:p>
        </p:txBody>
      </p:sp>
      <p:sp>
        <p:nvSpPr>
          <p:cNvPr id="5" name="직사각형 4"/>
          <p:cNvSpPr/>
          <p:nvPr/>
        </p:nvSpPr>
        <p:spPr>
          <a:xfrm>
            <a:off x="4975860" y="2143334"/>
            <a:ext cx="3947160" cy="2677656"/>
          </a:xfrm>
          <a:prstGeom prst="rect">
            <a:avLst/>
          </a:prstGeom>
        </p:spPr>
        <p:txBody>
          <a:bodyPr wrap="square">
            <a:spAutoFit/>
          </a:bodyPr>
          <a:lstStyle/>
          <a:p>
            <a:pPr algn="just" fontAlgn="base" latinLnBrk="0">
              <a:lnSpc>
                <a:spcPct val="150000"/>
              </a:lnSpc>
            </a:pPr>
            <a:r>
              <a:rPr lang="ko-KR" altLang="en-US" sz="1200" b="1" dirty="0">
                <a:latin typeface="나눔바른고딕" panose="020B0603020101020101" pitchFamily="50" charset="-127"/>
                <a:ea typeface="나눔바른고딕" panose="020B0603020101020101" pitchFamily="50" charset="-127"/>
              </a:rPr>
              <a:t>제</a:t>
            </a:r>
            <a:r>
              <a:rPr lang="en-US" altLang="ko-KR" sz="1200" b="1" dirty="0">
                <a:latin typeface="나눔바른고딕" panose="020B0603020101020101" pitchFamily="50" charset="-127"/>
                <a:ea typeface="나눔바른고딕" panose="020B0603020101020101" pitchFamily="50" charset="-127"/>
              </a:rPr>
              <a:t>2</a:t>
            </a:r>
            <a:r>
              <a:rPr lang="ko-KR" altLang="en-US" sz="1200" b="1" dirty="0">
                <a:latin typeface="나눔바른고딕" panose="020B0603020101020101" pitchFamily="50" charset="-127"/>
                <a:ea typeface="나눔바른고딕" panose="020B0603020101020101" pitchFamily="50" charset="-127"/>
              </a:rPr>
              <a:t>조</a:t>
            </a:r>
            <a:endParaRPr lang="ko-KR" altLang="en-US" sz="1200" dirty="0">
              <a:latin typeface="나눔바른고딕" panose="020B0603020101020101" pitchFamily="50" charset="-127"/>
              <a:ea typeface="나눔바른고딕" panose="020B0603020101020101" pitchFamily="50" charset="-127"/>
            </a:endParaRPr>
          </a:p>
          <a:p>
            <a:pPr algn="just" fontAlgn="base" latinLnBrk="0">
              <a:lnSpc>
                <a:spcPct val="150000"/>
              </a:lnSpc>
            </a:pPr>
            <a:r>
              <a:rPr lang="ko-KR" altLang="en-US" sz="1200" b="1" dirty="0">
                <a:latin typeface="나눔바른고딕" panose="020B0603020101020101" pitchFamily="50" charset="-127"/>
                <a:ea typeface="나눔바른고딕" panose="020B0603020101020101" pitchFamily="50" charset="-127"/>
              </a:rPr>
              <a:t>화장품의 정의와 범주 </a:t>
            </a:r>
            <a:endParaRPr lang="ko-KR" altLang="en-US" sz="1200" dirty="0">
              <a:latin typeface="나눔바른고딕" panose="020B0603020101020101" pitchFamily="50" charset="-127"/>
              <a:ea typeface="나눔바른고딕" panose="020B0603020101020101" pitchFamily="50" charset="-127"/>
            </a:endParaRPr>
          </a:p>
          <a:p>
            <a:pPr marL="228600" indent="-228600" algn="just" fontAlgn="base">
              <a:lnSpc>
                <a:spcPct val="150000"/>
              </a:lnSpc>
              <a:buAutoNum type="arabicPeriod"/>
            </a:pPr>
            <a:r>
              <a:rPr lang="en-US" altLang="ko-KR" sz="1200" dirty="0" smtClean="0">
                <a:latin typeface="나눔바른고딕" panose="020B0603020101020101" pitchFamily="50" charset="-127"/>
                <a:ea typeface="나눔바른고딕" panose="020B0603020101020101" pitchFamily="50" charset="-127"/>
              </a:rPr>
              <a:t>“</a:t>
            </a:r>
            <a:r>
              <a:rPr lang="ko-KR" altLang="en-US" sz="1400" b="1" dirty="0">
                <a:solidFill>
                  <a:srgbClr val="FF0000"/>
                </a:solidFill>
                <a:latin typeface="나눔바른고딕" panose="020B0603020101020101" pitchFamily="50" charset="-127"/>
                <a:ea typeface="나눔바른고딕" panose="020B0603020101020101" pitchFamily="50" charset="-127"/>
              </a:rPr>
              <a:t>화장품</a:t>
            </a:r>
            <a:r>
              <a:rPr lang="ko-KR" altLang="en-US" sz="1200" dirty="0">
                <a:latin typeface="나눔바른고딕" panose="020B0603020101020101" pitchFamily="50" charset="-127"/>
                <a:ea typeface="나눔바른고딕" panose="020B0603020101020101" pitchFamily="50" charset="-127"/>
              </a:rPr>
              <a:t>”이란 인체의 다양한 외피부분</a:t>
            </a:r>
            <a:r>
              <a:rPr lang="en-US" altLang="ko-KR" sz="1200" dirty="0">
                <a:latin typeface="나눔바른고딕" panose="020B0603020101020101" pitchFamily="50" charset="-127"/>
                <a:ea typeface="나눔바른고딕" panose="020B0603020101020101" pitchFamily="50" charset="-127"/>
              </a:rPr>
              <a:t>(</a:t>
            </a:r>
            <a:r>
              <a:rPr lang="ko-KR" altLang="en-US" sz="1200" dirty="0">
                <a:latin typeface="나눔바른고딕" panose="020B0603020101020101" pitchFamily="50" charset="-127"/>
                <a:ea typeface="나눔바른고딕" panose="020B0603020101020101" pitchFamily="50" charset="-127"/>
              </a:rPr>
              <a:t>표피</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모발</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손톱</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입술 및 외부 생식기관</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또는 치아 및 구강점막에 전적으로 또는 주로 청결과 방향 및 용모변화</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체취 정돈</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보호</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건강한 상태로 유지하기 위한 목적으로 도포되는 물질 또는 제제를 의미한다</a:t>
            </a:r>
            <a:r>
              <a:rPr lang="en-US" altLang="ko-KR" sz="1200" dirty="0">
                <a:latin typeface="나눔바른고딕" panose="020B0603020101020101" pitchFamily="50" charset="-127"/>
                <a:ea typeface="나눔바른고딕" panose="020B0603020101020101" pitchFamily="50" charset="-127"/>
              </a:rPr>
              <a:t>.</a:t>
            </a:r>
            <a:endParaRPr lang="ko-KR" altLang="en-US" sz="1200" dirty="0">
              <a:latin typeface="나눔바른고딕" panose="020B0603020101020101" pitchFamily="50" charset="-127"/>
              <a:ea typeface="나눔바른고딕" panose="020B0603020101020101" pitchFamily="50" charset="-127"/>
            </a:endParaRPr>
          </a:p>
          <a:p>
            <a:pPr marL="220663" indent="-220663" algn="just" fontAlgn="base">
              <a:lnSpc>
                <a:spcPct val="150000"/>
              </a:lnSpc>
            </a:pPr>
            <a:r>
              <a:rPr lang="en-US" altLang="ko-KR" sz="1200" dirty="0">
                <a:latin typeface="나눔바른고딕" panose="020B0603020101020101" pitchFamily="50" charset="-127"/>
                <a:ea typeface="나눔바른고딕" panose="020B0603020101020101" pitchFamily="50" charset="-127"/>
              </a:rPr>
              <a:t>2. </a:t>
            </a:r>
            <a:r>
              <a:rPr lang="ko-KR" altLang="en-US" sz="1200" dirty="0">
                <a:latin typeface="나눔바른고딕" panose="020B0603020101020101" pitchFamily="50" charset="-127"/>
                <a:ea typeface="나눔바른고딕" panose="020B0603020101020101" pitchFamily="50" charset="-127"/>
              </a:rPr>
              <a:t>이 정의의 의미 내에서 화장품이라고 간주되는 제품은 </a:t>
            </a:r>
            <a:r>
              <a:rPr lang="en-US" altLang="ko-KR" sz="1300" b="1" dirty="0" smtClean="0">
                <a:solidFill>
                  <a:srgbClr val="FF0000"/>
                </a:solidFill>
                <a:latin typeface="나눔바른고딕" panose="020B0603020101020101" pitchFamily="50" charset="-127"/>
                <a:ea typeface="나눔바른고딕" panose="020B0603020101020101" pitchFamily="50" charset="-127"/>
              </a:rPr>
              <a:t>Appendix I </a:t>
            </a:r>
            <a:r>
              <a:rPr lang="ko-KR" altLang="en-US" sz="1200" dirty="0" smtClean="0">
                <a:latin typeface="나눔바른고딕" panose="020B0603020101020101" pitchFamily="50" charset="-127"/>
                <a:ea typeface="나눔바른고딕" panose="020B0603020101020101" pitchFamily="50" charset="-127"/>
              </a:rPr>
              <a:t>에 </a:t>
            </a:r>
            <a:r>
              <a:rPr lang="ko-KR" altLang="en-US" sz="1200" dirty="0">
                <a:latin typeface="나눔바른고딕" panose="020B0603020101020101" pitchFamily="50" charset="-127"/>
                <a:ea typeface="나눔바른고딕" panose="020B0603020101020101" pitchFamily="50" charset="-127"/>
              </a:rPr>
              <a:t>기재되어 있다</a:t>
            </a:r>
            <a:r>
              <a:rPr lang="en-US" altLang="ko-KR" sz="1200" dirty="0">
                <a:latin typeface="나눔바른고딕" panose="020B0603020101020101" pitchFamily="50" charset="-127"/>
                <a:ea typeface="나눔바른고딕" panose="020B0603020101020101" pitchFamily="50" charset="-127"/>
              </a:rPr>
              <a:t>.</a:t>
            </a:r>
            <a:endParaRPr lang="ko-KR" altLang="en-US" sz="1200" dirty="0">
              <a:latin typeface="나눔바른고딕" panose="020B0603020101020101" pitchFamily="50" charset="-127"/>
              <a:ea typeface="나눔바른고딕" panose="020B0603020101020101" pitchFamily="50" charset="-127"/>
            </a:endParaRPr>
          </a:p>
        </p:txBody>
      </p:sp>
    </p:spTree>
    <p:extLst>
      <p:ext uri="{BB962C8B-B14F-4D97-AF65-F5344CB8AC3E}">
        <p14:creationId xmlns:p14="http://schemas.microsoft.com/office/powerpoint/2010/main" val="20509700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그룹 26">
            <a:extLst>
              <a:ext uri="{FF2B5EF4-FFF2-40B4-BE49-F238E27FC236}">
                <a16:creationId xmlns="" xmlns:a16="http://schemas.microsoft.com/office/drawing/2014/main" id="{CFFA729C-1C13-4F5B-90A4-6752046BAB27}"/>
              </a:ext>
            </a:extLst>
          </p:cNvPr>
          <p:cNvGrpSpPr/>
          <p:nvPr/>
        </p:nvGrpSpPr>
        <p:grpSpPr>
          <a:xfrm>
            <a:off x="4363035" y="1141786"/>
            <a:ext cx="4345123" cy="3868363"/>
            <a:chOff x="621156" y="3491087"/>
            <a:chExt cx="2456246" cy="2497944"/>
          </a:xfrm>
          <a:solidFill>
            <a:srgbClr val="EFA9B1"/>
          </a:solidFill>
        </p:grpSpPr>
        <p:sp>
          <p:nvSpPr>
            <p:cNvPr id="30" name="직사각형 29">
              <a:extLst>
                <a:ext uri="{FF2B5EF4-FFF2-40B4-BE49-F238E27FC236}">
                  <a16:creationId xmlns="" xmlns:a16="http://schemas.microsoft.com/office/drawing/2014/main" id="{94864B5F-576C-4F7A-AEA0-CF18C650D89B}"/>
                </a:ext>
              </a:extLst>
            </p:cNvPr>
            <p:cNvSpPr/>
            <p:nvPr/>
          </p:nvSpPr>
          <p:spPr>
            <a:xfrm>
              <a:off x="621156" y="3491087"/>
              <a:ext cx="2456246" cy="24979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solidFill>
                  <a:schemeClr val="bg1"/>
                </a:solidFill>
                <a:latin typeface="Calibri" panose="020F0502020204030204"/>
                <a:ea typeface="맑은 고딕" panose="020B0503020000020004" pitchFamily="50" charset="-127"/>
              </a:endParaRPr>
            </a:p>
          </p:txBody>
        </p:sp>
        <p:sp>
          <p:nvSpPr>
            <p:cNvPr id="37" name="TextBox 17">
              <a:extLst>
                <a:ext uri="{FF2B5EF4-FFF2-40B4-BE49-F238E27FC236}">
                  <a16:creationId xmlns="" xmlns:a16="http://schemas.microsoft.com/office/drawing/2014/main" id="{B8519E37-0D87-4846-A6B6-7149372D6ABE}"/>
                </a:ext>
              </a:extLst>
            </p:cNvPr>
            <p:cNvSpPr txBox="1"/>
            <p:nvPr/>
          </p:nvSpPr>
          <p:spPr>
            <a:xfrm>
              <a:off x="1698832" y="5571523"/>
              <a:ext cx="1078510" cy="198743"/>
            </a:xfrm>
            <a:prstGeom prst="rect">
              <a:avLst/>
            </a:prstGeom>
            <a:grp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lgn="ctr"/>
              <a:r>
                <a:rPr lang="ko-KR" altLang="en-US" sz="1400" b="1" i="1" dirty="0" smtClean="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rPr>
                <a:t>화장품</a:t>
              </a:r>
              <a:r>
                <a:rPr lang="en-US" altLang="ko-KR" sz="1400" b="1" i="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rPr>
                <a:t> </a:t>
              </a:r>
              <a:r>
                <a:rPr lang="ko-KR" altLang="en-US" sz="1400" b="1" i="1" dirty="0" smtClean="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rPr>
                <a:t>유형별 예시 목록</a:t>
              </a:r>
              <a:endParaRPr lang="en-US" altLang="ko-KR" sz="1400" b="1" i="1" dirty="0">
                <a:ln>
                  <a:solidFill>
                    <a:prstClr val="black">
                      <a:alpha val="0"/>
                    </a:prstClr>
                  </a:solidFill>
                </a:ln>
                <a:solidFill>
                  <a:schemeClr val="bg1"/>
                </a:solidFill>
                <a:latin typeface="나눔바른고딕" panose="020B0603020101020101" pitchFamily="50" charset="-127"/>
                <a:ea typeface="나눔바른고딕" panose="020B0603020101020101" pitchFamily="50" charset="-127"/>
              </a:endParaRPr>
            </a:p>
          </p:txBody>
        </p:sp>
      </p:grpSp>
      <p:sp>
        <p:nvSpPr>
          <p:cNvPr id="29" name="직사각형 28">
            <a:extLst>
              <a:ext uri="{FF2B5EF4-FFF2-40B4-BE49-F238E27FC236}">
                <a16:creationId xmlns="" xmlns:a16="http://schemas.microsoft.com/office/drawing/2014/main" id="{64AF4159-E0C7-45C6-A718-6CD3182E7FBA}"/>
              </a:ext>
            </a:extLst>
          </p:cNvPr>
          <p:cNvSpPr/>
          <p:nvPr/>
        </p:nvSpPr>
        <p:spPr>
          <a:xfrm>
            <a:off x="74965" y="1091808"/>
            <a:ext cx="4269020" cy="4006420"/>
          </a:xfrm>
          <a:prstGeom prst="rect">
            <a:avLst/>
          </a:prstGeom>
          <a:pattFill prst="wdDnDiag">
            <a:fgClr>
              <a:srgbClr val="EFA9B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schemeClr val="bg1"/>
              </a:solidFill>
            </a:endParaRPr>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화장품 유형별 예시</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095" t="3041" r="1273"/>
          <a:stretch/>
        </p:blipFill>
        <p:spPr bwMode="auto">
          <a:xfrm>
            <a:off x="114300" y="1183005"/>
            <a:ext cx="4248735" cy="3819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그룹 7"/>
          <p:cNvGrpSpPr/>
          <p:nvPr/>
        </p:nvGrpSpPr>
        <p:grpSpPr>
          <a:xfrm>
            <a:off x="7223398" y="2429842"/>
            <a:ext cx="2354381" cy="967188"/>
            <a:chOff x="9385573" y="562942"/>
            <a:chExt cx="2354381" cy="967188"/>
          </a:xfrm>
        </p:grpSpPr>
        <p:sp>
          <p:nvSpPr>
            <p:cNvPr id="26" name="직사각형 25">
              <a:extLst>
                <a:ext uri="{FF2B5EF4-FFF2-40B4-BE49-F238E27FC236}">
                  <a16:creationId xmlns="" xmlns:a16="http://schemas.microsoft.com/office/drawing/2014/main" id="{A6C8D1B3-91BA-4785-8E3B-F116B96854D4}"/>
                </a:ext>
              </a:extLst>
            </p:cNvPr>
            <p:cNvSpPr/>
            <p:nvPr/>
          </p:nvSpPr>
          <p:spPr>
            <a:xfrm>
              <a:off x="9423674" y="562942"/>
              <a:ext cx="1844402" cy="967188"/>
            </a:xfrm>
            <a:prstGeom prst="rect">
              <a:avLst/>
            </a:prstGeom>
            <a:solidFill>
              <a:srgbClr val="D75C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dirty="0">
                <a:solidFill>
                  <a:schemeClr val="bg1"/>
                </a:solidFill>
              </a:endParaRPr>
            </a:p>
          </p:txBody>
        </p:sp>
        <p:sp>
          <p:nvSpPr>
            <p:cNvPr id="7" name="직사각형 6"/>
            <p:cNvSpPr/>
            <p:nvPr/>
          </p:nvSpPr>
          <p:spPr>
            <a:xfrm>
              <a:off x="9385573" y="584871"/>
              <a:ext cx="2354381" cy="923330"/>
            </a:xfrm>
            <a:prstGeom prst="rect">
              <a:avLst/>
            </a:prstGeom>
          </p:spPr>
          <p:txBody>
            <a:bodyPr wrap="square">
              <a:spAutoFit/>
            </a:bodyPr>
            <a:lstStyle/>
            <a:p>
              <a:pPr algn="just" fontAlgn="base"/>
              <a:r>
                <a:rPr lang="ko-KR" altLang="en-US" sz="900" b="1" kern="0" dirty="0" smtClean="0">
                  <a:solidFill>
                    <a:schemeClr val="bg1"/>
                  </a:solidFill>
                  <a:latin typeface="맑은 고딕"/>
                  <a:ea typeface="맑은 고딕"/>
                </a:rPr>
                <a:t>◌</a:t>
              </a:r>
              <a:r>
                <a:rPr lang="ko-KR" altLang="en-US" sz="900" b="1" kern="0" dirty="0" smtClean="0">
                  <a:solidFill>
                    <a:schemeClr val="bg1"/>
                  </a:solidFill>
                  <a:latin typeface="나눔바른고딕" panose="020B0603020101020101" pitchFamily="50" charset="-127"/>
                  <a:ea typeface="나눔바른고딕" panose="020B0603020101020101" pitchFamily="50" charset="-127"/>
                </a:rPr>
                <a:t>  헤어틴트와 </a:t>
              </a:r>
              <a:r>
                <a:rPr lang="ko-KR" altLang="en-US" sz="900" b="1" kern="0" dirty="0">
                  <a:solidFill>
                    <a:schemeClr val="bg1"/>
                  </a:solidFill>
                  <a:latin typeface="나눔바른고딕" panose="020B0603020101020101" pitchFamily="50" charset="-127"/>
                  <a:ea typeface="나눔바른고딕" panose="020B0603020101020101" pitchFamily="50" charset="-127"/>
                </a:rPr>
                <a:t>탈색제</a:t>
              </a:r>
            </a:p>
            <a:p>
              <a:pPr algn="just" fontAlgn="base"/>
              <a:r>
                <a:rPr lang="ko-KR" altLang="en-US" sz="900" b="1" kern="0" dirty="0">
                  <a:solidFill>
                    <a:schemeClr val="bg1"/>
                  </a:solidFill>
                </a:rPr>
                <a:t>◌</a:t>
              </a:r>
              <a:r>
                <a:rPr lang="ko-KR" altLang="en-US"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smtClean="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웨이빙</a:t>
              </a:r>
              <a:r>
                <a:rPr lang="en-US" altLang="ko-KR"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스트레이트닝</a:t>
              </a:r>
              <a:r>
                <a:rPr lang="en-US" altLang="ko-KR"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픽싱용 제품</a:t>
              </a:r>
            </a:p>
            <a:p>
              <a:pPr algn="just" fontAlgn="base"/>
              <a:r>
                <a:rPr lang="ko-KR" altLang="en-US" sz="900" b="1" kern="0" dirty="0">
                  <a:solidFill>
                    <a:schemeClr val="bg1"/>
                  </a:solidFill>
                </a:rPr>
                <a:t>◌</a:t>
              </a:r>
              <a:r>
                <a:rPr lang="ko-KR" altLang="en-US"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smtClean="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세팅 제품</a:t>
              </a:r>
            </a:p>
            <a:p>
              <a:pPr algn="just" fontAlgn="base"/>
              <a:r>
                <a:rPr lang="ko-KR" altLang="en-US" sz="900" b="1" kern="0" dirty="0">
                  <a:solidFill>
                    <a:schemeClr val="bg1"/>
                  </a:solidFill>
                </a:rPr>
                <a:t>◌</a:t>
              </a:r>
              <a:r>
                <a:rPr lang="ko-KR" altLang="en-US"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smtClean="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클렌징제품</a:t>
              </a:r>
              <a:r>
                <a:rPr lang="en-US" altLang="ko-KR" sz="900" b="1" kern="0" dirty="0">
                  <a:solidFill>
                    <a:schemeClr val="bg1"/>
                  </a:solidFill>
                  <a:latin typeface="나눔바른고딕" panose="020B0603020101020101" pitchFamily="50" charset="-127"/>
                  <a:ea typeface="나눔바른고딕" panose="020B0603020101020101" pitchFamily="50" charset="-127"/>
                </a:rPr>
                <a:t>(</a:t>
              </a:r>
              <a:r>
                <a:rPr lang="ko-KR" altLang="en-US" sz="900" b="1" kern="0" dirty="0">
                  <a:solidFill>
                    <a:schemeClr val="bg1"/>
                  </a:solidFill>
                  <a:latin typeface="나눔바른고딕" panose="020B0603020101020101" pitchFamily="50" charset="-127"/>
                  <a:ea typeface="나눔바른고딕" panose="020B0603020101020101" pitchFamily="50" charset="-127"/>
                </a:rPr>
                <a:t>로션</a:t>
              </a:r>
              <a:r>
                <a:rPr lang="en-US" altLang="ko-KR"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파우더</a:t>
              </a:r>
              <a:r>
                <a:rPr lang="en-US" altLang="ko-KR"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샴푸</a:t>
              </a:r>
              <a:r>
                <a:rPr lang="en-US" altLang="ko-KR" sz="900" b="1" kern="0" dirty="0">
                  <a:solidFill>
                    <a:schemeClr val="bg1"/>
                  </a:solidFill>
                  <a:latin typeface="나눔바른고딕" panose="020B0603020101020101" pitchFamily="50" charset="-127"/>
                  <a:ea typeface="나눔바른고딕" panose="020B0603020101020101" pitchFamily="50" charset="-127"/>
                </a:rPr>
                <a:t>)</a:t>
              </a:r>
              <a:endParaRPr lang="ko-KR" altLang="en-US" sz="900" b="1" kern="0" dirty="0">
                <a:solidFill>
                  <a:schemeClr val="bg1"/>
                </a:solidFill>
                <a:latin typeface="나눔바른고딕" panose="020B0603020101020101" pitchFamily="50" charset="-127"/>
                <a:ea typeface="나눔바른고딕" panose="020B0603020101020101" pitchFamily="50" charset="-127"/>
              </a:endParaRPr>
            </a:p>
            <a:p>
              <a:pPr algn="just" fontAlgn="base"/>
              <a:r>
                <a:rPr lang="ko-KR" altLang="en-US" sz="900" b="1" kern="0" dirty="0">
                  <a:solidFill>
                    <a:schemeClr val="bg1"/>
                  </a:solidFill>
                </a:rPr>
                <a:t>◌</a:t>
              </a:r>
              <a:r>
                <a:rPr lang="ko-KR" altLang="en-US"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smtClean="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컨디셔닝제품</a:t>
              </a:r>
              <a:r>
                <a:rPr lang="en-US" altLang="ko-KR" sz="900" b="1" kern="0" dirty="0">
                  <a:solidFill>
                    <a:schemeClr val="bg1"/>
                  </a:solidFill>
                  <a:latin typeface="나눔바른고딕" panose="020B0603020101020101" pitchFamily="50" charset="-127"/>
                  <a:ea typeface="나눔바른고딕" panose="020B0603020101020101" pitchFamily="50" charset="-127"/>
                </a:rPr>
                <a:t>(</a:t>
              </a:r>
              <a:r>
                <a:rPr lang="ko-KR" altLang="en-US" sz="900" b="1" kern="0" dirty="0">
                  <a:solidFill>
                    <a:schemeClr val="bg1"/>
                  </a:solidFill>
                  <a:latin typeface="나눔바른고딕" panose="020B0603020101020101" pitchFamily="50" charset="-127"/>
                  <a:ea typeface="나눔바른고딕" panose="020B0603020101020101" pitchFamily="50" charset="-127"/>
                </a:rPr>
                <a:t>로션</a:t>
              </a:r>
              <a:r>
                <a:rPr lang="en-US" altLang="ko-KR"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크림</a:t>
              </a:r>
              <a:r>
                <a:rPr lang="en-US" altLang="ko-KR"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오일</a:t>
              </a:r>
              <a:r>
                <a:rPr lang="en-US" altLang="ko-KR" sz="900" b="1" kern="0" dirty="0">
                  <a:solidFill>
                    <a:schemeClr val="bg1"/>
                  </a:solidFill>
                  <a:latin typeface="나눔바른고딕" panose="020B0603020101020101" pitchFamily="50" charset="-127"/>
                  <a:ea typeface="나눔바른고딕" panose="020B0603020101020101" pitchFamily="50" charset="-127"/>
                </a:rPr>
                <a:t>)</a:t>
              </a:r>
              <a:endParaRPr lang="ko-KR" altLang="en-US" sz="900" b="1" kern="0" dirty="0">
                <a:solidFill>
                  <a:schemeClr val="bg1"/>
                </a:solidFill>
                <a:latin typeface="나눔바른고딕" panose="020B0603020101020101" pitchFamily="50" charset="-127"/>
                <a:ea typeface="나눔바른고딕" panose="020B0603020101020101" pitchFamily="50" charset="-127"/>
              </a:endParaRPr>
            </a:p>
            <a:p>
              <a:pPr algn="just" fontAlgn="base"/>
              <a:r>
                <a:rPr lang="ko-KR" altLang="en-US" sz="900" b="1" kern="0" dirty="0">
                  <a:solidFill>
                    <a:schemeClr val="bg1"/>
                  </a:solidFill>
                </a:rPr>
                <a:t>◌</a:t>
              </a:r>
              <a:r>
                <a:rPr lang="ko-KR" altLang="en-US"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smtClean="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미용용품</a:t>
              </a:r>
              <a:r>
                <a:rPr lang="en-US" altLang="ko-KR" sz="900" b="1" kern="0" dirty="0">
                  <a:solidFill>
                    <a:schemeClr val="bg1"/>
                  </a:solidFill>
                  <a:latin typeface="나눔바른고딕" panose="020B0603020101020101" pitchFamily="50" charset="-127"/>
                  <a:ea typeface="나눔바른고딕" panose="020B0603020101020101" pitchFamily="50" charset="-127"/>
                </a:rPr>
                <a:t>(</a:t>
              </a:r>
              <a:r>
                <a:rPr lang="ko-KR" altLang="en-US" sz="900" b="1" kern="0" dirty="0">
                  <a:solidFill>
                    <a:schemeClr val="bg1"/>
                  </a:solidFill>
                  <a:latin typeface="나눔바른고딕" panose="020B0603020101020101" pitchFamily="50" charset="-127"/>
                  <a:ea typeface="나눔바른고딕" panose="020B0603020101020101" pitchFamily="50" charset="-127"/>
                </a:rPr>
                <a:t>로션</a:t>
              </a:r>
              <a:r>
                <a:rPr lang="en-US" altLang="ko-KR"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래커</a:t>
              </a:r>
              <a:r>
                <a:rPr lang="en-US" altLang="ko-KR" sz="900" b="1" kern="0" dirty="0">
                  <a:solidFill>
                    <a:schemeClr val="bg1"/>
                  </a:solidFill>
                  <a:latin typeface="나눔바른고딕" panose="020B0603020101020101" pitchFamily="50" charset="-127"/>
                  <a:ea typeface="나눔바른고딕" panose="020B0603020101020101" pitchFamily="50" charset="-127"/>
                </a:rPr>
                <a:t>, </a:t>
              </a:r>
              <a:r>
                <a:rPr lang="ko-KR" altLang="en-US" sz="900" b="1" kern="0" dirty="0">
                  <a:solidFill>
                    <a:schemeClr val="bg1"/>
                  </a:solidFill>
                  <a:latin typeface="나눔바른고딕" panose="020B0603020101020101" pitchFamily="50" charset="-127"/>
                  <a:ea typeface="나눔바른고딕" panose="020B0603020101020101" pitchFamily="50" charset="-127"/>
                </a:rPr>
                <a:t>브릴리언트</a:t>
              </a:r>
              <a:r>
                <a:rPr lang="en-US" altLang="ko-KR" sz="900" b="1" kern="0" dirty="0">
                  <a:solidFill>
                    <a:schemeClr val="bg1"/>
                  </a:solidFill>
                  <a:latin typeface="나눔바른고딕" panose="020B0603020101020101" pitchFamily="50" charset="-127"/>
                  <a:ea typeface="나눔바른고딕" panose="020B0603020101020101" pitchFamily="50" charset="-127"/>
                </a:rPr>
                <a:t>)</a:t>
              </a:r>
              <a:endParaRPr lang="ko-KR" altLang="en-US" sz="900" b="1" kern="0" dirty="0">
                <a:solidFill>
                  <a:schemeClr val="bg1"/>
                </a:solidFill>
                <a:latin typeface="나눔바른고딕" panose="020B0603020101020101" pitchFamily="50" charset="-127"/>
                <a:ea typeface="나눔바른고딕" panose="020B0603020101020101" pitchFamily="50" charset="-127"/>
              </a:endParaRPr>
            </a:p>
          </p:txBody>
        </p:sp>
      </p:grpSp>
      <p:graphicFrame>
        <p:nvGraphicFramePr>
          <p:cNvPr id="40" name="표 39"/>
          <p:cNvGraphicFramePr>
            <a:graphicFrameLocks noGrp="1"/>
          </p:cNvGraphicFramePr>
          <p:nvPr>
            <p:extLst>
              <p:ext uri="{D42A27DB-BD31-4B8C-83A1-F6EECF244321}">
                <p14:modId xmlns:p14="http://schemas.microsoft.com/office/powerpoint/2010/main" val="3631548386"/>
              </p:ext>
            </p:extLst>
          </p:nvPr>
        </p:nvGraphicFramePr>
        <p:xfrm>
          <a:off x="4463773" y="1219891"/>
          <a:ext cx="3083537" cy="3698160"/>
        </p:xfrm>
        <a:graphic>
          <a:graphicData uri="http://schemas.openxmlformats.org/drawingml/2006/table">
            <a:tbl>
              <a:tblPr/>
              <a:tblGrid>
                <a:gridCol w="3083537"/>
              </a:tblGrid>
              <a:tr h="199012">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피부</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손</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얼굴</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발 등</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용 크림</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에멀전</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로션</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젤 및 오일</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50829">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페이스 마스크</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화학박피제품은 제외</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a:t>
                      </a:r>
                      <a:endParaRPr lang="ko-KR" altLang="en-US" sz="1000" b="1" kern="0" spc="0" dirty="0">
                        <a:solidFill>
                          <a:schemeClr val="tx1"/>
                        </a:solidFill>
                        <a:effectLst/>
                        <a:latin typeface="나눔바른고딕" panose="020B0603020101020101" pitchFamily="50" charset="-127"/>
                        <a:ea typeface="나눔바른고딕" panose="020B0603020101020101" pitchFamily="50" charset="-127"/>
                      </a:endParaRP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13997">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색조베이스</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액체</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페이스트</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파우더</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a:t>
                      </a:r>
                      <a:endParaRPr lang="ko-KR" altLang="en-US" sz="1000" b="1" kern="0" spc="0" dirty="0">
                        <a:solidFill>
                          <a:schemeClr val="tx1"/>
                        </a:solidFill>
                        <a:effectLst/>
                        <a:latin typeface="나눔바른고딕" panose="020B0603020101020101" pitchFamily="50" charset="-127"/>
                        <a:ea typeface="나눔바른고딕" panose="020B0603020101020101" pitchFamily="50" charset="-127"/>
                      </a:endParaRP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99012">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메이크업파우더</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목욕 후 사용하는 파우더</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위생파우더 등</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13997">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화장비누</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탈취비누 등</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21203">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향수</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화장수 및 오데 콜롱</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99012">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목욕과 샤워용 </a:t>
                      </a:r>
                      <a:r>
                        <a:rPr lang="ko-KR" altLang="en-US" sz="1000" b="1" kern="0" spc="0" dirty="0" smtClean="0">
                          <a:solidFill>
                            <a:schemeClr val="tx1"/>
                          </a:solidFill>
                          <a:effectLst/>
                          <a:latin typeface="나눔바른고딕" panose="020B0603020101020101" pitchFamily="50" charset="-127"/>
                          <a:ea typeface="나눔바른고딕" panose="020B0603020101020101" pitchFamily="50" charset="-127"/>
                        </a:rPr>
                        <a:t>제품류 </a:t>
                      </a:r>
                      <a:r>
                        <a:rPr lang="en-US" altLang="ko-KR" sz="1000" b="1" kern="0" spc="0" dirty="0" smtClean="0">
                          <a:solidFill>
                            <a:schemeClr val="tx1"/>
                          </a:solidFill>
                          <a:effectLst/>
                          <a:latin typeface="나눔바른고딕" panose="020B0603020101020101" pitchFamily="50" charset="-127"/>
                          <a:ea typeface="나눔바른고딕" panose="020B0603020101020101" pitchFamily="50" charset="-127"/>
                        </a:rPr>
                        <a:t>(</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염류</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smtClean="0">
                          <a:solidFill>
                            <a:schemeClr val="tx1"/>
                          </a:solidFill>
                          <a:effectLst/>
                          <a:latin typeface="나눔바른고딕" panose="020B0603020101020101" pitchFamily="50" charset="-127"/>
                          <a:ea typeface="나눔바른고딕" panose="020B0603020101020101" pitchFamily="50" charset="-127"/>
                        </a:rPr>
                        <a:t>거품제제</a:t>
                      </a:r>
                      <a:r>
                        <a:rPr lang="en-US" altLang="ko-KR" sz="1000" b="1" kern="0" spc="0" dirty="0" smtClean="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오일</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젤 등</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a:t>
                      </a:r>
                      <a:endParaRPr lang="ko-KR" altLang="en-US" sz="1000" b="1" kern="0" spc="0" dirty="0">
                        <a:solidFill>
                          <a:schemeClr val="tx1"/>
                        </a:solidFill>
                        <a:effectLst/>
                        <a:latin typeface="나눔바른고딕" panose="020B0603020101020101" pitchFamily="50" charset="-127"/>
                        <a:ea typeface="나눔바른고딕" panose="020B0603020101020101" pitchFamily="50" charset="-127"/>
                      </a:endParaRP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13997">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제모제</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13997">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데오도란트 및 땀 억제제</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33256">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smtClean="0">
                          <a:solidFill>
                            <a:schemeClr val="tx1"/>
                          </a:solidFill>
                          <a:effectLst/>
                          <a:latin typeface="나눔바른고딕" panose="020B0603020101020101" pitchFamily="50" charset="-127"/>
                          <a:ea typeface="나눔바른고딕" panose="020B0603020101020101" pitchFamily="50" charset="-127"/>
                        </a:rPr>
                        <a:t>모발관리제품</a:t>
                      </a:r>
                      <a:endParaRPr lang="ko-KR" altLang="en-US" sz="1000" b="1" kern="0" spc="0" dirty="0">
                        <a:solidFill>
                          <a:schemeClr val="tx1"/>
                        </a:solidFill>
                        <a:effectLst/>
                        <a:latin typeface="나눔바른고딕" panose="020B0603020101020101" pitchFamily="50" charset="-127"/>
                        <a:ea typeface="나눔바른고딕" panose="020B0603020101020101" pitchFamily="50" charset="-127"/>
                      </a:endParaRPr>
                    </a:p>
                  </a:txBody>
                  <a:tcPr marL="21737" marR="21737" marT="14491" marB="14491">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21203">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면도용 제품</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크림</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거품제제</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 </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로션 등</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a:t>
                      </a:r>
                      <a:endParaRPr lang="ko-KR" altLang="en-US" sz="1000" b="1" kern="0" spc="0" dirty="0">
                        <a:solidFill>
                          <a:schemeClr val="tx1"/>
                        </a:solidFill>
                        <a:effectLst/>
                        <a:latin typeface="나눔바른고딕" panose="020B0603020101020101" pitchFamily="50" charset="-127"/>
                        <a:ea typeface="나눔바른고딕" panose="020B0603020101020101" pitchFamily="50" charset="-127"/>
                      </a:endParaRP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99012">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얼굴과 눈의 메이크업 제품과 메이크업 제거제품</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32594">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입술에 바르는 용도의 제품</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32796">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치아 및 구강 케어제품</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13997">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네일 케어 및 메이크업제품</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13997">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외용 위생제</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13997">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일광욕</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선탠</a:t>
                      </a:r>
                      <a:r>
                        <a:rPr lang="en-US" altLang="ko-KR" sz="1000" b="1" kern="0" spc="0" dirty="0">
                          <a:solidFill>
                            <a:schemeClr val="tx1"/>
                          </a:solidFill>
                          <a:effectLst/>
                          <a:latin typeface="나눔바른고딕" panose="020B0603020101020101" pitchFamily="50" charset="-127"/>
                          <a:ea typeface="나눔바른고딕" panose="020B0603020101020101" pitchFamily="50" charset="-127"/>
                        </a:rPr>
                        <a:t>)</a:t>
                      </a: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용 제품</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13997">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선탠유사효과제품</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13997">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피부미백제품</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r h="113997">
                <a:tc>
                  <a:txBody>
                    <a:bodyPr/>
                    <a:lstStyle/>
                    <a:p>
                      <a:pPr marL="171450" marR="0" indent="-171450" algn="just" fontAlgn="base" latinLnBrk="1">
                        <a:lnSpc>
                          <a:spcPct val="100000"/>
                        </a:lnSpc>
                        <a:spcBef>
                          <a:spcPts val="0"/>
                        </a:spcBef>
                        <a:spcAft>
                          <a:spcPts val="0"/>
                        </a:spcAft>
                        <a:buFont typeface="Arial" panose="020B0604020202020204" pitchFamily="34" charset="0"/>
                        <a:buChar char="•"/>
                      </a:pPr>
                      <a:r>
                        <a:rPr lang="ko-KR" altLang="en-US" sz="1000" b="1" kern="0" spc="0" dirty="0">
                          <a:solidFill>
                            <a:schemeClr val="tx1"/>
                          </a:solidFill>
                          <a:effectLst/>
                          <a:latin typeface="나눔바른고딕" panose="020B0603020101020101" pitchFamily="50" charset="-127"/>
                          <a:ea typeface="나눔바른고딕" panose="020B0603020101020101" pitchFamily="50" charset="-127"/>
                        </a:rPr>
                        <a:t>주름방지제품</a:t>
                      </a:r>
                    </a:p>
                  </a:txBody>
                  <a:tcPr marL="21737" marR="21737" marT="14491" marB="14491" anchor="ctr">
                    <a:lnL w="7112" cap="flat" cmpd="sng" algn="ctr">
                      <a:noFill/>
                      <a:prstDash val="solid"/>
                      <a:round/>
                      <a:headEnd type="none" w="med" len="med"/>
                      <a:tailEnd type="none" w="med" len="med"/>
                    </a:lnL>
                    <a:lnR w="7112" cap="flat" cmpd="sng" algn="ctr">
                      <a:noFill/>
                      <a:prstDash val="solid"/>
                      <a:round/>
                      <a:headEnd type="none" w="med" len="med"/>
                      <a:tailEnd type="none" w="med" len="med"/>
                    </a:lnR>
                    <a:lnT w="7112" cap="flat" cmpd="sng" algn="ctr">
                      <a:noFill/>
                      <a:prstDash val="solid"/>
                      <a:round/>
                      <a:headEnd type="none" w="med" len="med"/>
                      <a:tailEnd type="none" w="med" len="med"/>
                    </a:lnT>
                    <a:lnB w="7112"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10" name="직선 화살표 연결선 9"/>
          <p:cNvCxnSpPr/>
          <p:nvPr/>
        </p:nvCxnSpPr>
        <p:spPr>
          <a:xfrm>
            <a:off x="5381625" y="3000375"/>
            <a:ext cx="1841773" cy="0"/>
          </a:xfrm>
          <a:prstGeom prst="straightConnector1">
            <a:avLst/>
          </a:prstGeom>
          <a:ln w="25400">
            <a:solidFill>
              <a:srgbClr val="FFFFFF"/>
            </a:solidFill>
            <a:tailEnd type="arrow"/>
          </a:ln>
        </p:spPr>
        <p:style>
          <a:lnRef idx="1">
            <a:schemeClr val="accent1"/>
          </a:lnRef>
          <a:fillRef idx="0">
            <a:schemeClr val="accent1"/>
          </a:fillRef>
          <a:effectRef idx="0">
            <a:schemeClr val="accent1"/>
          </a:effectRef>
          <a:fontRef idx="minor">
            <a:schemeClr val="tx1"/>
          </a:fontRef>
        </p:style>
      </p:cxnSp>
      <p:sp>
        <p:nvSpPr>
          <p:cNvPr id="47"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화장품의 정의 및 유형 구분</a:t>
            </a: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03</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25</a:t>
            </a:fld>
            <a:endParaRPr lang="ko-KR" altLang="en-US" dirty="0"/>
          </a:p>
        </p:txBody>
      </p:sp>
      <p:sp>
        <p:nvSpPr>
          <p:cNvPr id="16" name="직사각형 15"/>
          <p:cNvSpPr/>
          <p:nvPr/>
        </p:nvSpPr>
        <p:spPr>
          <a:xfrm>
            <a:off x="729496" y="1624013"/>
            <a:ext cx="3156704" cy="400050"/>
          </a:xfrm>
          <a:prstGeom prst="rect">
            <a:avLst/>
          </a:prstGeom>
          <a:solidFill>
            <a:schemeClr val="tx1">
              <a:lumMod val="75000"/>
              <a:lumOff val="25000"/>
              <a:alpha val="23000"/>
            </a:schemeClr>
          </a:solidFill>
          <a:ln w="15875">
            <a:solidFill>
              <a:srgbClr val="FF0000"/>
            </a:solidFill>
          </a:ln>
        </p:spPr>
        <p:txBody>
          <a:bodyPr wrap="none" rtlCol="0" anchor="ctr">
            <a:spAutoFit/>
          </a:bodyPr>
          <a:lstStyle/>
          <a:p>
            <a:pPr algn="ctr"/>
            <a:endParaRPr lang="ko-KR" altLang="en-US" sz="1700" b="1" dirty="0">
              <a:solidFill>
                <a:srgbClr val="5A5A5A"/>
              </a:solidFill>
              <a:latin typeface="나눔고딕" pitchFamily="50" charset="-127"/>
              <a:ea typeface="나눔고딕" pitchFamily="50" charset="-127"/>
            </a:endParaRPr>
          </a:p>
        </p:txBody>
      </p:sp>
    </p:spTree>
    <p:extLst>
      <p:ext uri="{BB962C8B-B14F-4D97-AF65-F5344CB8AC3E}">
        <p14:creationId xmlns:p14="http://schemas.microsoft.com/office/powerpoint/2010/main" val="41654970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화장품인지 여부를 확인하는 방법</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solidFill>
                    <a:schemeClr val="bg1"/>
                  </a:solidFill>
                  <a:latin typeface="나눔고딕 ExtraBold" panose="020D0904000000000000" pitchFamily="50" charset="-127"/>
                  <a:ea typeface="나눔고딕 ExtraBold" panose="020D0904000000000000" pitchFamily="50" charset="-127"/>
                </a:rPr>
                <a:t>3</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화장품의 정의 및 유형 구분</a:t>
            </a: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03</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26</a:t>
            </a:fld>
            <a:endParaRPr lang="ko-KR" alt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446" y="1379198"/>
            <a:ext cx="3250546" cy="3173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7386" y="1084636"/>
            <a:ext cx="5342568" cy="3967424"/>
          </a:xfrm>
          <a:prstGeom prst="rect">
            <a:avLst/>
          </a:prstGeom>
          <a:noFill/>
          <a:ln w="22225">
            <a:solidFill>
              <a:schemeClr val="bg1">
                <a:lumMod val="50000"/>
              </a:schemeClr>
            </a:solidFill>
            <a:miter lim="800000"/>
            <a:headEnd/>
            <a:tailEnd/>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17486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sp>
        <p:nvSpPr>
          <p:cNvPr id="11" name="Title 1"/>
          <p:cNvSpPr txBox="1">
            <a:spLocks/>
          </p:cNvSpPr>
          <p:nvPr/>
        </p:nvSpPr>
        <p:spPr>
          <a:xfrm>
            <a:off x="503238" y="2184990"/>
            <a:ext cx="6971982" cy="1975530"/>
          </a:xfrm>
          <a:prstGeom prst="rect">
            <a:avLst/>
          </a:prstGeom>
        </p:spPr>
        <p:txBody>
          <a:bodyPr vert="horz" lIns="91440" tIns="45720" rIns="91440" bIns="45720" rtlCol="0" anchor="t" anchorCtr="0">
            <a:noAutofit/>
          </a:bodyPr>
          <a:lstStyle>
            <a:lvl1pPr algn="ctr" defTabSz="1152144" rtl="0" eaLnBrk="1" latinLnBrk="1" hangingPunct="1">
              <a:lnSpc>
                <a:spcPct val="90000"/>
              </a:lnSpc>
              <a:spcBef>
                <a:spcPct val="0"/>
              </a:spcBef>
              <a:buNone/>
              <a:defRPr lang="en-US" altLang="en-US" sz="5000" b="0" kern="1200" spc="0" baseline="0" dirty="0">
                <a:solidFill>
                  <a:schemeClr val="bg1"/>
                </a:solidFill>
                <a:latin typeface="배달의민족 도현" panose="020B0600000101010101" pitchFamily="50" charset="-127"/>
                <a:ea typeface="배달의민족 도현" panose="020B0600000101010101" pitchFamily="50" charset="-127"/>
                <a:cs typeface="+mn-cs"/>
              </a:defRPr>
            </a:lvl1pPr>
          </a:lstStyle>
          <a:p>
            <a:r>
              <a:rPr lang="ko-KR" altLang="en-US" sz="4000" dirty="0" smtClean="0">
                <a:solidFill>
                  <a:schemeClr val="tx1"/>
                </a:solidFill>
                <a:latin typeface="나눔고딕 ExtraBold" panose="020D0904000000000000" pitchFamily="50" charset="-127"/>
                <a:ea typeface="나눔고딕 ExtraBold" panose="020D0904000000000000" pitchFamily="50" charset="-127"/>
              </a:rPr>
              <a:t>화장품 성분 관련 규정</a:t>
            </a:r>
            <a:endParaRPr lang="ko-KR" altLang="en-US" sz="4000" dirty="0">
              <a:solidFill>
                <a:schemeClr val="tx1"/>
              </a:solidFill>
              <a:latin typeface="나눔고딕 ExtraBold" panose="020D0904000000000000" pitchFamily="50" charset="-127"/>
              <a:ea typeface="나눔고딕 ExtraBold" panose="020D0904000000000000" pitchFamily="50" charset="-127"/>
            </a:endParaRPr>
          </a:p>
        </p:txBody>
      </p:sp>
      <p:sp>
        <p:nvSpPr>
          <p:cNvPr id="4"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27</a:t>
            </a:fld>
            <a:endParaRPr lang="ko-KR" altLang="en-US" dirty="0"/>
          </a:p>
        </p:txBody>
      </p:sp>
    </p:spTree>
    <p:extLst>
      <p:ext uri="{BB962C8B-B14F-4D97-AF65-F5344CB8AC3E}">
        <p14:creationId xmlns:p14="http://schemas.microsoft.com/office/powerpoint/2010/main" val="30213727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아세안의 화장품 원료 관리 체계</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solidFill>
                    <a:schemeClr val="bg1"/>
                  </a:solidFill>
                  <a:latin typeface="나눔고딕 ExtraBold" panose="020D0904000000000000" pitchFamily="50" charset="-127"/>
                  <a:ea typeface="나눔고딕 ExtraBold" panose="020D0904000000000000" pitchFamily="50" charset="-127"/>
                </a:rPr>
                <a:t>1</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성분 관련 규정</a:t>
            </a:r>
            <a:endParaRPr lang="ko-KR" altLang="en-US"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28</a:t>
            </a:fld>
            <a:endParaRPr lang="ko-KR" altLang="en-US" dirty="0"/>
          </a:p>
        </p:txBody>
      </p:sp>
      <p:sp>
        <p:nvSpPr>
          <p:cNvPr id="15" name="직사각형 14"/>
          <p:cNvSpPr/>
          <p:nvPr/>
        </p:nvSpPr>
        <p:spPr>
          <a:xfrm>
            <a:off x="555626" y="1657351"/>
            <a:ext cx="3825874" cy="1079261"/>
          </a:xfrm>
          <a:prstGeom prst="rect">
            <a:avLst/>
          </a:prstGeom>
          <a:noFill/>
          <a:ln w="5715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00" dirty="0"/>
          </a:p>
        </p:txBody>
      </p:sp>
      <p:sp>
        <p:nvSpPr>
          <p:cNvPr id="16" name="직사각형 15"/>
          <p:cNvSpPr/>
          <p:nvPr/>
        </p:nvSpPr>
        <p:spPr>
          <a:xfrm>
            <a:off x="4743451" y="1665500"/>
            <a:ext cx="3867150" cy="2094469"/>
          </a:xfrm>
          <a:prstGeom prst="rect">
            <a:avLst/>
          </a:prstGeom>
          <a:noFill/>
          <a:ln w="57150">
            <a:solidFill>
              <a:srgbClr val="F6CE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00" dirty="0"/>
          </a:p>
        </p:txBody>
      </p:sp>
      <p:sp>
        <p:nvSpPr>
          <p:cNvPr id="17" name="TextBox 17">
            <a:extLst>
              <a:ext uri="{FF2B5EF4-FFF2-40B4-BE49-F238E27FC236}">
                <a16:creationId xmlns="" xmlns:a16="http://schemas.microsoft.com/office/drawing/2014/main" id="{E1EEEB03-9B4B-40F0-9F6F-DB8C17FAF751}"/>
              </a:ext>
            </a:extLst>
          </p:cNvPr>
          <p:cNvSpPr txBox="1"/>
          <p:nvPr/>
        </p:nvSpPr>
        <p:spPr>
          <a:xfrm flipH="1">
            <a:off x="1177985" y="1326946"/>
            <a:ext cx="2581156" cy="67710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spcBef>
                <a:spcPts val="300"/>
              </a:spcBef>
              <a:defRPr/>
            </a:pPr>
            <a:r>
              <a:rPr lang="en-US" altLang="ko-KR" sz="3800" b="1" spc="-300" dirty="0" smtClean="0">
                <a:ln>
                  <a:solidFill>
                    <a:schemeClr val="tx1">
                      <a:lumMod val="95000"/>
                      <a:lumOff val="5000"/>
                      <a:alpha val="0"/>
                    </a:schemeClr>
                  </a:solidFill>
                </a:ln>
                <a:solidFill>
                  <a:srgbClr val="D4526B"/>
                </a:solidFill>
                <a:effectLst>
                  <a:glow rad="101600">
                    <a:schemeClr val="accent2">
                      <a:satMod val="175000"/>
                      <a:alpha val="40000"/>
                    </a:schemeClr>
                  </a:glow>
                </a:effectLst>
                <a:latin typeface="Century Gothic" panose="020B0502020202020204" pitchFamily="34" charset="0"/>
                <a:ea typeface="나눔바른고딕" panose="020B0603020101020101" pitchFamily="50" charset="-127"/>
              </a:rPr>
              <a:t>Negative list</a:t>
            </a:r>
            <a:endParaRPr kumimoji="0" lang="ko-KR" altLang="en-US" sz="3800" b="1" i="0" u="none" strike="noStrike" kern="1200" cap="none" spc="-300" normalizeH="0" baseline="0" noProof="0" dirty="0">
              <a:ln>
                <a:solidFill>
                  <a:schemeClr val="tx1">
                    <a:lumMod val="95000"/>
                    <a:lumOff val="5000"/>
                    <a:alpha val="0"/>
                  </a:schemeClr>
                </a:solidFill>
              </a:ln>
              <a:solidFill>
                <a:srgbClr val="D4526B"/>
              </a:solidFill>
              <a:effectLst>
                <a:glow rad="101600">
                  <a:schemeClr val="accent2">
                    <a:satMod val="175000"/>
                    <a:alpha val="40000"/>
                  </a:schemeClr>
                </a:glow>
              </a:effectLst>
              <a:uLnTx/>
              <a:uFillTx/>
              <a:latin typeface="Century Gothic" panose="020B0502020202020204" pitchFamily="34" charset="0"/>
              <a:ea typeface="나눔바른고딕" panose="020B0603020101020101" pitchFamily="50" charset="-127"/>
            </a:endParaRPr>
          </a:p>
        </p:txBody>
      </p:sp>
      <p:sp>
        <p:nvSpPr>
          <p:cNvPr id="73" name="TextBox 17">
            <a:extLst>
              <a:ext uri="{FF2B5EF4-FFF2-40B4-BE49-F238E27FC236}">
                <a16:creationId xmlns="" xmlns:a16="http://schemas.microsoft.com/office/drawing/2014/main" id="{E1EEEB03-9B4B-40F0-9F6F-DB8C17FAF751}"/>
              </a:ext>
            </a:extLst>
          </p:cNvPr>
          <p:cNvSpPr txBox="1"/>
          <p:nvPr/>
        </p:nvSpPr>
        <p:spPr>
          <a:xfrm flipH="1">
            <a:off x="5388035" y="1326946"/>
            <a:ext cx="2180405" cy="67710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lvl="0">
              <a:spcBef>
                <a:spcPts val="300"/>
              </a:spcBef>
              <a:defRPr/>
            </a:pPr>
            <a:r>
              <a:rPr lang="en-US" altLang="ko-KR" sz="3800" b="1" spc="-300" dirty="0" smtClean="0">
                <a:ln>
                  <a:solidFill>
                    <a:schemeClr val="tx1">
                      <a:lumMod val="95000"/>
                      <a:lumOff val="5000"/>
                      <a:alpha val="0"/>
                    </a:schemeClr>
                  </a:solidFill>
                </a:ln>
                <a:solidFill>
                  <a:srgbClr val="D4526B"/>
                </a:solidFill>
                <a:effectLst>
                  <a:glow rad="101600">
                    <a:schemeClr val="accent2">
                      <a:satMod val="175000"/>
                      <a:alpha val="40000"/>
                    </a:schemeClr>
                  </a:glow>
                </a:effectLst>
                <a:latin typeface="Century Gothic" panose="020B0502020202020204" pitchFamily="34" charset="0"/>
                <a:ea typeface="나눔바른고딕" panose="020B0603020101020101" pitchFamily="50" charset="-127"/>
              </a:rPr>
              <a:t>Positive list</a:t>
            </a:r>
            <a:endParaRPr kumimoji="0" lang="ko-KR" altLang="en-US" sz="3800" b="1" i="0" u="none" strike="noStrike" kern="1200" cap="none" spc="-300" normalizeH="0" baseline="0" noProof="0" dirty="0">
              <a:ln>
                <a:solidFill>
                  <a:schemeClr val="tx1">
                    <a:lumMod val="95000"/>
                    <a:lumOff val="5000"/>
                    <a:alpha val="0"/>
                  </a:schemeClr>
                </a:solidFill>
              </a:ln>
              <a:solidFill>
                <a:srgbClr val="D4526B"/>
              </a:solidFill>
              <a:effectLst>
                <a:glow rad="101600">
                  <a:schemeClr val="accent2">
                    <a:satMod val="175000"/>
                    <a:alpha val="40000"/>
                  </a:schemeClr>
                </a:glow>
              </a:effectLst>
              <a:uLnTx/>
              <a:uFillTx/>
              <a:latin typeface="Century Gothic" panose="020B0502020202020204" pitchFamily="34" charset="0"/>
              <a:ea typeface="나눔바른고딕" panose="020B0603020101020101" pitchFamily="50" charset="-127"/>
            </a:endParaRPr>
          </a:p>
        </p:txBody>
      </p:sp>
      <p:pic>
        <p:nvPicPr>
          <p:cNvPr id="7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20777" y="4235731"/>
            <a:ext cx="430649" cy="380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9" name="TextBox 78"/>
          <p:cNvSpPr txBox="1"/>
          <p:nvPr/>
        </p:nvSpPr>
        <p:spPr>
          <a:xfrm>
            <a:off x="5079365" y="4106643"/>
            <a:ext cx="4602480" cy="646331"/>
          </a:xfrm>
          <a:prstGeom prst="rect">
            <a:avLst/>
          </a:prstGeom>
          <a:noFill/>
        </p:spPr>
        <p:txBody>
          <a:bodyPr wrap="square" rtlCol="0">
            <a:spAutoFit/>
          </a:bodyPr>
          <a:lstStyle/>
          <a:p>
            <a:pPr>
              <a:lnSpc>
                <a:spcPct val="150000"/>
              </a:lnSpc>
            </a:pPr>
            <a:r>
              <a:rPr lang="ko-KR" altLang="en-US" sz="1200" b="1" dirty="0" smtClean="0">
                <a:solidFill>
                  <a:schemeClr val="tx2">
                    <a:lumMod val="75000"/>
                  </a:schemeClr>
                </a:solidFill>
                <a:latin typeface="나눔고딕" pitchFamily="50" charset="-127"/>
                <a:ea typeface="나눔고딕" pitchFamily="50" charset="-127"/>
              </a:rPr>
              <a:t>아세안화장품협회</a:t>
            </a:r>
            <a:r>
              <a:rPr lang="en-US" altLang="ko-KR" sz="1200" b="1" dirty="0" smtClean="0">
                <a:solidFill>
                  <a:schemeClr val="tx2">
                    <a:lumMod val="75000"/>
                  </a:schemeClr>
                </a:solidFill>
                <a:latin typeface="나눔고딕" pitchFamily="50" charset="-127"/>
                <a:ea typeface="나눔고딕" pitchFamily="50" charset="-127"/>
              </a:rPr>
              <a:t>(ACA) </a:t>
            </a:r>
            <a:r>
              <a:rPr lang="ko-KR" altLang="en-US" sz="1200" b="1" dirty="0" smtClean="0">
                <a:solidFill>
                  <a:schemeClr val="tx2">
                    <a:lumMod val="75000"/>
                  </a:schemeClr>
                </a:solidFill>
                <a:latin typeface="나눔고딕" pitchFamily="50" charset="-127"/>
                <a:ea typeface="나눔고딕" pitchFamily="50" charset="-127"/>
              </a:rPr>
              <a:t>    </a:t>
            </a:r>
            <a:r>
              <a:rPr lang="en-US" altLang="ko-KR" sz="1200" b="1" dirty="0" smtClean="0">
                <a:solidFill>
                  <a:schemeClr val="tx2">
                    <a:lumMod val="75000"/>
                  </a:schemeClr>
                </a:solidFill>
                <a:latin typeface="나눔고딕" pitchFamily="50" charset="-127"/>
                <a:ea typeface="나눔고딕" pitchFamily="50" charset="-127"/>
              </a:rPr>
              <a:t>http</a:t>
            </a:r>
            <a:r>
              <a:rPr lang="en-US" altLang="ko-KR" sz="1200" b="1" dirty="0">
                <a:solidFill>
                  <a:schemeClr val="tx2">
                    <a:lumMod val="75000"/>
                  </a:schemeClr>
                </a:solidFill>
                <a:latin typeface="나눔고딕" pitchFamily="50" charset="-127"/>
                <a:ea typeface="나눔고딕" pitchFamily="50" charset="-127"/>
              </a:rPr>
              <a:t>://</a:t>
            </a:r>
            <a:r>
              <a:rPr lang="en-US" altLang="ko-KR" sz="1200" b="1" dirty="0" smtClean="0">
                <a:solidFill>
                  <a:schemeClr val="tx2">
                    <a:lumMod val="75000"/>
                  </a:schemeClr>
                </a:solidFill>
                <a:latin typeface="나눔고딕" pitchFamily="50" charset="-127"/>
                <a:ea typeface="나눔고딕" pitchFamily="50" charset="-127"/>
              </a:rPr>
              <a:t>aseancosmetics.org</a:t>
            </a:r>
            <a:endParaRPr lang="en-US" altLang="ko-KR" sz="1200" b="1" dirty="0">
              <a:solidFill>
                <a:schemeClr val="tx2">
                  <a:lumMod val="75000"/>
                </a:schemeClr>
              </a:solidFill>
              <a:latin typeface="나눔고딕" pitchFamily="50" charset="-127"/>
              <a:ea typeface="나눔고딕" pitchFamily="50" charset="-127"/>
            </a:endParaRPr>
          </a:p>
          <a:p>
            <a:pPr>
              <a:lnSpc>
                <a:spcPct val="150000"/>
              </a:lnSpc>
            </a:pPr>
            <a:r>
              <a:rPr lang="ko-KR" altLang="en-US" sz="1200" b="1" dirty="0" smtClean="0">
                <a:solidFill>
                  <a:schemeClr val="tx2">
                    <a:lumMod val="75000"/>
                  </a:schemeClr>
                </a:solidFill>
                <a:latin typeface="나눔고딕" pitchFamily="50" charset="-127"/>
                <a:ea typeface="나눔고딕" pitchFamily="50" charset="-127"/>
              </a:rPr>
              <a:t>싱가포르 보건청</a:t>
            </a:r>
            <a:r>
              <a:rPr lang="en-US" altLang="ko-KR" sz="1200" b="1" dirty="0">
                <a:solidFill>
                  <a:schemeClr val="tx2">
                    <a:lumMod val="75000"/>
                  </a:schemeClr>
                </a:solidFill>
                <a:latin typeface="나눔고딕" pitchFamily="50" charset="-127"/>
                <a:ea typeface="나눔고딕" pitchFamily="50" charset="-127"/>
              </a:rPr>
              <a:t>(HSA</a:t>
            </a:r>
            <a:r>
              <a:rPr lang="en-US" altLang="ko-KR" sz="1200" b="1" dirty="0" smtClean="0">
                <a:solidFill>
                  <a:schemeClr val="tx2">
                    <a:lumMod val="75000"/>
                  </a:schemeClr>
                </a:solidFill>
                <a:latin typeface="나눔고딕" pitchFamily="50" charset="-127"/>
                <a:ea typeface="나눔고딕" pitchFamily="50" charset="-127"/>
              </a:rPr>
              <a:t>)        http</a:t>
            </a:r>
            <a:r>
              <a:rPr lang="en-US" altLang="ko-KR" sz="1200" b="1" dirty="0">
                <a:solidFill>
                  <a:schemeClr val="tx2">
                    <a:lumMod val="75000"/>
                  </a:schemeClr>
                </a:solidFill>
                <a:latin typeface="나눔고딕" pitchFamily="50" charset="-127"/>
                <a:ea typeface="나눔고딕" pitchFamily="50" charset="-127"/>
              </a:rPr>
              <a:t>://www.hsa.gov.sg</a:t>
            </a:r>
            <a:endParaRPr lang="ko-KR" altLang="en-US" sz="1200" b="1" dirty="0" smtClean="0">
              <a:solidFill>
                <a:schemeClr val="tx2">
                  <a:lumMod val="75000"/>
                </a:schemeClr>
              </a:solidFill>
              <a:latin typeface="나눔고딕" pitchFamily="50" charset="-127"/>
              <a:ea typeface="나눔고딕" pitchFamily="50" charset="-127"/>
            </a:endParaRPr>
          </a:p>
        </p:txBody>
      </p:sp>
      <p:sp>
        <p:nvSpPr>
          <p:cNvPr id="19" name="TextBox 17"/>
          <p:cNvSpPr txBox="1"/>
          <p:nvPr/>
        </p:nvSpPr>
        <p:spPr>
          <a:xfrm>
            <a:off x="712788" y="1888601"/>
            <a:ext cx="3511549" cy="764312"/>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150000"/>
              </a:lnSpc>
              <a:spcBef>
                <a:spcPts val="200"/>
              </a:spcBef>
            </a:pPr>
            <a:r>
              <a:rPr lang="ko-KR" altLang="en-US" sz="1500" b="1" dirty="0" smtClean="0">
                <a:ln>
                  <a:solidFill>
                    <a:schemeClr val="tx1">
                      <a:alpha val="0"/>
                    </a:schemeClr>
                  </a:solidFill>
                </a:ln>
                <a:solidFill>
                  <a:srgbClr val="FF0000"/>
                </a:solidFill>
                <a:latin typeface="+mn-ea"/>
              </a:rPr>
              <a:t>배합금지 성분 목록</a:t>
            </a:r>
            <a:endParaRPr lang="en-US" altLang="ko-KR" sz="1500" b="1" dirty="0" smtClean="0">
              <a:ln>
                <a:solidFill>
                  <a:schemeClr val="tx1">
                    <a:alpha val="0"/>
                  </a:schemeClr>
                </a:solidFill>
              </a:ln>
              <a:solidFill>
                <a:srgbClr val="FF0000"/>
              </a:solidFill>
              <a:latin typeface="+mn-ea"/>
            </a:endParaRPr>
          </a:p>
          <a:p>
            <a:pPr marL="285750" indent="-285750">
              <a:lnSpc>
                <a:spcPct val="150000"/>
              </a:lnSpc>
              <a:spcBef>
                <a:spcPts val="200"/>
              </a:spcBef>
              <a:buFont typeface="Wingdings" panose="05000000000000000000" pitchFamily="2" charset="2"/>
              <a:buChar char="§"/>
            </a:pPr>
            <a:r>
              <a:rPr lang="ko-KR" altLang="en-US" sz="1300" b="1" dirty="0" smtClean="0">
                <a:ln>
                  <a:solidFill>
                    <a:schemeClr val="tx1">
                      <a:alpha val="0"/>
                    </a:schemeClr>
                  </a:solidFill>
                </a:ln>
                <a:solidFill>
                  <a:schemeClr val="tx2"/>
                </a:solidFill>
                <a:latin typeface="+mn-ea"/>
              </a:rPr>
              <a:t>화장품에 </a:t>
            </a:r>
            <a:r>
              <a:rPr lang="ko-KR" altLang="en-US" sz="1300" b="1" dirty="0">
                <a:ln>
                  <a:solidFill>
                    <a:schemeClr val="tx1">
                      <a:alpha val="0"/>
                    </a:schemeClr>
                  </a:solidFill>
                </a:ln>
                <a:solidFill>
                  <a:schemeClr val="tx2"/>
                </a:solidFill>
                <a:latin typeface="+mn-ea"/>
              </a:rPr>
              <a:t>사용될 </a:t>
            </a:r>
            <a:r>
              <a:rPr lang="ko-KR" altLang="en-US" sz="1300" b="1" dirty="0" smtClean="0">
                <a:ln>
                  <a:solidFill>
                    <a:schemeClr val="tx1">
                      <a:alpha val="0"/>
                    </a:schemeClr>
                  </a:solidFill>
                </a:ln>
                <a:solidFill>
                  <a:schemeClr val="tx2"/>
                </a:solidFill>
                <a:latin typeface="+mn-ea"/>
              </a:rPr>
              <a:t>수 없는 </a:t>
            </a:r>
            <a:r>
              <a:rPr lang="ko-KR" altLang="en-US" sz="1300" b="1" dirty="0">
                <a:ln>
                  <a:solidFill>
                    <a:schemeClr val="tx1">
                      <a:alpha val="0"/>
                    </a:schemeClr>
                  </a:solidFill>
                </a:ln>
                <a:solidFill>
                  <a:schemeClr val="tx2"/>
                </a:solidFill>
                <a:latin typeface="+mn-ea"/>
              </a:rPr>
              <a:t>성분들의 </a:t>
            </a:r>
            <a:r>
              <a:rPr lang="ko-KR" altLang="en-US" sz="1300" b="1" dirty="0" smtClean="0">
                <a:ln>
                  <a:solidFill>
                    <a:schemeClr val="tx1">
                      <a:alpha val="0"/>
                    </a:schemeClr>
                  </a:solidFill>
                </a:ln>
                <a:solidFill>
                  <a:schemeClr val="tx2"/>
                </a:solidFill>
                <a:latin typeface="+mn-ea"/>
              </a:rPr>
              <a:t>목록</a:t>
            </a:r>
          </a:p>
        </p:txBody>
      </p:sp>
      <p:sp>
        <p:nvSpPr>
          <p:cNvPr id="20" name="TextBox 17"/>
          <p:cNvSpPr txBox="1"/>
          <p:nvPr/>
        </p:nvSpPr>
        <p:spPr>
          <a:xfrm>
            <a:off x="4850964" y="2367482"/>
            <a:ext cx="4830881" cy="1415772"/>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150000"/>
              </a:lnSpc>
              <a:spcBef>
                <a:spcPts val="200"/>
              </a:spcBef>
            </a:pPr>
            <a:r>
              <a:rPr lang="ko-KR" altLang="en-US" sz="1500" b="1" dirty="0">
                <a:ln>
                  <a:solidFill>
                    <a:schemeClr val="tx1">
                      <a:alpha val="0"/>
                    </a:schemeClr>
                  </a:solidFill>
                </a:ln>
                <a:solidFill>
                  <a:srgbClr val="FF0000"/>
                </a:solidFill>
                <a:latin typeface="+mn-ea"/>
              </a:rPr>
              <a:t>화장품에 사용 가능한 성분 </a:t>
            </a:r>
            <a:r>
              <a:rPr lang="ko-KR" altLang="en-US" sz="1500" b="1" dirty="0" smtClean="0">
                <a:ln>
                  <a:solidFill>
                    <a:schemeClr val="tx1">
                      <a:alpha val="0"/>
                    </a:schemeClr>
                  </a:solidFill>
                </a:ln>
                <a:solidFill>
                  <a:srgbClr val="FF0000"/>
                </a:solidFill>
                <a:latin typeface="+mn-ea"/>
              </a:rPr>
              <a:t>목록</a:t>
            </a:r>
            <a:endParaRPr lang="en-US" altLang="ko-KR" sz="1300" b="1" dirty="0">
              <a:ln>
                <a:solidFill>
                  <a:schemeClr val="tx1">
                    <a:alpha val="0"/>
                  </a:schemeClr>
                </a:solidFill>
              </a:ln>
              <a:solidFill>
                <a:schemeClr val="tx2"/>
              </a:solidFill>
              <a:latin typeface="+mn-ea"/>
            </a:endParaRPr>
          </a:p>
          <a:p>
            <a:pPr marL="742950" lvl="1" indent="-285750">
              <a:lnSpc>
                <a:spcPct val="150000"/>
              </a:lnSpc>
              <a:spcBef>
                <a:spcPts val="200"/>
              </a:spcBef>
              <a:buFont typeface="Arial" panose="020B0604020202020204" pitchFamily="34" charset="0"/>
              <a:buChar char="•"/>
            </a:pPr>
            <a:r>
              <a:rPr lang="ko-KR" altLang="en-US" sz="1300" b="1" dirty="0">
                <a:ln>
                  <a:solidFill>
                    <a:schemeClr val="tx1">
                      <a:alpha val="0"/>
                    </a:schemeClr>
                  </a:solidFill>
                </a:ln>
                <a:solidFill>
                  <a:schemeClr val="tx2"/>
                </a:solidFill>
                <a:latin typeface="+mn-ea"/>
              </a:rPr>
              <a:t>허용 </a:t>
            </a:r>
            <a:r>
              <a:rPr lang="ko-KR" altLang="en-US" sz="1300" b="1" dirty="0" smtClean="0">
                <a:ln>
                  <a:solidFill>
                    <a:schemeClr val="tx1">
                      <a:alpha val="0"/>
                    </a:schemeClr>
                  </a:solidFill>
                </a:ln>
                <a:solidFill>
                  <a:schemeClr val="tx2"/>
                </a:solidFill>
                <a:latin typeface="+mn-ea"/>
              </a:rPr>
              <a:t>착색</a:t>
            </a:r>
            <a:r>
              <a:rPr lang="ko-KR" altLang="en-US" sz="1300" b="1" dirty="0">
                <a:ln>
                  <a:solidFill>
                    <a:schemeClr val="tx1">
                      <a:alpha val="0"/>
                    </a:schemeClr>
                  </a:solidFill>
                </a:ln>
                <a:solidFill>
                  <a:schemeClr val="tx2"/>
                </a:solidFill>
                <a:latin typeface="+mn-ea"/>
              </a:rPr>
              <a:t>제</a:t>
            </a:r>
            <a:r>
              <a:rPr lang="ko-KR" altLang="en-US" sz="1300" b="1" dirty="0" smtClean="0">
                <a:ln>
                  <a:solidFill>
                    <a:schemeClr val="tx1">
                      <a:alpha val="0"/>
                    </a:schemeClr>
                  </a:solidFill>
                </a:ln>
                <a:solidFill>
                  <a:schemeClr val="tx2"/>
                </a:solidFill>
                <a:latin typeface="+mn-ea"/>
              </a:rPr>
              <a:t> 목록</a:t>
            </a:r>
            <a:endParaRPr lang="en-US" altLang="ko-KR" sz="1300" b="1" dirty="0">
              <a:ln>
                <a:solidFill>
                  <a:schemeClr val="tx1">
                    <a:alpha val="0"/>
                  </a:schemeClr>
                </a:solidFill>
              </a:ln>
              <a:solidFill>
                <a:schemeClr val="tx2"/>
              </a:solidFill>
              <a:latin typeface="+mn-ea"/>
            </a:endParaRPr>
          </a:p>
          <a:p>
            <a:pPr marL="742950" lvl="1" indent="-285750">
              <a:lnSpc>
                <a:spcPct val="150000"/>
              </a:lnSpc>
              <a:spcBef>
                <a:spcPts val="200"/>
              </a:spcBef>
              <a:buFont typeface="Arial" panose="020B0604020202020204" pitchFamily="34" charset="0"/>
              <a:buChar char="•"/>
            </a:pPr>
            <a:r>
              <a:rPr lang="ko-KR" altLang="en-US" sz="1300" b="1" dirty="0">
                <a:ln>
                  <a:solidFill>
                    <a:schemeClr val="tx1">
                      <a:alpha val="0"/>
                    </a:schemeClr>
                  </a:solidFill>
                </a:ln>
                <a:solidFill>
                  <a:schemeClr val="tx2"/>
                </a:solidFill>
                <a:latin typeface="+mn-ea"/>
              </a:rPr>
              <a:t>허용 보존제 목록</a:t>
            </a:r>
            <a:endParaRPr lang="en-US" altLang="ko-KR" sz="1300" b="1" dirty="0">
              <a:ln>
                <a:solidFill>
                  <a:schemeClr val="tx1">
                    <a:alpha val="0"/>
                  </a:schemeClr>
                </a:solidFill>
              </a:ln>
              <a:solidFill>
                <a:schemeClr val="tx2"/>
              </a:solidFill>
              <a:latin typeface="+mn-ea"/>
            </a:endParaRPr>
          </a:p>
          <a:p>
            <a:pPr marL="742950" lvl="1" indent="-285750">
              <a:lnSpc>
                <a:spcPct val="150000"/>
              </a:lnSpc>
              <a:spcBef>
                <a:spcPts val="200"/>
              </a:spcBef>
              <a:buFont typeface="Arial" panose="020B0604020202020204" pitchFamily="34" charset="0"/>
              <a:buChar char="•"/>
            </a:pPr>
            <a:r>
              <a:rPr lang="ko-KR" altLang="en-US" sz="1300" b="1" dirty="0">
                <a:ln>
                  <a:solidFill>
                    <a:schemeClr val="tx1">
                      <a:alpha val="0"/>
                    </a:schemeClr>
                  </a:solidFill>
                </a:ln>
                <a:solidFill>
                  <a:schemeClr val="tx2"/>
                </a:solidFill>
                <a:latin typeface="+mn-ea"/>
              </a:rPr>
              <a:t>허용 자외선 차단제 목록</a:t>
            </a:r>
            <a:endParaRPr lang="en-US" altLang="ko-KR" sz="1300" b="1" dirty="0">
              <a:ln>
                <a:solidFill>
                  <a:schemeClr val="tx1">
                    <a:alpha val="0"/>
                  </a:schemeClr>
                </a:solidFill>
              </a:ln>
              <a:solidFill>
                <a:schemeClr val="tx2"/>
              </a:solidFill>
              <a:latin typeface="+mn-ea"/>
            </a:endParaRPr>
          </a:p>
        </p:txBody>
      </p:sp>
      <p:sp>
        <p:nvSpPr>
          <p:cNvPr id="21" name="TextBox 17"/>
          <p:cNvSpPr txBox="1"/>
          <p:nvPr/>
        </p:nvSpPr>
        <p:spPr>
          <a:xfrm>
            <a:off x="4850964" y="1968850"/>
            <a:ext cx="4707784" cy="317010"/>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ts val="1900"/>
              </a:lnSpc>
              <a:spcBef>
                <a:spcPts val="200"/>
              </a:spcBef>
            </a:pPr>
            <a:r>
              <a:rPr lang="ko-KR" altLang="en-US" sz="1500" b="1" dirty="0" smtClean="0">
                <a:ln>
                  <a:solidFill>
                    <a:schemeClr val="tx1">
                      <a:alpha val="0"/>
                    </a:schemeClr>
                  </a:solidFill>
                </a:ln>
                <a:solidFill>
                  <a:srgbClr val="FF0000"/>
                </a:solidFill>
                <a:latin typeface="+mn-ea"/>
              </a:rPr>
              <a:t>배합한도 성분 목록</a:t>
            </a:r>
            <a:endParaRPr lang="en-US" altLang="ko-KR" sz="1500" b="1" dirty="0" smtClean="0">
              <a:ln>
                <a:solidFill>
                  <a:schemeClr val="tx1">
                    <a:alpha val="0"/>
                  </a:schemeClr>
                </a:solidFill>
              </a:ln>
              <a:solidFill>
                <a:srgbClr val="FF0000"/>
              </a:solidFill>
              <a:latin typeface="+mn-ea"/>
            </a:endParaRPr>
          </a:p>
        </p:txBody>
      </p:sp>
    </p:spTree>
    <p:extLst>
      <p:ext uri="{BB962C8B-B14F-4D97-AF65-F5344CB8AC3E}">
        <p14:creationId xmlns:p14="http://schemas.microsoft.com/office/powerpoint/2010/main" val="8955198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아세안의 화장품 원료 관리 체계</a:t>
            </a: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solidFill>
                    <a:schemeClr val="bg1"/>
                  </a:solidFill>
                  <a:latin typeface="나눔고딕 ExtraBold" panose="020D0904000000000000" pitchFamily="50" charset="-127"/>
                  <a:ea typeface="나눔고딕 ExtraBold" panose="020D0904000000000000" pitchFamily="50" charset="-127"/>
                </a:rPr>
                <a:t>1</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 성분 관련 규정</a:t>
            </a: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29</a:t>
            </a:fld>
            <a:endParaRPr lang="ko-KR" altLang="en-US" dirty="0"/>
          </a:p>
        </p:txBody>
      </p:sp>
      <p:sp>
        <p:nvSpPr>
          <p:cNvPr id="18" name="직사각형 17"/>
          <p:cNvSpPr/>
          <p:nvPr/>
        </p:nvSpPr>
        <p:spPr>
          <a:xfrm>
            <a:off x="640431" y="1351228"/>
            <a:ext cx="6741444" cy="369332"/>
          </a:xfrm>
          <a:prstGeom prst="rect">
            <a:avLst/>
          </a:prstGeom>
        </p:spPr>
        <p:txBody>
          <a:bodyPr wrap="square">
            <a:spAutoFit/>
          </a:bodyPr>
          <a:lstStyle/>
          <a:p>
            <a:r>
              <a:rPr lang="en-US" altLang="ko-KR" b="1" dirty="0">
                <a:solidFill>
                  <a:schemeClr val="tx2">
                    <a:lumMod val="75000"/>
                  </a:schemeClr>
                </a:solidFill>
                <a:latin typeface="HY울릉도M" panose="02030600000101010101" pitchFamily="18" charset="-127"/>
                <a:ea typeface="HY울릉도M" panose="02030600000101010101" pitchFamily="18" charset="-127"/>
              </a:rPr>
              <a:t>ASEAN Cosmetic Directive</a:t>
            </a:r>
            <a:r>
              <a:rPr lang="ko-KR" altLang="en-US" b="1" dirty="0">
                <a:solidFill>
                  <a:schemeClr val="tx2">
                    <a:lumMod val="75000"/>
                  </a:schemeClr>
                </a:solidFill>
                <a:latin typeface="HY울릉도M" panose="02030600000101010101" pitchFamily="18" charset="-127"/>
                <a:ea typeface="HY울릉도M" panose="02030600000101010101" pitchFamily="18" charset="-127"/>
              </a:rPr>
              <a:t>에서 원료 관련 규제의 </a:t>
            </a:r>
            <a:r>
              <a:rPr lang="ko-KR" altLang="en-US" b="1" dirty="0" smtClean="0">
                <a:solidFill>
                  <a:schemeClr val="tx2">
                    <a:lumMod val="75000"/>
                  </a:schemeClr>
                </a:solidFill>
                <a:latin typeface="HY울릉도M" panose="02030600000101010101" pitchFamily="18" charset="-127"/>
                <a:ea typeface="HY울릉도M" panose="02030600000101010101" pitchFamily="18" charset="-127"/>
              </a:rPr>
              <a:t>메커니즘은</a:t>
            </a:r>
            <a:r>
              <a:rPr lang="en-US" altLang="ko-KR" b="1" dirty="0" smtClean="0">
                <a:solidFill>
                  <a:schemeClr val="tx2">
                    <a:lumMod val="75000"/>
                  </a:schemeClr>
                </a:solidFill>
                <a:latin typeface="HY울릉도M" panose="02030600000101010101" pitchFamily="18" charset="-127"/>
                <a:ea typeface="HY울릉도M" panose="02030600000101010101" pitchFamily="18" charset="-127"/>
              </a:rPr>
              <a:t>?</a:t>
            </a:r>
          </a:p>
        </p:txBody>
      </p:sp>
      <p:sp>
        <p:nvSpPr>
          <p:cNvPr id="19" name="직사각형 18"/>
          <p:cNvSpPr/>
          <p:nvPr/>
        </p:nvSpPr>
        <p:spPr>
          <a:xfrm>
            <a:off x="706326" y="3636821"/>
            <a:ext cx="8033663" cy="1384995"/>
          </a:xfrm>
          <a:prstGeom prst="rect">
            <a:avLst/>
          </a:prstGeom>
        </p:spPr>
        <p:txBody>
          <a:bodyPr wrap="square">
            <a:spAutoFit/>
          </a:bodyPr>
          <a:lstStyle/>
          <a:p>
            <a:pPr marL="285750" indent="-285750">
              <a:lnSpc>
                <a:spcPct val="150000"/>
              </a:lnSpc>
              <a:buFont typeface="Wingdings" panose="05000000000000000000" pitchFamily="2" charset="2"/>
              <a:buChar char="§"/>
            </a:pPr>
            <a:r>
              <a:rPr lang="ko-KR" altLang="en-US" sz="1400" b="1" dirty="0">
                <a:solidFill>
                  <a:schemeClr val="tx2">
                    <a:lumMod val="75000"/>
                  </a:schemeClr>
                </a:solidFill>
                <a:latin typeface="나눔고딕" pitchFamily="50" charset="-127"/>
                <a:ea typeface="나눔고딕" pitchFamily="50" charset="-127"/>
              </a:rPr>
              <a:t>아세안 화장품 위원회</a:t>
            </a:r>
            <a:r>
              <a:rPr lang="en-US" altLang="ko-KR" sz="1400" b="1" dirty="0">
                <a:solidFill>
                  <a:schemeClr val="tx2">
                    <a:lumMod val="75000"/>
                  </a:schemeClr>
                </a:solidFill>
                <a:latin typeface="나눔고딕" pitchFamily="50" charset="-127"/>
                <a:ea typeface="나눔고딕" pitchFamily="50" charset="-127"/>
              </a:rPr>
              <a:t>(ACC)</a:t>
            </a:r>
            <a:r>
              <a:rPr lang="ko-KR" altLang="en-US" sz="1400" b="1" dirty="0">
                <a:solidFill>
                  <a:schemeClr val="tx2">
                    <a:lumMod val="75000"/>
                  </a:schemeClr>
                </a:solidFill>
                <a:latin typeface="나눔고딕" pitchFamily="50" charset="-127"/>
                <a:ea typeface="나눔고딕" pitchFamily="50" charset="-127"/>
              </a:rPr>
              <a:t>가 성분의 안전성과 기술 자료를 </a:t>
            </a:r>
            <a:r>
              <a:rPr lang="ko-KR" altLang="en-US" sz="1400" b="1" dirty="0" smtClean="0">
                <a:solidFill>
                  <a:schemeClr val="tx2">
                    <a:lumMod val="75000"/>
                  </a:schemeClr>
                </a:solidFill>
                <a:latin typeface="나눔고딕" pitchFamily="50" charset="-127"/>
                <a:ea typeface="나눔고딕" pitchFamily="50" charset="-127"/>
              </a:rPr>
              <a:t>검토한</a:t>
            </a:r>
            <a:r>
              <a:rPr lang="en-US" altLang="ko-KR" sz="1400" b="1" dirty="0" smtClean="0">
                <a:solidFill>
                  <a:schemeClr val="tx2">
                    <a:lumMod val="75000"/>
                  </a:schemeClr>
                </a:solidFill>
                <a:latin typeface="나눔고딕" pitchFamily="50" charset="-127"/>
                <a:ea typeface="나눔고딕" pitchFamily="50" charset="-127"/>
              </a:rPr>
              <a:t> </a:t>
            </a:r>
            <a:r>
              <a:rPr lang="ko-KR" altLang="en-US" sz="1400" b="1" dirty="0" smtClean="0">
                <a:solidFill>
                  <a:schemeClr val="tx2">
                    <a:lumMod val="75000"/>
                  </a:schemeClr>
                </a:solidFill>
                <a:latin typeface="나눔고딕" pitchFamily="50" charset="-127"/>
                <a:ea typeface="나눔고딕" pitchFamily="50" charset="-127"/>
              </a:rPr>
              <a:t>후에  </a:t>
            </a:r>
            <a:r>
              <a:rPr lang="ko-KR" altLang="en-US" sz="1400" b="1" dirty="0">
                <a:solidFill>
                  <a:schemeClr val="tx2">
                    <a:lumMod val="75000"/>
                  </a:schemeClr>
                </a:solidFill>
                <a:latin typeface="나눔고딕" pitchFamily="50" charset="-127"/>
                <a:ea typeface="나눔고딕" pitchFamily="50" charset="-127"/>
              </a:rPr>
              <a:t>채택할 기타 기술 및 안전성 관련 사안에 대한 권고를 제시하는데 도움을 제공하기 위하여 </a:t>
            </a:r>
            <a:r>
              <a:rPr lang="en-US" altLang="ko-KR" sz="1400" b="1" dirty="0" smtClean="0">
                <a:solidFill>
                  <a:schemeClr val="tx2">
                    <a:lumMod val="75000"/>
                  </a:schemeClr>
                </a:solidFill>
                <a:latin typeface="나눔고딕" pitchFamily="50" charset="-127"/>
                <a:ea typeface="나눔고딕" pitchFamily="50" charset="-127"/>
              </a:rPr>
              <a:t>“</a:t>
            </a:r>
            <a:r>
              <a:rPr lang="ko-KR" altLang="en-US" sz="1400" b="1" dirty="0" smtClean="0">
                <a:solidFill>
                  <a:schemeClr val="tx2">
                    <a:lumMod val="75000"/>
                  </a:schemeClr>
                </a:solidFill>
                <a:latin typeface="나눔고딕" pitchFamily="50" charset="-127"/>
                <a:ea typeface="나눔고딕" pitchFamily="50" charset="-127"/>
              </a:rPr>
              <a:t>아세안 화장품 과학 기구</a:t>
            </a:r>
            <a:r>
              <a:rPr lang="en-US" altLang="ko-KR" sz="1400" b="1" dirty="0" smtClean="0">
                <a:solidFill>
                  <a:schemeClr val="tx2">
                    <a:lumMod val="75000"/>
                  </a:schemeClr>
                </a:solidFill>
                <a:latin typeface="나눔고딕" pitchFamily="50" charset="-127"/>
                <a:ea typeface="나눔고딕" pitchFamily="50" charset="-127"/>
              </a:rPr>
              <a:t>”</a:t>
            </a:r>
            <a:r>
              <a:rPr lang="ko-KR" altLang="en-US" sz="1400" b="1" dirty="0" smtClean="0">
                <a:solidFill>
                  <a:schemeClr val="tx2">
                    <a:lumMod val="75000"/>
                  </a:schemeClr>
                </a:solidFill>
                <a:latin typeface="나눔고딕" pitchFamily="50" charset="-127"/>
                <a:ea typeface="나눔고딕" pitchFamily="50" charset="-127"/>
              </a:rPr>
              <a:t>가 구성됨</a:t>
            </a:r>
            <a:endParaRPr lang="en-US" altLang="ko-KR" sz="1400" b="1" dirty="0" smtClean="0">
              <a:solidFill>
                <a:schemeClr val="tx2">
                  <a:lumMod val="75000"/>
                </a:schemeClr>
              </a:solidFill>
              <a:latin typeface="나눔고딕" pitchFamily="50" charset="-127"/>
              <a:ea typeface="나눔고딕" pitchFamily="50" charset="-127"/>
            </a:endParaRPr>
          </a:p>
          <a:p>
            <a:pPr marL="285750" indent="-285750">
              <a:lnSpc>
                <a:spcPct val="150000"/>
              </a:lnSpc>
              <a:buFont typeface="Wingdings" panose="05000000000000000000" pitchFamily="2" charset="2"/>
              <a:buChar char="§"/>
            </a:pPr>
            <a:r>
              <a:rPr lang="en-US" altLang="ko-KR" sz="1400" b="1" dirty="0">
                <a:solidFill>
                  <a:schemeClr val="tx2">
                    <a:lumMod val="75000"/>
                  </a:schemeClr>
                </a:solidFill>
                <a:latin typeface="나눔고딕" pitchFamily="50" charset="-127"/>
                <a:ea typeface="나눔고딕" pitchFamily="50" charset="-127"/>
              </a:rPr>
              <a:t>“</a:t>
            </a:r>
            <a:r>
              <a:rPr lang="ko-KR" altLang="en-US" sz="1400" b="1" dirty="0">
                <a:solidFill>
                  <a:schemeClr val="tx2">
                    <a:lumMod val="75000"/>
                  </a:schemeClr>
                </a:solidFill>
                <a:latin typeface="나눔고딕" pitchFamily="50" charset="-127"/>
                <a:ea typeface="나눔고딕" pitchFamily="50" charset="-127"/>
              </a:rPr>
              <a:t>아세안 화장품 과학 기구</a:t>
            </a:r>
            <a:r>
              <a:rPr lang="en-US" altLang="ko-KR" sz="1400" b="1" dirty="0">
                <a:solidFill>
                  <a:schemeClr val="tx2">
                    <a:lumMod val="75000"/>
                  </a:schemeClr>
                </a:solidFill>
                <a:latin typeface="나눔고딕" pitchFamily="50" charset="-127"/>
                <a:ea typeface="나눔고딕" pitchFamily="50" charset="-127"/>
              </a:rPr>
              <a:t>” </a:t>
            </a:r>
            <a:r>
              <a:rPr lang="ko-KR" altLang="en-US" sz="1400" b="1" dirty="0" smtClean="0">
                <a:solidFill>
                  <a:schemeClr val="tx2">
                    <a:lumMod val="75000"/>
                  </a:schemeClr>
                </a:solidFill>
                <a:latin typeface="나눔고딕" pitchFamily="50" charset="-127"/>
                <a:ea typeface="나눔고딕" pitchFamily="50" charset="-127"/>
              </a:rPr>
              <a:t>는 관리당국</a:t>
            </a:r>
            <a:r>
              <a:rPr lang="en-US" altLang="ko-KR" sz="1400" b="1" dirty="0">
                <a:solidFill>
                  <a:schemeClr val="tx2">
                    <a:lumMod val="75000"/>
                  </a:schemeClr>
                </a:solidFill>
                <a:latin typeface="나눔고딕" pitchFamily="50" charset="-127"/>
                <a:ea typeface="나눔고딕" pitchFamily="50" charset="-127"/>
              </a:rPr>
              <a:t>, </a:t>
            </a:r>
            <a:r>
              <a:rPr lang="ko-KR" altLang="en-US" sz="1400" b="1" dirty="0">
                <a:solidFill>
                  <a:schemeClr val="tx2">
                    <a:lumMod val="75000"/>
                  </a:schemeClr>
                </a:solidFill>
                <a:latin typeface="나눔고딕" pitchFamily="50" charset="-127"/>
                <a:ea typeface="나눔고딕" pitchFamily="50" charset="-127"/>
              </a:rPr>
              <a:t>업계 및 학계의 대표자들로 </a:t>
            </a:r>
            <a:r>
              <a:rPr lang="ko-KR" altLang="en-US" sz="1400" b="1" dirty="0" smtClean="0">
                <a:solidFill>
                  <a:schemeClr val="tx2">
                    <a:lumMod val="75000"/>
                  </a:schemeClr>
                </a:solidFill>
                <a:latin typeface="나눔고딕" pitchFamily="50" charset="-127"/>
                <a:ea typeface="나눔고딕" pitchFamily="50" charset="-127"/>
              </a:rPr>
              <a:t>구성됨</a:t>
            </a:r>
            <a:endParaRPr lang="en-US" altLang="ko-KR" sz="1400" b="1" dirty="0" smtClean="0">
              <a:solidFill>
                <a:schemeClr val="tx2">
                  <a:lumMod val="75000"/>
                </a:schemeClr>
              </a:solidFill>
              <a:latin typeface="나눔고딕" pitchFamily="50" charset="-127"/>
              <a:ea typeface="나눔고딕" pitchFamily="50" charset="-127"/>
            </a:endParaRPr>
          </a:p>
          <a:p>
            <a:pPr marL="285750" indent="-285750">
              <a:lnSpc>
                <a:spcPct val="150000"/>
              </a:lnSpc>
              <a:buFont typeface="Wingdings" panose="05000000000000000000" pitchFamily="2" charset="2"/>
              <a:buChar char="§"/>
            </a:pPr>
            <a:endParaRPr lang="en-US" altLang="ko-KR" sz="1400" b="1" dirty="0" smtClean="0">
              <a:solidFill>
                <a:schemeClr val="tx2">
                  <a:lumMod val="75000"/>
                </a:schemeClr>
              </a:solidFill>
              <a:latin typeface="나눔고딕" pitchFamily="50" charset="-127"/>
              <a:ea typeface="나눔고딕" pitchFamily="50" charset="-127"/>
            </a:endParaRPr>
          </a:p>
        </p:txBody>
      </p:sp>
      <p:sp>
        <p:nvSpPr>
          <p:cNvPr id="23" name="직사각형 22"/>
          <p:cNvSpPr/>
          <p:nvPr/>
        </p:nvSpPr>
        <p:spPr>
          <a:xfrm>
            <a:off x="424046" y="1941962"/>
            <a:ext cx="4516051" cy="1466259"/>
          </a:xfrm>
          <a:prstGeom prst="rect">
            <a:avLst/>
          </a:prstGeom>
          <a:pattFill prst="pct20">
            <a:fgClr>
              <a:srgbClr val="C3D7EB"/>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p>
        </p:txBody>
      </p:sp>
      <p:sp>
        <p:nvSpPr>
          <p:cNvPr id="24" name="직사각형 23"/>
          <p:cNvSpPr/>
          <p:nvPr/>
        </p:nvSpPr>
        <p:spPr>
          <a:xfrm>
            <a:off x="550190" y="2019300"/>
            <a:ext cx="4261025" cy="1290362"/>
          </a:xfrm>
          <a:prstGeom prst="rect">
            <a:avLst/>
          </a:prstGeom>
          <a:solidFill>
            <a:srgbClr val="C3D7E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25" name="직사각형 24"/>
          <p:cNvSpPr/>
          <p:nvPr/>
        </p:nvSpPr>
        <p:spPr>
          <a:xfrm>
            <a:off x="551366" y="2836587"/>
            <a:ext cx="4246196" cy="473217"/>
          </a:xfrm>
          <a:prstGeom prst="rect">
            <a:avLst/>
          </a:prstGeom>
          <a:solidFill>
            <a:srgbClr val="87B0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6" name="TextBox 17"/>
          <p:cNvSpPr txBox="1"/>
          <p:nvPr/>
        </p:nvSpPr>
        <p:spPr>
          <a:xfrm>
            <a:off x="1397246" y="2853594"/>
            <a:ext cx="2428871" cy="369332"/>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ko-KR" altLang="en-US" b="1" dirty="0" smtClean="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rPr>
              <a:t>아세안 화장품 과학 기구</a:t>
            </a:r>
            <a:endParaRPr lang="ko-KR" altLang="en-US" b="1"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2" name="직사각형 1"/>
          <p:cNvSpPr/>
          <p:nvPr/>
        </p:nvSpPr>
        <p:spPr>
          <a:xfrm>
            <a:off x="694988" y="2109756"/>
            <a:ext cx="3974165" cy="707886"/>
          </a:xfrm>
          <a:prstGeom prst="rect">
            <a:avLst/>
          </a:prstGeom>
        </p:spPr>
        <p:txBody>
          <a:bodyPr wrap="none">
            <a:spAutoFit/>
          </a:bodyPr>
          <a:lstStyle/>
          <a:p>
            <a:pPr algn="ctr" fontAlgn="base"/>
            <a:r>
              <a:rPr lang="en-US" altLang="ko-KR" sz="2000" b="1" dirty="0" smtClean="0">
                <a:solidFill>
                  <a:schemeClr val="tx2">
                    <a:lumMod val="75000"/>
                  </a:schemeClr>
                </a:solidFill>
                <a:latin typeface="나눔고딕" pitchFamily="50" charset="-127"/>
                <a:ea typeface="나눔고딕" pitchFamily="50" charset="-127"/>
              </a:rPr>
              <a:t>ASEAN </a:t>
            </a:r>
            <a:r>
              <a:rPr lang="en-US" altLang="ko-KR" sz="2000" b="1" dirty="0">
                <a:solidFill>
                  <a:schemeClr val="tx2">
                    <a:lumMod val="75000"/>
                  </a:schemeClr>
                </a:solidFill>
                <a:latin typeface="나눔고딕" pitchFamily="50" charset="-127"/>
                <a:ea typeface="나눔고딕" pitchFamily="50" charset="-127"/>
              </a:rPr>
              <a:t>Cosmetic Scientific </a:t>
            </a:r>
            <a:r>
              <a:rPr lang="en-US" altLang="ko-KR" sz="2000" b="1" dirty="0" smtClean="0">
                <a:solidFill>
                  <a:schemeClr val="tx2">
                    <a:lumMod val="75000"/>
                  </a:schemeClr>
                </a:solidFill>
                <a:latin typeface="나눔고딕" pitchFamily="50" charset="-127"/>
                <a:ea typeface="나눔고딕" pitchFamily="50" charset="-127"/>
              </a:rPr>
              <a:t>Body</a:t>
            </a:r>
          </a:p>
          <a:p>
            <a:pPr algn="ctr" fontAlgn="base"/>
            <a:r>
              <a:rPr lang="en-US" altLang="ko-KR" sz="2000" b="1" dirty="0" smtClean="0">
                <a:solidFill>
                  <a:schemeClr val="tx2">
                    <a:lumMod val="75000"/>
                  </a:schemeClr>
                </a:solidFill>
                <a:latin typeface="나눔고딕" pitchFamily="50" charset="-127"/>
                <a:ea typeface="나눔고딕" pitchFamily="50" charset="-127"/>
              </a:rPr>
              <a:t>(</a:t>
            </a:r>
            <a:r>
              <a:rPr lang="en-US" altLang="ko-KR" sz="2000" b="1" dirty="0">
                <a:solidFill>
                  <a:schemeClr val="tx2">
                    <a:lumMod val="75000"/>
                  </a:schemeClr>
                </a:solidFill>
                <a:latin typeface="나눔고딕" pitchFamily="50" charset="-127"/>
                <a:ea typeface="나눔고딕" pitchFamily="50" charset="-127"/>
              </a:rPr>
              <a:t>ACSB)</a:t>
            </a:r>
            <a:endParaRPr lang="ko-KR" altLang="en-US" sz="2000" b="1" dirty="0">
              <a:solidFill>
                <a:schemeClr val="tx2">
                  <a:lumMod val="75000"/>
                </a:schemeClr>
              </a:solidFill>
              <a:latin typeface="나눔고딕" pitchFamily="50" charset="-127"/>
              <a:ea typeface="나눔고딕" pitchFamily="50" charset="-127"/>
            </a:endParaRPr>
          </a:p>
        </p:txBody>
      </p:sp>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8281"/>
          <a:stretch/>
        </p:blipFill>
        <p:spPr bwMode="auto">
          <a:xfrm>
            <a:off x="5021488" y="2000310"/>
            <a:ext cx="3731632" cy="1369811"/>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6858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1" name="Title 1"/>
          <p:cNvSpPr txBox="1">
            <a:spLocks/>
          </p:cNvSpPr>
          <p:nvPr/>
        </p:nvSpPr>
        <p:spPr>
          <a:xfrm>
            <a:off x="503238" y="2184990"/>
            <a:ext cx="5723604" cy="1975530"/>
          </a:xfrm>
          <a:prstGeom prst="rect">
            <a:avLst/>
          </a:prstGeom>
        </p:spPr>
        <p:txBody>
          <a:bodyPr vert="horz" lIns="91440" tIns="45720" rIns="91440" bIns="45720" rtlCol="0" anchor="t" anchorCtr="0">
            <a:noAutofit/>
          </a:bodyPr>
          <a:lstStyle>
            <a:lvl1pPr algn="ctr" defTabSz="1152144" rtl="0" eaLnBrk="1" latinLnBrk="1" hangingPunct="1">
              <a:lnSpc>
                <a:spcPct val="90000"/>
              </a:lnSpc>
              <a:spcBef>
                <a:spcPct val="0"/>
              </a:spcBef>
              <a:buNone/>
              <a:defRPr lang="en-US" altLang="en-US" sz="5000" b="0" kern="1200" spc="0" baseline="0" dirty="0">
                <a:solidFill>
                  <a:schemeClr val="bg1"/>
                </a:solidFill>
                <a:latin typeface="배달의민족 도현" panose="020B0600000101010101" pitchFamily="50" charset="-127"/>
                <a:ea typeface="배달의민족 도현" panose="020B0600000101010101" pitchFamily="50" charset="-127"/>
                <a:cs typeface="+mn-cs"/>
              </a:defRPr>
            </a:lvl1pPr>
          </a:lstStyle>
          <a:p>
            <a:r>
              <a:rPr lang="ko-KR" altLang="en-US" dirty="0" smtClean="0">
                <a:solidFill>
                  <a:schemeClr val="tx1"/>
                </a:solidFill>
                <a:latin typeface="나눔고딕 ExtraBold" panose="020D0904000000000000" pitchFamily="50" charset="-127"/>
                <a:ea typeface="나눔고딕 ExtraBold" panose="020D0904000000000000" pitchFamily="50" charset="-127"/>
              </a:rPr>
              <a:t>화장품 </a:t>
            </a:r>
            <a:endParaRPr lang="en-US" altLang="ko-KR" dirty="0" smtClean="0">
              <a:solidFill>
                <a:schemeClr val="tx1"/>
              </a:solidFill>
              <a:latin typeface="나눔고딕 ExtraBold" panose="020D0904000000000000" pitchFamily="50" charset="-127"/>
              <a:ea typeface="나눔고딕 ExtraBold" panose="020D0904000000000000" pitchFamily="50" charset="-127"/>
            </a:endParaRPr>
          </a:p>
          <a:p>
            <a:r>
              <a:rPr lang="ko-KR" altLang="en-US" dirty="0" smtClean="0">
                <a:solidFill>
                  <a:schemeClr val="tx1"/>
                </a:solidFill>
                <a:latin typeface="나눔고딕 ExtraBold" panose="020D0904000000000000" pitchFamily="50" charset="-127"/>
                <a:ea typeface="나눔고딕 ExtraBold" panose="020D0904000000000000" pitchFamily="50" charset="-127"/>
              </a:rPr>
              <a:t>시장동향</a:t>
            </a:r>
            <a:endParaRPr lang="ko-KR" altLang="en-US" dirty="0">
              <a:solidFill>
                <a:schemeClr val="tx1"/>
              </a:solidFill>
              <a:latin typeface="나눔고딕 ExtraBold" panose="020D0904000000000000" pitchFamily="50" charset="-127"/>
              <a:ea typeface="나눔고딕 ExtraBold" panose="020D0904000000000000" pitchFamily="50" charset="-127"/>
            </a:endParaRPr>
          </a:p>
        </p:txBody>
      </p:sp>
      <p:sp>
        <p:nvSpPr>
          <p:cNvPr id="4"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3</a:t>
            </a:fld>
            <a:endParaRPr lang="ko-KR" altLang="en-US" dirty="0"/>
          </a:p>
        </p:txBody>
      </p:sp>
    </p:spTree>
    <p:extLst>
      <p:ext uri="{BB962C8B-B14F-4D97-AF65-F5344CB8AC3E}">
        <p14:creationId xmlns:p14="http://schemas.microsoft.com/office/powerpoint/2010/main" val="4097294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아세안의 화장품 원료 관리 체계</a:t>
            </a: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1</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 성분 관련 규정</a:t>
            </a: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30</a:t>
            </a:fld>
            <a:endParaRPr lang="ko-KR" altLang="en-US" dirty="0"/>
          </a:p>
        </p:txBody>
      </p:sp>
      <p:sp>
        <p:nvSpPr>
          <p:cNvPr id="18" name="직사각형 17"/>
          <p:cNvSpPr/>
          <p:nvPr/>
        </p:nvSpPr>
        <p:spPr>
          <a:xfrm>
            <a:off x="640431" y="1351228"/>
            <a:ext cx="6741444" cy="369332"/>
          </a:xfrm>
          <a:prstGeom prst="rect">
            <a:avLst/>
          </a:prstGeom>
        </p:spPr>
        <p:txBody>
          <a:bodyPr wrap="square">
            <a:spAutoFit/>
          </a:bodyPr>
          <a:lstStyle/>
          <a:p>
            <a:r>
              <a:rPr lang="en-US" altLang="ko-KR" b="1" dirty="0">
                <a:solidFill>
                  <a:schemeClr val="tx2">
                    <a:lumMod val="75000"/>
                  </a:schemeClr>
                </a:solidFill>
                <a:latin typeface="HY울릉도M" panose="02030600000101010101" pitchFamily="18" charset="-127"/>
                <a:ea typeface="HY울릉도M" panose="02030600000101010101" pitchFamily="18" charset="-127"/>
              </a:rPr>
              <a:t>ASEAN Cosmetic Directive</a:t>
            </a:r>
            <a:r>
              <a:rPr lang="ko-KR" altLang="en-US" b="1" dirty="0">
                <a:solidFill>
                  <a:schemeClr val="tx2">
                    <a:lumMod val="75000"/>
                  </a:schemeClr>
                </a:solidFill>
                <a:latin typeface="HY울릉도M" panose="02030600000101010101" pitchFamily="18" charset="-127"/>
                <a:ea typeface="HY울릉도M" panose="02030600000101010101" pitchFamily="18" charset="-127"/>
              </a:rPr>
              <a:t>에서 원료 관련 규제의 </a:t>
            </a:r>
            <a:r>
              <a:rPr lang="ko-KR" altLang="en-US" b="1" dirty="0" smtClean="0">
                <a:solidFill>
                  <a:schemeClr val="tx2">
                    <a:lumMod val="75000"/>
                  </a:schemeClr>
                </a:solidFill>
                <a:latin typeface="HY울릉도M" panose="02030600000101010101" pitchFamily="18" charset="-127"/>
                <a:ea typeface="HY울릉도M" panose="02030600000101010101" pitchFamily="18" charset="-127"/>
              </a:rPr>
              <a:t>메커니즘은</a:t>
            </a:r>
            <a:r>
              <a:rPr lang="en-US" altLang="ko-KR" b="1" dirty="0" smtClean="0">
                <a:solidFill>
                  <a:schemeClr val="tx2">
                    <a:lumMod val="75000"/>
                  </a:schemeClr>
                </a:solidFill>
                <a:latin typeface="HY울릉도M" panose="02030600000101010101" pitchFamily="18" charset="-127"/>
                <a:ea typeface="HY울릉도M" panose="02030600000101010101" pitchFamily="18" charset="-127"/>
              </a:rPr>
              <a:t>?</a:t>
            </a:r>
          </a:p>
        </p:txBody>
      </p:sp>
      <p:sp>
        <p:nvSpPr>
          <p:cNvPr id="19" name="직사각형 18"/>
          <p:cNvSpPr/>
          <p:nvPr/>
        </p:nvSpPr>
        <p:spPr>
          <a:xfrm>
            <a:off x="5076825" y="1992137"/>
            <a:ext cx="3724275" cy="2677656"/>
          </a:xfrm>
          <a:prstGeom prst="rect">
            <a:avLst/>
          </a:prstGeom>
        </p:spPr>
        <p:txBody>
          <a:bodyPr wrap="square">
            <a:spAutoFit/>
          </a:bodyPr>
          <a:lstStyle/>
          <a:p>
            <a:pPr>
              <a:lnSpc>
                <a:spcPct val="150000"/>
              </a:lnSpc>
            </a:pPr>
            <a:r>
              <a:rPr lang="en-US" altLang="ko-KR" sz="1400" b="1" dirty="0" smtClean="0">
                <a:solidFill>
                  <a:schemeClr val="tx2">
                    <a:lumMod val="75000"/>
                  </a:schemeClr>
                </a:solidFill>
                <a:latin typeface="나눔고딕" pitchFamily="50" charset="-127"/>
                <a:ea typeface="나눔고딕" pitchFamily="50" charset="-127"/>
              </a:rPr>
              <a:t>EU</a:t>
            </a:r>
            <a:r>
              <a:rPr lang="ko-KR" altLang="en-US" sz="1400" b="1" dirty="0">
                <a:solidFill>
                  <a:schemeClr val="tx2">
                    <a:lumMod val="75000"/>
                  </a:schemeClr>
                </a:solidFill>
                <a:latin typeface="나눔고딕" pitchFamily="50" charset="-127"/>
                <a:ea typeface="나눔고딕" pitchFamily="50" charset="-127"/>
              </a:rPr>
              <a:t>의 부속서상에 변경이 있을 경우</a:t>
            </a:r>
            <a:r>
              <a:rPr lang="en-US" altLang="ko-KR" sz="1400" b="1" dirty="0">
                <a:solidFill>
                  <a:schemeClr val="tx2">
                    <a:lumMod val="75000"/>
                  </a:schemeClr>
                </a:solidFill>
                <a:latin typeface="나눔고딕" pitchFamily="50" charset="-127"/>
                <a:ea typeface="나눔고딕" pitchFamily="50" charset="-127"/>
              </a:rPr>
              <a:t>, </a:t>
            </a:r>
            <a:r>
              <a:rPr lang="ko-KR" altLang="en-US" sz="1400" b="1" dirty="0">
                <a:solidFill>
                  <a:schemeClr val="tx2">
                    <a:lumMod val="75000"/>
                  </a:schemeClr>
                </a:solidFill>
                <a:latin typeface="나눔고딕" pitchFamily="50" charset="-127"/>
                <a:ea typeface="나눔고딕" pitchFamily="50" charset="-127"/>
              </a:rPr>
              <a:t>자동적으로 아세안 레벨에서 이를 검토하게 됨</a:t>
            </a:r>
            <a:endParaRPr lang="en-US" altLang="ko-KR" sz="1400" b="1" dirty="0">
              <a:solidFill>
                <a:schemeClr val="tx2">
                  <a:lumMod val="75000"/>
                </a:schemeClr>
              </a:solidFill>
              <a:latin typeface="나눔고딕" pitchFamily="50" charset="-127"/>
              <a:ea typeface="나눔고딕" pitchFamily="50" charset="-127"/>
            </a:endParaRPr>
          </a:p>
          <a:p>
            <a:pPr marL="285750" indent="-285750">
              <a:lnSpc>
                <a:spcPct val="150000"/>
              </a:lnSpc>
              <a:buFont typeface="Wingdings" panose="05000000000000000000" pitchFamily="2" charset="2"/>
              <a:buChar char="§"/>
            </a:pPr>
            <a:r>
              <a:rPr lang="en-US" altLang="ko-KR" sz="1200" b="1" dirty="0" smtClean="0">
                <a:solidFill>
                  <a:schemeClr val="tx2">
                    <a:lumMod val="75000"/>
                  </a:schemeClr>
                </a:solidFill>
                <a:latin typeface="나눔고딕" pitchFamily="50" charset="-127"/>
                <a:ea typeface="나눔고딕" pitchFamily="50" charset="-127"/>
              </a:rPr>
              <a:t>EU</a:t>
            </a:r>
            <a:r>
              <a:rPr lang="ko-KR" altLang="en-US" sz="1200" b="1" dirty="0">
                <a:solidFill>
                  <a:schemeClr val="tx2">
                    <a:lumMod val="75000"/>
                  </a:schemeClr>
                </a:solidFill>
                <a:latin typeface="나눔고딕" pitchFamily="50" charset="-127"/>
                <a:ea typeface="나눔고딕" pitchFamily="50" charset="-127"/>
              </a:rPr>
              <a:t>의 원료 규제 변경사항을 아세안에서 </a:t>
            </a:r>
            <a:r>
              <a:rPr lang="ko-KR" altLang="en-US" sz="1200" b="1" dirty="0" smtClean="0">
                <a:solidFill>
                  <a:schemeClr val="tx2">
                    <a:lumMod val="75000"/>
                  </a:schemeClr>
                </a:solidFill>
                <a:latin typeface="나눔고딕" pitchFamily="50" charset="-127"/>
                <a:ea typeface="나눔고딕" pitchFamily="50" charset="-127"/>
              </a:rPr>
              <a:t>수용할지</a:t>
            </a:r>
            <a:r>
              <a:rPr lang="en-US" altLang="ko-KR" sz="1200" b="1" dirty="0" smtClean="0">
                <a:solidFill>
                  <a:schemeClr val="tx2">
                    <a:lumMod val="75000"/>
                  </a:schemeClr>
                </a:solidFill>
                <a:latin typeface="나눔고딕" pitchFamily="50" charset="-127"/>
                <a:ea typeface="나눔고딕" pitchFamily="50" charset="-127"/>
              </a:rPr>
              <a:t>/</a:t>
            </a:r>
            <a:r>
              <a:rPr lang="ko-KR" altLang="en-US" sz="1200" b="1" dirty="0" smtClean="0">
                <a:solidFill>
                  <a:schemeClr val="tx2">
                    <a:lumMod val="75000"/>
                  </a:schemeClr>
                </a:solidFill>
                <a:latin typeface="나눔고딕" pitchFamily="50" charset="-127"/>
                <a:ea typeface="나눔고딕" pitchFamily="50" charset="-127"/>
              </a:rPr>
              <a:t>불수용할지 </a:t>
            </a:r>
            <a:r>
              <a:rPr lang="ko-KR" altLang="en-US" sz="1200" b="1" dirty="0">
                <a:solidFill>
                  <a:schemeClr val="tx2">
                    <a:lumMod val="75000"/>
                  </a:schemeClr>
                </a:solidFill>
                <a:latin typeface="나눔고딕" pitchFamily="50" charset="-127"/>
                <a:ea typeface="나눔고딕" pitchFamily="50" charset="-127"/>
              </a:rPr>
              <a:t>여부에 대해 논의하며</a:t>
            </a:r>
            <a:r>
              <a:rPr lang="en-US" altLang="ko-KR" sz="1200" b="1" dirty="0">
                <a:solidFill>
                  <a:schemeClr val="tx2">
                    <a:lumMod val="75000"/>
                  </a:schemeClr>
                </a:solidFill>
                <a:latin typeface="나눔고딕" pitchFamily="50" charset="-127"/>
                <a:ea typeface="나눔고딕" pitchFamily="50" charset="-127"/>
              </a:rPr>
              <a:t>, </a:t>
            </a:r>
            <a:r>
              <a:rPr lang="ko-KR" altLang="en-US" sz="1200" b="1" dirty="0">
                <a:solidFill>
                  <a:schemeClr val="tx2">
                    <a:lumMod val="75000"/>
                  </a:schemeClr>
                </a:solidFill>
                <a:latin typeface="나눔고딕" pitchFamily="50" charset="-127"/>
                <a:ea typeface="나눔고딕" pitchFamily="50" charset="-127"/>
              </a:rPr>
              <a:t>수용시에는 좀 더 명확하게 할 부분은 없는지와 시행일에 대해서도 </a:t>
            </a:r>
            <a:r>
              <a:rPr lang="ko-KR" altLang="en-US" sz="1200" b="1" dirty="0" smtClean="0">
                <a:solidFill>
                  <a:schemeClr val="tx2">
                    <a:lumMod val="75000"/>
                  </a:schemeClr>
                </a:solidFill>
                <a:latin typeface="나눔고딕" pitchFamily="50" charset="-127"/>
                <a:ea typeface="나눔고딕" pitchFamily="50" charset="-127"/>
              </a:rPr>
              <a:t>논의함</a:t>
            </a:r>
            <a:endParaRPr lang="en-US" altLang="ko-KR" sz="1200" b="1" dirty="0">
              <a:solidFill>
                <a:schemeClr val="tx2">
                  <a:lumMod val="75000"/>
                </a:schemeClr>
              </a:solidFill>
              <a:latin typeface="나눔고딕" pitchFamily="50" charset="-127"/>
              <a:ea typeface="나눔고딕" pitchFamily="50" charset="-127"/>
            </a:endParaRPr>
          </a:p>
          <a:p>
            <a:pPr marL="285750" indent="-285750">
              <a:lnSpc>
                <a:spcPct val="150000"/>
              </a:lnSpc>
              <a:buFont typeface="Wingdings" panose="05000000000000000000" pitchFamily="2" charset="2"/>
              <a:buChar char="§"/>
            </a:pPr>
            <a:r>
              <a:rPr lang="ko-KR" altLang="en-US" sz="1200" b="1" dirty="0" smtClean="0">
                <a:solidFill>
                  <a:schemeClr val="tx2">
                    <a:lumMod val="75000"/>
                  </a:schemeClr>
                </a:solidFill>
                <a:latin typeface="나눔고딕" pitchFamily="50" charset="-127"/>
                <a:ea typeface="나눔고딕" pitchFamily="50" charset="-127"/>
              </a:rPr>
              <a:t>시행일은 </a:t>
            </a:r>
            <a:r>
              <a:rPr lang="ko-KR" altLang="en-US" sz="1200" b="1" dirty="0">
                <a:solidFill>
                  <a:schemeClr val="tx2">
                    <a:lumMod val="75000"/>
                  </a:schemeClr>
                </a:solidFill>
                <a:latin typeface="나눔고딕" pitchFamily="50" charset="-127"/>
                <a:ea typeface="나눔고딕" pitchFamily="50" charset="-127"/>
              </a:rPr>
              <a:t>사안의 어려움 정도에 따라 결정하는데</a:t>
            </a:r>
            <a:r>
              <a:rPr lang="en-US" altLang="ko-KR" sz="1200" b="1" dirty="0">
                <a:solidFill>
                  <a:schemeClr val="tx2">
                    <a:lumMod val="75000"/>
                  </a:schemeClr>
                </a:solidFill>
                <a:latin typeface="나눔고딕" pitchFamily="50" charset="-127"/>
                <a:ea typeface="나눔고딕" pitchFamily="50" charset="-127"/>
              </a:rPr>
              <a:t>, </a:t>
            </a:r>
            <a:r>
              <a:rPr lang="ko-KR" altLang="en-US" sz="1200" b="1" dirty="0">
                <a:solidFill>
                  <a:schemeClr val="tx2">
                    <a:lumMod val="75000"/>
                  </a:schemeClr>
                </a:solidFill>
                <a:latin typeface="나눔고딕" pitchFamily="50" charset="-127"/>
                <a:ea typeface="나눔고딕" pitchFamily="50" charset="-127"/>
              </a:rPr>
              <a:t>보통은 </a:t>
            </a:r>
            <a:r>
              <a:rPr lang="en-US" altLang="ko-KR" sz="1200" b="1" dirty="0">
                <a:solidFill>
                  <a:schemeClr val="tx2">
                    <a:lumMod val="75000"/>
                  </a:schemeClr>
                </a:solidFill>
                <a:latin typeface="나눔고딕" pitchFamily="50" charset="-127"/>
                <a:ea typeface="나눔고딕" pitchFamily="50" charset="-127"/>
              </a:rPr>
              <a:t>reformulating</a:t>
            </a:r>
            <a:r>
              <a:rPr lang="ko-KR" altLang="en-US" sz="1200" b="1" dirty="0">
                <a:solidFill>
                  <a:schemeClr val="tx2">
                    <a:lumMod val="75000"/>
                  </a:schemeClr>
                </a:solidFill>
                <a:latin typeface="나눔고딕" pitchFamily="50" charset="-127"/>
                <a:ea typeface="나눔고딕" pitchFamily="50" charset="-127"/>
              </a:rPr>
              <a:t>하는데 필요한 기간을 감안하여 </a:t>
            </a:r>
            <a:r>
              <a:rPr lang="ko-KR" altLang="en-US" sz="1200" b="1" dirty="0" smtClean="0">
                <a:solidFill>
                  <a:schemeClr val="tx2">
                    <a:lumMod val="75000"/>
                  </a:schemeClr>
                </a:solidFill>
                <a:latin typeface="나눔고딕" pitchFamily="50" charset="-127"/>
                <a:ea typeface="나눔고딕" pitchFamily="50" charset="-127"/>
              </a:rPr>
              <a:t>결정함</a:t>
            </a:r>
            <a:endParaRPr lang="en-US" altLang="ko-KR" sz="1200" b="1" dirty="0" smtClean="0">
              <a:solidFill>
                <a:schemeClr val="tx2">
                  <a:lumMod val="75000"/>
                </a:schemeClr>
              </a:solidFill>
              <a:latin typeface="나눔고딕" pitchFamily="50" charset="-127"/>
              <a:ea typeface="나눔고딕" pitchFamily="50" charset="-127"/>
            </a:endParaRPr>
          </a:p>
        </p:txBody>
      </p:sp>
      <p:sp>
        <p:nvSpPr>
          <p:cNvPr id="13" name="직사각형 12"/>
          <p:cNvSpPr/>
          <p:nvPr/>
        </p:nvSpPr>
        <p:spPr>
          <a:xfrm>
            <a:off x="424046" y="1941962"/>
            <a:ext cx="4516051" cy="1466259"/>
          </a:xfrm>
          <a:prstGeom prst="rect">
            <a:avLst/>
          </a:prstGeom>
          <a:pattFill prst="pct20">
            <a:fgClr>
              <a:srgbClr val="C3D7EB"/>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dirty="0"/>
          </a:p>
        </p:txBody>
      </p:sp>
      <p:sp>
        <p:nvSpPr>
          <p:cNvPr id="14" name="직사각형 13"/>
          <p:cNvSpPr/>
          <p:nvPr/>
        </p:nvSpPr>
        <p:spPr>
          <a:xfrm>
            <a:off x="550190" y="2019300"/>
            <a:ext cx="4261025" cy="1290362"/>
          </a:xfrm>
          <a:prstGeom prst="rect">
            <a:avLst/>
          </a:prstGeom>
          <a:solidFill>
            <a:srgbClr val="C3D7E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15" name="직사각형 14"/>
          <p:cNvSpPr/>
          <p:nvPr/>
        </p:nvSpPr>
        <p:spPr>
          <a:xfrm>
            <a:off x="551366" y="2836587"/>
            <a:ext cx="4246196" cy="473217"/>
          </a:xfrm>
          <a:prstGeom prst="rect">
            <a:avLst/>
          </a:prstGeom>
          <a:solidFill>
            <a:srgbClr val="87B0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6" name="TextBox 17"/>
          <p:cNvSpPr txBox="1"/>
          <p:nvPr/>
        </p:nvSpPr>
        <p:spPr>
          <a:xfrm>
            <a:off x="1397246" y="2853594"/>
            <a:ext cx="2428871" cy="369332"/>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ko-KR" altLang="en-US" b="1" dirty="0" smtClean="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rPr>
              <a:t>아세안 화장품 과학 기구</a:t>
            </a:r>
            <a:endParaRPr lang="ko-KR" altLang="en-US" b="1"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17" name="직사각형 16"/>
          <p:cNvSpPr/>
          <p:nvPr/>
        </p:nvSpPr>
        <p:spPr>
          <a:xfrm>
            <a:off x="694988" y="2109756"/>
            <a:ext cx="3974165" cy="707886"/>
          </a:xfrm>
          <a:prstGeom prst="rect">
            <a:avLst/>
          </a:prstGeom>
        </p:spPr>
        <p:txBody>
          <a:bodyPr wrap="none">
            <a:spAutoFit/>
          </a:bodyPr>
          <a:lstStyle/>
          <a:p>
            <a:pPr algn="ctr" fontAlgn="base"/>
            <a:r>
              <a:rPr lang="en-US" altLang="ko-KR" sz="2000" b="1" dirty="0" smtClean="0">
                <a:solidFill>
                  <a:schemeClr val="tx2">
                    <a:lumMod val="75000"/>
                  </a:schemeClr>
                </a:solidFill>
                <a:latin typeface="나눔고딕" pitchFamily="50" charset="-127"/>
                <a:ea typeface="나눔고딕" pitchFamily="50" charset="-127"/>
              </a:rPr>
              <a:t>ASEAN </a:t>
            </a:r>
            <a:r>
              <a:rPr lang="en-US" altLang="ko-KR" sz="2000" b="1" dirty="0">
                <a:solidFill>
                  <a:schemeClr val="tx2">
                    <a:lumMod val="75000"/>
                  </a:schemeClr>
                </a:solidFill>
                <a:latin typeface="나눔고딕" pitchFamily="50" charset="-127"/>
                <a:ea typeface="나눔고딕" pitchFamily="50" charset="-127"/>
              </a:rPr>
              <a:t>Cosmetic Scientific </a:t>
            </a:r>
            <a:r>
              <a:rPr lang="en-US" altLang="ko-KR" sz="2000" b="1" dirty="0" smtClean="0">
                <a:solidFill>
                  <a:schemeClr val="tx2">
                    <a:lumMod val="75000"/>
                  </a:schemeClr>
                </a:solidFill>
                <a:latin typeface="나눔고딕" pitchFamily="50" charset="-127"/>
                <a:ea typeface="나눔고딕" pitchFamily="50" charset="-127"/>
              </a:rPr>
              <a:t>Body</a:t>
            </a:r>
          </a:p>
          <a:p>
            <a:pPr algn="ctr" fontAlgn="base"/>
            <a:r>
              <a:rPr lang="en-US" altLang="ko-KR" sz="2000" b="1" dirty="0" smtClean="0">
                <a:solidFill>
                  <a:schemeClr val="tx2">
                    <a:lumMod val="75000"/>
                  </a:schemeClr>
                </a:solidFill>
                <a:latin typeface="나눔고딕" pitchFamily="50" charset="-127"/>
                <a:ea typeface="나눔고딕" pitchFamily="50" charset="-127"/>
              </a:rPr>
              <a:t>(</a:t>
            </a:r>
            <a:r>
              <a:rPr lang="en-US" altLang="ko-KR" sz="2000" b="1" dirty="0">
                <a:solidFill>
                  <a:schemeClr val="tx2">
                    <a:lumMod val="75000"/>
                  </a:schemeClr>
                </a:solidFill>
                <a:latin typeface="나눔고딕" pitchFamily="50" charset="-127"/>
                <a:ea typeface="나눔고딕" pitchFamily="50" charset="-127"/>
              </a:rPr>
              <a:t>ACSB)</a:t>
            </a:r>
            <a:endParaRPr lang="ko-KR" altLang="en-US" sz="2000" b="1" dirty="0">
              <a:solidFill>
                <a:schemeClr val="tx2">
                  <a:lumMod val="75000"/>
                </a:schemeClr>
              </a:solidFill>
              <a:latin typeface="나눔고딕" pitchFamily="50" charset="-127"/>
              <a:ea typeface="나눔고딕" pitchFamily="50" charset="-127"/>
            </a:endParaRPr>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366" y="3464623"/>
            <a:ext cx="2158266" cy="14969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157" b="466"/>
          <a:stretch/>
        </p:blipFill>
        <p:spPr bwMode="auto">
          <a:xfrm>
            <a:off x="2709632" y="3464623"/>
            <a:ext cx="2159490" cy="14969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5116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기술문서</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 성분 관련 규정</a:t>
            </a: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31</a:t>
            </a:fld>
            <a:endParaRPr lang="ko-KR" altLang="en-US"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 b="43324"/>
          <a:stretch/>
        </p:blipFill>
        <p:spPr bwMode="auto">
          <a:xfrm>
            <a:off x="4109284" y="1263189"/>
            <a:ext cx="4844862" cy="3365212"/>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7"/>
          <p:cNvSpPr txBox="1"/>
          <p:nvPr/>
        </p:nvSpPr>
        <p:spPr>
          <a:xfrm>
            <a:off x="678196" y="1846213"/>
            <a:ext cx="3047424" cy="600164"/>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ct val="150000"/>
              </a:lnSpc>
              <a:spcBef>
                <a:spcPts val="200"/>
              </a:spcBef>
            </a:pPr>
            <a:r>
              <a:rPr lang="ko-KR" altLang="en-US"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배합금지 성분 목록</a:t>
            </a:r>
            <a:endPar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endParaRPr>
          </a:p>
        </p:txBody>
      </p:sp>
      <p:sp>
        <p:nvSpPr>
          <p:cNvPr id="2" name="직사각형 1"/>
          <p:cNvSpPr/>
          <p:nvPr/>
        </p:nvSpPr>
        <p:spPr>
          <a:xfrm>
            <a:off x="129556" y="2570540"/>
            <a:ext cx="4033068" cy="923330"/>
          </a:xfrm>
          <a:prstGeom prst="rect">
            <a:avLst/>
          </a:prstGeom>
        </p:spPr>
        <p:txBody>
          <a:bodyPr wrap="square">
            <a:spAutoFit/>
          </a:bodyPr>
          <a:lstStyle/>
          <a:p>
            <a:pPr algn="ctr">
              <a:lnSpc>
                <a:spcPct val="150000"/>
              </a:lnSpc>
            </a:pPr>
            <a:r>
              <a:rPr lang="en-US" altLang="ko-KR" sz="1200" dirty="0">
                <a:solidFill>
                  <a:schemeClr val="tx2"/>
                </a:solidFill>
                <a:latin typeface="나눔스퀘어 ExtraBold" panose="020B0600000101010101" pitchFamily="50" charset="-127"/>
                <a:ea typeface="나눔스퀘어 ExtraBold" panose="020B0600000101010101" pitchFamily="50" charset="-127"/>
              </a:rPr>
              <a:t>Annex II Part 1:  </a:t>
            </a:r>
            <a:endParaRPr lang="en-US" altLang="ko-KR" sz="1200" dirty="0" smtClean="0">
              <a:solidFill>
                <a:schemeClr val="tx2"/>
              </a:solidFill>
              <a:latin typeface="나눔스퀘어 ExtraBold" panose="020B0600000101010101" pitchFamily="50" charset="-127"/>
              <a:ea typeface="나눔스퀘어 ExtraBold" panose="020B0600000101010101" pitchFamily="50" charset="-127"/>
            </a:endParaRPr>
          </a:p>
          <a:p>
            <a:pPr algn="ctr">
              <a:lnSpc>
                <a:spcPct val="150000"/>
              </a:lnSpc>
            </a:pP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List </a:t>
            </a:r>
            <a:r>
              <a:rPr lang="en-US" altLang="ko-KR" sz="1200" dirty="0">
                <a:solidFill>
                  <a:schemeClr val="tx2"/>
                </a:solidFill>
                <a:latin typeface="나눔스퀘어 ExtraBold" panose="020B0600000101010101" pitchFamily="50" charset="-127"/>
                <a:ea typeface="나눔스퀘어 ExtraBold" panose="020B0600000101010101" pitchFamily="50" charset="-127"/>
              </a:rPr>
              <a:t>of substances which must not form part of the composition of cosmetic products </a:t>
            </a:r>
            <a:endParaRPr lang="ko-KR" altLang="en-US" sz="1200" dirty="0">
              <a:solidFill>
                <a:schemeClr val="tx2"/>
              </a:solidFill>
              <a:latin typeface="나눔스퀘어 ExtraBold" panose="020B0600000101010101" pitchFamily="50" charset="-127"/>
              <a:ea typeface="나눔스퀘어 ExtraBold" panose="020B0600000101010101" pitchFamily="50" charset="-127"/>
            </a:endParaRPr>
          </a:p>
        </p:txBody>
      </p:sp>
    </p:spTree>
    <p:extLst>
      <p:ext uri="{BB962C8B-B14F-4D97-AF65-F5344CB8AC3E}">
        <p14:creationId xmlns:p14="http://schemas.microsoft.com/office/powerpoint/2010/main" val="3929233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기술문서</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 성분 관련 규정</a:t>
            </a: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32</a:t>
            </a:fld>
            <a:endParaRPr lang="ko-KR" altLang="en-US" dirty="0"/>
          </a:p>
        </p:txBody>
      </p:sp>
      <p:sp>
        <p:nvSpPr>
          <p:cNvPr id="13" name="TextBox 17"/>
          <p:cNvSpPr txBox="1"/>
          <p:nvPr/>
        </p:nvSpPr>
        <p:spPr>
          <a:xfrm>
            <a:off x="443587" y="1471749"/>
            <a:ext cx="3484428" cy="600164"/>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ct val="150000"/>
              </a:lnSpc>
              <a:spcBef>
                <a:spcPts val="200"/>
              </a:spcBef>
            </a:pPr>
            <a:r>
              <a:rPr lang="ko-KR" altLang="en-US"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배합한도 성분 목록</a:t>
            </a:r>
            <a:endPar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endParaRPr>
          </a:p>
        </p:txBody>
      </p:sp>
      <p:sp>
        <p:nvSpPr>
          <p:cNvPr id="2" name="직사각형 1"/>
          <p:cNvSpPr/>
          <p:nvPr/>
        </p:nvSpPr>
        <p:spPr>
          <a:xfrm>
            <a:off x="129556" y="2073424"/>
            <a:ext cx="4033068" cy="1846659"/>
          </a:xfrm>
          <a:prstGeom prst="rect">
            <a:avLst/>
          </a:prstGeom>
        </p:spPr>
        <p:txBody>
          <a:bodyPr wrap="square">
            <a:spAutoFit/>
          </a:bodyPr>
          <a:lstStyle/>
          <a:p>
            <a:pPr algn="ctr">
              <a:lnSpc>
                <a:spcPct val="150000"/>
              </a:lnSpc>
            </a:pPr>
            <a:r>
              <a:rPr lang="en-US" altLang="ko-KR" sz="1200" dirty="0">
                <a:solidFill>
                  <a:schemeClr val="tx2"/>
                </a:solidFill>
                <a:latin typeface="나눔스퀘어 ExtraBold" panose="020B0600000101010101" pitchFamily="50" charset="-127"/>
                <a:ea typeface="나눔스퀘어 ExtraBold" panose="020B0600000101010101" pitchFamily="50" charset="-127"/>
              </a:rPr>
              <a:t>Annex III – Part </a:t>
            </a: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1</a:t>
            </a:r>
          </a:p>
          <a:p>
            <a:pPr algn="ctr">
              <a:lnSpc>
                <a:spcPct val="150000"/>
              </a:lnSpc>
            </a:pP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 </a:t>
            </a:r>
            <a:r>
              <a:rPr lang="en-US" altLang="ko-KR" sz="1200" dirty="0">
                <a:solidFill>
                  <a:schemeClr val="tx2"/>
                </a:solidFill>
                <a:latin typeface="나눔스퀘어 ExtraBold" panose="020B0600000101010101" pitchFamily="50" charset="-127"/>
                <a:ea typeface="나눔스퀘어 ExtraBold" panose="020B0600000101010101" pitchFamily="50" charset="-127"/>
              </a:rPr>
              <a:t>List of substances which cosmetic products must not contain except subject to restrictions and conditions laid down </a:t>
            </a:r>
            <a:endParaRPr lang="en-US" altLang="ko-KR" sz="1200" dirty="0" smtClean="0">
              <a:solidFill>
                <a:schemeClr val="tx2"/>
              </a:solidFill>
              <a:latin typeface="나눔스퀘어 ExtraBold" panose="020B0600000101010101" pitchFamily="50" charset="-127"/>
              <a:ea typeface="나눔스퀘어 ExtraBold" panose="020B0600000101010101" pitchFamily="50" charset="-127"/>
            </a:endParaRPr>
          </a:p>
          <a:p>
            <a:pPr algn="ctr">
              <a:lnSpc>
                <a:spcPct val="150000"/>
              </a:lnSpc>
            </a:pPr>
            <a:endParaRPr lang="en-US" altLang="ko-KR" sz="1200" dirty="0">
              <a:solidFill>
                <a:schemeClr val="tx2"/>
              </a:solidFill>
              <a:latin typeface="나눔스퀘어 ExtraBold" panose="020B0600000101010101" pitchFamily="50" charset="-127"/>
              <a:ea typeface="나눔스퀘어 ExtraBold" panose="020B0600000101010101" pitchFamily="50" charset="-127"/>
            </a:endParaRPr>
          </a:p>
          <a:p>
            <a:pPr algn="ctr"/>
            <a:r>
              <a:rPr lang="en-US" altLang="ko-KR" sz="1200" dirty="0">
                <a:solidFill>
                  <a:schemeClr val="tx2"/>
                </a:solidFill>
                <a:latin typeface="나눔스퀘어 ExtraBold" panose="020B0600000101010101" pitchFamily="50" charset="-127"/>
                <a:ea typeface="나눔스퀘어 ExtraBold" panose="020B0600000101010101" pitchFamily="50" charset="-127"/>
              </a:rPr>
              <a:t>Annex III – Part 2</a:t>
            </a:r>
          </a:p>
          <a:p>
            <a:pPr algn="ctr"/>
            <a:r>
              <a:rPr lang="en-US" altLang="ko-KR" sz="1200" dirty="0">
                <a:solidFill>
                  <a:schemeClr val="tx2"/>
                </a:solidFill>
                <a:latin typeface="나눔스퀘어 ExtraBold" panose="020B0600000101010101" pitchFamily="50" charset="-127"/>
                <a:ea typeface="나눔스퀘어 ExtraBold" panose="020B0600000101010101" pitchFamily="50" charset="-127"/>
              </a:rPr>
              <a:t>List of substances provisionally allowed </a:t>
            </a:r>
            <a:endParaRPr lang="ko-KR" altLang="en-US" sz="1200" dirty="0">
              <a:solidFill>
                <a:schemeClr val="tx2"/>
              </a:solidFill>
              <a:latin typeface="나눔스퀘어 ExtraBold" panose="020B0600000101010101" pitchFamily="50" charset="-127"/>
              <a:ea typeface="나눔스퀘어 ExtraBold" panose="020B0600000101010101" pitchFamily="50" charset="-127"/>
            </a:endParaRPr>
          </a:p>
        </p:txBody>
      </p:sp>
      <p:sp>
        <p:nvSpPr>
          <p:cNvPr id="12" name="TextBox 17"/>
          <p:cNvSpPr txBox="1"/>
          <p:nvPr/>
        </p:nvSpPr>
        <p:spPr>
          <a:xfrm>
            <a:off x="47449" y="4278997"/>
            <a:ext cx="8892155" cy="69249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배합한도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성분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목록에서 </a:t>
            </a:r>
            <a:r>
              <a:rPr lang="ko-KR" altLang="en-US" sz="1300" b="1" u="sng"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인도네시아</a:t>
            </a:r>
            <a:r>
              <a:rPr lang="en-US" altLang="ko-KR" sz="1300" b="1" u="sng"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u="sng"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태국</a:t>
            </a:r>
            <a:r>
              <a:rPr lang="en-US" altLang="ko-KR" sz="1300" b="1" u="sng"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u="sng"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싱가포르</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국가 명을 검색하면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성분 별로 해당 국가에서 반드시 준수해야 하는 예외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규정을 확인 할 수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있습니다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endPar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endParaRPr>
          </a:p>
        </p:txBody>
      </p:sp>
      <p:sp>
        <p:nvSpPr>
          <p:cNvPr id="15" name="직사각형 14"/>
          <p:cNvSpPr/>
          <p:nvPr/>
        </p:nvSpPr>
        <p:spPr>
          <a:xfrm>
            <a:off x="98418" y="4278997"/>
            <a:ext cx="8759647" cy="692497"/>
          </a:xfrm>
          <a:prstGeom prst="rect">
            <a:avLst/>
          </a:prstGeom>
          <a:noFill/>
          <a:ln w="5715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00" dirty="0"/>
          </a:p>
        </p:txBody>
      </p:sp>
      <p:pic>
        <p:nvPicPr>
          <p:cNvPr id="19" name="Picture 9" descr="C:\Users\대한화장품협회\Desktop\457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3028" y="1529110"/>
            <a:ext cx="4823093" cy="2501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50388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33</a:t>
            </a:fld>
            <a:endParaRPr lang="ko-KR" altLang="en-US" dirty="0"/>
          </a:p>
        </p:txBody>
      </p:sp>
      <p:sp>
        <p:nvSpPr>
          <p:cNvPr id="14" name="모서리가 둥근 직사각형 13"/>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기술문서</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15" name="그룹 14"/>
          <p:cNvGrpSpPr/>
          <p:nvPr/>
        </p:nvGrpSpPr>
        <p:grpSpPr>
          <a:xfrm>
            <a:off x="503238" y="735013"/>
            <a:ext cx="288032" cy="323165"/>
            <a:chOff x="420543" y="842981"/>
            <a:chExt cx="288032" cy="323165"/>
          </a:xfrm>
        </p:grpSpPr>
        <p:sp>
          <p:nvSpPr>
            <p:cNvPr id="16" name="눈물 방울 15"/>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17" name="TextBox 16"/>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18"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 성분 관련 규정</a:t>
            </a:r>
          </a:p>
        </p:txBody>
      </p:sp>
      <p:sp>
        <p:nvSpPr>
          <p:cNvPr id="19"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sp>
        <p:nvSpPr>
          <p:cNvPr id="11" name="TextBox 17"/>
          <p:cNvSpPr txBox="1"/>
          <p:nvPr/>
        </p:nvSpPr>
        <p:spPr>
          <a:xfrm>
            <a:off x="373396" y="1846213"/>
            <a:ext cx="3484428" cy="64633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ct val="150000"/>
              </a:lnSpc>
              <a:spcBef>
                <a:spcPts val="200"/>
              </a:spcBef>
            </a:pPr>
            <a:r>
              <a:rPr lang="ko-KR" altLang="en-US"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허용 착색제 목록</a:t>
            </a:r>
            <a:endPar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endParaRPr>
          </a:p>
        </p:txBody>
      </p:sp>
      <p:sp>
        <p:nvSpPr>
          <p:cNvPr id="12" name="직사각형 11"/>
          <p:cNvSpPr/>
          <p:nvPr/>
        </p:nvSpPr>
        <p:spPr>
          <a:xfrm>
            <a:off x="129556" y="2570540"/>
            <a:ext cx="4033068" cy="923330"/>
          </a:xfrm>
          <a:prstGeom prst="rect">
            <a:avLst/>
          </a:prstGeom>
        </p:spPr>
        <p:txBody>
          <a:bodyPr wrap="square">
            <a:spAutoFit/>
          </a:bodyPr>
          <a:lstStyle/>
          <a:p>
            <a:pPr algn="ctr">
              <a:lnSpc>
                <a:spcPct val="150000"/>
              </a:lnSpc>
            </a:pPr>
            <a:r>
              <a:rPr lang="en-US" altLang="ko-KR" sz="1200" dirty="0">
                <a:solidFill>
                  <a:schemeClr val="tx2"/>
                </a:solidFill>
                <a:latin typeface="나눔스퀘어 ExtraBold" panose="020B0600000101010101" pitchFamily="50" charset="-127"/>
                <a:ea typeface="나눔스퀘어 ExtraBold" panose="020B0600000101010101" pitchFamily="50" charset="-127"/>
              </a:rPr>
              <a:t>Annex IV – Part </a:t>
            </a: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1</a:t>
            </a:r>
          </a:p>
          <a:p>
            <a:pPr algn="ctr">
              <a:lnSpc>
                <a:spcPct val="150000"/>
              </a:lnSpc>
            </a:pP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List </a:t>
            </a:r>
            <a:r>
              <a:rPr lang="en-US" altLang="ko-KR" sz="1200" dirty="0">
                <a:solidFill>
                  <a:schemeClr val="tx2"/>
                </a:solidFill>
                <a:latin typeface="나눔스퀘어 ExtraBold" panose="020B0600000101010101" pitchFamily="50" charset="-127"/>
                <a:ea typeface="나눔스퀘어 ExtraBold" panose="020B0600000101010101" pitchFamily="50" charset="-127"/>
              </a:rPr>
              <a:t>of colouring agents allowed for </a:t>
            </a: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use</a:t>
            </a:r>
          </a:p>
          <a:p>
            <a:pPr algn="ctr">
              <a:lnSpc>
                <a:spcPct val="150000"/>
              </a:lnSpc>
            </a:pP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in </a:t>
            </a:r>
            <a:r>
              <a:rPr lang="en-US" altLang="ko-KR" sz="1200" dirty="0">
                <a:solidFill>
                  <a:schemeClr val="tx2"/>
                </a:solidFill>
                <a:latin typeface="나눔스퀘어 ExtraBold" panose="020B0600000101010101" pitchFamily="50" charset="-127"/>
                <a:ea typeface="나눔스퀘어 ExtraBold" panose="020B0600000101010101" pitchFamily="50" charset="-127"/>
              </a:rPr>
              <a:t>cosmetic </a:t>
            </a: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products </a:t>
            </a:r>
            <a:endParaRPr lang="ko-KR" altLang="en-US" sz="1200" dirty="0">
              <a:solidFill>
                <a:schemeClr val="tx2"/>
              </a:solidFill>
              <a:latin typeface="나눔스퀘어 ExtraBold" panose="020B0600000101010101" pitchFamily="50" charset="-127"/>
              <a:ea typeface="나눔스퀘어 ExtraBold" panose="020B0600000101010101" pitchFamily="50" charset="-127"/>
            </a:endParaRPr>
          </a:p>
        </p:txBody>
      </p:sp>
      <p:pic>
        <p:nvPicPr>
          <p:cNvPr id="2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5598"/>
          <a:stretch/>
        </p:blipFill>
        <p:spPr bwMode="auto">
          <a:xfrm>
            <a:off x="4232767" y="1091808"/>
            <a:ext cx="4582973" cy="3832860"/>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28038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34</a:t>
            </a:fld>
            <a:endParaRPr lang="ko-KR" altLang="en-US" dirty="0"/>
          </a:p>
        </p:txBody>
      </p:sp>
      <p:sp>
        <p:nvSpPr>
          <p:cNvPr id="14" name="모서리가 둥근 직사각형 13"/>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기술문서</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15" name="그룹 14"/>
          <p:cNvGrpSpPr/>
          <p:nvPr/>
        </p:nvGrpSpPr>
        <p:grpSpPr>
          <a:xfrm>
            <a:off x="503238" y="735013"/>
            <a:ext cx="288032" cy="323165"/>
            <a:chOff x="420543" y="842981"/>
            <a:chExt cx="288032" cy="323165"/>
          </a:xfrm>
        </p:grpSpPr>
        <p:sp>
          <p:nvSpPr>
            <p:cNvPr id="16" name="눈물 방울 15"/>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17" name="TextBox 16"/>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18"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 성분 관련 규정</a:t>
            </a:r>
          </a:p>
        </p:txBody>
      </p:sp>
      <p:sp>
        <p:nvSpPr>
          <p:cNvPr id="19"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sp>
        <p:nvSpPr>
          <p:cNvPr id="11" name="TextBox 17"/>
          <p:cNvSpPr txBox="1"/>
          <p:nvPr/>
        </p:nvSpPr>
        <p:spPr>
          <a:xfrm>
            <a:off x="330216" y="1846213"/>
            <a:ext cx="3484428" cy="64633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ct val="150000"/>
              </a:lnSpc>
              <a:spcBef>
                <a:spcPts val="200"/>
              </a:spcBef>
            </a:pPr>
            <a:r>
              <a:rPr lang="ko-KR" altLang="en-US"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허용 보존제 목록</a:t>
            </a:r>
            <a:endPar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endParaRPr>
          </a:p>
        </p:txBody>
      </p:sp>
      <p:sp>
        <p:nvSpPr>
          <p:cNvPr id="12" name="직사각형 11"/>
          <p:cNvSpPr/>
          <p:nvPr/>
        </p:nvSpPr>
        <p:spPr>
          <a:xfrm>
            <a:off x="91456" y="2570540"/>
            <a:ext cx="4033068" cy="369332"/>
          </a:xfrm>
          <a:prstGeom prst="rect">
            <a:avLst/>
          </a:prstGeom>
        </p:spPr>
        <p:txBody>
          <a:bodyPr wrap="square">
            <a:spAutoFit/>
          </a:bodyPr>
          <a:lstStyle/>
          <a:p>
            <a:pPr algn="ctr">
              <a:lnSpc>
                <a:spcPct val="150000"/>
              </a:lnSpc>
            </a:pPr>
            <a:r>
              <a:rPr lang="en-US" altLang="ko-KR" sz="1200" dirty="0">
                <a:solidFill>
                  <a:schemeClr val="tx2"/>
                </a:solidFill>
                <a:latin typeface="나눔스퀘어 ExtraBold" panose="020B0600000101010101" pitchFamily="50" charset="-127"/>
                <a:ea typeface="나눔스퀘어 ExtraBold" panose="020B0600000101010101" pitchFamily="50" charset="-127"/>
              </a:rPr>
              <a:t>Annex VI </a:t>
            </a: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 List </a:t>
            </a:r>
            <a:r>
              <a:rPr lang="en-US" altLang="ko-KR" sz="1200" dirty="0">
                <a:solidFill>
                  <a:schemeClr val="tx2"/>
                </a:solidFill>
                <a:latin typeface="나눔스퀘어 ExtraBold" panose="020B0600000101010101" pitchFamily="50" charset="-127"/>
                <a:ea typeface="나눔스퀘어 ExtraBold" panose="020B0600000101010101" pitchFamily="50" charset="-127"/>
              </a:rPr>
              <a:t>of preservatives </a:t>
            </a: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allowed</a:t>
            </a:r>
            <a:endParaRPr lang="ko-KR" altLang="en-US" sz="1200" dirty="0">
              <a:solidFill>
                <a:schemeClr val="tx2"/>
              </a:solidFill>
              <a:latin typeface="나눔스퀘어 ExtraBold" panose="020B0600000101010101" pitchFamily="50" charset="-127"/>
              <a:ea typeface="나눔스퀘어 ExtraBold" panose="020B0600000101010101" pitchFamily="50" charset="-127"/>
            </a:endParaRPr>
          </a:p>
        </p:txBody>
      </p:sp>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935" y="1173478"/>
            <a:ext cx="5023156" cy="3246675"/>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414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35</a:t>
            </a:fld>
            <a:endParaRPr lang="ko-KR" altLang="en-US" dirty="0"/>
          </a:p>
        </p:txBody>
      </p:sp>
      <p:sp>
        <p:nvSpPr>
          <p:cNvPr id="14" name="모서리가 둥근 직사각형 13"/>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기술문</a:t>
            </a:r>
            <a:r>
              <a:rPr lang="ko-KR" altLang="en-US" sz="1700" b="1" dirty="0">
                <a:solidFill>
                  <a:schemeClr val="bg1"/>
                </a:solidFill>
                <a:latin typeface="나눔고딕 ExtraBold" panose="020D0904000000000000" pitchFamily="50" charset="-127"/>
                <a:ea typeface="나눔고딕 ExtraBold" panose="020D0904000000000000" pitchFamily="50" charset="-127"/>
              </a:rPr>
              <a:t>서</a:t>
            </a:r>
          </a:p>
        </p:txBody>
      </p:sp>
      <p:grpSp>
        <p:nvGrpSpPr>
          <p:cNvPr id="15" name="그룹 14"/>
          <p:cNvGrpSpPr/>
          <p:nvPr/>
        </p:nvGrpSpPr>
        <p:grpSpPr>
          <a:xfrm>
            <a:off x="503238" y="735013"/>
            <a:ext cx="288032" cy="323165"/>
            <a:chOff x="420543" y="842981"/>
            <a:chExt cx="288032" cy="323165"/>
          </a:xfrm>
        </p:grpSpPr>
        <p:sp>
          <p:nvSpPr>
            <p:cNvPr id="16" name="눈물 방울 15"/>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17" name="TextBox 16"/>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18"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 성분 관련 규정</a:t>
            </a:r>
          </a:p>
        </p:txBody>
      </p:sp>
      <p:sp>
        <p:nvSpPr>
          <p:cNvPr id="19"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sp>
        <p:nvSpPr>
          <p:cNvPr id="11" name="TextBox 17"/>
          <p:cNvSpPr txBox="1"/>
          <p:nvPr/>
        </p:nvSpPr>
        <p:spPr>
          <a:xfrm>
            <a:off x="203216" y="1846213"/>
            <a:ext cx="3484428" cy="64633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ct val="150000"/>
              </a:lnSpc>
              <a:spcBef>
                <a:spcPts val="200"/>
              </a:spcBef>
            </a:pPr>
            <a:r>
              <a:rPr lang="ko-KR" altLang="en-US"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허용 자외선차단제 목록</a:t>
            </a:r>
            <a:endPar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endParaRPr>
          </a:p>
        </p:txBody>
      </p:sp>
      <p:sp>
        <p:nvSpPr>
          <p:cNvPr id="12" name="직사각형 11"/>
          <p:cNvSpPr/>
          <p:nvPr/>
        </p:nvSpPr>
        <p:spPr>
          <a:xfrm>
            <a:off x="-35544" y="2570540"/>
            <a:ext cx="4033068" cy="646331"/>
          </a:xfrm>
          <a:prstGeom prst="rect">
            <a:avLst/>
          </a:prstGeom>
        </p:spPr>
        <p:txBody>
          <a:bodyPr wrap="square">
            <a:spAutoFit/>
          </a:bodyPr>
          <a:lstStyle/>
          <a:p>
            <a:pPr algn="ctr">
              <a:lnSpc>
                <a:spcPct val="150000"/>
              </a:lnSpc>
            </a:pPr>
            <a:r>
              <a:rPr lang="en-US" altLang="ko-KR" sz="1200" dirty="0">
                <a:solidFill>
                  <a:schemeClr val="tx2"/>
                </a:solidFill>
                <a:latin typeface="나눔스퀘어 ExtraBold" panose="020B0600000101010101" pitchFamily="50" charset="-127"/>
                <a:ea typeface="나눔스퀘어 ExtraBold" panose="020B0600000101010101" pitchFamily="50" charset="-127"/>
              </a:rPr>
              <a:t>Annex VII  </a:t>
            </a: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 List </a:t>
            </a:r>
            <a:r>
              <a:rPr lang="en-US" altLang="ko-KR" sz="1200" dirty="0">
                <a:solidFill>
                  <a:schemeClr val="tx2"/>
                </a:solidFill>
                <a:latin typeface="나눔스퀘어 ExtraBold" panose="020B0600000101010101" pitchFamily="50" charset="-127"/>
                <a:ea typeface="나눔스퀘어 ExtraBold" panose="020B0600000101010101" pitchFamily="50" charset="-127"/>
              </a:rPr>
              <a:t>of permitted UV </a:t>
            </a: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filters</a:t>
            </a:r>
          </a:p>
          <a:p>
            <a:pPr algn="ctr">
              <a:lnSpc>
                <a:spcPct val="150000"/>
              </a:lnSpc>
            </a:pP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which </a:t>
            </a:r>
            <a:r>
              <a:rPr lang="en-US" altLang="ko-KR" sz="1200" dirty="0">
                <a:solidFill>
                  <a:schemeClr val="tx2"/>
                </a:solidFill>
                <a:latin typeface="나눔스퀘어 ExtraBold" panose="020B0600000101010101" pitchFamily="50" charset="-127"/>
                <a:ea typeface="나눔스퀘어 ExtraBold" panose="020B0600000101010101" pitchFamily="50" charset="-127"/>
              </a:rPr>
              <a:t>cosmetic products may </a:t>
            </a: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contain</a:t>
            </a:r>
            <a:endParaRPr lang="ko-KR" altLang="en-US" sz="1200" dirty="0">
              <a:solidFill>
                <a:schemeClr val="tx2"/>
              </a:solidFill>
              <a:latin typeface="나눔스퀘어 ExtraBold" panose="020B0600000101010101" pitchFamily="50" charset="-127"/>
              <a:ea typeface="나눔스퀘어 ExtraBold" panose="020B0600000101010101" pitchFamily="50" charset="-127"/>
            </a:endParaRPr>
          </a:p>
        </p:txBody>
      </p:sp>
      <p:grpSp>
        <p:nvGrpSpPr>
          <p:cNvPr id="20" name="그룹 19"/>
          <p:cNvGrpSpPr/>
          <p:nvPr/>
        </p:nvGrpSpPr>
        <p:grpSpPr>
          <a:xfrm>
            <a:off x="3700502" y="1214353"/>
            <a:ext cx="5382538" cy="3140936"/>
            <a:chOff x="251520" y="1665991"/>
            <a:chExt cx="5641618" cy="3374230"/>
          </a:xfrm>
        </p:grpSpPr>
        <p:pic>
          <p:nvPicPr>
            <p:cNvPr id="2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120" y="2711343"/>
              <a:ext cx="5630018" cy="2328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38" r="1635" b="11122"/>
            <a:stretch/>
          </p:blipFill>
          <p:spPr bwMode="auto">
            <a:xfrm>
              <a:off x="251520" y="1665991"/>
              <a:ext cx="5641618" cy="1477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026688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36</a:t>
            </a:fld>
            <a:endParaRPr lang="ko-KR" altLang="en-US" dirty="0"/>
          </a:p>
        </p:txBody>
      </p:sp>
      <p:sp>
        <p:nvSpPr>
          <p:cNvPr id="14" name="모서리가 둥근 직사각형 13"/>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미생물 </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&amp;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중금속 기준 한도 가이드라인</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15" name="그룹 14"/>
          <p:cNvGrpSpPr/>
          <p:nvPr/>
        </p:nvGrpSpPr>
        <p:grpSpPr>
          <a:xfrm>
            <a:off x="503238" y="735013"/>
            <a:ext cx="288032" cy="323165"/>
            <a:chOff x="420543" y="842981"/>
            <a:chExt cx="288032" cy="323165"/>
          </a:xfrm>
        </p:grpSpPr>
        <p:sp>
          <p:nvSpPr>
            <p:cNvPr id="16" name="눈물 방울 15"/>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17" name="TextBox 16"/>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3</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18"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 성분 관련 규정</a:t>
            </a:r>
          </a:p>
        </p:txBody>
      </p:sp>
      <p:sp>
        <p:nvSpPr>
          <p:cNvPr id="19"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pic>
        <p:nvPicPr>
          <p:cNvPr id="1026" name="Picture 2" descr="C:\Users\대한화장품협회\Desktop\rt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588" y="1373673"/>
            <a:ext cx="3538874" cy="274112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대한화장품협회\Desktop\25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0886" y="1373672"/>
            <a:ext cx="4369714" cy="2804579"/>
          </a:xfrm>
          <a:prstGeom prst="rect">
            <a:avLst/>
          </a:prstGeom>
          <a:noFill/>
          <a:extLst>
            <a:ext uri="{909E8E84-426E-40DD-AFC4-6F175D3DCCD1}">
              <a14:hiddenFill xmlns:a14="http://schemas.microsoft.com/office/drawing/2010/main">
                <a:solidFill>
                  <a:srgbClr val="FFFFFF"/>
                </a:solidFill>
              </a14:hiddenFill>
            </a:ext>
          </a:extLst>
        </p:spPr>
      </p:pic>
      <p:sp>
        <p:nvSpPr>
          <p:cNvPr id="23" name="직사각형 22"/>
          <p:cNvSpPr/>
          <p:nvPr/>
        </p:nvSpPr>
        <p:spPr>
          <a:xfrm>
            <a:off x="443587" y="4259540"/>
            <a:ext cx="7890789" cy="507831"/>
          </a:xfrm>
          <a:prstGeom prst="rect">
            <a:avLst/>
          </a:prstGeom>
        </p:spPr>
        <p:txBody>
          <a:bodyPr wrap="square">
            <a:spAutoFit/>
          </a:bodyPr>
          <a:lstStyle/>
          <a:p>
            <a:pPr fontAlgn="base" latinLnBrk="0"/>
            <a:r>
              <a:rPr lang="en-US" altLang="ko-KR" sz="1300" dirty="0" smtClean="0">
                <a:ln>
                  <a:solidFill>
                    <a:schemeClr val="tx1">
                      <a:alpha val="0"/>
                    </a:schemeClr>
                  </a:solidFill>
                </a:ln>
                <a:latin typeface="맑은 고딕"/>
                <a:ea typeface="맑은 고딕"/>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출처 </a:t>
            </a:r>
            <a:r>
              <a:rPr lang="en-US" altLang="ko-KR" sz="1300" dirty="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아세안 화장품 미생물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&amp;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중금속 기준 한도 가이드라인</a:t>
            </a:r>
            <a:r>
              <a:rPr lang="en-US" altLang="ko-KR" sz="1300" dirty="0">
                <a:ln>
                  <a:solidFill>
                    <a:schemeClr val="tx1">
                      <a:alpha val="0"/>
                    </a:schemeClr>
                  </a:solidFill>
                </a:ln>
                <a:latin typeface="나눔바른고딕" panose="020B0603020101020101" pitchFamily="50" charset="-127"/>
                <a:ea typeface="나눔바른고딕" panose="020B0603020101020101" pitchFamily="50" charset="-127"/>
              </a:rPr>
              <a:t>(</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2017</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년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6</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월 기준</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a:t>
            </a:r>
          </a:p>
          <a:p>
            <a:pPr fontAlgn="base" latinLnBrk="0"/>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                 (ASEAN </a:t>
            </a:r>
            <a:r>
              <a:rPr lang="en-US" altLang="ko-KR" sz="1300" dirty="0">
                <a:ln>
                  <a:solidFill>
                    <a:schemeClr val="tx1">
                      <a:alpha val="0"/>
                    </a:schemeClr>
                  </a:solidFill>
                </a:ln>
                <a:latin typeface="나눔바른고딕" panose="020B0603020101020101" pitchFamily="50" charset="-127"/>
                <a:ea typeface="나눔바른고딕" panose="020B0603020101020101" pitchFamily="50" charset="-127"/>
              </a:rPr>
              <a:t>GUIDELINES ON LIMITS OF CONTAMINANTS FOR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COSMETICS)</a:t>
            </a:r>
            <a:endParaRPr lang="en-US" altLang="ko-KR" sz="1300" dirty="0">
              <a:ln>
                <a:solidFill>
                  <a:schemeClr val="tx1">
                    <a:alpha val="0"/>
                  </a:schemeClr>
                </a:solidFill>
              </a:ln>
              <a:latin typeface="나눔바른고딕" panose="020B0603020101020101" pitchFamily="50" charset="-127"/>
              <a:ea typeface="나눔바른고딕" panose="020B0603020101020101" pitchFamily="50" charset="-127"/>
            </a:endParaRPr>
          </a:p>
        </p:txBody>
      </p:sp>
    </p:spTree>
    <p:extLst>
      <p:ext uri="{BB962C8B-B14F-4D97-AF65-F5344CB8AC3E}">
        <p14:creationId xmlns:p14="http://schemas.microsoft.com/office/powerpoint/2010/main" val="10268955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37</a:t>
            </a:fld>
            <a:endParaRPr lang="ko-KR" altLang="en-US" dirty="0"/>
          </a:p>
        </p:txBody>
      </p:sp>
      <p:sp>
        <p:nvSpPr>
          <p:cNvPr id="14" name="모서리가 둥근 직사각형 13"/>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미생물 </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&amp;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중금속 기준 한도 가이드라인</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15" name="그룹 14"/>
          <p:cNvGrpSpPr/>
          <p:nvPr/>
        </p:nvGrpSpPr>
        <p:grpSpPr>
          <a:xfrm>
            <a:off x="503238" y="735013"/>
            <a:ext cx="288032" cy="323165"/>
            <a:chOff x="420543" y="842981"/>
            <a:chExt cx="288032" cy="323165"/>
          </a:xfrm>
        </p:grpSpPr>
        <p:sp>
          <p:nvSpPr>
            <p:cNvPr id="16" name="눈물 방울 15"/>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17" name="TextBox 16"/>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3</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18"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 성분 관련 규정</a:t>
            </a:r>
          </a:p>
        </p:txBody>
      </p:sp>
      <p:sp>
        <p:nvSpPr>
          <p:cNvPr id="19"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sp>
        <p:nvSpPr>
          <p:cNvPr id="24" name="TextBox 17"/>
          <p:cNvSpPr txBox="1"/>
          <p:nvPr/>
        </p:nvSpPr>
        <p:spPr>
          <a:xfrm>
            <a:off x="-111750" y="1912982"/>
            <a:ext cx="3484428" cy="600164"/>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ct val="150000"/>
              </a:lnSpc>
              <a:spcBef>
                <a:spcPts val="200"/>
              </a:spcBef>
            </a:pPr>
            <a:r>
              <a:rPr lang="ko-KR" altLang="en-US"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미생물 기준 한도</a:t>
            </a:r>
            <a:endPar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endParaRPr>
          </a:p>
        </p:txBody>
      </p:sp>
      <p:sp>
        <p:nvSpPr>
          <p:cNvPr id="25" name="직사각형 24"/>
          <p:cNvSpPr/>
          <p:nvPr/>
        </p:nvSpPr>
        <p:spPr>
          <a:xfrm>
            <a:off x="-345424" y="2524453"/>
            <a:ext cx="4033068" cy="369332"/>
          </a:xfrm>
          <a:prstGeom prst="rect">
            <a:avLst/>
          </a:prstGeom>
        </p:spPr>
        <p:txBody>
          <a:bodyPr wrap="square">
            <a:spAutoFit/>
          </a:bodyPr>
          <a:lstStyle/>
          <a:p>
            <a:pPr algn="ctr">
              <a:lnSpc>
                <a:spcPct val="150000"/>
              </a:lnSpc>
            </a:pP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LIMITS </a:t>
            </a:r>
            <a:r>
              <a:rPr lang="en-US" altLang="ko-KR" sz="1200" dirty="0">
                <a:solidFill>
                  <a:schemeClr val="tx2"/>
                </a:solidFill>
                <a:latin typeface="나눔스퀘어 ExtraBold" panose="020B0600000101010101" pitchFamily="50" charset="-127"/>
                <a:ea typeface="나눔스퀘어 ExtraBold" panose="020B0600000101010101" pitchFamily="50" charset="-127"/>
              </a:rPr>
              <a:t>OF MICROBIAL CONTAMINANTS </a:t>
            </a:r>
            <a:endParaRPr lang="ko-KR" altLang="en-US" sz="1200" dirty="0">
              <a:solidFill>
                <a:schemeClr val="tx2"/>
              </a:solidFill>
              <a:latin typeface="나눔스퀘어 ExtraBold" panose="020B0600000101010101" pitchFamily="50" charset="-127"/>
              <a:ea typeface="나눔스퀘어 ExtraBold" panose="020B0600000101010101" pitchFamily="50" charset="-127"/>
            </a:endParaRPr>
          </a:p>
        </p:txBody>
      </p:sp>
      <p:sp>
        <p:nvSpPr>
          <p:cNvPr id="3" name="Rectangle 5"/>
          <p:cNvSpPr>
            <a:spLocks noChangeArrowheads="1"/>
          </p:cNvSpPr>
          <p:nvPr/>
        </p:nvSpPr>
        <p:spPr bwMode="auto">
          <a:xfrm>
            <a:off x="2136775" y="11557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1pPr>
            <a:lvl2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2pPr>
            <a:lvl3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3pPr>
            <a:lvl4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4pPr>
            <a:lvl5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5pPr>
            <a:lvl6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6pPr>
            <a:lvl7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7pPr>
            <a:lvl8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8pPr>
            <a:lvl9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9pPr>
          </a:lstStyle>
          <a:p>
            <a:pPr marL="0" marR="0" lvl="0" indent="0" algn="l" defTabSz="914400" rtl="0" eaLnBrk="1" fontAlgn="base" latinLnBrk="1" hangingPunct="1">
              <a:lnSpc>
                <a:spcPct val="100000"/>
              </a:lnSpc>
              <a:spcBef>
                <a:spcPct val="0"/>
              </a:spcBef>
              <a:spcAft>
                <a:spcPct val="0"/>
              </a:spcAft>
              <a:buClrTx/>
              <a:buSzTx/>
              <a:buFontTx/>
              <a:buNone/>
              <a:tabLst/>
            </a:pPr>
            <a:endParaRPr kumimoji="1" lang="ko-KR" altLang="ko-KR" sz="1800" b="0" i="0" u="none" strike="noStrike" cap="none" normalizeH="0" baseline="0" dirty="0" smtClean="0">
              <a:ln>
                <a:noFill/>
              </a:ln>
              <a:solidFill>
                <a:schemeClr val="tx1"/>
              </a:solidFill>
              <a:effectLst/>
              <a:latin typeface="굴림" pitchFamily="50" charset="-127"/>
              <a:ea typeface="굴림" pitchFamily="50" charset="-127"/>
              <a:cs typeface="굴림" pitchFamily="50" charset="-127"/>
            </a:endParaRPr>
          </a:p>
        </p:txBody>
      </p:sp>
      <p:graphicFrame>
        <p:nvGraphicFramePr>
          <p:cNvPr id="4" name="표 3"/>
          <p:cNvGraphicFramePr>
            <a:graphicFrameLocks noGrp="1"/>
          </p:cNvGraphicFramePr>
          <p:nvPr>
            <p:extLst>
              <p:ext uri="{D42A27DB-BD31-4B8C-83A1-F6EECF244321}">
                <p14:modId xmlns:p14="http://schemas.microsoft.com/office/powerpoint/2010/main" val="2680152997"/>
              </p:ext>
            </p:extLst>
          </p:nvPr>
        </p:nvGraphicFramePr>
        <p:xfrm>
          <a:off x="3372678" y="1155700"/>
          <a:ext cx="5541521" cy="3450250"/>
        </p:xfrm>
        <a:graphic>
          <a:graphicData uri="http://schemas.openxmlformats.org/drawingml/2006/table">
            <a:tbl>
              <a:tblPr/>
              <a:tblGrid>
                <a:gridCol w="1766919"/>
                <a:gridCol w="2148457"/>
                <a:gridCol w="1626145"/>
              </a:tblGrid>
              <a:tr h="662863">
                <a:tc>
                  <a:txBody>
                    <a:bodyPr/>
                    <a:lstStyle/>
                    <a:p>
                      <a:pPr marL="0" marR="0" indent="0" algn="ctr" fontAlgn="base" latinLnBrk="0">
                        <a:lnSpc>
                          <a:spcPct val="160000"/>
                        </a:lnSpc>
                        <a:spcBef>
                          <a:spcPts val="0"/>
                        </a:spcBef>
                        <a:spcAft>
                          <a:spcPts val="0"/>
                        </a:spcAft>
                      </a:pPr>
                      <a:endParaRPr lang="ko-KR" alt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0EED1"/>
                    </a:solidFill>
                  </a:tcPr>
                </a:tc>
                <a:tc>
                  <a:txBody>
                    <a:bodyPr/>
                    <a:lstStyle/>
                    <a:p>
                      <a:pPr marL="0" marR="0" indent="0" algn="ctr" fontAlgn="base" latinLnBrk="0">
                        <a:lnSpc>
                          <a:spcPct val="160000"/>
                        </a:lnSpc>
                        <a:spcBef>
                          <a:spcPts val="0"/>
                        </a:spcBef>
                        <a:spcAft>
                          <a:spcPts val="0"/>
                        </a:spcAft>
                      </a:pPr>
                      <a:r>
                        <a:rPr lang="en-US" altLang="ko-KR" sz="900" b="1" kern="0" spc="0" dirty="0">
                          <a:solidFill>
                            <a:srgbClr val="000000"/>
                          </a:solidFill>
                          <a:effectLst/>
                          <a:latin typeface="맑은 고딕"/>
                        </a:rPr>
                        <a:t>3</a:t>
                      </a:r>
                      <a:r>
                        <a:rPr lang="ko-KR" altLang="en-US" sz="900" b="1" kern="0" spc="0" dirty="0">
                          <a:solidFill>
                            <a:srgbClr val="000000"/>
                          </a:solidFill>
                          <a:effectLst/>
                          <a:latin typeface="맑은 고딕"/>
                          <a:ea typeface="맑은 고딕"/>
                        </a:rPr>
                        <a:t>세 이하의 어린이용 화장품</a:t>
                      </a:r>
                      <a:r>
                        <a:rPr lang="en-US" altLang="ko-KR" sz="900" b="1" kern="0" spc="0" dirty="0">
                          <a:solidFill>
                            <a:srgbClr val="000000"/>
                          </a:solidFill>
                          <a:effectLst/>
                          <a:latin typeface="맑은 고딕"/>
                        </a:rPr>
                        <a:t>, </a:t>
                      </a:r>
                    </a:p>
                    <a:p>
                      <a:pPr marL="0" marR="0" indent="0" algn="ctr" fontAlgn="base" latinLnBrk="0">
                        <a:lnSpc>
                          <a:spcPct val="160000"/>
                        </a:lnSpc>
                        <a:spcBef>
                          <a:spcPts val="0"/>
                        </a:spcBef>
                        <a:spcAft>
                          <a:spcPts val="0"/>
                        </a:spcAft>
                      </a:pPr>
                      <a:r>
                        <a:rPr lang="ko-KR" altLang="en-US" sz="900" b="1" kern="0" spc="0" dirty="0">
                          <a:solidFill>
                            <a:srgbClr val="000000"/>
                          </a:solidFill>
                          <a:effectLst/>
                          <a:ea typeface="맑은 고딕"/>
                        </a:rPr>
                        <a:t>눈 주위용 화장품</a:t>
                      </a:r>
                      <a:r>
                        <a:rPr lang="en-US" altLang="ko-KR" sz="900" b="1" kern="0" spc="0" dirty="0">
                          <a:solidFill>
                            <a:srgbClr val="000000"/>
                          </a:solidFill>
                          <a:effectLst/>
                          <a:latin typeface="맑은 고딕"/>
                        </a:rPr>
                        <a:t>, </a:t>
                      </a:r>
                      <a:r>
                        <a:rPr lang="ko-KR" altLang="en-US" sz="900" b="1" kern="0" spc="0" dirty="0">
                          <a:solidFill>
                            <a:srgbClr val="000000"/>
                          </a:solidFill>
                          <a:effectLst/>
                          <a:ea typeface="맑은 고딕"/>
                        </a:rPr>
                        <a:t>점막용 화장품</a:t>
                      </a:r>
                      <a:endParaRPr lang="ko-KR" altLang="en-US" sz="900" kern="0" spc="0" dirty="0">
                        <a:solidFill>
                          <a:srgbClr val="000000"/>
                        </a:solidFill>
                        <a:effectLst/>
                      </a:endParaRPr>
                    </a:p>
                    <a:p>
                      <a:pPr marL="0" marR="0" indent="0" algn="ctr" fontAlgn="base" latinLnBrk="0">
                        <a:lnSpc>
                          <a:spcPct val="160000"/>
                        </a:lnSpc>
                        <a:spcBef>
                          <a:spcPts val="0"/>
                        </a:spcBef>
                        <a:spcAft>
                          <a:spcPts val="0"/>
                        </a:spcAft>
                      </a:pPr>
                      <a:r>
                        <a:rPr lang="en-US" altLang="ko-KR" sz="900" kern="0" spc="0" dirty="0">
                          <a:solidFill>
                            <a:srgbClr val="000000"/>
                          </a:solidFill>
                          <a:effectLst/>
                          <a:latin typeface="맑은 고딕"/>
                        </a:rPr>
                        <a:t>(</a:t>
                      </a:r>
                      <a:r>
                        <a:rPr lang="en-US" sz="900" kern="0" spc="0" dirty="0">
                          <a:solidFill>
                            <a:srgbClr val="000000"/>
                          </a:solidFill>
                          <a:effectLst/>
                          <a:latin typeface="맑은 고딕"/>
                        </a:rPr>
                        <a:t>Products for children under 3 years, eye area and mucous membranes)</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0EED1"/>
                    </a:solidFill>
                  </a:tcPr>
                </a:tc>
                <a:tc>
                  <a:txBody>
                    <a:bodyPr/>
                    <a:lstStyle/>
                    <a:p>
                      <a:pPr marL="0" marR="0" indent="0" algn="ctr" fontAlgn="base" latinLnBrk="0">
                        <a:lnSpc>
                          <a:spcPct val="160000"/>
                        </a:lnSpc>
                        <a:spcBef>
                          <a:spcPts val="0"/>
                        </a:spcBef>
                        <a:spcAft>
                          <a:spcPts val="0"/>
                        </a:spcAft>
                      </a:pPr>
                      <a:r>
                        <a:rPr lang="ko-KR" altLang="en-US" sz="900" b="1" kern="0" spc="0" dirty="0">
                          <a:solidFill>
                            <a:srgbClr val="000000"/>
                          </a:solidFill>
                          <a:effectLst/>
                          <a:ea typeface="맑은 고딕"/>
                        </a:rPr>
                        <a:t>기타제품</a:t>
                      </a:r>
                      <a:endParaRPr lang="ko-KR" altLang="en-US" sz="900" kern="0" spc="0" dirty="0">
                        <a:solidFill>
                          <a:srgbClr val="000000"/>
                        </a:solidFill>
                        <a:effectLst/>
                      </a:endParaRPr>
                    </a:p>
                    <a:p>
                      <a:pPr marL="0" marR="0" indent="0" algn="ctr" fontAlgn="base" latinLnBrk="0">
                        <a:lnSpc>
                          <a:spcPct val="160000"/>
                        </a:lnSpc>
                        <a:spcBef>
                          <a:spcPts val="0"/>
                        </a:spcBef>
                        <a:spcAft>
                          <a:spcPts val="0"/>
                        </a:spcAft>
                      </a:pPr>
                      <a:r>
                        <a:rPr lang="en-US" altLang="ko-KR" sz="900" kern="0" spc="0" dirty="0">
                          <a:solidFill>
                            <a:srgbClr val="000000"/>
                          </a:solidFill>
                          <a:effectLst/>
                          <a:latin typeface="맑은 고딕"/>
                        </a:rPr>
                        <a:t>(</a:t>
                      </a:r>
                      <a:r>
                        <a:rPr lang="en-US" sz="900" kern="0" spc="0" dirty="0">
                          <a:solidFill>
                            <a:srgbClr val="000000"/>
                          </a:solidFill>
                          <a:effectLst/>
                          <a:latin typeface="맑은 고딕"/>
                        </a:rPr>
                        <a:t>other products)</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0EED1"/>
                    </a:solidFill>
                  </a:tcPr>
                </a:tc>
              </a:tr>
              <a:tr h="822806">
                <a:tc>
                  <a:txBody>
                    <a:bodyPr/>
                    <a:lstStyle/>
                    <a:p>
                      <a:pPr marL="234950" marR="0" indent="-234950" algn="ctr" fontAlgn="base" latinLnBrk="0">
                        <a:lnSpc>
                          <a:spcPct val="160000"/>
                        </a:lnSpc>
                        <a:spcBef>
                          <a:spcPts val="0"/>
                        </a:spcBef>
                        <a:spcAft>
                          <a:spcPts val="0"/>
                        </a:spcAft>
                      </a:pPr>
                      <a:r>
                        <a:rPr lang="ko-KR" altLang="en-US" sz="900" b="1" kern="0" spc="0" dirty="0">
                          <a:solidFill>
                            <a:srgbClr val="000000"/>
                          </a:solidFill>
                          <a:effectLst/>
                          <a:ea typeface="맑은 고딕"/>
                        </a:rPr>
                        <a:t>호기성 중온성 총균수</a:t>
                      </a:r>
                      <a:endParaRPr lang="ko-KR" altLang="en-US" sz="900" kern="0" spc="0" dirty="0">
                        <a:solidFill>
                          <a:srgbClr val="000000"/>
                        </a:solidFill>
                        <a:effectLst/>
                      </a:endParaRPr>
                    </a:p>
                    <a:p>
                      <a:pPr marL="234950" marR="0" indent="-234950" algn="ctr" fontAlgn="base" latinLnBrk="0">
                        <a:lnSpc>
                          <a:spcPct val="160000"/>
                        </a:lnSpc>
                        <a:spcBef>
                          <a:spcPts val="0"/>
                        </a:spcBef>
                        <a:spcAft>
                          <a:spcPts val="0"/>
                        </a:spcAft>
                      </a:pPr>
                      <a:r>
                        <a:rPr lang="en-US" altLang="ko-KR" sz="900" b="1" kern="0" spc="0" dirty="0">
                          <a:solidFill>
                            <a:srgbClr val="000000"/>
                          </a:solidFill>
                          <a:effectLst/>
                          <a:latin typeface="맑은 고딕"/>
                        </a:rPr>
                        <a:t>(</a:t>
                      </a:r>
                      <a:r>
                        <a:rPr lang="ko-KR" altLang="en-US" sz="900" b="1" kern="0" spc="0" dirty="0">
                          <a:solidFill>
                            <a:srgbClr val="000000"/>
                          </a:solidFill>
                          <a:effectLst/>
                          <a:ea typeface="맑은 고딕"/>
                        </a:rPr>
                        <a:t>박테리아</a:t>
                      </a:r>
                      <a:r>
                        <a:rPr lang="en-US" altLang="ko-KR" sz="900" b="1" kern="0" spc="0" dirty="0">
                          <a:solidFill>
                            <a:srgbClr val="000000"/>
                          </a:solidFill>
                          <a:effectLst/>
                          <a:latin typeface="맑은 고딕"/>
                        </a:rPr>
                        <a:t>, </a:t>
                      </a:r>
                      <a:r>
                        <a:rPr lang="ko-KR" altLang="en-US" sz="900" b="1" kern="0" spc="0" dirty="0">
                          <a:solidFill>
                            <a:srgbClr val="000000"/>
                          </a:solidFill>
                          <a:effectLst/>
                          <a:ea typeface="맑은 고딕"/>
                        </a:rPr>
                        <a:t>효모</a:t>
                      </a:r>
                      <a:r>
                        <a:rPr lang="en-US" altLang="ko-KR" sz="900" b="1" kern="0" spc="0" dirty="0">
                          <a:solidFill>
                            <a:srgbClr val="000000"/>
                          </a:solidFill>
                          <a:effectLst/>
                          <a:latin typeface="맑은 고딕"/>
                        </a:rPr>
                        <a:t>&amp;</a:t>
                      </a:r>
                      <a:r>
                        <a:rPr lang="ko-KR" altLang="en-US" sz="900" b="1" kern="0" spc="0" dirty="0">
                          <a:solidFill>
                            <a:srgbClr val="000000"/>
                          </a:solidFill>
                          <a:effectLst/>
                          <a:ea typeface="맑은 고딕"/>
                        </a:rPr>
                        <a:t>곰팡이</a:t>
                      </a:r>
                      <a:r>
                        <a:rPr lang="en-US" altLang="ko-KR" sz="900" b="1" kern="0" spc="0" dirty="0">
                          <a:solidFill>
                            <a:srgbClr val="000000"/>
                          </a:solidFill>
                          <a:effectLst/>
                          <a:latin typeface="맑은 고딕"/>
                        </a:rPr>
                        <a:t>)</a:t>
                      </a:r>
                      <a:endParaRPr lang="ko-KR" altLang="en-US" sz="900" kern="0" spc="0" dirty="0">
                        <a:solidFill>
                          <a:srgbClr val="000000"/>
                        </a:solidFill>
                        <a:effectLst/>
                      </a:endParaRPr>
                    </a:p>
                    <a:p>
                      <a:pPr marL="0" marR="0" indent="0" algn="ctr" fontAlgn="base" latinLnBrk="0">
                        <a:lnSpc>
                          <a:spcPct val="160000"/>
                        </a:lnSpc>
                        <a:spcBef>
                          <a:spcPts val="0"/>
                        </a:spcBef>
                        <a:spcAft>
                          <a:spcPts val="0"/>
                        </a:spcAft>
                      </a:pPr>
                      <a:r>
                        <a:rPr lang="en-US" sz="900" kern="0" spc="0" dirty="0">
                          <a:solidFill>
                            <a:srgbClr val="000000"/>
                          </a:solidFill>
                          <a:effectLst/>
                          <a:latin typeface="맑은 고딕"/>
                        </a:rPr>
                        <a:t>Total Aerobic Mesophilic Microorganisms</a:t>
                      </a:r>
                      <a:endParaRPr lang="en-US" sz="900" kern="0" spc="0" dirty="0">
                        <a:solidFill>
                          <a:srgbClr val="000000"/>
                        </a:solidFill>
                        <a:effectLst/>
                      </a:endParaRPr>
                    </a:p>
                    <a:p>
                      <a:pPr marL="0" marR="0" indent="0" algn="ctr" fontAlgn="base" latinLnBrk="0">
                        <a:lnSpc>
                          <a:spcPct val="160000"/>
                        </a:lnSpc>
                        <a:spcBef>
                          <a:spcPts val="0"/>
                        </a:spcBef>
                        <a:spcAft>
                          <a:spcPts val="0"/>
                        </a:spcAft>
                      </a:pPr>
                      <a:r>
                        <a:rPr lang="en-US" sz="900" kern="0" spc="0" dirty="0">
                          <a:solidFill>
                            <a:srgbClr val="000000"/>
                          </a:solidFill>
                          <a:effectLst/>
                          <a:latin typeface="맑은 고딕"/>
                        </a:rPr>
                        <a:t>(Bacteria, Yeast &amp; Molds) </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a:noFill/>
                    </a:lnB>
                  </a:tcPr>
                </a:tc>
                <a:tc>
                  <a:txBody>
                    <a:bodyPr/>
                    <a:lstStyle/>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=&lt; 500 cfu/g or cfu/ml </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a:noFill/>
                    </a:lnB>
                  </a:tcPr>
                </a:tc>
                <a:tc>
                  <a:txBody>
                    <a:bodyPr/>
                    <a:lstStyle/>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=&lt; 1000 cfu/g or cfu/ml </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a:noFill/>
                    </a:lnB>
                  </a:tcPr>
                </a:tc>
              </a:tr>
              <a:tr h="342977">
                <a:tc>
                  <a:txBody>
                    <a:bodyPr/>
                    <a:lstStyle/>
                    <a:p>
                      <a:pPr marL="234950" marR="0" indent="-234950" algn="ctr" fontAlgn="base" latinLnBrk="0">
                        <a:lnSpc>
                          <a:spcPct val="160000"/>
                        </a:lnSpc>
                        <a:spcBef>
                          <a:spcPts val="0"/>
                        </a:spcBef>
                        <a:spcAft>
                          <a:spcPts val="0"/>
                        </a:spcAft>
                      </a:pPr>
                      <a:r>
                        <a:rPr lang="ko-KR" altLang="en-US" sz="900" b="1" kern="0" spc="0" dirty="0">
                          <a:solidFill>
                            <a:srgbClr val="000000"/>
                          </a:solidFill>
                          <a:effectLst/>
                          <a:ea typeface="맑은 고딕"/>
                        </a:rPr>
                        <a:t>녹농균</a:t>
                      </a:r>
                      <a:endParaRPr lang="ko-KR" altLang="en-US" sz="900" kern="0" spc="0" dirty="0">
                        <a:solidFill>
                          <a:srgbClr val="000000"/>
                        </a:solidFill>
                        <a:effectLst/>
                      </a:endParaRPr>
                    </a:p>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P. aeruginosa </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a:noFill/>
                    </a:lnT>
                    <a:lnB w="3556" cap="flat" cmpd="sng" algn="ctr">
                      <a:solidFill>
                        <a:srgbClr val="000000"/>
                      </a:solidFill>
                      <a:prstDash val="solid"/>
                      <a:round/>
                      <a:headEnd type="none" w="med" len="med"/>
                      <a:tailEnd type="none" w="med" len="med"/>
                    </a:lnB>
                  </a:tcPr>
                </a:tc>
                <a:tc>
                  <a:txBody>
                    <a:bodyPr/>
                    <a:lstStyle/>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Absent in 0.1g or </a:t>
                      </a:r>
                      <a:endParaRPr lang="en-US" sz="900" kern="0" spc="0" dirty="0">
                        <a:solidFill>
                          <a:srgbClr val="000000"/>
                        </a:solidFill>
                        <a:effectLst/>
                      </a:endParaRPr>
                    </a:p>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0.1ml test sample </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a:noFill/>
                    </a:lnT>
                    <a:lnB w="3556" cap="flat" cmpd="sng" algn="ctr">
                      <a:solidFill>
                        <a:srgbClr val="000000"/>
                      </a:solidFill>
                      <a:prstDash val="solid"/>
                      <a:round/>
                      <a:headEnd type="none" w="med" len="med"/>
                      <a:tailEnd type="none" w="med" len="med"/>
                    </a:lnB>
                  </a:tcPr>
                </a:tc>
                <a:tc>
                  <a:txBody>
                    <a:bodyPr/>
                    <a:lstStyle/>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Absent in 0.1g or </a:t>
                      </a:r>
                      <a:endParaRPr lang="en-US" sz="900" kern="0" spc="0" dirty="0">
                        <a:solidFill>
                          <a:srgbClr val="000000"/>
                        </a:solidFill>
                        <a:effectLst/>
                      </a:endParaRPr>
                    </a:p>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0.1ml test sample </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a:noFill/>
                    </a:lnT>
                    <a:lnB w="3556" cap="flat" cmpd="sng" algn="ctr">
                      <a:solidFill>
                        <a:srgbClr val="000000"/>
                      </a:solidFill>
                      <a:prstDash val="solid"/>
                      <a:round/>
                      <a:headEnd type="none" w="med" len="med"/>
                      <a:tailEnd type="none" w="med" len="med"/>
                    </a:lnB>
                  </a:tcPr>
                </a:tc>
              </a:tr>
              <a:tr h="342977">
                <a:tc>
                  <a:txBody>
                    <a:bodyPr/>
                    <a:lstStyle/>
                    <a:p>
                      <a:pPr marL="234950" marR="0" indent="-234950" algn="ctr" fontAlgn="base" latinLnBrk="0">
                        <a:lnSpc>
                          <a:spcPct val="160000"/>
                        </a:lnSpc>
                        <a:spcBef>
                          <a:spcPts val="0"/>
                        </a:spcBef>
                        <a:spcAft>
                          <a:spcPts val="0"/>
                        </a:spcAft>
                      </a:pPr>
                      <a:r>
                        <a:rPr lang="ko-KR" altLang="en-US" sz="900" b="1" kern="0" spc="0" dirty="0">
                          <a:solidFill>
                            <a:srgbClr val="000000"/>
                          </a:solidFill>
                          <a:effectLst/>
                          <a:ea typeface="맑은 고딕"/>
                        </a:rPr>
                        <a:t>황색포도상구균</a:t>
                      </a:r>
                      <a:endParaRPr lang="ko-KR" altLang="en-US" sz="900" kern="0" spc="0" dirty="0">
                        <a:solidFill>
                          <a:srgbClr val="000000"/>
                        </a:solidFill>
                        <a:effectLst/>
                      </a:endParaRPr>
                    </a:p>
                    <a:p>
                      <a:pPr marL="234950" marR="0" indent="-234950" algn="ctr" fontAlgn="base" latinLnBrk="0">
                        <a:lnSpc>
                          <a:spcPct val="160000"/>
                        </a:lnSpc>
                        <a:spcBef>
                          <a:spcPts val="0"/>
                        </a:spcBef>
                        <a:spcAft>
                          <a:spcPts val="0"/>
                        </a:spcAft>
                      </a:pPr>
                      <a:r>
                        <a:rPr lang="en-US" altLang="ko-KR" sz="900" kern="0" spc="0" dirty="0">
                          <a:solidFill>
                            <a:srgbClr val="000000"/>
                          </a:solidFill>
                          <a:effectLst/>
                          <a:latin typeface="맑은 고딕"/>
                        </a:rPr>
                        <a:t>S. aureus </a:t>
                      </a:r>
                      <a:endParaRPr lang="ko-KR" alt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Absent in 0.1g or </a:t>
                      </a:r>
                      <a:endParaRPr lang="en-US" sz="900" kern="0" spc="0" dirty="0">
                        <a:solidFill>
                          <a:srgbClr val="000000"/>
                        </a:solidFill>
                        <a:effectLst/>
                      </a:endParaRPr>
                    </a:p>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0.1ml test sample </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Absent in 0.1g or </a:t>
                      </a:r>
                      <a:endParaRPr lang="en-US" sz="900" kern="0" spc="0" dirty="0">
                        <a:solidFill>
                          <a:srgbClr val="000000"/>
                        </a:solidFill>
                        <a:effectLst/>
                      </a:endParaRPr>
                    </a:p>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0.1ml test sample </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r>
              <a:tr h="342977">
                <a:tc>
                  <a:txBody>
                    <a:bodyPr/>
                    <a:lstStyle/>
                    <a:p>
                      <a:pPr marL="234950" marR="0" indent="-234950" algn="ctr" fontAlgn="base" latinLnBrk="0">
                        <a:lnSpc>
                          <a:spcPct val="160000"/>
                        </a:lnSpc>
                        <a:spcBef>
                          <a:spcPts val="0"/>
                        </a:spcBef>
                        <a:spcAft>
                          <a:spcPts val="0"/>
                        </a:spcAft>
                      </a:pPr>
                      <a:r>
                        <a:rPr lang="ko-KR" altLang="en-US" sz="900" b="1" kern="0" spc="0" dirty="0">
                          <a:solidFill>
                            <a:srgbClr val="000000"/>
                          </a:solidFill>
                          <a:effectLst/>
                          <a:ea typeface="맑은 고딕"/>
                        </a:rPr>
                        <a:t>칸디다 알비칸스</a:t>
                      </a:r>
                      <a:endParaRPr lang="ko-KR" altLang="en-US" sz="900" kern="0" spc="0" dirty="0">
                        <a:solidFill>
                          <a:srgbClr val="000000"/>
                        </a:solidFill>
                        <a:effectLst/>
                      </a:endParaRPr>
                    </a:p>
                    <a:p>
                      <a:pPr marL="234950" marR="0" indent="-234950" algn="ctr" fontAlgn="base" latinLnBrk="0">
                        <a:lnSpc>
                          <a:spcPct val="160000"/>
                        </a:lnSpc>
                        <a:spcBef>
                          <a:spcPts val="0"/>
                        </a:spcBef>
                        <a:spcAft>
                          <a:spcPts val="0"/>
                        </a:spcAft>
                      </a:pPr>
                      <a:r>
                        <a:rPr lang="en-US" altLang="ko-KR" sz="900" kern="0" spc="0" dirty="0">
                          <a:solidFill>
                            <a:srgbClr val="000000"/>
                          </a:solidFill>
                          <a:effectLst/>
                          <a:latin typeface="맑은 고딕"/>
                        </a:rPr>
                        <a:t>C. albicans</a:t>
                      </a:r>
                      <a:endParaRPr lang="ko-KR" alt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Absent in 0.1g or </a:t>
                      </a:r>
                      <a:endParaRPr lang="en-US" sz="900" kern="0" spc="0" dirty="0">
                        <a:solidFill>
                          <a:srgbClr val="000000"/>
                        </a:solidFill>
                        <a:effectLst/>
                      </a:endParaRPr>
                    </a:p>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0.1ml test sample </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Absent in 0.1g or </a:t>
                      </a:r>
                      <a:endParaRPr lang="en-US" sz="900" kern="0" spc="0" dirty="0">
                        <a:solidFill>
                          <a:srgbClr val="000000"/>
                        </a:solidFill>
                        <a:effectLst/>
                      </a:endParaRPr>
                    </a:p>
                    <a:p>
                      <a:pPr marL="234950" marR="0" indent="-234950" algn="ctr" fontAlgn="base" latinLnBrk="0">
                        <a:lnSpc>
                          <a:spcPct val="160000"/>
                        </a:lnSpc>
                        <a:spcBef>
                          <a:spcPts val="0"/>
                        </a:spcBef>
                        <a:spcAft>
                          <a:spcPts val="0"/>
                        </a:spcAft>
                      </a:pPr>
                      <a:r>
                        <a:rPr lang="en-US" sz="900" kern="0" spc="0" dirty="0">
                          <a:solidFill>
                            <a:srgbClr val="000000"/>
                          </a:solidFill>
                          <a:effectLst/>
                          <a:latin typeface="맑은 고딕"/>
                        </a:rPr>
                        <a:t>0.1ml test sample </a:t>
                      </a:r>
                      <a:endParaRPr lang="en-US" sz="900" kern="0" spc="0" dirty="0">
                        <a:solidFill>
                          <a:srgbClr val="000000"/>
                        </a:solidFill>
                        <a:effectLst/>
                      </a:endParaRPr>
                    </a:p>
                  </a:txBody>
                  <a:tcPr marL="57298" marR="57298" marT="15841" marB="15841"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r>
            </a:tbl>
          </a:graphicData>
        </a:graphic>
      </p:graphicFrame>
      <p:sp>
        <p:nvSpPr>
          <p:cNvPr id="5" name="Rectangle 6"/>
          <p:cNvSpPr>
            <a:spLocks noChangeArrowheads="1"/>
          </p:cNvSpPr>
          <p:nvPr/>
        </p:nvSpPr>
        <p:spPr bwMode="auto">
          <a:xfrm>
            <a:off x="1801813"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1pPr>
            <a:lvl2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2pPr>
            <a:lvl3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3pPr>
            <a:lvl4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4pPr>
            <a:lvl5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5pPr>
            <a:lvl6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6pPr>
            <a:lvl7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7pPr>
            <a:lvl8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8pPr>
            <a:lvl9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9pPr>
          </a:lstStyle>
          <a:p>
            <a:pPr marL="0" marR="0" lvl="0" indent="0" algn="l" defTabSz="914400" rtl="0" eaLnBrk="1" fontAlgn="base" latinLnBrk="1" hangingPunct="1">
              <a:lnSpc>
                <a:spcPct val="100000"/>
              </a:lnSpc>
              <a:spcBef>
                <a:spcPct val="0"/>
              </a:spcBef>
              <a:spcAft>
                <a:spcPct val="0"/>
              </a:spcAft>
              <a:buClrTx/>
              <a:buSzTx/>
              <a:buFontTx/>
              <a:buNone/>
              <a:tabLst/>
            </a:pPr>
            <a:endParaRPr kumimoji="1" lang="ko-KR" altLang="ko-KR" sz="1800" b="0" i="0" u="none" strike="noStrike" cap="none" normalizeH="0" baseline="0" dirty="0" smtClean="0">
              <a:ln>
                <a:noFill/>
              </a:ln>
              <a:solidFill>
                <a:schemeClr val="tx1"/>
              </a:solidFill>
              <a:effectLst/>
              <a:latin typeface="굴림" pitchFamily="50" charset="-127"/>
              <a:ea typeface="굴림" pitchFamily="50" charset="-127"/>
              <a:cs typeface="굴림" pitchFamily="50" charset="-127"/>
            </a:endParaRPr>
          </a:p>
        </p:txBody>
      </p:sp>
      <p:sp>
        <p:nvSpPr>
          <p:cNvPr id="6" name="직사각형 5"/>
          <p:cNvSpPr/>
          <p:nvPr/>
        </p:nvSpPr>
        <p:spPr>
          <a:xfrm>
            <a:off x="254000" y="4607839"/>
            <a:ext cx="8890000" cy="369332"/>
          </a:xfrm>
          <a:prstGeom prst="rect">
            <a:avLst/>
          </a:prstGeom>
        </p:spPr>
        <p:txBody>
          <a:bodyPr wrap="square">
            <a:spAutoFit/>
          </a:bodyPr>
          <a:lstStyle/>
          <a:p>
            <a:pPr fontAlgn="base"/>
            <a:r>
              <a:rPr lang="en-US" altLang="ko-KR" sz="900" dirty="0"/>
              <a:t>※ </a:t>
            </a:r>
            <a:r>
              <a:rPr lang="ko-KR" altLang="en-US" sz="900" dirty="0" smtClean="0"/>
              <a:t>이 목록에 있는 미생물 기준 한도 외에</a:t>
            </a:r>
            <a:r>
              <a:rPr lang="en-US" altLang="ko-KR" sz="900" dirty="0" smtClean="0"/>
              <a:t> </a:t>
            </a:r>
            <a:r>
              <a:rPr lang="ko-KR" altLang="en-US" sz="900" dirty="0" smtClean="0"/>
              <a:t>원료와 제조공정의 상태에 따라 다른 미생물 종에 대한 시험이 필요할 수 도 있습니다</a:t>
            </a:r>
            <a:r>
              <a:rPr lang="en-US" altLang="ko-KR" sz="900" dirty="0" smtClean="0"/>
              <a:t>.</a:t>
            </a:r>
          </a:p>
          <a:p>
            <a:pPr fontAlgn="base"/>
            <a:r>
              <a:rPr lang="en-US" altLang="ko-KR" sz="900" dirty="0" smtClean="0"/>
              <a:t>※ </a:t>
            </a:r>
            <a:r>
              <a:rPr lang="ko-KR" altLang="en-US" sz="900" u="sng" dirty="0" smtClean="0"/>
              <a:t>태국은 가공되지 않은 식물 추출물</a:t>
            </a:r>
            <a:r>
              <a:rPr lang="en-US" altLang="ko-KR" sz="900" u="sng" dirty="0" smtClean="0"/>
              <a:t>(crude herbal extracts)</a:t>
            </a:r>
            <a:r>
              <a:rPr lang="ko-KR" altLang="en-US" sz="900" u="sng" dirty="0" smtClean="0"/>
              <a:t>이 포함된 제품의 경우 클로스트리디움 종</a:t>
            </a:r>
            <a:r>
              <a:rPr lang="en-US" altLang="ko-KR" sz="900" u="sng" dirty="0"/>
              <a:t>(Clostridia spp</a:t>
            </a:r>
            <a:r>
              <a:rPr lang="en-US" altLang="ko-KR" sz="900" u="sng" dirty="0" smtClean="0"/>
              <a:t>.)</a:t>
            </a:r>
            <a:r>
              <a:rPr lang="ko-KR" altLang="en-US" sz="900" u="sng" dirty="0" smtClean="0"/>
              <a:t>에 대한 시험이 필요하며</a:t>
            </a:r>
            <a:r>
              <a:rPr lang="en-US" altLang="ko-KR" sz="900" u="sng" dirty="0" smtClean="0"/>
              <a:t>, </a:t>
            </a:r>
            <a:r>
              <a:rPr lang="ko-KR" altLang="en-US" sz="900" u="sng" dirty="0" smtClean="0"/>
              <a:t>검출되지 않아야 합니다</a:t>
            </a:r>
            <a:r>
              <a:rPr lang="en-US" altLang="ko-KR" sz="900" u="sng" dirty="0" smtClean="0"/>
              <a:t>. </a:t>
            </a:r>
            <a:endParaRPr lang="en-US" altLang="ko-KR" sz="900" u="sng" dirty="0"/>
          </a:p>
        </p:txBody>
      </p:sp>
    </p:spTree>
    <p:extLst>
      <p:ext uri="{BB962C8B-B14F-4D97-AF65-F5344CB8AC3E}">
        <p14:creationId xmlns:p14="http://schemas.microsoft.com/office/powerpoint/2010/main" val="100932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38</a:t>
            </a:fld>
            <a:endParaRPr lang="ko-KR" altLang="en-US" dirty="0"/>
          </a:p>
        </p:txBody>
      </p:sp>
      <p:sp>
        <p:nvSpPr>
          <p:cNvPr id="14" name="모서리가 둥근 직사각형 13"/>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미생물 </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&amp;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중금속 기준 한도 가이드라인</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15" name="그룹 14"/>
          <p:cNvGrpSpPr/>
          <p:nvPr/>
        </p:nvGrpSpPr>
        <p:grpSpPr>
          <a:xfrm>
            <a:off x="503238" y="735013"/>
            <a:ext cx="288032" cy="323165"/>
            <a:chOff x="420543" y="842981"/>
            <a:chExt cx="288032" cy="323165"/>
          </a:xfrm>
        </p:grpSpPr>
        <p:sp>
          <p:nvSpPr>
            <p:cNvPr id="16" name="눈물 방울 15"/>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17" name="TextBox 16"/>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3</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18"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 성분 관련 규정</a:t>
            </a:r>
          </a:p>
        </p:txBody>
      </p:sp>
      <p:sp>
        <p:nvSpPr>
          <p:cNvPr id="19"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04</a:t>
            </a:r>
            <a:endParaRPr lang="ko-KR" altLang="en-US" dirty="0">
              <a:latin typeface="나눔고딕 ExtraBold" panose="020D0904000000000000" pitchFamily="50" charset="-127"/>
              <a:ea typeface="나눔고딕 ExtraBold" panose="020D0904000000000000" pitchFamily="50" charset="-127"/>
            </a:endParaRPr>
          </a:p>
        </p:txBody>
      </p:sp>
      <p:sp>
        <p:nvSpPr>
          <p:cNvPr id="24" name="TextBox 17"/>
          <p:cNvSpPr txBox="1"/>
          <p:nvPr/>
        </p:nvSpPr>
        <p:spPr>
          <a:xfrm>
            <a:off x="-111750" y="1912982"/>
            <a:ext cx="3484428" cy="64633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ct val="150000"/>
              </a:lnSpc>
              <a:spcBef>
                <a:spcPts val="200"/>
              </a:spcBef>
            </a:pPr>
            <a:r>
              <a:rPr lang="ko-KR" altLang="en-US"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중금</a:t>
            </a:r>
            <a:r>
              <a:rPr lang="ko-KR" altLang="en-US" sz="2400" b="1" dirty="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속</a:t>
            </a:r>
            <a:r>
              <a:rPr lang="ko-KR" altLang="en-US"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rPr>
              <a:t> 기준 한도</a:t>
            </a:r>
            <a:endParaRPr lang="en-US" altLang="ko-KR" sz="2400" b="1" dirty="0" smtClean="0">
              <a:ln>
                <a:solidFill>
                  <a:schemeClr val="tx1">
                    <a:alpha val="0"/>
                  </a:schemeClr>
                </a:solidFill>
              </a:ln>
              <a:solidFill>
                <a:schemeClr val="tx1">
                  <a:lumMod val="85000"/>
                  <a:lumOff val="15000"/>
                </a:schemeClr>
              </a:solidFill>
              <a:latin typeface="나눔바른고딕" panose="020B0603020101020101" pitchFamily="50" charset="-127"/>
              <a:ea typeface="나눔바른고딕" panose="020B0603020101020101" pitchFamily="50" charset="-127"/>
            </a:endParaRPr>
          </a:p>
        </p:txBody>
      </p:sp>
      <p:sp>
        <p:nvSpPr>
          <p:cNvPr id="25" name="직사각형 24"/>
          <p:cNvSpPr/>
          <p:nvPr/>
        </p:nvSpPr>
        <p:spPr>
          <a:xfrm>
            <a:off x="-345424" y="2524453"/>
            <a:ext cx="4033068" cy="346249"/>
          </a:xfrm>
          <a:prstGeom prst="rect">
            <a:avLst/>
          </a:prstGeom>
        </p:spPr>
        <p:txBody>
          <a:bodyPr wrap="square">
            <a:spAutoFit/>
          </a:bodyPr>
          <a:lstStyle/>
          <a:p>
            <a:pPr algn="ctr">
              <a:lnSpc>
                <a:spcPct val="150000"/>
              </a:lnSpc>
            </a:pPr>
            <a:r>
              <a:rPr lang="en-US" altLang="ko-KR" sz="1200" dirty="0" smtClean="0">
                <a:solidFill>
                  <a:schemeClr val="tx2"/>
                </a:solidFill>
                <a:latin typeface="나눔스퀘어 ExtraBold" panose="020B0600000101010101" pitchFamily="50" charset="-127"/>
                <a:ea typeface="나눔스퀘어 ExtraBold" panose="020B0600000101010101" pitchFamily="50" charset="-127"/>
              </a:rPr>
              <a:t>LIMITS </a:t>
            </a:r>
            <a:r>
              <a:rPr lang="en-US" altLang="ko-KR" sz="1200" dirty="0">
                <a:solidFill>
                  <a:schemeClr val="tx2"/>
                </a:solidFill>
                <a:latin typeface="나눔스퀘어 ExtraBold" panose="020B0600000101010101" pitchFamily="50" charset="-127"/>
                <a:ea typeface="나눔스퀘어 ExtraBold" panose="020B0600000101010101" pitchFamily="50" charset="-127"/>
              </a:rPr>
              <a:t>OF HEAVY METALS </a:t>
            </a:r>
            <a:endParaRPr lang="ko-KR" altLang="en-US" sz="1200" dirty="0">
              <a:solidFill>
                <a:schemeClr val="tx2"/>
              </a:solidFill>
              <a:latin typeface="나눔스퀘어 ExtraBold" panose="020B0600000101010101" pitchFamily="50" charset="-127"/>
              <a:ea typeface="나눔스퀘어 ExtraBold" panose="020B0600000101010101" pitchFamily="50" charset="-127"/>
            </a:endParaRPr>
          </a:p>
        </p:txBody>
      </p:sp>
      <p:sp>
        <p:nvSpPr>
          <p:cNvPr id="3" name="Rectangle 5"/>
          <p:cNvSpPr>
            <a:spLocks noChangeArrowheads="1"/>
          </p:cNvSpPr>
          <p:nvPr/>
        </p:nvSpPr>
        <p:spPr bwMode="auto">
          <a:xfrm>
            <a:off x="2136775" y="11557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1pPr>
            <a:lvl2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2pPr>
            <a:lvl3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3pPr>
            <a:lvl4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4pPr>
            <a:lvl5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5pPr>
            <a:lvl6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6pPr>
            <a:lvl7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7pPr>
            <a:lvl8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8pPr>
            <a:lvl9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9pPr>
          </a:lstStyle>
          <a:p>
            <a:pPr marL="0" marR="0" lvl="0" indent="0" algn="l" defTabSz="914400" rtl="0" eaLnBrk="1" fontAlgn="base" latinLnBrk="1" hangingPunct="1">
              <a:lnSpc>
                <a:spcPct val="100000"/>
              </a:lnSpc>
              <a:spcBef>
                <a:spcPct val="0"/>
              </a:spcBef>
              <a:spcAft>
                <a:spcPct val="0"/>
              </a:spcAft>
              <a:buClrTx/>
              <a:buSzTx/>
              <a:buFontTx/>
              <a:buNone/>
              <a:tabLst/>
            </a:pPr>
            <a:endParaRPr kumimoji="1" lang="ko-KR" altLang="ko-KR" sz="1800" b="0" i="0" u="none" strike="noStrike" cap="none" normalizeH="0" baseline="0" dirty="0" smtClean="0">
              <a:ln>
                <a:noFill/>
              </a:ln>
              <a:solidFill>
                <a:schemeClr val="tx1"/>
              </a:solidFill>
              <a:effectLst/>
              <a:latin typeface="굴림" pitchFamily="50" charset="-127"/>
              <a:ea typeface="굴림" pitchFamily="50" charset="-127"/>
              <a:cs typeface="굴림" pitchFamily="50" charset="-127"/>
            </a:endParaRPr>
          </a:p>
        </p:txBody>
      </p:sp>
      <p:sp>
        <p:nvSpPr>
          <p:cNvPr id="5" name="Rectangle 6"/>
          <p:cNvSpPr>
            <a:spLocks noChangeArrowheads="1"/>
          </p:cNvSpPr>
          <p:nvPr/>
        </p:nvSpPr>
        <p:spPr bwMode="auto">
          <a:xfrm>
            <a:off x="1801813" y="1171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1pPr>
            <a:lvl2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2pPr>
            <a:lvl3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3pPr>
            <a:lvl4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4pPr>
            <a:lvl5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5pPr>
            <a:lvl6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6pPr>
            <a:lvl7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7pPr>
            <a:lvl8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8pPr>
            <a:lvl9pPr fontAlgn="base">
              <a:spcBef>
                <a:spcPct val="0"/>
              </a:spcBef>
              <a:spcAft>
                <a:spcPct val="0"/>
              </a:spcAft>
              <a:defRPr kumimoji="1">
                <a:solidFill>
                  <a:schemeClr val="tx1"/>
                </a:solidFill>
                <a:latin typeface="굴림" pitchFamily="50" charset="-127"/>
                <a:ea typeface="굴림" pitchFamily="50" charset="-127"/>
                <a:cs typeface="굴림" pitchFamily="50" charset="-127"/>
              </a:defRPr>
            </a:lvl9pPr>
          </a:lstStyle>
          <a:p>
            <a:pPr marL="0" marR="0" lvl="0" indent="0" algn="l" defTabSz="914400" rtl="0" eaLnBrk="1" fontAlgn="base" latinLnBrk="1" hangingPunct="1">
              <a:lnSpc>
                <a:spcPct val="100000"/>
              </a:lnSpc>
              <a:spcBef>
                <a:spcPct val="0"/>
              </a:spcBef>
              <a:spcAft>
                <a:spcPct val="0"/>
              </a:spcAft>
              <a:buClrTx/>
              <a:buSzTx/>
              <a:buFontTx/>
              <a:buNone/>
              <a:tabLst/>
            </a:pPr>
            <a:endParaRPr kumimoji="1" lang="ko-KR" altLang="ko-KR" sz="1800" b="0" i="0" u="none" strike="noStrike" cap="none" normalizeH="0" baseline="0" dirty="0" smtClean="0">
              <a:ln>
                <a:noFill/>
              </a:ln>
              <a:solidFill>
                <a:schemeClr val="tx1"/>
              </a:solidFill>
              <a:effectLst/>
              <a:latin typeface="굴림" pitchFamily="50" charset="-127"/>
              <a:ea typeface="굴림" pitchFamily="50" charset="-127"/>
              <a:cs typeface="굴림" pitchFamily="50" charset="-127"/>
            </a:endParaRPr>
          </a:p>
        </p:txBody>
      </p:sp>
      <p:sp>
        <p:nvSpPr>
          <p:cNvPr id="6" name="직사각형 5"/>
          <p:cNvSpPr/>
          <p:nvPr/>
        </p:nvSpPr>
        <p:spPr>
          <a:xfrm>
            <a:off x="254000" y="4370169"/>
            <a:ext cx="8890000" cy="646331"/>
          </a:xfrm>
          <a:prstGeom prst="rect">
            <a:avLst/>
          </a:prstGeom>
        </p:spPr>
        <p:txBody>
          <a:bodyPr wrap="square">
            <a:spAutoFit/>
          </a:bodyPr>
          <a:lstStyle/>
          <a:p>
            <a:pPr fontAlgn="base"/>
            <a:r>
              <a:rPr lang="en-US" altLang="ko-KR" sz="900" dirty="0"/>
              <a:t>※ NMT = Not more than(</a:t>
            </a:r>
            <a:r>
              <a:rPr lang="ko-KR" altLang="en-US" sz="900" dirty="0"/>
              <a:t>미만</a:t>
            </a:r>
            <a:r>
              <a:rPr lang="en-US" altLang="ko-KR" sz="900" dirty="0"/>
              <a:t>)</a:t>
            </a:r>
            <a:endParaRPr lang="ko-KR" altLang="en-US" sz="900" dirty="0"/>
          </a:p>
          <a:p>
            <a:pPr fontAlgn="base"/>
            <a:r>
              <a:rPr lang="en-US" altLang="ko-KR" sz="900" dirty="0" smtClean="0"/>
              <a:t>※ </a:t>
            </a:r>
            <a:r>
              <a:rPr lang="ko-KR" altLang="en-US" sz="900" dirty="0" smtClean="0"/>
              <a:t>중금속</a:t>
            </a:r>
            <a:r>
              <a:rPr lang="en-US" altLang="ko-KR" sz="900" dirty="0" smtClean="0"/>
              <a:t>(</a:t>
            </a:r>
            <a:r>
              <a:rPr lang="ko-KR" altLang="en-US" sz="900" dirty="0" smtClean="0"/>
              <a:t>수은</a:t>
            </a:r>
            <a:r>
              <a:rPr lang="en-US" altLang="ko-KR" sz="900" dirty="0" smtClean="0"/>
              <a:t>, </a:t>
            </a:r>
            <a:r>
              <a:rPr lang="ko-KR" altLang="en-US" sz="900" dirty="0" smtClean="0"/>
              <a:t>납</a:t>
            </a:r>
            <a:r>
              <a:rPr lang="en-US" altLang="ko-KR" sz="900" dirty="0" smtClean="0"/>
              <a:t>, </a:t>
            </a:r>
            <a:r>
              <a:rPr lang="ko-KR" altLang="en-US" sz="900" dirty="0" smtClean="0"/>
              <a:t>비소</a:t>
            </a:r>
            <a:r>
              <a:rPr lang="en-US" altLang="ko-KR" sz="900" dirty="0" smtClean="0"/>
              <a:t>, </a:t>
            </a:r>
            <a:r>
              <a:rPr lang="ko-KR" altLang="en-US" sz="900" dirty="0" smtClean="0"/>
              <a:t>카드뮵</a:t>
            </a:r>
            <a:r>
              <a:rPr lang="en-US" altLang="ko-KR" sz="900" dirty="0" smtClean="0"/>
              <a:t>) </a:t>
            </a:r>
            <a:r>
              <a:rPr lang="ko-KR" altLang="en-US" sz="900" dirty="0" smtClean="0"/>
              <a:t>시험은 </a:t>
            </a:r>
            <a:r>
              <a:rPr lang="en-US" altLang="ko-KR" sz="900" dirty="0" smtClean="0"/>
              <a:t>8</a:t>
            </a:r>
            <a:r>
              <a:rPr lang="en-US" altLang="ko-KR" sz="900" baseline="30000" dirty="0" smtClean="0"/>
              <a:t>th</a:t>
            </a:r>
            <a:r>
              <a:rPr lang="en-US" altLang="ko-KR" sz="900" dirty="0" smtClean="0"/>
              <a:t> ACSB Meeting(10-11 December 2007, Vietnam)</a:t>
            </a:r>
            <a:r>
              <a:rPr lang="ko-KR" altLang="en-US" sz="900" dirty="0" smtClean="0"/>
              <a:t>에서 채택된 </a:t>
            </a:r>
            <a:r>
              <a:rPr lang="en-US" altLang="ko-KR" sz="900" dirty="0" smtClean="0"/>
              <a:t>ACMTHA05</a:t>
            </a:r>
            <a:r>
              <a:rPr lang="en-US" altLang="ko-KR" sz="900" dirty="0"/>
              <a:t> </a:t>
            </a:r>
            <a:r>
              <a:rPr lang="ko-KR" altLang="en-US" sz="900" dirty="0"/>
              <a:t>를 따릅니다</a:t>
            </a:r>
            <a:r>
              <a:rPr lang="en-US" altLang="ko-KR" sz="900" dirty="0"/>
              <a:t>.</a:t>
            </a:r>
          </a:p>
          <a:p>
            <a:pPr fontAlgn="base"/>
            <a:r>
              <a:rPr lang="en-US" altLang="ko-KR" sz="900" dirty="0" smtClean="0"/>
              <a:t>   - ACMTHA05 </a:t>
            </a:r>
            <a:r>
              <a:rPr lang="ko-KR" altLang="en-US" sz="900" dirty="0" smtClean="0"/>
              <a:t>다운로드</a:t>
            </a:r>
            <a:r>
              <a:rPr lang="en-US" altLang="ko-KR" sz="900" dirty="0" smtClean="0"/>
              <a:t>: :  </a:t>
            </a:r>
            <a:r>
              <a:rPr lang="en-US" altLang="ko-KR" sz="900" dirty="0">
                <a:hlinkClick r:id="rId3"/>
              </a:rPr>
              <a:t>http://</a:t>
            </a:r>
            <a:r>
              <a:rPr lang="en-US" altLang="ko-KR" sz="900" dirty="0" smtClean="0">
                <a:hlinkClick r:id="rId3"/>
              </a:rPr>
              <a:t>www.asean.org/uploads/archive/MRA-Cosmetic/Doc-3.pdf</a:t>
            </a:r>
            <a:endParaRPr lang="en-US" altLang="ko-KR" sz="900" dirty="0" smtClean="0"/>
          </a:p>
          <a:p>
            <a:pPr fontAlgn="base"/>
            <a:r>
              <a:rPr lang="en-US" altLang="ko-KR" sz="900" dirty="0" smtClean="0"/>
              <a:t>※ </a:t>
            </a:r>
            <a:r>
              <a:rPr lang="ko-KR" altLang="en-US" sz="900" u="sng" dirty="0" smtClean="0"/>
              <a:t>태국의 경우에는 카드뮴 기준 한도는 </a:t>
            </a:r>
            <a:r>
              <a:rPr lang="en-US" altLang="ko-KR" sz="900" u="sng" dirty="0" smtClean="0"/>
              <a:t>3ppm(mg/kg or 3mg/L)</a:t>
            </a:r>
            <a:r>
              <a:rPr lang="ko-KR" altLang="en-US" sz="900" u="sng" dirty="0" smtClean="0"/>
              <a:t>입니다</a:t>
            </a:r>
            <a:r>
              <a:rPr lang="en-US" altLang="ko-KR" sz="900" u="sng" dirty="0" smtClean="0"/>
              <a:t>.</a:t>
            </a:r>
            <a:endParaRPr lang="en-US" altLang="ko-KR" sz="900" u="sng" dirty="0"/>
          </a:p>
        </p:txBody>
      </p:sp>
      <p:graphicFrame>
        <p:nvGraphicFramePr>
          <p:cNvPr id="2" name="표 1"/>
          <p:cNvGraphicFramePr>
            <a:graphicFrameLocks noGrp="1"/>
          </p:cNvGraphicFramePr>
          <p:nvPr>
            <p:extLst>
              <p:ext uri="{D42A27DB-BD31-4B8C-83A1-F6EECF244321}">
                <p14:modId xmlns:p14="http://schemas.microsoft.com/office/powerpoint/2010/main" val="3593480859"/>
              </p:ext>
            </p:extLst>
          </p:nvPr>
        </p:nvGraphicFramePr>
        <p:xfrm>
          <a:off x="3329296" y="1463675"/>
          <a:ext cx="5691607" cy="2866390"/>
        </p:xfrm>
        <a:graphic>
          <a:graphicData uri="http://schemas.openxmlformats.org/drawingml/2006/table">
            <a:tbl>
              <a:tblPr/>
              <a:tblGrid>
                <a:gridCol w="971690"/>
                <a:gridCol w="4719917"/>
              </a:tblGrid>
              <a:tr h="772414">
                <a:tc>
                  <a:txBody>
                    <a:bodyPr/>
                    <a:lstStyle/>
                    <a:p>
                      <a:pPr marL="0" marR="0" indent="0" algn="ctr" fontAlgn="base" latinLnBrk="0">
                        <a:lnSpc>
                          <a:spcPct val="160000"/>
                        </a:lnSpc>
                        <a:spcBef>
                          <a:spcPts val="0"/>
                        </a:spcBef>
                        <a:spcAft>
                          <a:spcPts val="0"/>
                        </a:spcAft>
                      </a:pPr>
                      <a:r>
                        <a:rPr lang="ko-KR" altLang="en-US" sz="1000" b="1" kern="0" spc="0" dirty="0">
                          <a:solidFill>
                            <a:srgbClr val="000000"/>
                          </a:solidFill>
                          <a:effectLst/>
                          <a:ea typeface="맑은 고딕"/>
                        </a:rPr>
                        <a:t>중금속</a:t>
                      </a:r>
                      <a:endParaRPr lang="ko-KR" altLang="en-US" sz="1000" kern="0" spc="0" dirty="0">
                        <a:solidFill>
                          <a:srgbClr val="000000"/>
                        </a:solidFill>
                        <a:effectLst/>
                      </a:endParaRPr>
                    </a:p>
                    <a:p>
                      <a:pPr marL="0" marR="0" indent="0" algn="ctr" fontAlgn="base" latinLnBrk="0">
                        <a:lnSpc>
                          <a:spcPct val="160000"/>
                        </a:lnSpc>
                        <a:spcBef>
                          <a:spcPts val="0"/>
                        </a:spcBef>
                        <a:spcAft>
                          <a:spcPts val="0"/>
                        </a:spcAft>
                      </a:pPr>
                      <a:r>
                        <a:rPr lang="en-US" altLang="ko-KR" sz="1000" kern="0" spc="0" dirty="0">
                          <a:solidFill>
                            <a:srgbClr val="000000"/>
                          </a:solidFill>
                          <a:effectLst/>
                          <a:latin typeface="맑은 고딕"/>
                        </a:rPr>
                        <a:t>(</a:t>
                      </a:r>
                      <a:r>
                        <a:rPr lang="en-US" sz="1000" kern="0" spc="0" dirty="0">
                          <a:solidFill>
                            <a:srgbClr val="000000"/>
                          </a:solidFill>
                          <a:effectLst/>
                          <a:latin typeface="맑은 고딕"/>
                        </a:rPr>
                        <a:t>Heavy metal)</a:t>
                      </a:r>
                      <a:endParaRPr 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0EED1"/>
                    </a:solidFill>
                  </a:tcPr>
                </a:tc>
                <a:tc>
                  <a:txBody>
                    <a:bodyPr/>
                    <a:lstStyle/>
                    <a:p>
                      <a:pPr marL="0" marR="0" indent="0" algn="ctr" fontAlgn="base" latinLnBrk="0">
                        <a:lnSpc>
                          <a:spcPct val="160000"/>
                        </a:lnSpc>
                        <a:spcBef>
                          <a:spcPts val="0"/>
                        </a:spcBef>
                        <a:spcAft>
                          <a:spcPts val="0"/>
                        </a:spcAft>
                      </a:pPr>
                      <a:r>
                        <a:rPr lang="ko-KR" altLang="en-US" sz="1000" b="1" kern="0" spc="0" baseline="0" dirty="0" smtClean="0">
                          <a:solidFill>
                            <a:srgbClr val="000000"/>
                          </a:solidFill>
                          <a:effectLst/>
                          <a:ea typeface="맑은 고딕"/>
                        </a:rPr>
                        <a:t>기준 한도</a:t>
                      </a:r>
                      <a:endParaRPr lang="ko-KR" altLang="en-US" sz="1000" kern="0" spc="0" dirty="0">
                        <a:solidFill>
                          <a:srgbClr val="000000"/>
                        </a:solidFill>
                        <a:effectLst/>
                      </a:endParaRPr>
                    </a:p>
                    <a:p>
                      <a:pPr marL="0" marR="0" indent="0" algn="ctr" fontAlgn="base" latinLnBrk="0">
                        <a:lnSpc>
                          <a:spcPct val="160000"/>
                        </a:lnSpc>
                        <a:spcBef>
                          <a:spcPts val="0"/>
                        </a:spcBef>
                        <a:spcAft>
                          <a:spcPts val="0"/>
                        </a:spcAft>
                      </a:pPr>
                      <a:r>
                        <a:rPr lang="en-US" altLang="ko-KR" sz="1000" kern="0" spc="0" dirty="0">
                          <a:solidFill>
                            <a:srgbClr val="000000"/>
                          </a:solidFill>
                          <a:effectLst/>
                          <a:latin typeface="맑은 고딕"/>
                        </a:rPr>
                        <a:t>(</a:t>
                      </a:r>
                      <a:r>
                        <a:rPr lang="en-US" sz="1000" kern="0" spc="0" dirty="0">
                          <a:solidFill>
                            <a:srgbClr val="000000"/>
                          </a:solidFill>
                          <a:effectLst/>
                          <a:latin typeface="맑은 고딕"/>
                        </a:rPr>
                        <a:t>limit)</a:t>
                      </a:r>
                      <a:endParaRPr 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0EED1"/>
                    </a:solidFill>
                  </a:tcPr>
                </a:tc>
              </a:tr>
              <a:tr h="270637">
                <a:tc>
                  <a:txBody>
                    <a:bodyPr/>
                    <a:lstStyle/>
                    <a:p>
                      <a:pPr marL="0" marR="0" indent="0" algn="ctr" fontAlgn="base" latinLnBrk="0">
                        <a:lnSpc>
                          <a:spcPct val="160000"/>
                        </a:lnSpc>
                        <a:spcBef>
                          <a:spcPts val="0"/>
                        </a:spcBef>
                        <a:spcAft>
                          <a:spcPts val="0"/>
                        </a:spcAft>
                      </a:pPr>
                      <a:r>
                        <a:rPr lang="ko-KR" altLang="en-US" sz="1000" b="1" kern="0" spc="0" dirty="0">
                          <a:solidFill>
                            <a:srgbClr val="000000"/>
                          </a:solidFill>
                          <a:effectLst/>
                          <a:ea typeface="맑은 고딕"/>
                        </a:rPr>
                        <a:t>수은</a:t>
                      </a:r>
                      <a:endParaRPr lang="ko-KR" altLang="en-US" sz="1000" kern="0" spc="0" dirty="0">
                        <a:solidFill>
                          <a:srgbClr val="000000"/>
                        </a:solidFill>
                        <a:effectLst/>
                      </a:endParaRPr>
                    </a:p>
                    <a:p>
                      <a:pPr marL="0" marR="0" indent="0" algn="ctr" fontAlgn="base" latinLnBrk="0">
                        <a:lnSpc>
                          <a:spcPct val="160000"/>
                        </a:lnSpc>
                        <a:spcBef>
                          <a:spcPts val="0"/>
                        </a:spcBef>
                        <a:spcAft>
                          <a:spcPts val="0"/>
                        </a:spcAft>
                      </a:pPr>
                      <a:r>
                        <a:rPr lang="en-US" sz="1000" kern="0" spc="0" dirty="0">
                          <a:solidFill>
                            <a:srgbClr val="000000"/>
                          </a:solidFill>
                          <a:effectLst/>
                          <a:latin typeface="맑은 고딕"/>
                        </a:rPr>
                        <a:t>Mercury(Hg)</a:t>
                      </a:r>
                      <a:endParaRPr 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234950" marR="0" indent="-234950" algn="ctr" fontAlgn="base" latinLnBrk="0">
                        <a:lnSpc>
                          <a:spcPct val="160000"/>
                        </a:lnSpc>
                        <a:spcBef>
                          <a:spcPts val="0"/>
                        </a:spcBef>
                        <a:spcAft>
                          <a:spcPts val="0"/>
                        </a:spcAft>
                      </a:pPr>
                      <a:r>
                        <a:rPr lang="en-US" sz="1000" b="1" kern="0" spc="0" dirty="0">
                          <a:solidFill>
                            <a:srgbClr val="000000"/>
                          </a:solidFill>
                          <a:effectLst/>
                          <a:latin typeface="맑은 고딕"/>
                        </a:rPr>
                        <a:t>NMT 1ppm(1mg/kg or 1mg/L) </a:t>
                      </a:r>
                      <a:r>
                        <a:rPr lang="en-US" sz="1000" kern="0" spc="0" dirty="0">
                          <a:solidFill>
                            <a:srgbClr val="000000"/>
                          </a:solidFill>
                          <a:effectLst/>
                          <a:latin typeface="맑은 고딕"/>
                        </a:rPr>
                        <a:t>when tested by ASEAN Cosmetic Method</a:t>
                      </a:r>
                      <a:endParaRPr 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r>
              <a:tr h="270637">
                <a:tc>
                  <a:txBody>
                    <a:bodyPr/>
                    <a:lstStyle/>
                    <a:p>
                      <a:pPr marL="234950" marR="0" indent="-234950" algn="ctr" fontAlgn="base" latinLnBrk="0">
                        <a:lnSpc>
                          <a:spcPct val="160000"/>
                        </a:lnSpc>
                        <a:spcBef>
                          <a:spcPts val="0"/>
                        </a:spcBef>
                        <a:spcAft>
                          <a:spcPts val="0"/>
                        </a:spcAft>
                      </a:pPr>
                      <a:r>
                        <a:rPr lang="ko-KR" altLang="en-US" sz="1000" b="1" kern="0" spc="0" dirty="0">
                          <a:solidFill>
                            <a:srgbClr val="000000"/>
                          </a:solidFill>
                          <a:effectLst/>
                          <a:ea typeface="맑은 고딕"/>
                        </a:rPr>
                        <a:t>납</a:t>
                      </a:r>
                      <a:endParaRPr lang="ko-KR" altLang="en-US" sz="1000" kern="0" spc="0" dirty="0">
                        <a:solidFill>
                          <a:srgbClr val="000000"/>
                        </a:solidFill>
                        <a:effectLst/>
                      </a:endParaRPr>
                    </a:p>
                    <a:p>
                      <a:pPr marL="234950" marR="0" indent="-234950" algn="ctr" fontAlgn="base" latinLnBrk="0">
                        <a:lnSpc>
                          <a:spcPct val="160000"/>
                        </a:lnSpc>
                        <a:spcBef>
                          <a:spcPts val="0"/>
                        </a:spcBef>
                        <a:spcAft>
                          <a:spcPts val="0"/>
                        </a:spcAft>
                      </a:pPr>
                      <a:r>
                        <a:rPr lang="en-US" sz="1000" kern="0" spc="0" dirty="0">
                          <a:solidFill>
                            <a:srgbClr val="000000"/>
                          </a:solidFill>
                          <a:effectLst/>
                          <a:latin typeface="맑은 고딕"/>
                        </a:rPr>
                        <a:t>Lead(Pb)</a:t>
                      </a:r>
                      <a:endParaRPr 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234950" marR="0" indent="-234950" algn="ctr" fontAlgn="base" latinLnBrk="0">
                        <a:lnSpc>
                          <a:spcPct val="160000"/>
                        </a:lnSpc>
                        <a:spcBef>
                          <a:spcPts val="0"/>
                        </a:spcBef>
                        <a:spcAft>
                          <a:spcPts val="0"/>
                        </a:spcAft>
                      </a:pPr>
                      <a:r>
                        <a:rPr lang="en-US" sz="1000" b="1" kern="0" spc="0" dirty="0">
                          <a:solidFill>
                            <a:srgbClr val="000000"/>
                          </a:solidFill>
                          <a:effectLst/>
                          <a:latin typeface="맑은 고딕"/>
                        </a:rPr>
                        <a:t>NMT 20ppm(20mg/kg or 20mg/L) </a:t>
                      </a:r>
                      <a:r>
                        <a:rPr lang="en-US" sz="1000" kern="0" spc="0" dirty="0">
                          <a:solidFill>
                            <a:srgbClr val="000000"/>
                          </a:solidFill>
                          <a:effectLst/>
                          <a:latin typeface="맑은 고딕"/>
                        </a:rPr>
                        <a:t>when tested by ASEAN Cosmetic Method</a:t>
                      </a:r>
                      <a:endParaRPr 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r>
              <a:tr h="270637">
                <a:tc>
                  <a:txBody>
                    <a:bodyPr/>
                    <a:lstStyle/>
                    <a:p>
                      <a:pPr marL="234950" marR="0" indent="-234950" algn="ctr" fontAlgn="base" latinLnBrk="0">
                        <a:lnSpc>
                          <a:spcPct val="160000"/>
                        </a:lnSpc>
                        <a:spcBef>
                          <a:spcPts val="0"/>
                        </a:spcBef>
                        <a:spcAft>
                          <a:spcPts val="0"/>
                        </a:spcAft>
                      </a:pPr>
                      <a:r>
                        <a:rPr lang="ko-KR" altLang="en-US" sz="1000" b="1" kern="0" spc="0" dirty="0">
                          <a:solidFill>
                            <a:srgbClr val="000000"/>
                          </a:solidFill>
                          <a:effectLst/>
                          <a:ea typeface="맑은 고딕"/>
                        </a:rPr>
                        <a:t>비소</a:t>
                      </a:r>
                      <a:endParaRPr lang="ko-KR" altLang="en-US" sz="1000" kern="0" spc="0" dirty="0">
                        <a:solidFill>
                          <a:srgbClr val="000000"/>
                        </a:solidFill>
                        <a:effectLst/>
                      </a:endParaRPr>
                    </a:p>
                    <a:p>
                      <a:pPr marL="234950" marR="0" indent="-234950" algn="ctr" fontAlgn="base" latinLnBrk="0">
                        <a:lnSpc>
                          <a:spcPct val="160000"/>
                        </a:lnSpc>
                        <a:spcBef>
                          <a:spcPts val="0"/>
                        </a:spcBef>
                        <a:spcAft>
                          <a:spcPts val="0"/>
                        </a:spcAft>
                      </a:pPr>
                      <a:r>
                        <a:rPr lang="en-US" sz="1000" kern="0" spc="0" dirty="0">
                          <a:solidFill>
                            <a:srgbClr val="000000"/>
                          </a:solidFill>
                          <a:effectLst/>
                          <a:latin typeface="맑은 고딕"/>
                        </a:rPr>
                        <a:t>Arsenic(As)</a:t>
                      </a:r>
                      <a:endParaRPr 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234950" marR="0" indent="-234950" algn="ctr" fontAlgn="base" latinLnBrk="0">
                        <a:lnSpc>
                          <a:spcPct val="160000"/>
                        </a:lnSpc>
                        <a:spcBef>
                          <a:spcPts val="0"/>
                        </a:spcBef>
                        <a:spcAft>
                          <a:spcPts val="0"/>
                        </a:spcAft>
                      </a:pPr>
                      <a:r>
                        <a:rPr lang="en-US" sz="1000" b="1" kern="0" spc="0" dirty="0">
                          <a:solidFill>
                            <a:srgbClr val="000000"/>
                          </a:solidFill>
                          <a:effectLst/>
                          <a:latin typeface="맑은 고딕"/>
                        </a:rPr>
                        <a:t>NMT 5ppm(5mg/kg or 5mg/L) </a:t>
                      </a:r>
                      <a:r>
                        <a:rPr lang="en-US" sz="1000" kern="0" spc="0" dirty="0">
                          <a:solidFill>
                            <a:srgbClr val="000000"/>
                          </a:solidFill>
                          <a:effectLst/>
                          <a:latin typeface="맑은 고딕"/>
                        </a:rPr>
                        <a:t>when tested by ASEAN Cosmetic Method</a:t>
                      </a:r>
                      <a:endParaRPr 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r>
              <a:tr h="270637">
                <a:tc>
                  <a:txBody>
                    <a:bodyPr/>
                    <a:lstStyle/>
                    <a:p>
                      <a:pPr marL="234950" marR="0" indent="-234950" algn="ctr" fontAlgn="base" latinLnBrk="0">
                        <a:lnSpc>
                          <a:spcPct val="160000"/>
                        </a:lnSpc>
                        <a:spcBef>
                          <a:spcPts val="0"/>
                        </a:spcBef>
                        <a:spcAft>
                          <a:spcPts val="0"/>
                        </a:spcAft>
                      </a:pPr>
                      <a:r>
                        <a:rPr lang="ko-KR" altLang="en-US" sz="1000" b="1" kern="0" spc="0" dirty="0">
                          <a:solidFill>
                            <a:srgbClr val="000000"/>
                          </a:solidFill>
                          <a:effectLst/>
                          <a:ea typeface="맑은 고딕"/>
                        </a:rPr>
                        <a:t>카드뮴</a:t>
                      </a:r>
                      <a:endParaRPr lang="ko-KR" altLang="en-US" sz="1000" kern="0" spc="0" dirty="0">
                        <a:solidFill>
                          <a:srgbClr val="000000"/>
                        </a:solidFill>
                        <a:effectLst/>
                      </a:endParaRPr>
                    </a:p>
                    <a:p>
                      <a:pPr marL="234950" marR="0" indent="-234950" algn="ctr" fontAlgn="base" latinLnBrk="0">
                        <a:lnSpc>
                          <a:spcPct val="160000"/>
                        </a:lnSpc>
                        <a:spcBef>
                          <a:spcPts val="0"/>
                        </a:spcBef>
                        <a:spcAft>
                          <a:spcPts val="0"/>
                        </a:spcAft>
                      </a:pPr>
                      <a:r>
                        <a:rPr lang="en-US" sz="1000" kern="0" spc="0" dirty="0">
                          <a:solidFill>
                            <a:srgbClr val="000000"/>
                          </a:solidFill>
                          <a:effectLst/>
                          <a:latin typeface="맑은 고딕"/>
                        </a:rPr>
                        <a:t>Cadmium(Cd)</a:t>
                      </a:r>
                      <a:endParaRPr 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234950" marR="0" indent="-234950" algn="ctr" fontAlgn="base" latinLnBrk="0">
                        <a:lnSpc>
                          <a:spcPct val="160000"/>
                        </a:lnSpc>
                        <a:spcBef>
                          <a:spcPts val="0"/>
                        </a:spcBef>
                        <a:spcAft>
                          <a:spcPts val="0"/>
                        </a:spcAft>
                      </a:pPr>
                      <a:r>
                        <a:rPr lang="en-US" sz="1000" b="1" kern="0" spc="0" dirty="0">
                          <a:solidFill>
                            <a:srgbClr val="000000"/>
                          </a:solidFill>
                          <a:effectLst/>
                          <a:latin typeface="맑은 고딕"/>
                        </a:rPr>
                        <a:t>NMT 5ppm(5mg/kg or 5mg/L) </a:t>
                      </a:r>
                      <a:r>
                        <a:rPr lang="en-US" sz="1000" kern="0" spc="0" dirty="0">
                          <a:solidFill>
                            <a:srgbClr val="000000"/>
                          </a:solidFill>
                          <a:effectLst/>
                          <a:latin typeface="맑은 고딕"/>
                        </a:rPr>
                        <a:t>**when tested by ASEAN Cosmetic Method</a:t>
                      </a:r>
                      <a:endParaRPr 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r>
            </a:tbl>
          </a:graphicData>
        </a:graphic>
      </p:graphicFrame>
      <p:sp>
        <p:nvSpPr>
          <p:cNvPr id="7" name="Rectangle 1"/>
          <p:cNvSpPr>
            <a:spLocks noChangeArrowheads="1"/>
          </p:cNvSpPr>
          <p:nvPr/>
        </p:nvSpPr>
        <p:spPr bwMode="auto">
          <a:xfrm>
            <a:off x="1406525" y="14636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Tree>
    <p:extLst>
      <p:ext uri="{BB962C8B-B14F-4D97-AF65-F5344CB8AC3E}">
        <p14:creationId xmlns:p14="http://schemas.microsoft.com/office/powerpoint/2010/main" val="9903375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11" name="Title 1"/>
          <p:cNvSpPr txBox="1">
            <a:spLocks/>
          </p:cNvSpPr>
          <p:nvPr/>
        </p:nvSpPr>
        <p:spPr>
          <a:xfrm>
            <a:off x="503238" y="2184990"/>
            <a:ext cx="6971982" cy="1975530"/>
          </a:xfrm>
          <a:prstGeom prst="rect">
            <a:avLst/>
          </a:prstGeom>
        </p:spPr>
        <p:txBody>
          <a:bodyPr vert="horz" lIns="91440" tIns="45720" rIns="91440" bIns="45720" rtlCol="0" anchor="t" anchorCtr="0">
            <a:noAutofit/>
          </a:bodyPr>
          <a:lstStyle>
            <a:lvl1pPr algn="ctr" defTabSz="1152144" rtl="0" eaLnBrk="1" latinLnBrk="1" hangingPunct="1">
              <a:lnSpc>
                <a:spcPct val="90000"/>
              </a:lnSpc>
              <a:spcBef>
                <a:spcPct val="0"/>
              </a:spcBef>
              <a:buNone/>
              <a:defRPr lang="en-US" altLang="en-US" sz="5000" b="0" kern="1200" spc="0" baseline="0" dirty="0">
                <a:solidFill>
                  <a:schemeClr val="bg1"/>
                </a:solidFill>
                <a:latin typeface="배달의민족 도현" panose="020B0600000101010101" pitchFamily="50" charset="-127"/>
                <a:ea typeface="배달의민족 도현" panose="020B0600000101010101" pitchFamily="50" charset="-127"/>
                <a:cs typeface="+mn-cs"/>
              </a:defRPr>
            </a:lvl1pPr>
          </a:lstStyle>
          <a:p>
            <a:r>
              <a:rPr lang="ko-KR" altLang="en-US" dirty="0" smtClean="0">
                <a:solidFill>
                  <a:schemeClr val="tx1"/>
                </a:solidFill>
                <a:latin typeface="나눔고딕 ExtraBold" panose="020D0904000000000000" pitchFamily="50" charset="-127"/>
                <a:ea typeface="나눔고딕 ExtraBold" panose="020D0904000000000000" pitchFamily="50" charset="-127"/>
              </a:rPr>
              <a:t>화장품 신</a:t>
            </a:r>
            <a:r>
              <a:rPr lang="ko-KR" altLang="en-US" dirty="0">
                <a:solidFill>
                  <a:schemeClr val="tx1"/>
                </a:solidFill>
                <a:latin typeface="나눔고딕 ExtraBold" panose="020D0904000000000000" pitchFamily="50" charset="-127"/>
                <a:ea typeface="나눔고딕 ExtraBold" panose="020D0904000000000000" pitchFamily="50" charset="-127"/>
              </a:rPr>
              <a:t>고</a:t>
            </a:r>
            <a:endParaRPr lang="en-US" altLang="ko-KR" dirty="0" smtClean="0">
              <a:solidFill>
                <a:schemeClr val="tx1"/>
              </a:solidFill>
              <a:latin typeface="나눔고딕 ExtraBold" panose="020D0904000000000000" pitchFamily="50" charset="-127"/>
              <a:ea typeface="나눔고딕 ExtraBold" panose="020D0904000000000000" pitchFamily="50" charset="-127"/>
            </a:endParaRPr>
          </a:p>
          <a:p>
            <a:r>
              <a:rPr lang="en-US" altLang="ko-KR" sz="3500" dirty="0" smtClean="0">
                <a:solidFill>
                  <a:schemeClr val="tx1"/>
                </a:solidFill>
                <a:latin typeface="나눔고딕 ExtraBold" panose="020D0904000000000000" pitchFamily="50" charset="-127"/>
                <a:ea typeface="나눔고딕 ExtraBold" panose="020D0904000000000000" pitchFamily="50" charset="-127"/>
              </a:rPr>
              <a:t>(notification)</a:t>
            </a:r>
            <a:endParaRPr lang="ko-KR" altLang="en-US" sz="3500" dirty="0">
              <a:solidFill>
                <a:schemeClr val="tx1"/>
              </a:solidFill>
              <a:latin typeface="나눔고딕 ExtraBold" panose="020D0904000000000000" pitchFamily="50" charset="-127"/>
              <a:ea typeface="나눔고딕 ExtraBold" panose="020D0904000000000000" pitchFamily="50" charset="-127"/>
            </a:endParaRPr>
          </a:p>
        </p:txBody>
      </p:sp>
      <p:sp>
        <p:nvSpPr>
          <p:cNvPr id="4"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39</a:t>
            </a:fld>
            <a:endParaRPr lang="ko-KR" altLang="en-US" dirty="0"/>
          </a:p>
        </p:txBody>
      </p:sp>
    </p:spTree>
    <p:extLst>
      <p:ext uri="{BB962C8B-B14F-4D97-AF65-F5344CB8AC3E}">
        <p14:creationId xmlns:p14="http://schemas.microsoft.com/office/powerpoint/2010/main" val="13984648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시장 동향</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4</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41" name="모서리가 둥근 직사각형 40"/>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한국 화장품 수출 현황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2" name="그룹 41"/>
          <p:cNvGrpSpPr/>
          <p:nvPr/>
        </p:nvGrpSpPr>
        <p:grpSpPr>
          <a:xfrm>
            <a:off x="503238" y="735013"/>
            <a:ext cx="288032" cy="323165"/>
            <a:chOff x="420543" y="842981"/>
            <a:chExt cx="288032" cy="323165"/>
          </a:xfrm>
        </p:grpSpPr>
        <p:sp>
          <p:nvSpPr>
            <p:cNvPr id="43" name="눈물 방울 42"/>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4" name="TextBox 43"/>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1</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8"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0" name="Rectangle 5"/>
          <p:cNvSpPr>
            <a:spLocks noChangeArrowheads="1"/>
          </p:cNvSpPr>
          <p:nvPr/>
        </p:nvSpPr>
        <p:spPr bwMode="auto">
          <a:xfrm>
            <a:off x="2782888" y="12001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8" name="Rectangle 6"/>
          <p:cNvSpPr>
            <a:spLocks noChangeArrowheads="1"/>
          </p:cNvSpPr>
          <p:nvPr/>
        </p:nvSpPr>
        <p:spPr bwMode="auto">
          <a:xfrm>
            <a:off x="2782888" y="12001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9"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50" name="제목 1">
            <a:extLst>
              <a:ext uri="{FF2B5EF4-FFF2-40B4-BE49-F238E27FC236}">
                <a16:creationId xmlns="" xmlns:a16="http://schemas.microsoft.com/office/drawing/2014/main" id="{82639C19-76C2-4EEA-9487-7C32BF7BB01D}"/>
              </a:ext>
            </a:extLst>
          </p:cNvPr>
          <p:cNvSpPr txBox="1">
            <a:spLocks/>
          </p:cNvSpPr>
          <p:nvPr/>
        </p:nvSpPr>
        <p:spPr>
          <a:xfrm>
            <a:off x="789387" y="1457939"/>
            <a:ext cx="3614736" cy="533400"/>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l"/>
            <a:r>
              <a:rPr lang="ko-KR" altLang="en-US" sz="2000" b="1" spc="-150" dirty="0">
                <a:solidFill>
                  <a:schemeClr val="bg2">
                    <a:lumMod val="25000"/>
                  </a:schemeClr>
                </a:solidFill>
                <a:latin typeface="+mn-ea"/>
                <a:ea typeface="+mn-ea"/>
              </a:rPr>
              <a:t>세계 </a:t>
            </a:r>
            <a:r>
              <a:rPr lang="en-US" altLang="ko-KR" sz="2000" b="1" spc="-150" dirty="0">
                <a:solidFill>
                  <a:schemeClr val="bg2">
                    <a:lumMod val="25000"/>
                  </a:schemeClr>
                </a:solidFill>
                <a:latin typeface="+mn-ea"/>
                <a:ea typeface="+mn-ea"/>
              </a:rPr>
              <a:t>4</a:t>
            </a:r>
            <a:r>
              <a:rPr lang="ko-KR" altLang="en-US" sz="2000" b="1" spc="-150" dirty="0">
                <a:solidFill>
                  <a:schemeClr val="bg2">
                    <a:lumMod val="25000"/>
                  </a:schemeClr>
                </a:solidFill>
                <a:latin typeface="+mn-ea"/>
                <a:ea typeface="+mn-ea"/>
              </a:rPr>
              <a:t>위 규모 화장품 수출 국가</a:t>
            </a:r>
            <a:endParaRPr lang="ko-KR" altLang="en-US" sz="1050" b="1" spc="-150" dirty="0">
              <a:solidFill>
                <a:schemeClr val="bg2">
                  <a:lumMod val="25000"/>
                </a:schemeClr>
              </a:solidFill>
              <a:latin typeface="+mn-ea"/>
              <a:ea typeface="+mn-ea"/>
            </a:endParaRPr>
          </a:p>
        </p:txBody>
      </p:sp>
      <p:sp>
        <p:nvSpPr>
          <p:cNvPr id="51" name="제목 1">
            <a:extLst>
              <a:ext uri="{FF2B5EF4-FFF2-40B4-BE49-F238E27FC236}">
                <a16:creationId xmlns="" xmlns:a16="http://schemas.microsoft.com/office/drawing/2014/main" id="{87B1561C-14D2-4FAA-AC6C-7DEC87F107FF}"/>
              </a:ext>
            </a:extLst>
          </p:cNvPr>
          <p:cNvSpPr txBox="1">
            <a:spLocks/>
          </p:cNvSpPr>
          <p:nvPr/>
        </p:nvSpPr>
        <p:spPr>
          <a:xfrm>
            <a:off x="789387" y="1884809"/>
            <a:ext cx="6819899" cy="355289"/>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l"/>
            <a:r>
              <a:rPr lang="en-US" altLang="ko-KR" sz="1100" dirty="0">
                <a:solidFill>
                  <a:schemeClr val="tx1">
                    <a:lumMod val="50000"/>
                    <a:lumOff val="50000"/>
                  </a:schemeClr>
                </a:solidFill>
                <a:latin typeface="+mn-ea"/>
                <a:ea typeface="+mn-ea"/>
              </a:rPr>
              <a:t>2017</a:t>
            </a:r>
            <a:r>
              <a:rPr lang="ko-KR" altLang="en-US" sz="1100" dirty="0">
                <a:solidFill>
                  <a:schemeClr val="tx1">
                    <a:lumMod val="50000"/>
                    <a:lumOff val="50000"/>
                  </a:schemeClr>
                </a:solidFill>
                <a:latin typeface="+mn-ea"/>
                <a:ea typeface="+mn-ea"/>
              </a:rPr>
              <a:t>년 </a:t>
            </a:r>
            <a:r>
              <a:rPr lang="en-US" altLang="ko-KR" sz="1100" dirty="0">
                <a:solidFill>
                  <a:schemeClr val="tx1">
                    <a:lumMod val="50000"/>
                    <a:lumOff val="50000"/>
                  </a:schemeClr>
                </a:solidFill>
                <a:latin typeface="+mn-ea"/>
                <a:ea typeface="+mn-ea"/>
              </a:rPr>
              <a:t>1</a:t>
            </a:r>
            <a:r>
              <a:rPr lang="ko-KR" altLang="en-US" sz="1100" dirty="0">
                <a:solidFill>
                  <a:schemeClr val="tx1">
                    <a:lumMod val="50000"/>
                    <a:lumOff val="50000"/>
                  </a:schemeClr>
                </a:solidFill>
                <a:latin typeface="+mn-ea"/>
                <a:ea typeface="+mn-ea"/>
              </a:rPr>
              <a:t>위 프랑스</a:t>
            </a:r>
            <a:r>
              <a:rPr lang="en-US" altLang="ko-KR" sz="1100" dirty="0">
                <a:solidFill>
                  <a:schemeClr val="tx1">
                    <a:lumMod val="50000"/>
                    <a:lumOff val="50000"/>
                  </a:schemeClr>
                </a:solidFill>
                <a:latin typeface="+mn-ea"/>
                <a:ea typeface="+mn-ea"/>
              </a:rPr>
              <a:t>, 2</a:t>
            </a:r>
            <a:r>
              <a:rPr lang="ko-KR" altLang="en-US" sz="1100" dirty="0">
                <a:solidFill>
                  <a:schemeClr val="tx1">
                    <a:lumMod val="50000"/>
                    <a:lumOff val="50000"/>
                  </a:schemeClr>
                </a:solidFill>
                <a:latin typeface="+mn-ea"/>
                <a:ea typeface="+mn-ea"/>
              </a:rPr>
              <a:t>위 미국</a:t>
            </a:r>
            <a:r>
              <a:rPr lang="en-US" altLang="ko-KR" sz="1100" dirty="0">
                <a:solidFill>
                  <a:schemeClr val="tx1">
                    <a:lumMod val="50000"/>
                    <a:lumOff val="50000"/>
                  </a:schemeClr>
                </a:solidFill>
                <a:latin typeface="+mn-ea"/>
                <a:ea typeface="+mn-ea"/>
              </a:rPr>
              <a:t>, 3</a:t>
            </a:r>
            <a:r>
              <a:rPr lang="ko-KR" altLang="en-US" sz="1100" dirty="0">
                <a:solidFill>
                  <a:schemeClr val="tx1">
                    <a:lumMod val="50000"/>
                    <a:lumOff val="50000"/>
                  </a:schemeClr>
                </a:solidFill>
                <a:latin typeface="+mn-ea"/>
                <a:ea typeface="+mn-ea"/>
              </a:rPr>
              <a:t>위 독일</a:t>
            </a:r>
            <a:r>
              <a:rPr lang="en-US" altLang="ko-KR" sz="1100" dirty="0">
                <a:solidFill>
                  <a:schemeClr val="tx1">
                    <a:lumMod val="50000"/>
                    <a:lumOff val="50000"/>
                  </a:schemeClr>
                </a:solidFill>
                <a:latin typeface="+mn-ea"/>
                <a:ea typeface="+mn-ea"/>
              </a:rPr>
              <a:t>, </a:t>
            </a:r>
            <a:r>
              <a:rPr lang="en-US" altLang="ko-KR" sz="1100" b="1" dirty="0">
                <a:solidFill>
                  <a:srgbClr val="7030A0"/>
                </a:solidFill>
                <a:latin typeface="+mn-ea"/>
                <a:ea typeface="+mn-ea"/>
              </a:rPr>
              <a:t>4</a:t>
            </a:r>
            <a:r>
              <a:rPr lang="ko-KR" altLang="en-US" sz="1100" b="1" dirty="0">
                <a:solidFill>
                  <a:srgbClr val="7030A0"/>
                </a:solidFill>
                <a:latin typeface="+mn-ea"/>
                <a:ea typeface="+mn-ea"/>
              </a:rPr>
              <a:t>위 대한민국</a:t>
            </a:r>
            <a:endParaRPr lang="ko-KR" altLang="en-US" sz="600" b="1" spc="-150" dirty="0">
              <a:solidFill>
                <a:srgbClr val="7030A0"/>
              </a:solidFill>
              <a:latin typeface="+mn-ea"/>
              <a:ea typeface="+mn-ea"/>
            </a:endParaRPr>
          </a:p>
        </p:txBody>
      </p:sp>
      <p:pic>
        <p:nvPicPr>
          <p:cNvPr id="52" name="그림 51">
            <a:extLst>
              <a:ext uri="{FF2B5EF4-FFF2-40B4-BE49-F238E27FC236}">
                <a16:creationId xmlns="" xmlns:a16="http://schemas.microsoft.com/office/drawing/2014/main" id="{7AB2D3B0-0BC4-4283-8BF6-70EE269E1E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8270" y="2268749"/>
            <a:ext cx="4586658" cy="1516370"/>
          </a:xfrm>
          <a:prstGeom prst="rect">
            <a:avLst/>
          </a:prstGeom>
        </p:spPr>
      </p:pic>
      <p:sp>
        <p:nvSpPr>
          <p:cNvPr id="53" name="제목 1">
            <a:extLst>
              <a:ext uri="{FF2B5EF4-FFF2-40B4-BE49-F238E27FC236}">
                <a16:creationId xmlns="" xmlns:a16="http://schemas.microsoft.com/office/drawing/2014/main" id="{8662848E-34F1-4333-95BE-F5DF10A66B64}"/>
              </a:ext>
            </a:extLst>
          </p:cNvPr>
          <p:cNvSpPr txBox="1">
            <a:spLocks/>
          </p:cNvSpPr>
          <p:nvPr/>
        </p:nvSpPr>
        <p:spPr>
          <a:xfrm>
            <a:off x="2983705" y="3562485"/>
            <a:ext cx="847725" cy="275506"/>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en-US" altLang="ko-KR" sz="1200" dirty="0">
                <a:solidFill>
                  <a:schemeClr val="bg1"/>
                </a:solidFill>
              </a:rPr>
              <a:t>2009</a:t>
            </a:r>
            <a:r>
              <a:rPr lang="ko-KR" altLang="en-US" sz="1200" dirty="0">
                <a:solidFill>
                  <a:schemeClr val="bg1"/>
                </a:solidFill>
              </a:rPr>
              <a:t>년</a:t>
            </a:r>
            <a:endParaRPr lang="ko-KR" altLang="en-US" sz="700" b="1" spc="-150" dirty="0">
              <a:solidFill>
                <a:schemeClr val="bg1"/>
              </a:solidFill>
              <a:latin typeface="+mj-ea"/>
            </a:endParaRPr>
          </a:p>
        </p:txBody>
      </p:sp>
      <p:sp>
        <p:nvSpPr>
          <p:cNvPr id="54" name="제목 1">
            <a:extLst>
              <a:ext uri="{FF2B5EF4-FFF2-40B4-BE49-F238E27FC236}">
                <a16:creationId xmlns="" xmlns:a16="http://schemas.microsoft.com/office/drawing/2014/main" id="{B9DA3080-5532-49FF-B8FB-8195CC21EE7E}"/>
              </a:ext>
            </a:extLst>
          </p:cNvPr>
          <p:cNvSpPr txBox="1">
            <a:spLocks/>
          </p:cNvSpPr>
          <p:nvPr/>
        </p:nvSpPr>
        <p:spPr>
          <a:xfrm>
            <a:off x="4098130" y="3562485"/>
            <a:ext cx="847725" cy="275506"/>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en-US" altLang="ko-KR" sz="1200" dirty="0">
                <a:solidFill>
                  <a:schemeClr val="bg1"/>
                </a:solidFill>
              </a:rPr>
              <a:t>2014</a:t>
            </a:r>
            <a:r>
              <a:rPr lang="ko-KR" altLang="en-US" sz="1200" dirty="0">
                <a:solidFill>
                  <a:schemeClr val="bg1"/>
                </a:solidFill>
              </a:rPr>
              <a:t>년</a:t>
            </a:r>
            <a:endParaRPr lang="ko-KR" altLang="en-US" sz="700" b="1" spc="-150" dirty="0">
              <a:solidFill>
                <a:schemeClr val="bg1"/>
              </a:solidFill>
              <a:latin typeface="+mj-ea"/>
            </a:endParaRPr>
          </a:p>
        </p:txBody>
      </p:sp>
      <p:sp>
        <p:nvSpPr>
          <p:cNvPr id="55" name="제목 1">
            <a:extLst>
              <a:ext uri="{FF2B5EF4-FFF2-40B4-BE49-F238E27FC236}">
                <a16:creationId xmlns="" xmlns:a16="http://schemas.microsoft.com/office/drawing/2014/main" id="{86D614B3-5F57-4B3E-8F40-B2DAF8514C5F}"/>
              </a:ext>
            </a:extLst>
          </p:cNvPr>
          <p:cNvSpPr txBox="1">
            <a:spLocks/>
          </p:cNvSpPr>
          <p:nvPr/>
        </p:nvSpPr>
        <p:spPr>
          <a:xfrm>
            <a:off x="5364955" y="3562485"/>
            <a:ext cx="847725" cy="275506"/>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en-US" altLang="ko-KR" sz="1200" dirty="0">
                <a:solidFill>
                  <a:schemeClr val="bg1"/>
                </a:solidFill>
              </a:rPr>
              <a:t>2017</a:t>
            </a:r>
            <a:r>
              <a:rPr lang="ko-KR" altLang="en-US" sz="1200" dirty="0">
                <a:solidFill>
                  <a:schemeClr val="bg1"/>
                </a:solidFill>
              </a:rPr>
              <a:t>년</a:t>
            </a:r>
            <a:endParaRPr lang="ko-KR" altLang="en-US" sz="700" b="1" spc="-150" dirty="0">
              <a:solidFill>
                <a:schemeClr val="bg1"/>
              </a:solidFill>
              <a:latin typeface="+mj-ea"/>
            </a:endParaRPr>
          </a:p>
        </p:txBody>
      </p:sp>
      <p:sp>
        <p:nvSpPr>
          <p:cNvPr id="56" name="제목 1">
            <a:extLst>
              <a:ext uri="{FF2B5EF4-FFF2-40B4-BE49-F238E27FC236}">
                <a16:creationId xmlns="" xmlns:a16="http://schemas.microsoft.com/office/drawing/2014/main" id="{908CE317-001C-428D-89B8-CD163C0C4C66}"/>
              </a:ext>
            </a:extLst>
          </p:cNvPr>
          <p:cNvSpPr txBox="1">
            <a:spLocks/>
          </p:cNvSpPr>
          <p:nvPr/>
        </p:nvSpPr>
        <p:spPr>
          <a:xfrm>
            <a:off x="6517480" y="2802149"/>
            <a:ext cx="847725" cy="774000"/>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ko-KR" altLang="en-US" sz="1200" dirty="0">
                <a:solidFill>
                  <a:schemeClr val="bg1"/>
                </a:solidFill>
                <a:latin typeface="+mn-ea"/>
                <a:ea typeface="+mn-ea"/>
              </a:rPr>
              <a:t>국가</a:t>
            </a:r>
            <a:endParaRPr lang="en-US" altLang="ko-KR" sz="1200" dirty="0">
              <a:solidFill>
                <a:schemeClr val="bg1"/>
              </a:solidFill>
              <a:latin typeface="+mn-ea"/>
              <a:ea typeface="+mn-ea"/>
            </a:endParaRPr>
          </a:p>
          <a:p>
            <a:r>
              <a:rPr lang="ko-KR" altLang="en-US" sz="1200" dirty="0">
                <a:solidFill>
                  <a:schemeClr val="bg1"/>
                </a:solidFill>
                <a:latin typeface="+mn-ea"/>
                <a:ea typeface="+mn-ea"/>
              </a:rPr>
              <a:t>브랜드</a:t>
            </a:r>
            <a:endParaRPr lang="en-US" altLang="ko-KR" sz="1200" dirty="0">
              <a:solidFill>
                <a:schemeClr val="bg1"/>
              </a:solidFill>
              <a:latin typeface="+mn-ea"/>
              <a:ea typeface="+mn-ea"/>
            </a:endParaRPr>
          </a:p>
          <a:p>
            <a:r>
              <a:rPr lang="ko-KR" altLang="en-US" sz="1200" dirty="0">
                <a:solidFill>
                  <a:schemeClr val="bg1"/>
                </a:solidFill>
                <a:latin typeface="+mn-ea"/>
                <a:ea typeface="+mn-ea"/>
              </a:rPr>
              <a:t>가치향상</a:t>
            </a:r>
            <a:endParaRPr lang="en-US" altLang="ko-KR" sz="1200" dirty="0">
              <a:solidFill>
                <a:schemeClr val="bg1"/>
              </a:solidFill>
              <a:latin typeface="+mn-ea"/>
              <a:ea typeface="+mn-ea"/>
            </a:endParaRPr>
          </a:p>
        </p:txBody>
      </p:sp>
      <p:sp>
        <p:nvSpPr>
          <p:cNvPr id="57" name="제목 1">
            <a:extLst>
              <a:ext uri="{FF2B5EF4-FFF2-40B4-BE49-F238E27FC236}">
                <a16:creationId xmlns="" xmlns:a16="http://schemas.microsoft.com/office/drawing/2014/main" id="{6B59189B-2193-4C0E-86AB-5C0FC022E358}"/>
              </a:ext>
            </a:extLst>
          </p:cNvPr>
          <p:cNvSpPr txBox="1">
            <a:spLocks/>
          </p:cNvSpPr>
          <p:nvPr/>
        </p:nvSpPr>
        <p:spPr>
          <a:xfrm>
            <a:off x="5338760" y="2707435"/>
            <a:ext cx="847725" cy="355289"/>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en-US" altLang="ko-KR" sz="2400" b="1" dirty="0">
                <a:solidFill>
                  <a:schemeClr val="bg1"/>
                </a:solidFill>
              </a:rPr>
              <a:t>4</a:t>
            </a:r>
            <a:r>
              <a:rPr lang="ko-KR" altLang="en-US" sz="1200" dirty="0">
                <a:solidFill>
                  <a:schemeClr val="bg1"/>
                </a:solidFill>
              </a:rPr>
              <a:t>위</a:t>
            </a:r>
            <a:endParaRPr lang="en-US" altLang="ko-KR" sz="1200" dirty="0">
              <a:solidFill>
                <a:schemeClr val="bg1"/>
              </a:solidFill>
            </a:endParaRPr>
          </a:p>
        </p:txBody>
      </p:sp>
      <p:sp>
        <p:nvSpPr>
          <p:cNvPr id="58" name="제목 1">
            <a:extLst>
              <a:ext uri="{FF2B5EF4-FFF2-40B4-BE49-F238E27FC236}">
                <a16:creationId xmlns="" xmlns:a16="http://schemas.microsoft.com/office/drawing/2014/main" id="{2B9A8DA3-6999-492C-8EF3-B8AFC4C69CCB}"/>
              </a:ext>
            </a:extLst>
          </p:cNvPr>
          <p:cNvSpPr txBox="1">
            <a:spLocks/>
          </p:cNvSpPr>
          <p:nvPr/>
        </p:nvSpPr>
        <p:spPr>
          <a:xfrm>
            <a:off x="4098129" y="2898642"/>
            <a:ext cx="847725" cy="355289"/>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en-US" altLang="ko-KR" sz="1400" b="1" dirty="0">
                <a:solidFill>
                  <a:schemeClr val="bg1"/>
                </a:solidFill>
              </a:rPr>
              <a:t>10</a:t>
            </a:r>
            <a:r>
              <a:rPr lang="ko-KR" altLang="en-US" sz="900" dirty="0">
                <a:solidFill>
                  <a:schemeClr val="bg1"/>
                </a:solidFill>
              </a:rPr>
              <a:t>위</a:t>
            </a:r>
            <a:endParaRPr lang="en-US" altLang="ko-KR" sz="900" dirty="0">
              <a:solidFill>
                <a:schemeClr val="bg1"/>
              </a:solidFill>
            </a:endParaRPr>
          </a:p>
        </p:txBody>
      </p:sp>
      <p:sp>
        <p:nvSpPr>
          <p:cNvPr id="59" name="제목 1">
            <a:extLst>
              <a:ext uri="{FF2B5EF4-FFF2-40B4-BE49-F238E27FC236}">
                <a16:creationId xmlns="" xmlns:a16="http://schemas.microsoft.com/office/drawing/2014/main" id="{1EA52D76-499F-4055-9B52-BAB2D45F28D6}"/>
              </a:ext>
            </a:extLst>
          </p:cNvPr>
          <p:cNvSpPr txBox="1">
            <a:spLocks/>
          </p:cNvSpPr>
          <p:nvPr/>
        </p:nvSpPr>
        <p:spPr>
          <a:xfrm>
            <a:off x="2983705" y="3021760"/>
            <a:ext cx="847725" cy="355289"/>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en-US" altLang="ko-KR" sz="1100" b="1" dirty="0">
                <a:solidFill>
                  <a:schemeClr val="bg1"/>
                </a:solidFill>
              </a:rPr>
              <a:t>17</a:t>
            </a:r>
            <a:r>
              <a:rPr lang="ko-KR" altLang="en-US" sz="700" dirty="0">
                <a:solidFill>
                  <a:schemeClr val="bg1"/>
                </a:solidFill>
              </a:rPr>
              <a:t>위</a:t>
            </a:r>
            <a:endParaRPr lang="en-US" altLang="ko-KR" sz="700" dirty="0">
              <a:solidFill>
                <a:schemeClr val="bg1"/>
              </a:solidFill>
            </a:endParaRPr>
          </a:p>
        </p:txBody>
      </p:sp>
    </p:spTree>
    <p:extLst>
      <p:ext uri="{BB962C8B-B14F-4D97-AF65-F5344CB8AC3E}">
        <p14:creationId xmlns:p14="http://schemas.microsoft.com/office/powerpoint/2010/main" val="3386251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wipe(left)">
                                      <p:cBhvr>
                                        <p:cTn id="14" dur="500"/>
                                        <p:tgtEl>
                                          <p:spTgt spid="5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left)">
                                      <p:cBhvr>
                                        <p:cTn id="18" dur="500"/>
                                        <p:tgtEl>
                                          <p:spTgt spid="5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left)">
                                      <p:cBhvr>
                                        <p:cTn id="26" dur="500"/>
                                        <p:tgtEl>
                                          <p:spTgt spid="55"/>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left)">
                                      <p:cBhvr>
                                        <p:cTn id="30" dur="500"/>
                                        <p:tgtEl>
                                          <p:spTgt spid="5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left)">
                                      <p:cBhvr>
                                        <p:cTn id="34" dur="500"/>
                                        <p:tgtEl>
                                          <p:spTgt spid="57"/>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left)">
                                      <p:cBhvr>
                                        <p:cTn id="38" dur="500"/>
                                        <p:tgtEl>
                                          <p:spTgt spid="58"/>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left)">
                                      <p:cBhvr>
                                        <p:cTn id="4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3" grpId="0"/>
      <p:bldP spid="54" grpId="0"/>
      <p:bldP spid="55" grpId="0"/>
      <p:bldP spid="56" grpId="0"/>
      <p:bldP spid="57" grpId="0"/>
      <p:bldP spid="58" grpId="0"/>
      <p:bldP spid="5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화장품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신고 양식</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solidFill>
                    <a:schemeClr val="bg1"/>
                  </a:solidFill>
                  <a:latin typeface="나눔고딕 ExtraBold" panose="020D0904000000000000" pitchFamily="50" charset="-127"/>
                  <a:ea typeface="나눔고딕 ExtraBold" panose="020D0904000000000000" pitchFamily="50" charset="-127"/>
                </a:rPr>
                <a:t>1</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a:latin typeface="나눔고딕 ExtraBold" panose="020D0904000000000000" pitchFamily="50" charset="-127"/>
                <a:ea typeface="나눔고딕 ExtraBold" panose="020D0904000000000000" pitchFamily="50" charset="-127"/>
              </a:rPr>
              <a:t>신고</a:t>
            </a:r>
            <a:r>
              <a:rPr lang="en-US" altLang="ko-KR" dirty="0">
                <a:latin typeface="나눔고딕 ExtraBold" panose="020D0904000000000000" pitchFamily="50" charset="-127"/>
                <a:ea typeface="나눔고딕 ExtraBold" panose="020D0904000000000000" pitchFamily="50" charset="-127"/>
              </a:rPr>
              <a:t>(notification)</a:t>
            </a:r>
            <a:endParaRPr lang="ko-KR" altLang="en-US" b="1"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latin typeface="나눔고딕" panose="020D0604000000000000" pitchFamily="50" charset="-127"/>
                <a:ea typeface="나눔고딕" panose="020D0604000000000000" pitchFamily="50" charset="-127"/>
              </a:rPr>
              <a:pPr algn="r"/>
              <a:t>40</a:t>
            </a:fld>
            <a:endParaRPr lang="ko-KR" altLang="en-US" dirty="0">
              <a:latin typeface="나눔고딕" panose="020D0604000000000000" pitchFamily="50" charset="-127"/>
              <a:ea typeface="나눔고딕" panose="020D0604000000000000" pitchFamily="50" charset="-127"/>
            </a:endParaRPr>
          </a:p>
        </p:txBody>
      </p:sp>
      <p:sp>
        <p:nvSpPr>
          <p:cNvPr id="19" name="모서리가 둥근 직사각형 18"/>
          <p:cNvSpPr/>
          <p:nvPr/>
        </p:nvSpPr>
        <p:spPr>
          <a:xfrm>
            <a:off x="287536" y="1732771"/>
            <a:ext cx="4650224" cy="1360949"/>
          </a:xfrm>
          <a:prstGeom prst="roundRect">
            <a:avLst>
              <a:gd name="adj" fmla="val 8518"/>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spcAft>
                <a:spcPts val="1200"/>
              </a:spcAft>
            </a:pPr>
            <a:r>
              <a:rPr lang="en-US" altLang="ko-KR" sz="1200" b="1" dirty="0" smtClean="0">
                <a:solidFill>
                  <a:srgbClr val="FF0000"/>
                </a:solidFill>
                <a:latin typeface="나눔고딕" panose="020D0604000000000000" pitchFamily="50" charset="-127"/>
                <a:ea typeface="나눔고딕" panose="020D0604000000000000" pitchFamily="50" charset="-127"/>
              </a:rPr>
              <a:t>1.  </a:t>
            </a:r>
            <a:r>
              <a:rPr lang="ko-KR" altLang="en-US" sz="1200" b="1" dirty="0" smtClean="0">
                <a:solidFill>
                  <a:srgbClr val="FF0000"/>
                </a:solidFill>
                <a:latin typeface="나눔고딕" panose="020D0604000000000000" pitchFamily="50" charset="-127"/>
                <a:ea typeface="나눔고딕" panose="020D0604000000000000" pitchFamily="50" charset="-127"/>
              </a:rPr>
              <a:t>브랜드 및 제품명</a:t>
            </a:r>
            <a:endParaRPr lang="en-US" altLang="ko-KR" sz="1200" b="1" dirty="0" smtClean="0">
              <a:solidFill>
                <a:srgbClr val="FF0000"/>
              </a:solidFill>
              <a:latin typeface="나눔고딕" panose="020D0604000000000000" pitchFamily="50" charset="-127"/>
              <a:ea typeface="나눔고딕" panose="020D0604000000000000" pitchFamily="50" charset="-127"/>
            </a:endParaRPr>
          </a:p>
          <a:p>
            <a:pPr>
              <a:lnSpc>
                <a:spcPct val="150000"/>
              </a:lnSpc>
            </a:pPr>
            <a:r>
              <a:rPr lang="ko-KR" altLang="en-US" sz="1000" b="1" dirty="0" smtClean="0">
                <a:solidFill>
                  <a:schemeClr val="tx1"/>
                </a:solidFill>
                <a:latin typeface="나눔고딕" panose="020D0604000000000000" pitchFamily="50" charset="-127"/>
                <a:ea typeface="나눔고딕" panose="020D0604000000000000" pitchFamily="50" charset="-127"/>
              </a:rPr>
              <a:t>제품의 </a:t>
            </a:r>
            <a:r>
              <a:rPr lang="ko-KR" altLang="en-US" sz="1000" b="1" dirty="0">
                <a:solidFill>
                  <a:schemeClr val="tx1"/>
                </a:solidFill>
                <a:latin typeface="나눔고딕" panose="020D0604000000000000" pitchFamily="50" charset="-127"/>
                <a:ea typeface="나눔고딕" panose="020D0604000000000000" pitchFamily="50" charset="-127"/>
              </a:rPr>
              <a:t>완전한 명칭에 대하여 다음의 순서로 기재한다</a:t>
            </a:r>
            <a:r>
              <a:rPr lang="en-US" altLang="ko-KR" sz="1000" b="1" dirty="0">
                <a:solidFill>
                  <a:schemeClr val="tx1"/>
                </a:solidFill>
                <a:latin typeface="나눔고딕" panose="020D0604000000000000" pitchFamily="50" charset="-127"/>
                <a:ea typeface="나눔고딕" panose="020D0604000000000000" pitchFamily="50" charset="-127"/>
              </a:rPr>
              <a:t>: </a:t>
            </a:r>
            <a:endParaRPr lang="en-US" altLang="ko-KR" sz="1000" b="1" dirty="0" smtClean="0">
              <a:solidFill>
                <a:schemeClr val="tx1"/>
              </a:solidFill>
              <a:latin typeface="나눔고딕" panose="020D0604000000000000" pitchFamily="50" charset="-127"/>
              <a:ea typeface="나눔고딕" panose="020D0604000000000000" pitchFamily="50" charset="-127"/>
            </a:endParaRPr>
          </a:p>
          <a:p>
            <a:pPr>
              <a:lnSpc>
                <a:spcPct val="150000"/>
              </a:lnSpc>
            </a:pPr>
            <a:r>
              <a:rPr lang="en-US" altLang="ko-KR" sz="1000" b="1" dirty="0">
                <a:solidFill>
                  <a:schemeClr val="tx1"/>
                </a:solidFill>
                <a:latin typeface="나눔고딕" panose="020D0604000000000000" pitchFamily="50" charset="-127"/>
                <a:ea typeface="나눔고딕" panose="020D0604000000000000" pitchFamily="50" charset="-127"/>
              </a:rPr>
              <a:t> </a:t>
            </a:r>
            <a:r>
              <a:rPr lang="en-US" altLang="ko-KR" sz="1000" b="1" dirty="0" smtClean="0">
                <a:solidFill>
                  <a:schemeClr val="tx1"/>
                </a:solidFill>
                <a:latin typeface="나눔고딕" panose="020D0604000000000000" pitchFamily="50" charset="-127"/>
                <a:ea typeface="나눔고딕" panose="020D0604000000000000" pitchFamily="50" charset="-127"/>
              </a:rPr>
              <a:t>       </a:t>
            </a:r>
            <a:r>
              <a:rPr lang="ko-KR" altLang="en-US" sz="1000" b="1" dirty="0" smtClean="0">
                <a:solidFill>
                  <a:schemeClr val="tx1"/>
                </a:solidFill>
                <a:latin typeface="나눔고딕" panose="020D0604000000000000" pitchFamily="50" charset="-127"/>
                <a:ea typeface="나눔고딕" panose="020D0604000000000000" pitchFamily="50" charset="-127"/>
              </a:rPr>
              <a:t>브랜드 </a:t>
            </a:r>
            <a:r>
              <a:rPr lang="ko-KR" altLang="en-US" sz="1000" b="1" dirty="0">
                <a:solidFill>
                  <a:schemeClr val="tx1"/>
                </a:solidFill>
                <a:latin typeface="나눔고딕" panose="020D0604000000000000" pitchFamily="50" charset="-127"/>
                <a:ea typeface="나눔고딕" panose="020D0604000000000000" pitchFamily="50" charset="-127"/>
              </a:rPr>
              <a:t>명</a:t>
            </a:r>
            <a:r>
              <a:rPr lang="en-US" altLang="ko-KR" sz="1000" b="1" dirty="0">
                <a:solidFill>
                  <a:schemeClr val="tx1"/>
                </a:solidFill>
                <a:latin typeface="나눔고딕" panose="020D0604000000000000" pitchFamily="50" charset="-127"/>
                <a:ea typeface="나눔고딕" panose="020D0604000000000000" pitchFamily="50" charset="-127"/>
              </a:rPr>
              <a:t>, </a:t>
            </a:r>
            <a:r>
              <a:rPr lang="ko-KR" altLang="en-US" sz="1000" b="1" dirty="0">
                <a:solidFill>
                  <a:schemeClr val="tx1"/>
                </a:solidFill>
                <a:latin typeface="나눔고딕" panose="020D0604000000000000" pitchFamily="50" charset="-127"/>
                <a:ea typeface="나눔고딕" panose="020D0604000000000000" pitchFamily="50" charset="-127"/>
              </a:rPr>
              <a:t>라인 명 </a:t>
            </a:r>
            <a:r>
              <a:rPr lang="en-US" altLang="ko-KR" sz="1000" b="1" dirty="0">
                <a:solidFill>
                  <a:schemeClr val="tx1"/>
                </a:solidFill>
                <a:latin typeface="나눔고딕" panose="020D0604000000000000" pitchFamily="50" charset="-127"/>
                <a:ea typeface="나눔고딕" panose="020D0604000000000000" pitchFamily="50" charset="-127"/>
              </a:rPr>
              <a:t>(</a:t>
            </a:r>
            <a:r>
              <a:rPr lang="ko-KR" altLang="en-US" sz="1000" b="1" dirty="0">
                <a:solidFill>
                  <a:schemeClr val="tx1"/>
                </a:solidFill>
                <a:latin typeface="나눔고딕" panose="020D0604000000000000" pitchFamily="50" charset="-127"/>
                <a:ea typeface="나눔고딕" panose="020D0604000000000000" pitchFamily="50" charset="-127"/>
              </a:rPr>
              <a:t>해당 시</a:t>
            </a:r>
            <a:r>
              <a:rPr lang="en-US" altLang="ko-KR" sz="1000" b="1" dirty="0">
                <a:solidFill>
                  <a:schemeClr val="tx1"/>
                </a:solidFill>
                <a:latin typeface="나눔고딕" panose="020D0604000000000000" pitchFamily="50" charset="-127"/>
                <a:ea typeface="나눔고딕" panose="020D0604000000000000" pitchFamily="50" charset="-127"/>
              </a:rPr>
              <a:t>), </a:t>
            </a:r>
            <a:r>
              <a:rPr lang="ko-KR" altLang="en-US" sz="1000" b="1" dirty="0">
                <a:solidFill>
                  <a:schemeClr val="tx1"/>
                </a:solidFill>
                <a:latin typeface="나눔고딕" panose="020D0604000000000000" pitchFamily="50" charset="-127"/>
                <a:ea typeface="나눔고딕" panose="020D0604000000000000" pitchFamily="50" charset="-127"/>
              </a:rPr>
              <a:t>제품 명</a:t>
            </a:r>
            <a:r>
              <a:rPr lang="en-US" altLang="ko-KR" sz="1000" b="1" dirty="0">
                <a:solidFill>
                  <a:schemeClr val="tx1"/>
                </a:solidFill>
                <a:latin typeface="나눔고딕" panose="020D0604000000000000" pitchFamily="50" charset="-127"/>
                <a:ea typeface="나눔고딕" panose="020D0604000000000000" pitchFamily="50" charset="-127"/>
              </a:rPr>
              <a:t>; </a:t>
            </a:r>
          </a:p>
          <a:p>
            <a:pPr>
              <a:lnSpc>
                <a:spcPct val="150000"/>
              </a:lnSpc>
            </a:pPr>
            <a:r>
              <a:rPr lang="ko-KR" altLang="en-US" sz="1000" b="1" dirty="0" smtClean="0">
                <a:solidFill>
                  <a:schemeClr val="tx1"/>
                </a:solidFill>
                <a:latin typeface="나눔고딕" panose="020D0604000000000000" pitchFamily="50" charset="-127"/>
                <a:ea typeface="나눔고딕" panose="020D0604000000000000" pitchFamily="50" charset="-127"/>
              </a:rPr>
              <a:t>단일 </a:t>
            </a:r>
            <a:r>
              <a:rPr lang="ko-KR" altLang="en-US" sz="1000" b="1" dirty="0">
                <a:solidFill>
                  <a:schemeClr val="tx1"/>
                </a:solidFill>
                <a:latin typeface="나눔고딕" panose="020D0604000000000000" pitchFamily="50" charset="-127"/>
                <a:ea typeface="나눔고딕" panose="020D0604000000000000" pitchFamily="50" charset="-127"/>
              </a:rPr>
              <a:t>색조의 신고 시에는</a:t>
            </a:r>
            <a:r>
              <a:rPr lang="en-US" altLang="ko-KR" sz="1000" b="1" dirty="0">
                <a:solidFill>
                  <a:schemeClr val="tx1"/>
                </a:solidFill>
                <a:latin typeface="나눔고딕" panose="020D0604000000000000" pitchFamily="50" charset="-127"/>
                <a:ea typeface="나눔고딕" panose="020D0604000000000000" pitchFamily="50" charset="-127"/>
              </a:rPr>
              <a:t>, </a:t>
            </a:r>
            <a:r>
              <a:rPr lang="ko-KR" altLang="en-US" sz="1000" b="1" dirty="0">
                <a:solidFill>
                  <a:schemeClr val="tx1"/>
                </a:solidFill>
                <a:latin typeface="나눔고딕" panose="020D0604000000000000" pitchFamily="50" charset="-127"/>
                <a:ea typeface="나눔고딕" panose="020D0604000000000000" pitchFamily="50" charset="-127"/>
              </a:rPr>
              <a:t>색상 명</a:t>
            </a:r>
            <a:r>
              <a:rPr lang="en-US" altLang="ko-KR" sz="1000" b="1" dirty="0">
                <a:solidFill>
                  <a:schemeClr val="tx1"/>
                </a:solidFill>
                <a:latin typeface="나눔고딕" panose="020D0604000000000000" pitchFamily="50" charset="-127"/>
                <a:ea typeface="나눔고딕" panose="020D0604000000000000" pitchFamily="50" charset="-127"/>
              </a:rPr>
              <a:t>/</a:t>
            </a:r>
            <a:r>
              <a:rPr lang="ko-KR" altLang="en-US" sz="1000" b="1" dirty="0">
                <a:solidFill>
                  <a:schemeClr val="tx1"/>
                </a:solidFill>
                <a:latin typeface="나눔고딕" panose="020D0604000000000000" pitchFamily="50" charset="-127"/>
                <a:ea typeface="나눔고딕" panose="020D0604000000000000" pitchFamily="50" charset="-127"/>
              </a:rPr>
              <a:t>번호 </a:t>
            </a:r>
            <a:r>
              <a:rPr lang="en-US" altLang="ko-KR" sz="1000" b="1" dirty="0">
                <a:solidFill>
                  <a:schemeClr val="tx1"/>
                </a:solidFill>
                <a:latin typeface="나눔고딕" panose="020D0604000000000000" pitchFamily="50" charset="-127"/>
                <a:ea typeface="나눔고딕" panose="020D0604000000000000" pitchFamily="50" charset="-127"/>
              </a:rPr>
              <a:t>(</a:t>
            </a:r>
            <a:r>
              <a:rPr lang="ko-KR" altLang="en-US" sz="1000" b="1" dirty="0">
                <a:solidFill>
                  <a:schemeClr val="tx1"/>
                </a:solidFill>
                <a:latin typeface="나눔고딕" panose="020D0604000000000000" pitchFamily="50" charset="-127"/>
                <a:ea typeface="나눔고딕" panose="020D0604000000000000" pitchFamily="50" charset="-127"/>
              </a:rPr>
              <a:t>예</a:t>
            </a:r>
            <a:r>
              <a:rPr lang="en-US" altLang="ko-KR" sz="1000" b="1" dirty="0">
                <a:solidFill>
                  <a:schemeClr val="tx1"/>
                </a:solidFill>
                <a:latin typeface="나눔고딕" panose="020D0604000000000000" pitchFamily="50" charset="-127"/>
                <a:ea typeface="나눔고딕" panose="020D0604000000000000" pitchFamily="50" charset="-127"/>
              </a:rPr>
              <a:t>: L’oreal Feria Color 3D Hot Ginger). </a:t>
            </a:r>
          </a:p>
          <a:p>
            <a:pPr>
              <a:lnSpc>
                <a:spcPct val="150000"/>
              </a:lnSpc>
            </a:pPr>
            <a:r>
              <a:rPr lang="ko-KR" altLang="en-US" sz="1000" b="1" dirty="0">
                <a:solidFill>
                  <a:schemeClr val="tx1"/>
                </a:solidFill>
                <a:latin typeface="나눔고딕" panose="020D0604000000000000" pitchFamily="50" charset="-127"/>
                <a:ea typeface="나눔고딕" panose="020D0604000000000000" pitchFamily="50" charset="-127"/>
              </a:rPr>
              <a:t>여러 색조가 있는 경우에는 각 색조의 명칭</a:t>
            </a:r>
            <a:r>
              <a:rPr lang="en-US" altLang="ko-KR" sz="1000" b="1" dirty="0">
                <a:solidFill>
                  <a:schemeClr val="tx1"/>
                </a:solidFill>
                <a:latin typeface="나눔고딕" panose="020D0604000000000000" pitchFamily="50" charset="-127"/>
                <a:ea typeface="나눔고딕" panose="020D0604000000000000" pitchFamily="50" charset="-127"/>
              </a:rPr>
              <a:t>/</a:t>
            </a:r>
            <a:r>
              <a:rPr lang="ko-KR" altLang="en-US" sz="1000" b="1" dirty="0">
                <a:solidFill>
                  <a:schemeClr val="tx1"/>
                </a:solidFill>
                <a:latin typeface="나눔고딕" panose="020D0604000000000000" pitchFamily="50" charset="-127"/>
                <a:ea typeface="나눔고딕" panose="020D0604000000000000" pitchFamily="50" charset="-127"/>
              </a:rPr>
              <a:t>번호를 기재한다</a:t>
            </a:r>
            <a:r>
              <a:rPr lang="en-US" altLang="ko-KR" sz="1000" b="1" dirty="0">
                <a:solidFill>
                  <a:schemeClr val="tx1"/>
                </a:solidFill>
                <a:latin typeface="나눔고딕" panose="020D0604000000000000" pitchFamily="50" charset="-127"/>
                <a:ea typeface="나눔고딕" panose="020D0604000000000000" pitchFamily="50" charset="-127"/>
              </a:rPr>
              <a:t>.</a:t>
            </a:r>
            <a:endParaRPr lang="ko-KR" altLang="en-US" sz="1000" b="1" dirty="0">
              <a:solidFill>
                <a:schemeClr val="tx1"/>
              </a:solidFill>
              <a:latin typeface="나눔고딕" panose="020D0604000000000000" pitchFamily="50" charset="-127"/>
              <a:ea typeface="나눔고딕" panose="020D0604000000000000" pitchFamily="50" charset="-127"/>
            </a:endParaRPr>
          </a:p>
        </p:txBody>
      </p:sp>
      <p:sp>
        <p:nvSpPr>
          <p:cNvPr id="20" name="모서리가 둥근 직사각형 19"/>
          <p:cNvSpPr/>
          <p:nvPr/>
        </p:nvSpPr>
        <p:spPr>
          <a:xfrm>
            <a:off x="276594" y="3206491"/>
            <a:ext cx="4672107" cy="1731269"/>
          </a:xfrm>
          <a:prstGeom prst="roundRect">
            <a:avLst>
              <a:gd name="adj" fmla="val 6949"/>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spcAft>
                <a:spcPts val="1200"/>
              </a:spcAft>
            </a:pPr>
            <a:r>
              <a:rPr lang="en-US" altLang="ko-KR" sz="1200" b="1" dirty="0" smtClean="0">
                <a:solidFill>
                  <a:srgbClr val="FF0000"/>
                </a:solidFill>
                <a:latin typeface="나눔고딕" panose="020D0604000000000000" pitchFamily="50" charset="-127"/>
                <a:ea typeface="나눔고딕" panose="020D0604000000000000" pitchFamily="50" charset="-127"/>
              </a:rPr>
              <a:t>2. </a:t>
            </a:r>
            <a:r>
              <a:rPr lang="ko-KR" altLang="en-US" sz="1200" b="1" dirty="0" smtClean="0">
                <a:solidFill>
                  <a:srgbClr val="FF0000"/>
                </a:solidFill>
                <a:latin typeface="나눔고딕" panose="020D0604000000000000" pitchFamily="50" charset="-127"/>
                <a:ea typeface="나눔고딕" panose="020D0604000000000000" pitchFamily="50" charset="-127"/>
              </a:rPr>
              <a:t>제품 타입</a:t>
            </a:r>
            <a:endParaRPr lang="en-US" altLang="ko-KR" sz="1200" b="1" dirty="0" smtClean="0">
              <a:solidFill>
                <a:srgbClr val="FF0000"/>
              </a:solidFill>
              <a:latin typeface="나눔고딕" panose="020D0604000000000000" pitchFamily="50" charset="-127"/>
              <a:ea typeface="나눔고딕" panose="020D0604000000000000" pitchFamily="50" charset="-127"/>
            </a:endParaRPr>
          </a:p>
          <a:p>
            <a:pPr>
              <a:lnSpc>
                <a:spcPct val="150000"/>
              </a:lnSpc>
              <a:spcAft>
                <a:spcPts val="1200"/>
              </a:spcAft>
            </a:pPr>
            <a:r>
              <a:rPr lang="en-US" altLang="ko-KR" sz="1000" b="1" dirty="0" smtClean="0">
                <a:solidFill>
                  <a:schemeClr val="tx1"/>
                </a:solidFill>
                <a:latin typeface="나눔고딕" panose="020D0604000000000000" pitchFamily="50" charset="-127"/>
                <a:ea typeface="나눔고딕" panose="020D0604000000000000" pitchFamily="50" charset="-127"/>
              </a:rPr>
              <a:t> </a:t>
            </a:r>
            <a:r>
              <a:rPr lang="ko-KR" altLang="en-US" sz="1000" b="1" dirty="0" smtClean="0">
                <a:solidFill>
                  <a:schemeClr val="tx1"/>
                </a:solidFill>
                <a:latin typeface="나눔고딕" panose="020D0604000000000000" pitchFamily="50" charset="-127"/>
                <a:ea typeface="나눔고딕" panose="020D0604000000000000" pitchFamily="50" charset="-127"/>
              </a:rPr>
              <a:t>화장품 </a:t>
            </a:r>
            <a:r>
              <a:rPr lang="ko-KR" altLang="en-US" sz="1000" b="1" dirty="0">
                <a:solidFill>
                  <a:schemeClr val="tx1"/>
                </a:solidFill>
                <a:latin typeface="나눔고딕" panose="020D0604000000000000" pitchFamily="50" charset="-127"/>
                <a:ea typeface="나눔고딕" panose="020D0604000000000000" pitchFamily="50" charset="-127"/>
              </a:rPr>
              <a:t>유형별 예시 </a:t>
            </a:r>
            <a:r>
              <a:rPr lang="ko-KR" altLang="en-US" sz="1000" b="1" dirty="0" smtClean="0">
                <a:solidFill>
                  <a:schemeClr val="tx1"/>
                </a:solidFill>
                <a:latin typeface="나눔고딕" panose="020D0604000000000000" pitchFamily="50" charset="-127"/>
                <a:ea typeface="나눔고딕" panose="020D0604000000000000" pitchFamily="50" charset="-127"/>
              </a:rPr>
              <a:t>목록</a:t>
            </a:r>
            <a:r>
              <a:rPr lang="en-US" altLang="ko-KR" sz="1000" b="1" dirty="0" smtClean="0">
                <a:solidFill>
                  <a:schemeClr val="tx1"/>
                </a:solidFill>
                <a:latin typeface="나눔고딕" panose="020D0604000000000000" pitchFamily="50" charset="-127"/>
                <a:ea typeface="나눔고딕" panose="020D0604000000000000" pitchFamily="50" charset="-127"/>
              </a:rPr>
              <a:t>(Illustrative list by category of cosmetic products)</a:t>
            </a:r>
            <a:r>
              <a:rPr lang="ko-KR" altLang="en-US" sz="1000" b="1" dirty="0" smtClean="0">
                <a:solidFill>
                  <a:schemeClr val="tx1"/>
                </a:solidFill>
                <a:latin typeface="나눔고딕" panose="020D0604000000000000" pitchFamily="50" charset="-127"/>
                <a:ea typeface="나눔고딕" panose="020D0604000000000000" pitchFamily="50" charset="-127"/>
              </a:rPr>
              <a:t> 중에서 선택한다</a:t>
            </a:r>
            <a:r>
              <a:rPr lang="en-US" altLang="ko-KR" sz="1000" b="1" dirty="0" smtClean="0">
                <a:solidFill>
                  <a:schemeClr val="tx1"/>
                </a:solidFill>
                <a:latin typeface="나눔고딕" panose="020D0604000000000000" pitchFamily="50" charset="-127"/>
                <a:ea typeface="나눔고딕" panose="020D0604000000000000" pitchFamily="50" charset="-127"/>
              </a:rPr>
              <a:t>.</a:t>
            </a:r>
          </a:p>
          <a:p>
            <a:pPr>
              <a:lnSpc>
                <a:spcPct val="150000"/>
              </a:lnSpc>
            </a:pPr>
            <a:r>
              <a:rPr lang="ko-KR" altLang="en-US" sz="1000" b="1" dirty="0">
                <a:solidFill>
                  <a:schemeClr val="tx1"/>
                </a:solidFill>
                <a:latin typeface="나눔고딕" panose="020D0604000000000000" pitchFamily="50" charset="-127"/>
                <a:ea typeface="나눔고딕" panose="020D0604000000000000" pitchFamily="50" charset="-127"/>
              </a:rPr>
              <a:t>하나 이상의 카테고리를 선택할 수 </a:t>
            </a:r>
            <a:r>
              <a:rPr lang="ko-KR" altLang="en-US" sz="1000" b="1" dirty="0" smtClean="0">
                <a:solidFill>
                  <a:schemeClr val="tx1"/>
                </a:solidFill>
                <a:latin typeface="나눔고딕" panose="020D0604000000000000" pitchFamily="50" charset="-127"/>
                <a:ea typeface="나눔고딕" panose="020D0604000000000000" pitchFamily="50" charset="-127"/>
              </a:rPr>
              <a:t>있다</a:t>
            </a:r>
            <a:r>
              <a:rPr lang="en-US" altLang="ko-KR" sz="1000" b="1" dirty="0" smtClean="0">
                <a:solidFill>
                  <a:schemeClr val="tx1"/>
                </a:solidFill>
                <a:latin typeface="나눔고딕" panose="020D0604000000000000" pitchFamily="50" charset="-127"/>
                <a:ea typeface="나눔고딕" panose="020D0604000000000000" pitchFamily="50" charset="-127"/>
              </a:rPr>
              <a:t>.   </a:t>
            </a:r>
            <a:r>
              <a:rPr lang="ko-KR" altLang="en-US" sz="1000" b="1" dirty="0" smtClean="0">
                <a:solidFill>
                  <a:schemeClr val="tx1"/>
                </a:solidFill>
                <a:latin typeface="나눔고딕" panose="020D0604000000000000" pitchFamily="50" charset="-127"/>
                <a:ea typeface="나눔고딕" panose="020D0604000000000000" pitchFamily="50" charset="-127"/>
              </a:rPr>
              <a:t>예를 </a:t>
            </a:r>
            <a:r>
              <a:rPr lang="ko-KR" altLang="en-US" sz="1000" b="1" dirty="0">
                <a:solidFill>
                  <a:schemeClr val="tx1"/>
                </a:solidFill>
                <a:latin typeface="나눔고딕" panose="020D0604000000000000" pitchFamily="50" charset="-127"/>
                <a:ea typeface="나눔고딕" panose="020D0604000000000000" pitchFamily="50" charset="-127"/>
              </a:rPr>
              <a:t>들어 제품이 샤워 젤 및 헤어 샴푸 모두에 해당하면 ‘</a:t>
            </a:r>
            <a:r>
              <a:rPr lang="en-US" altLang="ko-KR" sz="1000" b="1" dirty="0">
                <a:solidFill>
                  <a:schemeClr val="tx1"/>
                </a:solidFill>
                <a:latin typeface="나눔고딕" panose="020D0604000000000000" pitchFamily="50" charset="-127"/>
                <a:ea typeface="나눔고딕" panose="020D0604000000000000" pitchFamily="50" charset="-127"/>
              </a:rPr>
              <a:t>Bath or shower preparations’ </a:t>
            </a:r>
            <a:r>
              <a:rPr lang="ko-KR" altLang="en-US" sz="1000" b="1" dirty="0">
                <a:solidFill>
                  <a:schemeClr val="tx1"/>
                </a:solidFill>
                <a:latin typeface="나눔고딕" panose="020D0604000000000000" pitchFamily="50" charset="-127"/>
                <a:ea typeface="나눔고딕" panose="020D0604000000000000" pitchFamily="50" charset="-127"/>
              </a:rPr>
              <a:t>및 ‘</a:t>
            </a:r>
            <a:r>
              <a:rPr lang="en-US" altLang="ko-KR" sz="1000" b="1" dirty="0">
                <a:solidFill>
                  <a:schemeClr val="tx1"/>
                </a:solidFill>
                <a:latin typeface="나눔고딕" panose="020D0604000000000000" pitchFamily="50" charset="-127"/>
                <a:ea typeface="나눔고딕" panose="020D0604000000000000" pitchFamily="50" charset="-127"/>
              </a:rPr>
              <a:t>Hair-care products’ </a:t>
            </a:r>
            <a:r>
              <a:rPr lang="ko-KR" altLang="en-US" sz="1000" b="1" dirty="0">
                <a:solidFill>
                  <a:schemeClr val="tx1"/>
                </a:solidFill>
                <a:latin typeface="나눔고딕" panose="020D0604000000000000" pitchFamily="50" charset="-127"/>
                <a:ea typeface="나눔고딕" panose="020D0604000000000000" pitchFamily="50" charset="-127"/>
              </a:rPr>
              <a:t>모두를 선택할 수 </a:t>
            </a:r>
            <a:r>
              <a:rPr lang="ko-KR" altLang="en-US" sz="1000" b="1" dirty="0" smtClean="0">
                <a:solidFill>
                  <a:schemeClr val="tx1"/>
                </a:solidFill>
                <a:latin typeface="나눔고딕" panose="020D0604000000000000" pitchFamily="50" charset="-127"/>
                <a:ea typeface="나눔고딕" panose="020D0604000000000000" pitchFamily="50" charset="-127"/>
              </a:rPr>
              <a:t>있다</a:t>
            </a:r>
            <a:r>
              <a:rPr lang="en-US" altLang="ko-KR" sz="1000" b="1" dirty="0" smtClean="0">
                <a:solidFill>
                  <a:schemeClr val="tx1"/>
                </a:solidFill>
                <a:latin typeface="나눔고딕" panose="020D0604000000000000" pitchFamily="50" charset="-127"/>
                <a:ea typeface="나눔고딕" panose="020D0604000000000000" pitchFamily="50" charset="-127"/>
              </a:rPr>
              <a:t>.</a:t>
            </a: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611"/>
          <a:stretch/>
        </p:blipFill>
        <p:spPr bwMode="auto">
          <a:xfrm>
            <a:off x="5177511" y="138726"/>
            <a:ext cx="3754553" cy="4871288"/>
          </a:xfrm>
          <a:prstGeom prst="rect">
            <a:avLst/>
          </a:prstGeom>
          <a:noFill/>
          <a:ln w="9525">
            <a:solidFill>
              <a:schemeClr val="tx1"/>
            </a:solidFill>
            <a:miter lim="800000"/>
            <a:headEnd/>
            <a:tailEnd/>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366" y="1220896"/>
            <a:ext cx="430649" cy="380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TextBox 22"/>
          <p:cNvSpPr txBox="1"/>
          <p:nvPr/>
        </p:nvSpPr>
        <p:spPr>
          <a:xfrm>
            <a:off x="913954" y="1244208"/>
            <a:ext cx="3665666" cy="316625"/>
          </a:xfrm>
          <a:prstGeom prst="rect">
            <a:avLst/>
          </a:prstGeom>
          <a:noFill/>
        </p:spPr>
        <p:txBody>
          <a:bodyPr wrap="square" rtlCol="0">
            <a:spAutoFit/>
          </a:bodyPr>
          <a:lstStyle/>
          <a:p>
            <a:pPr>
              <a:lnSpc>
                <a:spcPct val="150000"/>
              </a:lnSpc>
            </a:pPr>
            <a:r>
              <a:rPr lang="ko-KR" altLang="en-US" sz="1100" b="1" dirty="0" smtClean="0">
                <a:solidFill>
                  <a:schemeClr val="tx2">
                    <a:lumMod val="75000"/>
                  </a:schemeClr>
                </a:solidFill>
                <a:latin typeface="나눔고딕" pitchFamily="50" charset="-127"/>
                <a:ea typeface="나눔고딕" pitchFamily="50" charset="-127"/>
              </a:rPr>
              <a:t>아세안화장품협회</a:t>
            </a:r>
            <a:r>
              <a:rPr lang="en-US" altLang="ko-KR" sz="1100" b="1" dirty="0" smtClean="0">
                <a:solidFill>
                  <a:schemeClr val="tx2">
                    <a:lumMod val="75000"/>
                  </a:schemeClr>
                </a:solidFill>
                <a:latin typeface="나눔고딕" pitchFamily="50" charset="-127"/>
                <a:ea typeface="나눔고딕" pitchFamily="50" charset="-127"/>
              </a:rPr>
              <a:t>(ACA) </a:t>
            </a:r>
            <a:r>
              <a:rPr lang="ko-KR" altLang="en-US" sz="1100" b="1" dirty="0" smtClean="0">
                <a:solidFill>
                  <a:schemeClr val="tx2">
                    <a:lumMod val="75000"/>
                  </a:schemeClr>
                </a:solidFill>
                <a:latin typeface="나눔고딕" pitchFamily="50" charset="-127"/>
                <a:ea typeface="나눔고딕" pitchFamily="50" charset="-127"/>
              </a:rPr>
              <a:t>    </a:t>
            </a:r>
            <a:r>
              <a:rPr lang="en-US" altLang="ko-KR" sz="1100" b="1" dirty="0" smtClean="0">
                <a:solidFill>
                  <a:schemeClr val="tx2">
                    <a:lumMod val="75000"/>
                  </a:schemeClr>
                </a:solidFill>
                <a:latin typeface="나눔고딕" pitchFamily="50" charset="-127"/>
                <a:ea typeface="나눔고딕" pitchFamily="50" charset="-127"/>
              </a:rPr>
              <a:t>http</a:t>
            </a:r>
            <a:r>
              <a:rPr lang="en-US" altLang="ko-KR" sz="1100" b="1" dirty="0">
                <a:solidFill>
                  <a:schemeClr val="tx2">
                    <a:lumMod val="75000"/>
                  </a:schemeClr>
                </a:solidFill>
                <a:latin typeface="나눔고딕" pitchFamily="50" charset="-127"/>
                <a:ea typeface="나눔고딕" pitchFamily="50" charset="-127"/>
              </a:rPr>
              <a:t>://</a:t>
            </a:r>
            <a:r>
              <a:rPr lang="en-US" altLang="ko-KR" sz="1100" b="1" dirty="0" smtClean="0">
                <a:solidFill>
                  <a:schemeClr val="tx2">
                    <a:lumMod val="75000"/>
                  </a:schemeClr>
                </a:solidFill>
                <a:latin typeface="나눔고딕" pitchFamily="50" charset="-127"/>
                <a:ea typeface="나눔고딕" pitchFamily="50" charset="-127"/>
              </a:rPr>
              <a:t>aseancosmetics.org</a:t>
            </a:r>
            <a:endParaRPr lang="en-US" altLang="ko-KR" sz="1100" b="1" dirty="0">
              <a:solidFill>
                <a:schemeClr val="tx2">
                  <a:lumMod val="75000"/>
                </a:schemeClr>
              </a:solidFill>
              <a:latin typeface="나눔고딕" pitchFamily="50" charset="-127"/>
              <a:ea typeface="나눔고딕" pitchFamily="50" charset="-127"/>
            </a:endParaRPr>
          </a:p>
        </p:txBody>
      </p:sp>
    </p:spTree>
    <p:extLst>
      <p:ext uri="{BB962C8B-B14F-4D97-AF65-F5344CB8AC3E}">
        <p14:creationId xmlns:p14="http://schemas.microsoft.com/office/powerpoint/2010/main" val="22218652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화장품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신고 양</a:t>
            </a:r>
            <a:r>
              <a:rPr lang="ko-KR" altLang="en-US" sz="1700" b="1" dirty="0">
                <a:solidFill>
                  <a:schemeClr val="bg1"/>
                </a:solidFill>
                <a:latin typeface="나눔고딕 ExtraBold" panose="020D0904000000000000" pitchFamily="50" charset="-127"/>
                <a:ea typeface="나눔고딕 ExtraBold" panose="020D0904000000000000" pitchFamily="50" charset="-127"/>
              </a:rPr>
              <a:t>식</a:t>
            </a: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solidFill>
                    <a:schemeClr val="bg1"/>
                  </a:solidFill>
                  <a:latin typeface="나눔고딕 ExtraBold" panose="020D0904000000000000" pitchFamily="50" charset="-127"/>
                  <a:ea typeface="나눔고딕 ExtraBold" panose="020D0904000000000000" pitchFamily="50" charset="-127"/>
                </a:rPr>
                <a:t>1</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a:latin typeface="나눔고딕 ExtraBold" panose="020D0904000000000000" pitchFamily="50" charset="-127"/>
                <a:ea typeface="나눔고딕 ExtraBold" panose="020D0904000000000000" pitchFamily="50" charset="-127"/>
              </a:rPr>
              <a:t>신고</a:t>
            </a:r>
            <a:r>
              <a:rPr lang="en-US" altLang="ko-KR" dirty="0">
                <a:latin typeface="나눔고딕 ExtraBold" panose="020D0904000000000000" pitchFamily="50" charset="-127"/>
                <a:ea typeface="나눔고딕 ExtraBold" panose="020D0904000000000000" pitchFamily="50" charset="-127"/>
              </a:rPr>
              <a:t>(notification)</a:t>
            </a:r>
            <a:endParaRPr lang="ko-KR" altLang="en-US" b="1"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latin typeface="나눔고딕" panose="020D0604000000000000" pitchFamily="50" charset="-127"/>
                <a:ea typeface="나눔고딕" panose="020D0604000000000000" pitchFamily="50" charset="-127"/>
              </a:rPr>
              <a:pPr algn="r"/>
              <a:t>41</a:t>
            </a:fld>
            <a:endParaRPr lang="ko-KR" altLang="en-US" dirty="0">
              <a:latin typeface="나눔고딕" panose="020D0604000000000000" pitchFamily="50" charset="-127"/>
              <a:ea typeface="나눔고딕" panose="020D0604000000000000" pitchFamily="50" charset="-127"/>
            </a:endParaRPr>
          </a:p>
        </p:txBody>
      </p:sp>
      <p:sp>
        <p:nvSpPr>
          <p:cNvPr id="17" name="모서리가 둥근 직사각형 16"/>
          <p:cNvSpPr/>
          <p:nvPr/>
        </p:nvSpPr>
        <p:spPr>
          <a:xfrm>
            <a:off x="248841" y="1222467"/>
            <a:ext cx="5016579" cy="88065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spcAft>
                <a:spcPts val="1200"/>
              </a:spcAft>
            </a:pPr>
            <a:endParaRPr lang="en-US" altLang="ko-KR" sz="1000" b="1" dirty="0">
              <a:solidFill>
                <a:schemeClr val="tx1"/>
              </a:solidFill>
              <a:latin typeface="나눔고딕" panose="020D0604000000000000" pitchFamily="50" charset="-127"/>
              <a:ea typeface="나눔고딕" panose="020D0604000000000000" pitchFamily="50" charset="-127"/>
            </a:endParaRPr>
          </a:p>
        </p:txBody>
      </p:sp>
      <p:sp>
        <p:nvSpPr>
          <p:cNvPr id="23" name="모서리가 둥근 직사각형 22"/>
          <p:cNvSpPr/>
          <p:nvPr/>
        </p:nvSpPr>
        <p:spPr>
          <a:xfrm>
            <a:off x="214096" y="2164081"/>
            <a:ext cx="5051323" cy="2936814"/>
          </a:xfrm>
          <a:prstGeom prst="roundRect">
            <a:avLst>
              <a:gd name="adj" fmla="val 4732"/>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US" altLang="ko-KR" sz="1200" b="1" dirty="0" smtClean="0">
                <a:solidFill>
                  <a:srgbClr val="FF0000"/>
                </a:solidFill>
                <a:latin typeface="나눔고딕" panose="020D0604000000000000" pitchFamily="50" charset="-127"/>
                <a:ea typeface="나눔고딕" panose="020D0604000000000000" pitchFamily="50" charset="-127"/>
              </a:rPr>
              <a:t>4. </a:t>
            </a:r>
            <a:r>
              <a:rPr lang="ko-KR" altLang="en-US" sz="1200" b="1" dirty="0" smtClean="0">
                <a:solidFill>
                  <a:srgbClr val="FF0000"/>
                </a:solidFill>
                <a:latin typeface="나눔고딕" panose="020D0604000000000000" pitchFamily="50" charset="-127"/>
                <a:ea typeface="나눔고딕" panose="020D0604000000000000" pitchFamily="50" charset="-127"/>
              </a:rPr>
              <a:t>제품 </a:t>
            </a:r>
            <a:r>
              <a:rPr lang="ko-KR" altLang="en-US" sz="1200" b="1" dirty="0">
                <a:solidFill>
                  <a:srgbClr val="FF0000"/>
                </a:solidFill>
                <a:latin typeface="나눔고딕" panose="020D0604000000000000" pitchFamily="50" charset="-127"/>
                <a:ea typeface="나눔고딕" panose="020D0604000000000000" pitchFamily="50" charset="-127"/>
              </a:rPr>
              <a:t>제공 </a:t>
            </a:r>
            <a:r>
              <a:rPr lang="ko-KR" altLang="en-US" sz="1200" b="1" dirty="0" smtClean="0">
                <a:solidFill>
                  <a:srgbClr val="FF0000"/>
                </a:solidFill>
                <a:latin typeface="나눔고딕" panose="020D0604000000000000" pitchFamily="50" charset="-127"/>
                <a:ea typeface="나눔고딕" panose="020D0604000000000000" pitchFamily="50" charset="-127"/>
              </a:rPr>
              <a:t>형태</a:t>
            </a:r>
            <a:endParaRPr lang="en-US" altLang="ko-KR" sz="1200" b="1" dirty="0" smtClean="0">
              <a:solidFill>
                <a:srgbClr val="FF0000"/>
              </a:solidFill>
              <a:latin typeface="나눔고딕" panose="020D0604000000000000" pitchFamily="50" charset="-127"/>
              <a:ea typeface="나눔고딕" panose="020D0604000000000000" pitchFamily="50" charset="-127"/>
            </a:endParaRPr>
          </a:p>
          <a:p>
            <a:pPr fontAlgn="base"/>
            <a:endParaRPr lang="ko-KR" altLang="en-US" sz="1000" b="1" dirty="0">
              <a:solidFill>
                <a:schemeClr val="tx1"/>
              </a:solidFill>
              <a:latin typeface="나눔고딕" panose="020D0604000000000000" pitchFamily="50" charset="-127"/>
              <a:ea typeface="나눔고딕" panose="020D0604000000000000" pitchFamily="50" charset="-127"/>
            </a:endParaRPr>
          </a:p>
          <a:p>
            <a:pPr fontAlgn="base"/>
            <a:r>
              <a:rPr lang="ko-KR" altLang="en-US" sz="1000" b="1" dirty="0">
                <a:solidFill>
                  <a:schemeClr val="tx1"/>
                </a:solidFill>
                <a:latin typeface="나눔고딕" panose="020D0604000000000000" pitchFamily="50" charset="-127"/>
                <a:ea typeface="나눔고딕" panose="020D0604000000000000" pitchFamily="50" charset="-127"/>
              </a:rPr>
              <a:t>해당 제품의 제공 형태에 가장 적합한 형태를 </a:t>
            </a:r>
            <a:r>
              <a:rPr lang="en-US" altLang="ko-KR" sz="1000" b="1" dirty="0">
                <a:solidFill>
                  <a:schemeClr val="tx1"/>
                </a:solidFill>
                <a:latin typeface="나눔고딕" panose="020D0604000000000000" pitchFamily="50" charset="-127"/>
                <a:ea typeface="나눔고딕" panose="020D0604000000000000" pitchFamily="50" charset="-127"/>
              </a:rPr>
              <a:t>4</a:t>
            </a:r>
            <a:r>
              <a:rPr lang="ko-KR" altLang="en-US" sz="1000" b="1" dirty="0">
                <a:solidFill>
                  <a:schemeClr val="tx1"/>
                </a:solidFill>
                <a:latin typeface="나눔고딕" panose="020D0604000000000000" pitchFamily="50" charset="-127"/>
                <a:ea typeface="나눔고딕" panose="020D0604000000000000" pitchFamily="50" charset="-127"/>
              </a:rPr>
              <a:t>개의 선택 안 중에서 하나를 선택한다</a:t>
            </a:r>
            <a:r>
              <a:rPr lang="en-US" altLang="ko-KR" sz="1000" b="1" dirty="0">
                <a:solidFill>
                  <a:schemeClr val="tx1"/>
                </a:solidFill>
                <a:latin typeface="나눔고딕" panose="020D0604000000000000" pitchFamily="50" charset="-127"/>
                <a:ea typeface="나눔고딕" panose="020D0604000000000000" pitchFamily="50" charset="-127"/>
              </a:rPr>
              <a:t>. </a:t>
            </a:r>
            <a:endParaRPr lang="ko-KR" altLang="en-US" sz="1000" b="1" dirty="0">
              <a:solidFill>
                <a:schemeClr val="tx1"/>
              </a:solidFill>
              <a:latin typeface="나눔고딕" panose="020D0604000000000000" pitchFamily="50" charset="-127"/>
              <a:ea typeface="나눔고딕" panose="020D0604000000000000" pitchFamily="50" charset="-127"/>
            </a:endParaRPr>
          </a:p>
          <a:p>
            <a:pPr fontAlgn="base"/>
            <a:r>
              <a:rPr lang="ko-KR" altLang="en-US" sz="1000" b="1" dirty="0">
                <a:solidFill>
                  <a:schemeClr val="tx1"/>
                </a:solidFill>
                <a:latin typeface="나눔고딕" panose="020D0604000000000000" pitchFamily="50" charset="-127"/>
                <a:ea typeface="나눔고딕" panose="020D0604000000000000" pitchFamily="50" charset="-127"/>
              </a:rPr>
              <a:t>제공 형태에 관한 설명은 다음과 같다</a:t>
            </a:r>
            <a:r>
              <a:rPr lang="en-US" altLang="ko-KR" sz="1000" b="1" dirty="0" smtClean="0">
                <a:solidFill>
                  <a:schemeClr val="tx1"/>
                </a:solidFill>
                <a:latin typeface="나눔고딕" panose="020D0604000000000000" pitchFamily="50" charset="-127"/>
                <a:ea typeface="나눔고딕" panose="020D0604000000000000" pitchFamily="50" charset="-127"/>
              </a:rPr>
              <a:t>:</a:t>
            </a:r>
          </a:p>
          <a:p>
            <a:pPr fontAlgn="base"/>
            <a:endParaRPr lang="ko-KR" altLang="en-US" sz="1000" b="1" dirty="0">
              <a:solidFill>
                <a:schemeClr val="tx1"/>
              </a:solidFill>
              <a:latin typeface="나눔고딕" panose="020D0604000000000000" pitchFamily="50" charset="-127"/>
              <a:ea typeface="나눔고딕" panose="020D0604000000000000" pitchFamily="50" charset="-127"/>
            </a:endParaRPr>
          </a:p>
          <a:p>
            <a:pPr marL="171450" indent="-171450" fontAlgn="base">
              <a:buFont typeface="Wingdings" panose="05000000000000000000" pitchFamily="2" charset="2"/>
              <a:buChar char="§"/>
            </a:pPr>
            <a:r>
              <a:rPr lang="ko-KR" altLang="en-US" sz="1000" b="1" dirty="0">
                <a:solidFill>
                  <a:schemeClr val="tx1"/>
                </a:solidFill>
                <a:latin typeface="나눔고딕" panose="020D0604000000000000" pitchFamily="50" charset="-127"/>
                <a:ea typeface="나눔고딕" panose="020D0604000000000000" pitchFamily="50" charset="-127"/>
              </a:rPr>
              <a:t>“단일 제품</a:t>
            </a:r>
            <a:r>
              <a:rPr lang="en-US" altLang="ko-KR" sz="1000" b="1" dirty="0">
                <a:solidFill>
                  <a:schemeClr val="tx1"/>
                </a:solidFill>
                <a:latin typeface="나눔고딕" panose="020D0604000000000000" pitchFamily="50" charset="-127"/>
                <a:ea typeface="나눔고딕" panose="020D0604000000000000" pitchFamily="50" charset="-127"/>
              </a:rPr>
              <a:t>"(</a:t>
            </a:r>
            <a:r>
              <a:rPr lang="en-US" altLang="ko-KR" sz="1000" dirty="0">
                <a:solidFill>
                  <a:schemeClr val="tx1"/>
                </a:solidFill>
                <a:latin typeface="나눔고딕" panose="020D0604000000000000" pitchFamily="50" charset="-127"/>
                <a:ea typeface="나눔고딕" panose="020D0604000000000000" pitchFamily="50" charset="-127"/>
              </a:rPr>
              <a:t>A single product)</a:t>
            </a:r>
            <a:r>
              <a:rPr lang="ko-KR" altLang="en-US" sz="1000" dirty="0">
                <a:solidFill>
                  <a:schemeClr val="tx1"/>
                </a:solidFill>
                <a:latin typeface="나눔고딕" panose="020D0604000000000000" pitchFamily="50" charset="-127"/>
                <a:ea typeface="나눔고딕" panose="020D0604000000000000" pitchFamily="50" charset="-127"/>
              </a:rPr>
              <a:t>은 단일한 제공 형태로 존재하는 것을 의미한다</a:t>
            </a:r>
            <a:r>
              <a:rPr lang="en-US" altLang="ko-KR" sz="1000" dirty="0" smtClean="0">
                <a:solidFill>
                  <a:schemeClr val="tx1"/>
                </a:solidFill>
                <a:latin typeface="나눔고딕" panose="020D0604000000000000" pitchFamily="50" charset="-127"/>
                <a:ea typeface="나눔고딕" panose="020D0604000000000000" pitchFamily="50" charset="-127"/>
              </a:rPr>
              <a:t>.</a:t>
            </a:r>
          </a:p>
          <a:p>
            <a:pPr marL="171450" indent="-171450" fontAlgn="base">
              <a:buFont typeface="Wingdings" panose="05000000000000000000" pitchFamily="2" charset="2"/>
              <a:buChar char="§"/>
            </a:pPr>
            <a:r>
              <a:rPr lang="ko-KR" altLang="en-US" sz="1000" b="1" dirty="0" smtClean="0">
                <a:solidFill>
                  <a:schemeClr val="tx1"/>
                </a:solidFill>
                <a:latin typeface="나눔고딕" panose="020D0604000000000000" pitchFamily="50" charset="-127"/>
                <a:ea typeface="나눔고딕" panose="020D0604000000000000" pitchFamily="50" charset="-127"/>
              </a:rPr>
              <a:t>“</a:t>
            </a:r>
            <a:r>
              <a:rPr lang="ko-KR" altLang="en-US" sz="1000" b="1" dirty="0">
                <a:solidFill>
                  <a:schemeClr val="tx1"/>
                </a:solidFill>
                <a:latin typeface="나눔고딕" panose="020D0604000000000000" pitchFamily="50" charset="-127"/>
                <a:ea typeface="나눔고딕" panose="020D0604000000000000" pitchFamily="50" charset="-127"/>
              </a:rPr>
              <a:t>동일한 용도에 조성이 유사하나 색상</a:t>
            </a:r>
            <a:r>
              <a:rPr lang="en-US" altLang="ko-KR" sz="1000" b="1" dirty="0">
                <a:solidFill>
                  <a:schemeClr val="tx1"/>
                </a:solidFill>
                <a:latin typeface="나눔고딕" panose="020D0604000000000000" pitchFamily="50" charset="-127"/>
                <a:ea typeface="나눔고딕" panose="020D0604000000000000" pitchFamily="50" charset="-127"/>
              </a:rPr>
              <a:t>, </a:t>
            </a:r>
            <a:r>
              <a:rPr lang="ko-KR" altLang="en-US" sz="1000" b="1" dirty="0">
                <a:solidFill>
                  <a:schemeClr val="tx1"/>
                </a:solidFill>
                <a:latin typeface="나눔고딕" panose="020D0604000000000000" pitchFamily="50" charset="-127"/>
                <a:ea typeface="나눔고딕" panose="020D0604000000000000" pitchFamily="50" charset="-127"/>
              </a:rPr>
              <a:t>향 등이 다른 다양한 제품”</a:t>
            </a:r>
            <a:r>
              <a:rPr lang="ko-KR" altLang="en-US" sz="1000" dirty="0">
                <a:solidFill>
                  <a:schemeClr val="tx1"/>
                </a:solidFill>
                <a:latin typeface="나눔고딕" panose="020D0604000000000000" pitchFamily="50" charset="-127"/>
                <a:ea typeface="나눔고딕" panose="020D0604000000000000" pitchFamily="50" charset="-127"/>
              </a:rPr>
              <a:t>은 일련의 화장품으로</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이들은 조성이 유사하고 동일한 제조자가 생산하였으며 용도도 동일하나 색조 등이 다른 것이다 </a:t>
            </a:r>
            <a:r>
              <a:rPr lang="en-US" altLang="ko-KR" sz="1000" dirty="0">
                <a:solidFill>
                  <a:schemeClr val="tx1"/>
                </a:solidFill>
                <a:latin typeface="나눔고딕" panose="020D0604000000000000" pitchFamily="50" charset="-127"/>
                <a:ea typeface="나눔고딕" panose="020D0604000000000000" pitchFamily="50" charset="-127"/>
              </a:rPr>
              <a:t>(</a:t>
            </a:r>
            <a:r>
              <a:rPr lang="ko-KR" altLang="en-US" sz="1000" dirty="0">
                <a:solidFill>
                  <a:schemeClr val="tx1"/>
                </a:solidFill>
                <a:latin typeface="나눔고딕" panose="020D0604000000000000" pitchFamily="50" charset="-127"/>
                <a:ea typeface="나눔고딕" panose="020D0604000000000000" pitchFamily="50" charset="-127"/>
              </a:rPr>
              <a:t>예</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립스틱</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아이 섀도우</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네일 폴리시 등</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단</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다른 종류들의 복합 팩은 </a:t>
            </a:r>
            <a:r>
              <a:rPr lang="ko-KR" altLang="en-US" sz="1000" dirty="0" smtClean="0">
                <a:solidFill>
                  <a:schemeClr val="tx1"/>
                </a:solidFill>
                <a:latin typeface="나눔고딕" panose="020D0604000000000000" pitchFamily="50" charset="-127"/>
                <a:ea typeface="나눔고딕" panose="020D0604000000000000" pitchFamily="50" charset="-127"/>
              </a:rPr>
              <a:t>제외</a:t>
            </a:r>
            <a:r>
              <a:rPr lang="en-US" altLang="ko-KR" sz="1000" dirty="0" smtClean="0">
                <a:solidFill>
                  <a:schemeClr val="tx1"/>
                </a:solidFill>
                <a:latin typeface="나눔고딕" panose="020D0604000000000000" pitchFamily="50" charset="-127"/>
                <a:ea typeface="나눔고딕" panose="020D0604000000000000" pitchFamily="50" charset="-127"/>
              </a:rPr>
              <a:t>)</a:t>
            </a:r>
          </a:p>
          <a:p>
            <a:pPr marL="171450" indent="-171450" fontAlgn="base">
              <a:buFont typeface="Wingdings" panose="05000000000000000000" pitchFamily="2" charset="2"/>
              <a:buChar char="§"/>
            </a:pPr>
            <a:r>
              <a:rPr lang="ko-KR" altLang="en-US" sz="1000" b="1" dirty="0" smtClean="0">
                <a:solidFill>
                  <a:schemeClr val="tx1"/>
                </a:solidFill>
                <a:latin typeface="나눔고딕" panose="020D0604000000000000" pitchFamily="50" charset="-127"/>
                <a:ea typeface="나눔고딕" panose="020D0604000000000000" pitchFamily="50" charset="-127"/>
              </a:rPr>
              <a:t>“</a:t>
            </a:r>
            <a:r>
              <a:rPr lang="ko-KR" altLang="en-US" sz="1000" b="1" dirty="0">
                <a:solidFill>
                  <a:schemeClr val="tx1"/>
                </a:solidFill>
                <a:latin typeface="나눔고딕" panose="020D0604000000000000" pitchFamily="50" charset="-127"/>
                <a:ea typeface="나눔고딕" panose="020D0604000000000000" pitchFamily="50" charset="-127"/>
              </a:rPr>
              <a:t>일련의 단일 제품 형태 내의 팔레트</a:t>
            </a:r>
            <a:r>
              <a:rPr lang="en-US" altLang="ko-KR" sz="1000" b="1" dirty="0">
                <a:solidFill>
                  <a:schemeClr val="tx1"/>
                </a:solidFill>
                <a:latin typeface="나눔고딕" panose="020D0604000000000000" pitchFamily="50" charset="-127"/>
                <a:ea typeface="나눔고딕" panose="020D0604000000000000" pitchFamily="50" charset="-127"/>
              </a:rPr>
              <a:t>(Palette)”</a:t>
            </a:r>
            <a:r>
              <a:rPr lang="ko-KR" altLang="en-US" sz="1000" dirty="0">
                <a:solidFill>
                  <a:schemeClr val="tx1"/>
                </a:solidFill>
                <a:latin typeface="나눔고딕" panose="020D0604000000000000" pitchFamily="50" charset="-127"/>
                <a:ea typeface="나눔고딕" panose="020D0604000000000000" pitchFamily="50" charset="-127"/>
              </a:rPr>
              <a:t>라 함은 위에서 정의한 일련 색조 화장품들을 의미하며</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일련의 팔레트로 제공이 될 수 있다</a:t>
            </a:r>
            <a:r>
              <a:rPr lang="en-US" altLang="ko-KR" sz="1000" dirty="0">
                <a:solidFill>
                  <a:schemeClr val="tx1"/>
                </a:solidFill>
                <a:latin typeface="나눔고딕" panose="020D0604000000000000" pitchFamily="50" charset="-127"/>
                <a:ea typeface="나눔고딕" panose="020D0604000000000000" pitchFamily="50" charset="-127"/>
              </a:rPr>
              <a:t>. </a:t>
            </a:r>
            <a:endParaRPr lang="en-US" altLang="ko-KR" sz="1000" dirty="0" smtClean="0">
              <a:solidFill>
                <a:schemeClr val="tx1"/>
              </a:solidFill>
              <a:latin typeface="나눔고딕" panose="020D0604000000000000" pitchFamily="50" charset="-127"/>
              <a:ea typeface="나눔고딕" panose="020D0604000000000000" pitchFamily="50" charset="-127"/>
            </a:endParaRPr>
          </a:p>
          <a:p>
            <a:pPr marL="171450" indent="-171450" fontAlgn="base">
              <a:buFont typeface="Wingdings" panose="05000000000000000000" pitchFamily="2" charset="2"/>
              <a:buChar char="§"/>
            </a:pPr>
            <a:r>
              <a:rPr lang="ko-KR" altLang="en-US" sz="1000" b="1" dirty="0" smtClean="0">
                <a:solidFill>
                  <a:schemeClr val="tx1"/>
                </a:solidFill>
                <a:latin typeface="나눔고딕" panose="020D0604000000000000" pitchFamily="50" charset="-127"/>
                <a:ea typeface="나눔고딕" panose="020D0604000000000000" pitchFamily="50" charset="-127"/>
              </a:rPr>
              <a:t>“</a:t>
            </a:r>
            <a:r>
              <a:rPr lang="ko-KR" altLang="en-US" sz="1000" b="1" dirty="0">
                <a:solidFill>
                  <a:schemeClr val="tx1"/>
                </a:solidFill>
                <a:latin typeface="나눔고딕" panose="020D0604000000000000" pitchFamily="50" charset="-127"/>
                <a:ea typeface="나눔고딕" panose="020D0604000000000000" pitchFamily="50" charset="-127"/>
              </a:rPr>
              <a:t>단일 키트 내의 복합 제품</a:t>
            </a:r>
            <a:r>
              <a:rPr lang="en-US" altLang="ko-KR" sz="1000" b="1" dirty="0">
                <a:solidFill>
                  <a:schemeClr val="tx1"/>
                </a:solidFill>
                <a:latin typeface="나눔고딕" panose="020D0604000000000000" pitchFamily="50" charset="-127"/>
                <a:ea typeface="나눔고딕" panose="020D0604000000000000" pitchFamily="50" charset="-127"/>
              </a:rPr>
              <a:t>(Combination products in a single kit)”</a:t>
            </a:r>
            <a:r>
              <a:rPr lang="ko-KR" altLang="en-US" sz="1000" dirty="0">
                <a:solidFill>
                  <a:schemeClr val="tx1"/>
                </a:solidFill>
                <a:latin typeface="나눔고딕" panose="020D0604000000000000" pitchFamily="50" charset="-127"/>
                <a:ea typeface="나눔고딕" panose="020D0604000000000000" pitchFamily="50" charset="-127"/>
              </a:rPr>
              <a:t>이라 함은 유사하거나 다른 제품 종류들이 단일 키트 내에 포장되어 판매되는 것을 의미한다</a:t>
            </a:r>
            <a:r>
              <a:rPr lang="en-US" altLang="ko-KR" sz="1000" dirty="0">
                <a:solidFill>
                  <a:schemeClr val="tx1"/>
                </a:solidFill>
                <a:latin typeface="나눔고딕" panose="020D0604000000000000" pitchFamily="50" charset="-127"/>
                <a:ea typeface="나눔고딕" panose="020D0604000000000000" pitchFamily="50" charset="-127"/>
              </a:rPr>
              <a:t>. </a:t>
            </a:r>
            <a:r>
              <a:rPr lang="en-US" altLang="ko-KR" sz="1000" dirty="0" smtClean="0">
                <a:solidFill>
                  <a:schemeClr val="tx1"/>
                </a:solidFill>
                <a:latin typeface="나눔고딕" panose="020D0604000000000000" pitchFamily="50" charset="-127"/>
                <a:ea typeface="나눔고딕" panose="020D0604000000000000" pitchFamily="50" charset="-127"/>
              </a:rPr>
              <a:t> </a:t>
            </a:r>
            <a:r>
              <a:rPr lang="ko-KR" altLang="en-US" sz="1000" dirty="0" smtClean="0">
                <a:solidFill>
                  <a:schemeClr val="tx1"/>
                </a:solidFill>
                <a:latin typeface="나눔고딕" panose="020D0604000000000000" pitchFamily="50" charset="-127"/>
                <a:ea typeface="나눔고딕" panose="020D0604000000000000" pitchFamily="50" charset="-127"/>
              </a:rPr>
              <a:t>이들은 </a:t>
            </a:r>
            <a:r>
              <a:rPr lang="ko-KR" altLang="en-US" sz="1000" dirty="0">
                <a:solidFill>
                  <a:schemeClr val="tx1"/>
                </a:solidFill>
                <a:latin typeface="나눔고딕" panose="020D0604000000000000" pitchFamily="50" charset="-127"/>
                <a:ea typeface="나눔고딕" panose="020D0604000000000000" pitchFamily="50" charset="-127"/>
              </a:rPr>
              <a:t>개별적으로는 판매가 될 수 없다 </a:t>
            </a:r>
            <a:r>
              <a:rPr lang="en-US" altLang="ko-KR" sz="1000" dirty="0">
                <a:solidFill>
                  <a:schemeClr val="tx1"/>
                </a:solidFill>
                <a:latin typeface="나눔고딕" panose="020D0604000000000000" pitchFamily="50" charset="-127"/>
                <a:ea typeface="나눔고딕" panose="020D0604000000000000" pitchFamily="50" charset="-127"/>
              </a:rPr>
              <a:t>(</a:t>
            </a:r>
            <a:r>
              <a:rPr lang="ko-KR" altLang="en-US" sz="1000" dirty="0">
                <a:solidFill>
                  <a:schemeClr val="tx1"/>
                </a:solidFill>
                <a:latin typeface="나눔고딕" panose="020D0604000000000000" pitchFamily="50" charset="-127"/>
                <a:ea typeface="나눔고딕" panose="020D0604000000000000" pitchFamily="50" charset="-127"/>
              </a:rPr>
              <a:t>예</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눈과 입술 색조 화장품으로 구성된 메이크업 키트</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단일 키트로 판매되는 스킨케어 제품 세트</a:t>
            </a:r>
            <a:r>
              <a:rPr lang="en-US" altLang="ko-KR" sz="1000" dirty="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fontAlgn="base"/>
            <a:r>
              <a:rPr lang="ko-KR" altLang="en-US" sz="1000" dirty="0" smtClean="0">
                <a:solidFill>
                  <a:schemeClr val="tx1"/>
                </a:solidFill>
                <a:latin typeface="나눔고딕" panose="020D0604000000000000" pitchFamily="50" charset="-127"/>
                <a:ea typeface="나눔고딕" panose="020D0604000000000000" pitchFamily="50" charset="-127"/>
              </a:rPr>
              <a:t>      * </a:t>
            </a:r>
            <a:r>
              <a:rPr lang="ko-KR" altLang="en-US" sz="1000" dirty="0">
                <a:solidFill>
                  <a:schemeClr val="tx1"/>
                </a:solidFill>
                <a:latin typeface="나눔고딕" panose="020D0604000000000000" pitchFamily="50" charset="-127"/>
                <a:ea typeface="나눔고딕" panose="020D0604000000000000" pitchFamily="50" charset="-127"/>
              </a:rPr>
              <a:t>이러한 제품 제공 형태와 관련해서는 단 하나의 신고서만 제출한다</a:t>
            </a:r>
            <a:r>
              <a:rPr lang="en-US" altLang="ko-KR" sz="1000" dirty="0" smtClean="0">
                <a:solidFill>
                  <a:schemeClr val="tx1"/>
                </a:solidFill>
                <a:latin typeface="나눔고딕" panose="020D0604000000000000" pitchFamily="50" charset="-127"/>
                <a:ea typeface="나눔고딕" panose="020D0604000000000000" pitchFamily="50" charset="-127"/>
              </a:rPr>
              <a:t>.</a:t>
            </a:r>
            <a:endParaRPr lang="ko-KR" altLang="en-US" sz="1000" dirty="0" smtClean="0">
              <a:solidFill>
                <a:schemeClr val="tx1"/>
              </a:solidFill>
              <a:latin typeface="나눔고딕" panose="020D0604000000000000" pitchFamily="50" charset="-127"/>
              <a:ea typeface="나눔고딕" panose="020D0604000000000000" pitchFamily="50" charset="-127"/>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1800" y="85289"/>
            <a:ext cx="3496404" cy="5000372"/>
          </a:xfrm>
          <a:prstGeom prst="rect">
            <a:avLst/>
          </a:prstGeom>
          <a:noFill/>
          <a:ln w="9525">
            <a:solidFill>
              <a:schemeClr val="tx1"/>
            </a:solidFill>
            <a:miter lim="800000"/>
            <a:headEnd/>
            <a:tailEnd/>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4" name="직사각형 3"/>
          <p:cNvSpPr/>
          <p:nvPr/>
        </p:nvSpPr>
        <p:spPr>
          <a:xfrm>
            <a:off x="304799" y="1330166"/>
            <a:ext cx="4701541" cy="738664"/>
          </a:xfrm>
          <a:prstGeom prst="rect">
            <a:avLst/>
          </a:prstGeom>
        </p:spPr>
        <p:txBody>
          <a:bodyPr wrap="square">
            <a:spAutoFit/>
          </a:bodyPr>
          <a:lstStyle/>
          <a:p>
            <a:r>
              <a:rPr lang="en-US" altLang="ko-KR" sz="1200" b="1" dirty="0">
                <a:solidFill>
                  <a:srgbClr val="FF0000"/>
                </a:solidFill>
                <a:latin typeface="나눔고딕" panose="020D0604000000000000" pitchFamily="50" charset="-127"/>
                <a:ea typeface="나눔고딕" panose="020D0604000000000000" pitchFamily="50" charset="-127"/>
              </a:rPr>
              <a:t>3. </a:t>
            </a:r>
            <a:r>
              <a:rPr lang="ko-KR" altLang="en-US" sz="1200" b="1" dirty="0">
                <a:solidFill>
                  <a:srgbClr val="FF0000"/>
                </a:solidFill>
                <a:latin typeface="나눔고딕" panose="020D0604000000000000" pitchFamily="50" charset="-127"/>
                <a:ea typeface="나눔고딕" panose="020D0604000000000000" pitchFamily="50" charset="-127"/>
              </a:rPr>
              <a:t>사용 </a:t>
            </a:r>
            <a:r>
              <a:rPr lang="ko-KR" altLang="en-US" sz="1200" b="1" dirty="0" smtClean="0">
                <a:solidFill>
                  <a:srgbClr val="FF0000"/>
                </a:solidFill>
                <a:latin typeface="나눔고딕" panose="020D0604000000000000" pitchFamily="50" charset="-127"/>
                <a:ea typeface="나눔고딕" panose="020D0604000000000000" pitchFamily="50" charset="-127"/>
              </a:rPr>
              <a:t>용도</a:t>
            </a:r>
            <a:endParaRPr lang="en-US" altLang="ko-KR" sz="1200" b="1" dirty="0" smtClean="0">
              <a:solidFill>
                <a:srgbClr val="FF0000"/>
              </a:solidFill>
              <a:latin typeface="나눔고딕" panose="020D0604000000000000" pitchFamily="50" charset="-127"/>
              <a:ea typeface="나눔고딕" panose="020D0604000000000000" pitchFamily="50" charset="-127"/>
            </a:endParaRPr>
          </a:p>
          <a:p>
            <a:endParaRPr lang="ko-KR" altLang="en-US" sz="1000" b="1" dirty="0">
              <a:latin typeface="나눔고딕" panose="020D0604000000000000" pitchFamily="50" charset="-127"/>
              <a:ea typeface="나눔고딕" panose="020D0604000000000000" pitchFamily="50" charset="-127"/>
            </a:endParaRPr>
          </a:p>
          <a:p>
            <a:r>
              <a:rPr lang="ko-KR" altLang="en-US" sz="1000" b="1" dirty="0">
                <a:latin typeface="나눔고딕" panose="020D0604000000000000" pitchFamily="50" charset="-127"/>
                <a:ea typeface="나눔고딕" panose="020D0604000000000000" pitchFamily="50" charset="-127"/>
              </a:rPr>
              <a:t>이는 제품의 기능 또는 용도</a:t>
            </a:r>
            <a:r>
              <a:rPr lang="en-US" altLang="ko-KR" sz="1000" b="1" dirty="0">
                <a:latin typeface="나눔고딕" panose="020D0604000000000000" pitchFamily="50" charset="-127"/>
                <a:ea typeface="나눔고딕" panose="020D0604000000000000" pitchFamily="50" charset="-127"/>
              </a:rPr>
              <a:t>(</a:t>
            </a:r>
            <a:r>
              <a:rPr lang="ko-KR" altLang="en-US" sz="1000" b="1" dirty="0">
                <a:latin typeface="나눔고딕" panose="020D0604000000000000" pitchFamily="50" charset="-127"/>
                <a:ea typeface="나눔고딕" panose="020D0604000000000000" pitchFamily="50" charset="-127"/>
              </a:rPr>
              <a:t>예를 들면</a:t>
            </a:r>
            <a:r>
              <a:rPr lang="en-US" altLang="ko-KR" sz="1000" b="1" dirty="0">
                <a:latin typeface="나눔고딕" panose="020D0604000000000000" pitchFamily="50" charset="-127"/>
                <a:ea typeface="나눔고딕" panose="020D0604000000000000" pitchFamily="50" charset="-127"/>
              </a:rPr>
              <a:t>, </a:t>
            </a:r>
            <a:r>
              <a:rPr lang="ko-KR" altLang="en-US" sz="1000" b="1" dirty="0">
                <a:latin typeface="나눔고딕" panose="020D0604000000000000" pitchFamily="50" charset="-127"/>
                <a:ea typeface="나눔고딕" panose="020D0604000000000000" pitchFamily="50" charset="-127"/>
              </a:rPr>
              <a:t>얼굴이나 손에 보습</a:t>
            </a:r>
            <a:r>
              <a:rPr lang="en-US" altLang="ko-KR" sz="1000" b="1" dirty="0">
                <a:latin typeface="나눔고딕" panose="020D0604000000000000" pitchFamily="50" charset="-127"/>
                <a:ea typeface="나눔고딕" panose="020D0604000000000000" pitchFamily="50" charset="-127"/>
              </a:rPr>
              <a:t>)</a:t>
            </a:r>
            <a:r>
              <a:rPr lang="ko-KR" altLang="en-US" sz="1000" b="1" dirty="0">
                <a:latin typeface="나눔고딕" panose="020D0604000000000000" pitchFamily="50" charset="-127"/>
                <a:ea typeface="나눔고딕" panose="020D0604000000000000" pitchFamily="50" charset="-127"/>
              </a:rPr>
              <a:t>를 의미하여 사용 방법은 아니다</a:t>
            </a:r>
            <a:r>
              <a:rPr lang="en-US" altLang="ko-KR" sz="1000" b="1" dirty="0">
                <a:latin typeface="나눔고딕" panose="020D0604000000000000" pitchFamily="50" charset="-127"/>
                <a:ea typeface="나눔고딕" panose="020D0604000000000000" pitchFamily="50" charset="-127"/>
              </a:rPr>
              <a:t>. </a:t>
            </a:r>
            <a:r>
              <a:rPr lang="en-US" altLang="ko-KR" sz="1000" b="1" dirty="0" smtClean="0">
                <a:latin typeface="나눔고딕" panose="020D0604000000000000" pitchFamily="50" charset="-127"/>
                <a:ea typeface="나눔고딕" panose="020D0604000000000000" pitchFamily="50" charset="-127"/>
              </a:rPr>
              <a:t>   ex</a:t>
            </a:r>
            <a:r>
              <a:rPr lang="en-US" altLang="ko-KR" sz="1000" b="1" dirty="0">
                <a:latin typeface="나눔고딕" panose="020D0604000000000000" pitchFamily="50" charset="-127"/>
                <a:ea typeface="나눔고딕" panose="020D0604000000000000" pitchFamily="50" charset="-127"/>
              </a:rPr>
              <a:t>)  Moisturize the face</a:t>
            </a:r>
          </a:p>
        </p:txBody>
      </p:sp>
    </p:spTree>
    <p:extLst>
      <p:ext uri="{BB962C8B-B14F-4D97-AF65-F5344CB8AC3E}">
        <p14:creationId xmlns:p14="http://schemas.microsoft.com/office/powerpoint/2010/main" val="14804341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화장품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신고 양식</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553998"/>
            <a:chOff x="420543" y="842981"/>
            <a:chExt cx="288032" cy="553998"/>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553998"/>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1</a:t>
              </a:r>
              <a:endParaRPr lang="ko-KR" altLang="en-US" sz="1500" b="1" spc="-150" dirty="0">
                <a:solidFill>
                  <a:schemeClr val="bg1"/>
                </a:solidFill>
                <a:latin typeface="나눔고딕 ExtraBold" panose="020D0904000000000000" pitchFamily="50" charset="-127"/>
                <a:ea typeface="나눔고딕 ExtraBold" panose="020D0904000000000000" pitchFamily="50" charset="-127"/>
              </a:endParaRPr>
            </a:p>
            <a:p>
              <a:pPr algn="ct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a:latin typeface="나눔고딕 ExtraBold" panose="020D0904000000000000" pitchFamily="50" charset="-127"/>
                <a:ea typeface="나눔고딕 ExtraBold" panose="020D0904000000000000" pitchFamily="50" charset="-127"/>
              </a:rPr>
              <a:t>신고</a:t>
            </a:r>
            <a:r>
              <a:rPr lang="en-US" altLang="ko-KR" dirty="0">
                <a:latin typeface="나눔고딕 ExtraBold" panose="020D0904000000000000" pitchFamily="50" charset="-127"/>
                <a:ea typeface="나눔고딕 ExtraBold" panose="020D0904000000000000" pitchFamily="50" charset="-127"/>
              </a:rPr>
              <a:t>(notification)</a:t>
            </a:r>
            <a:endParaRPr lang="ko-KR" altLang="en-US" b="1"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latin typeface="나눔고딕" panose="020D0604000000000000" pitchFamily="50" charset="-127"/>
                <a:ea typeface="나눔고딕" panose="020D0604000000000000" pitchFamily="50" charset="-127"/>
              </a:rPr>
              <a:pPr algn="r"/>
              <a:t>42</a:t>
            </a:fld>
            <a:endParaRPr lang="ko-KR" altLang="en-US" dirty="0">
              <a:latin typeface="나눔고딕" panose="020D0604000000000000" pitchFamily="50" charset="-127"/>
              <a:ea typeface="나눔고딕" panose="020D0604000000000000" pitchFamily="50" charset="-127"/>
            </a:endParaRP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1927" y="134343"/>
            <a:ext cx="3480271" cy="4879618"/>
          </a:xfrm>
          <a:prstGeom prst="rect">
            <a:avLst/>
          </a:prstGeom>
          <a:noFill/>
          <a:ln w="9525">
            <a:solidFill>
              <a:schemeClr val="tx1"/>
            </a:solidFill>
            <a:miter lim="800000"/>
            <a:headEnd/>
            <a:tailEnd/>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8" name="모서리가 둥근 직사각형 17"/>
          <p:cNvSpPr/>
          <p:nvPr/>
        </p:nvSpPr>
        <p:spPr>
          <a:xfrm>
            <a:off x="554236" y="1365294"/>
            <a:ext cx="4650224" cy="965017"/>
          </a:xfrm>
          <a:prstGeom prst="roundRect">
            <a:avLst>
              <a:gd name="adj" fmla="val 8518"/>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spcAft>
                <a:spcPts val="1200"/>
              </a:spcAft>
            </a:pPr>
            <a:endParaRPr lang="ko-KR" altLang="en-US" sz="1000" b="1" dirty="0">
              <a:solidFill>
                <a:schemeClr val="tx1"/>
              </a:solidFill>
              <a:latin typeface="나눔고딕" panose="020D0604000000000000" pitchFamily="50" charset="-127"/>
              <a:ea typeface="나눔고딕" panose="020D0604000000000000" pitchFamily="50" charset="-127"/>
            </a:endParaRPr>
          </a:p>
        </p:txBody>
      </p:sp>
      <p:sp>
        <p:nvSpPr>
          <p:cNvPr id="19" name="모서리가 둥근 직사각형 18"/>
          <p:cNvSpPr/>
          <p:nvPr/>
        </p:nvSpPr>
        <p:spPr>
          <a:xfrm>
            <a:off x="554236" y="2439411"/>
            <a:ext cx="4672107" cy="1225809"/>
          </a:xfrm>
          <a:prstGeom prst="roundRect">
            <a:avLst>
              <a:gd name="adj" fmla="val 6949"/>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spcAft>
                <a:spcPts val="1200"/>
              </a:spcAft>
            </a:pPr>
            <a:endParaRPr lang="en-US" altLang="ko-KR" sz="1000" b="1" dirty="0" smtClean="0">
              <a:solidFill>
                <a:schemeClr val="tx1"/>
              </a:solidFill>
              <a:latin typeface="나눔고딕" panose="020D0604000000000000" pitchFamily="50" charset="-127"/>
              <a:ea typeface="나눔고딕" panose="020D0604000000000000" pitchFamily="50" charset="-127"/>
            </a:endParaRPr>
          </a:p>
        </p:txBody>
      </p:sp>
      <p:sp>
        <p:nvSpPr>
          <p:cNvPr id="2" name="직사각형 1"/>
          <p:cNvSpPr/>
          <p:nvPr/>
        </p:nvSpPr>
        <p:spPr>
          <a:xfrm>
            <a:off x="647254" y="1418635"/>
            <a:ext cx="4572000" cy="830997"/>
          </a:xfrm>
          <a:prstGeom prst="rect">
            <a:avLst/>
          </a:prstGeom>
        </p:spPr>
        <p:txBody>
          <a:bodyPr>
            <a:spAutoFit/>
          </a:bodyPr>
          <a:lstStyle/>
          <a:p>
            <a:pPr fontAlgn="base">
              <a:lnSpc>
                <a:spcPct val="150000"/>
              </a:lnSpc>
            </a:pPr>
            <a:r>
              <a:rPr lang="en-US" altLang="ko-KR" sz="1200" b="1" dirty="0">
                <a:solidFill>
                  <a:srgbClr val="FF0000"/>
                </a:solidFill>
                <a:latin typeface="나눔고딕" panose="020D0604000000000000" pitchFamily="50" charset="-127"/>
                <a:ea typeface="나눔고딕" panose="020D0604000000000000" pitchFamily="50" charset="-127"/>
              </a:rPr>
              <a:t>5</a:t>
            </a:r>
            <a:r>
              <a:rPr lang="en-US" altLang="ko-KR" sz="1200" b="1" dirty="0" smtClean="0">
                <a:solidFill>
                  <a:srgbClr val="FF0000"/>
                </a:solidFill>
                <a:latin typeface="나눔고딕" panose="020D0604000000000000" pitchFamily="50" charset="-127"/>
                <a:ea typeface="나눔고딕" panose="020D0604000000000000" pitchFamily="50" charset="-127"/>
              </a:rPr>
              <a:t>. </a:t>
            </a:r>
            <a:r>
              <a:rPr lang="ko-KR" altLang="en-US" sz="1200" b="1" dirty="0">
                <a:solidFill>
                  <a:srgbClr val="FF0000"/>
                </a:solidFill>
                <a:latin typeface="나눔고딕" panose="020D0604000000000000" pitchFamily="50" charset="-127"/>
                <a:ea typeface="나눔고딕" panose="020D0604000000000000" pitchFamily="50" charset="-127"/>
              </a:rPr>
              <a:t>제조자</a:t>
            </a:r>
            <a:r>
              <a:rPr lang="en-US" altLang="ko-KR" sz="1200" b="1" dirty="0">
                <a:solidFill>
                  <a:srgbClr val="FF0000"/>
                </a:solidFill>
                <a:latin typeface="나눔고딕" panose="020D0604000000000000" pitchFamily="50" charset="-127"/>
                <a:ea typeface="나눔고딕" panose="020D0604000000000000" pitchFamily="50" charset="-127"/>
              </a:rPr>
              <a:t>/</a:t>
            </a:r>
            <a:r>
              <a:rPr lang="ko-KR" altLang="en-US" sz="1200" b="1" dirty="0">
                <a:solidFill>
                  <a:srgbClr val="FF0000"/>
                </a:solidFill>
                <a:latin typeface="나눔고딕" panose="020D0604000000000000" pitchFamily="50" charset="-127"/>
                <a:ea typeface="나눔고딕" panose="020D0604000000000000" pitchFamily="50" charset="-127"/>
              </a:rPr>
              <a:t>포장회사 세부사항</a:t>
            </a:r>
          </a:p>
          <a:p>
            <a:pPr fontAlgn="base">
              <a:lnSpc>
                <a:spcPct val="150000"/>
              </a:lnSpc>
            </a:pPr>
            <a:r>
              <a:rPr lang="ko-KR" altLang="en-US" sz="1000" b="1" dirty="0">
                <a:latin typeface="나눔고딕" panose="020D0604000000000000" pitchFamily="50" charset="-127"/>
                <a:ea typeface="나눔고딕" panose="020D0604000000000000" pitchFamily="50" charset="-127"/>
              </a:rPr>
              <a:t>하나의 제품에는 하나 이상의 제조자 또는 포장회사가 있을 수 있다</a:t>
            </a:r>
            <a:r>
              <a:rPr lang="en-US" altLang="ko-KR" sz="1000" b="1" dirty="0">
                <a:latin typeface="나눔고딕" panose="020D0604000000000000" pitchFamily="50" charset="-127"/>
                <a:ea typeface="나눔고딕" panose="020D0604000000000000" pitchFamily="50" charset="-127"/>
              </a:rPr>
              <a:t>. </a:t>
            </a:r>
          </a:p>
          <a:p>
            <a:pPr fontAlgn="base">
              <a:lnSpc>
                <a:spcPct val="150000"/>
              </a:lnSpc>
            </a:pPr>
            <a:r>
              <a:rPr lang="ko-KR" altLang="en-US" sz="1000" b="1" dirty="0">
                <a:latin typeface="나눔고딕" panose="020D0604000000000000" pitchFamily="50" charset="-127"/>
                <a:ea typeface="나눔고딕" panose="020D0604000000000000" pitchFamily="50" charset="-127"/>
              </a:rPr>
              <a:t>이들 각각에 대한 전체 이름과 세부 연락처가 제출되어야 한다</a:t>
            </a:r>
            <a:r>
              <a:rPr lang="en-US" altLang="ko-KR" sz="1000" b="1" dirty="0">
                <a:latin typeface="나눔고딕" panose="020D0604000000000000" pitchFamily="50" charset="-127"/>
                <a:ea typeface="나눔고딕" panose="020D0604000000000000" pitchFamily="50" charset="-127"/>
              </a:rPr>
              <a:t>. </a:t>
            </a:r>
          </a:p>
        </p:txBody>
      </p:sp>
      <p:sp>
        <p:nvSpPr>
          <p:cNvPr id="13" name="모서리가 둥근 직사각형 12"/>
          <p:cNvSpPr/>
          <p:nvPr/>
        </p:nvSpPr>
        <p:spPr>
          <a:xfrm>
            <a:off x="554236" y="3766588"/>
            <a:ext cx="4650224" cy="994939"/>
          </a:xfrm>
          <a:prstGeom prst="roundRect">
            <a:avLst>
              <a:gd name="adj" fmla="val 8518"/>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spcAft>
                <a:spcPts val="1200"/>
              </a:spcAft>
            </a:pPr>
            <a:endParaRPr lang="ko-KR" altLang="en-US" sz="1000" b="1" dirty="0">
              <a:solidFill>
                <a:schemeClr val="tx1"/>
              </a:solidFill>
              <a:latin typeface="나눔고딕" panose="020D0604000000000000" pitchFamily="50" charset="-127"/>
              <a:ea typeface="나눔고딕" panose="020D0604000000000000" pitchFamily="50" charset="-127"/>
            </a:endParaRPr>
          </a:p>
        </p:txBody>
      </p:sp>
      <p:sp>
        <p:nvSpPr>
          <p:cNvPr id="14" name="직사각형 13"/>
          <p:cNvSpPr/>
          <p:nvPr/>
        </p:nvSpPr>
        <p:spPr>
          <a:xfrm>
            <a:off x="647254" y="2393995"/>
            <a:ext cx="4572000" cy="1292662"/>
          </a:xfrm>
          <a:prstGeom prst="rect">
            <a:avLst/>
          </a:prstGeom>
        </p:spPr>
        <p:txBody>
          <a:bodyPr>
            <a:spAutoFit/>
          </a:bodyPr>
          <a:lstStyle/>
          <a:p>
            <a:pPr fontAlgn="base">
              <a:lnSpc>
                <a:spcPct val="150000"/>
              </a:lnSpc>
            </a:pPr>
            <a:r>
              <a:rPr lang="en-US" altLang="ko-KR" sz="1200" b="1" dirty="0" smtClean="0">
                <a:solidFill>
                  <a:srgbClr val="FF0000"/>
                </a:solidFill>
                <a:latin typeface="나눔고딕" panose="020D0604000000000000" pitchFamily="50" charset="-127"/>
                <a:ea typeface="나눔고딕" panose="020D0604000000000000" pitchFamily="50" charset="-127"/>
              </a:rPr>
              <a:t>6. </a:t>
            </a:r>
            <a:r>
              <a:rPr lang="ko-KR" altLang="en-US" sz="1200" b="1" dirty="0">
                <a:solidFill>
                  <a:srgbClr val="FF0000"/>
                </a:solidFill>
                <a:latin typeface="나눔고딕" panose="020D0604000000000000" pitchFamily="50" charset="-127"/>
                <a:ea typeface="나눔고딕" panose="020D0604000000000000" pitchFamily="50" charset="-127"/>
              </a:rPr>
              <a:t>회사 세부사항</a:t>
            </a:r>
          </a:p>
          <a:p>
            <a:pPr fontAlgn="base">
              <a:lnSpc>
                <a:spcPct val="150000"/>
              </a:lnSpc>
            </a:pPr>
            <a:r>
              <a:rPr lang="ko-KR" altLang="en-US" sz="1000" b="1" dirty="0">
                <a:latin typeface="나눔고딕" panose="020D0604000000000000" pitchFamily="50" charset="-127"/>
                <a:ea typeface="나눔고딕" panose="020D0604000000000000" pitchFamily="50" charset="-127"/>
              </a:rPr>
              <a:t>화장품을 출시하는 현지 기업을 의미하며</a:t>
            </a:r>
            <a:r>
              <a:rPr lang="en-US" altLang="ko-KR" sz="1000" b="1" dirty="0">
                <a:latin typeface="나눔고딕" panose="020D0604000000000000" pitchFamily="50" charset="-127"/>
                <a:ea typeface="나눔고딕" panose="020D0604000000000000" pitchFamily="50" charset="-127"/>
              </a:rPr>
              <a:t>, </a:t>
            </a:r>
            <a:r>
              <a:rPr lang="ko-KR" altLang="en-US" sz="1000" b="1" dirty="0">
                <a:latin typeface="나눔고딕" panose="020D0604000000000000" pitchFamily="50" charset="-127"/>
                <a:ea typeface="나눔고딕" panose="020D0604000000000000" pitchFamily="50" charset="-127"/>
              </a:rPr>
              <a:t>이는 제조자에 의하여 화장품을 출시하기 위하여 지정한 제조자나 대리인 또는 국내에서 화장품을 판매하기 위하여 수입하는 회사일 수도 있다</a:t>
            </a:r>
            <a:r>
              <a:rPr lang="en-US" altLang="ko-KR" sz="1000" b="1" dirty="0">
                <a:latin typeface="나눔고딕" panose="020D0604000000000000" pitchFamily="50" charset="-127"/>
                <a:ea typeface="나눔고딕" panose="020D0604000000000000" pitchFamily="50" charset="-127"/>
              </a:rPr>
              <a:t>. </a:t>
            </a:r>
          </a:p>
          <a:p>
            <a:pPr fontAlgn="base">
              <a:lnSpc>
                <a:spcPct val="150000"/>
              </a:lnSpc>
            </a:pPr>
            <a:r>
              <a:rPr lang="ko-KR" altLang="en-US" sz="1000" b="1" dirty="0">
                <a:latin typeface="나눔고딕" panose="020D0604000000000000" pitchFamily="50" charset="-127"/>
                <a:ea typeface="나눔고딕" panose="020D0604000000000000" pitchFamily="50" charset="-127"/>
              </a:rPr>
              <a:t>회사 등록 번호 또는 그에 준하는 것이 신고서에 기재되어야 한다</a:t>
            </a:r>
            <a:r>
              <a:rPr lang="en-US" altLang="ko-KR" sz="1000" b="1" dirty="0">
                <a:latin typeface="나눔고딕" panose="020D0604000000000000" pitchFamily="50" charset="-127"/>
                <a:ea typeface="나눔고딕" panose="020D0604000000000000" pitchFamily="50" charset="-127"/>
              </a:rPr>
              <a:t>. </a:t>
            </a:r>
          </a:p>
        </p:txBody>
      </p:sp>
      <p:sp>
        <p:nvSpPr>
          <p:cNvPr id="15" name="직사각형 14"/>
          <p:cNvSpPr/>
          <p:nvPr/>
        </p:nvSpPr>
        <p:spPr>
          <a:xfrm>
            <a:off x="647254" y="3766589"/>
            <a:ext cx="4572000" cy="830997"/>
          </a:xfrm>
          <a:prstGeom prst="rect">
            <a:avLst/>
          </a:prstGeom>
        </p:spPr>
        <p:txBody>
          <a:bodyPr>
            <a:spAutoFit/>
          </a:bodyPr>
          <a:lstStyle/>
          <a:p>
            <a:pPr fontAlgn="base">
              <a:lnSpc>
                <a:spcPct val="150000"/>
              </a:lnSpc>
            </a:pPr>
            <a:r>
              <a:rPr lang="en-US" altLang="ko-KR" sz="1200" b="1" dirty="0">
                <a:solidFill>
                  <a:srgbClr val="FF0000"/>
                </a:solidFill>
                <a:latin typeface="나눔고딕" panose="020D0604000000000000" pitchFamily="50" charset="-127"/>
                <a:ea typeface="나눔고딕" panose="020D0604000000000000" pitchFamily="50" charset="-127"/>
              </a:rPr>
              <a:t>7</a:t>
            </a:r>
            <a:r>
              <a:rPr lang="en-US" altLang="ko-KR" sz="1200" b="1" dirty="0" smtClean="0">
                <a:solidFill>
                  <a:srgbClr val="FF0000"/>
                </a:solidFill>
                <a:latin typeface="나눔고딕" panose="020D0604000000000000" pitchFamily="50" charset="-127"/>
                <a:ea typeface="나눔고딕" panose="020D0604000000000000" pitchFamily="50" charset="-127"/>
              </a:rPr>
              <a:t>. </a:t>
            </a:r>
            <a:r>
              <a:rPr lang="ko-KR" altLang="en-US" sz="1200" b="1" dirty="0" smtClean="0">
                <a:solidFill>
                  <a:srgbClr val="FF0000"/>
                </a:solidFill>
                <a:latin typeface="나눔고딕" panose="020D0604000000000000" pitchFamily="50" charset="-127"/>
                <a:ea typeface="나눔고딕" panose="020D0604000000000000" pitchFamily="50" charset="-127"/>
              </a:rPr>
              <a:t>현지 </a:t>
            </a:r>
            <a:r>
              <a:rPr lang="ko-KR" altLang="en-US" sz="1200" b="1" dirty="0">
                <a:solidFill>
                  <a:srgbClr val="FF0000"/>
                </a:solidFill>
                <a:latin typeface="나눔고딕" panose="020D0604000000000000" pitchFamily="50" charset="-127"/>
                <a:ea typeface="나눔고딕" panose="020D0604000000000000" pitchFamily="50" charset="-127"/>
              </a:rPr>
              <a:t>회사 대표자 세부사항</a:t>
            </a:r>
          </a:p>
          <a:p>
            <a:pPr fontAlgn="base">
              <a:lnSpc>
                <a:spcPct val="150000"/>
              </a:lnSpc>
            </a:pPr>
            <a:r>
              <a:rPr lang="ko-KR" altLang="en-US" sz="1000" b="1" dirty="0">
                <a:latin typeface="나눔고딕" panose="020D0604000000000000" pitchFamily="50" charset="-127"/>
                <a:ea typeface="나눔고딕" panose="020D0604000000000000" pitchFamily="50" charset="-127"/>
              </a:rPr>
              <a:t>제품 신고서를 제출하는 회사를 대표하는 이는 회원국의 법률과 관례에 따라 적절한 지식이나 경험을 보유해야 한다</a:t>
            </a:r>
            <a:r>
              <a:rPr lang="en-US" altLang="ko-KR" sz="1000" b="1" dirty="0">
                <a:latin typeface="나눔고딕" panose="020D0604000000000000" pitchFamily="50" charset="-127"/>
                <a:ea typeface="나눔고딕" panose="020D0604000000000000" pitchFamily="50" charset="-127"/>
              </a:rPr>
              <a:t>.</a:t>
            </a:r>
          </a:p>
        </p:txBody>
      </p:sp>
    </p:spTree>
    <p:extLst>
      <p:ext uri="{BB962C8B-B14F-4D97-AF65-F5344CB8AC3E}">
        <p14:creationId xmlns:p14="http://schemas.microsoft.com/office/powerpoint/2010/main" val="16082266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화장품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신고 양</a:t>
            </a:r>
            <a:r>
              <a:rPr lang="ko-KR" altLang="en-US" sz="1700" b="1" dirty="0">
                <a:solidFill>
                  <a:schemeClr val="bg1"/>
                </a:solidFill>
                <a:latin typeface="나눔고딕 ExtraBold" panose="020D0904000000000000" pitchFamily="50" charset="-127"/>
                <a:ea typeface="나눔고딕 ExtraBold" panose="020D0904000000000000" pitchFamily="50" charset="-127"/>
              </a:rPr>
              <a:t>식</a:t>
            </a: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1</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a:latin typeface="나눔고딕 ExtraBold" panose="020D0904000000000000" pitchFamily="50" charset="-127"/>
                <a:ea typeface="나눔고딕 ExtraBold" panose="020D0904000000000000" pitchFamily="50" charset="-127"/>
              </a:rPr>
              <a:t>신고</a:t>
            </a:r>
            <a:r>
              <a:rPr lang="en-US" altLang="ko-KR" dirty="0">
                <a:latin typeface="나눔고딕 ExtraBold" panose="020D0904000000000000" pitchFamily="50" charset="-127"/>
                <a:ea typeface="나눔고딕 ExtraBold" panose="020D0904000000000000" pitchFamily="50" charset="-127"/>
              </a:rPr>
              <a:t>(notification)</a:t>
            </a:r>
            <a:endParaRPr lang="ko-KR" altLang="en-US" b="1"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latin typeface="나눔고딕" panose="020D0604000000000000" pitchFamily="50" charset="-127"/>
                <a:ea typeface="나눔고딕" panose="020D0604000000000000" pitchFamily="50" charset="-127"/>
              </a:rPr>
              <a:pPr algn="r"/>
              <a:t>43</a:t>
            </a:fld>
            <a:endParaRPr lang="ko-KR" altLang="en-US" dirty="0">
              <a:latin typeface="나눔고딕" panose="020D0604000000000000" pitchFamily="50" charset="-127"/>
              <a:ea typeface="나눔고딕" panose="020D0604000000000000" pitchFamily="50" charset="-127"/>
            </a:endParaRPr>
          </a:p>
        </p:txBody>
      </p:sp>
      <p:sp>
        <p:nvSpPr>
          <p:cNvPr id="17" name="모서리가 둥근 직사각형 16"/>
          <p:cNvSpPr/>
          <p:nvPr/>
        </p:nvSpPr>
        <p:spPr>
          <a:xfrm>
            <a:off x="248841" y="1091808"/>
            <a:ext cx="5016579" cy="3922151"/>
          </a:xfrm>
          <a:prstGeom prst="roundRect">
            <a:avLst>
              <a:gd name="adj"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spcAft>
                <a:spcPts val="1200"/>
              </a:spcAft>
            </a:pPr>
            <a:endParaRPr lang="en-US" altLang="ko-KR" sz="1000" b="1" dirty="0">
              <a:solidFill>
                <a:schemeClr val="tx1"/>
              </a:solidFill>
              <a:latin typeface="나눔고딕" panose="020D0604000000000000" pitchFamily="50" charset="-127"/>
              <a:ea typeface="나눔고딕" panose="020D0604000000000000" pitchFamily="50" charset="-127"/>
            </a:endParaRPr>
          </a:p>
        </p:txBody>
      </p:sp>
      <p:sp>
        <p:nvSpPr>
          <p:cNvPr id="4" name="직사각형 3"/>
          <p:cNvSpPr/>
          <p:nvPr/>
        </p:nvSpPr>
        <p:spPr>
          <a:xfrm>
            <a:off x="304799" y="1177766"/>
            <a:ext cx="4960621" cy="3939540"/>
          </a:xfrm>
          <a:prstGeom prst="rect">
            <a:avLst/>
          </a:prstGeom>
        </p:spPr>
        <p:txBody>
          <a:bodyPr wrap="square">
            <a:spAutoFit/>
          </a:bodyPr>
          <a:lstStyle/>
          <a:p>
            <a:r>
              <a:rPr lang="en-US" altLang="ko-KR" sz="1200" b="1" dirty="0">
                <a:solidFill>
                  <a:srgbClr val="FF0000"/>
                </a:solidFill>
                <a:latin typeface="나눔고딕" panose="020D0604000000000000" pitchFamily="50" charset="-127"/>
                <a:ea typeface="나눔고딕" panose="020D0604000000000000" pitchFamily="50" charset="-127"/>
              </a:rPr>
              <a:t>8</a:t>
            </a:r>
            <a:r>
              <a:rPr lang="en-US" altLang="ko-KR" sz="1200" b="1" dirty="0" smtClean="0">
                <a:solidFill>
                  <a:srgbClr val="FF0000"/>
                </a:solidFill>
                <a:latin typeface="나눔고딕" panose="020D0604000000000000" pitchFamily="50" charset="-127"/>
                <a:ea typeface="나눔고딕" panose="020D0604000000000000" pitchFamily="50" charset="-127"/>
              </a:rPr>
              <a:t>. </a:t>
            </a:r>
            <a:r>
              <a:rPr lang="ko-KR" altLang="en-US" sz="1200" b="1" dirty="0" smtClean="0">
                <a:solidFill>
                  <a:srgbClr val="FF0000"/>
                </a:solidFill>
                <a:latin typeface="나눔고딕" panose="020D0604000000000000" pitchFamily="50" charset="-127"/>
                <a:ea typeface="나눔고딕" panose="020D0604000000000000" pitchFamily="50" charset="-127"/>
              </a:rPr>
              <a:t>전성분 리스</a:t>
            </a:r>
            <a:r>
              <a:rPr lang="ko-KR" altLang="en-US" sz="1200" b="1" dirty="0">
                <a:solidFill>
                  <a:srgbClr val="FF0000"/>
                </a:solidFill>
                <a:latin typeface="나눔고딕" panose="020D0604000000000000" pitchFamily="50" charset="-127"/>
                <a:ea typeface="나눔고딕" panose="020D0604000000000000" pitchFamily="50" charset="-127"/>
              </a:rPr>
              <a:t>트</a:t>
            </a:r>
          </a:p>
          <a:p>
            <a:endParaRPr lang="ko-KR" altLang="en-US" sz="1000" b="1" dirty="0">
              <a:latin typeface="나눔고딕" panose="020D0604000000000000" pitchFamily="50" charset="-127"/>
              <a:ea typeface="나눔고딕" panose="020D0604000000000000" pitchFamily="50" charset="-127"/>
            </a:endParaRPr>
          </a:p>
          <a:p>
            <a:pPr marL="266700" indent="-266700">
              <a:buAutoNum type="alphaLcParenR"/>
            </a:pPr>
            <a:r>
              <a:rPr lang="ko-KR" altLang="en-US" sz="1000" b="1" dirty="0" smtClean="0">
                <a:latin typeface="나눔고딕" panose="020D0604000000000000" pitchFamily="50" charset="-127"/>
                <a:ea typeface="나눔고딕" panose="020D0604000000000000" pitchFamily="50" charset="-127"/>
              </a:rPr>
              <a:t>제품 </a:t>
            </a:r>
            <a:r>
              <a:rPr lang="ko-KR" altLang="en-US" sz="1000" b="1" dirty="0">
                <a:latin typeface="나눔고딕" panose="020D0604000000000000" pitchFamily="50" charset="-127"/>
                <a:ea typeface="나눔고딕" panose="020D0604000000000000" pitchFamily="50" charset="-127"/>
              </a:rPr>
              <a:t>내 모든 성분들을 최신판 표준들</a:t>
            </a:r>
            <a:r>
              <a:rPr lang="en-US" altLang="ko-KR" sz="1000" b="1" dirty="0" smtClean="0">
                <a:latin typeface="나눔고딕" panose="020D0604000000000000" pitchFamily="50" charset="-127"/>
                <a:ea typeface="나눔고딕" panose="020D0604000000000000" pitchFamily="50" charset="-127"/>
              </a:rPr>
              <a:t>(INCI</a:t>
            </a:r>
            <a:r>
              <a:rPr lang="ko-KR" altLang="en-US" sz="1000" b="1" dirty="0" smtClean="0">
                <a:latin typeface="나눔고딕" panose="020D0604000000000000" pitchFamily="50" charset="-127"/>
                <a:ea typeface="나눔고딕" panose="020D0604000000000000" pitchFamily="50" charset="-127"/>
              </a:rPr>
              <a:t>명</a:t>
            </a:r>
            <a:r>
              <a:rPr lang="en-US" altLang="ko-KR" sz="1000" b="1" dirty="0" smtClean="0">
                <a:latin typeface="나눔고딕" panose="020D0604000000000000" pitchFamily="50" charset="-127"/>
                <a:ea typeface="나눔고딕" panose="020D0604000000000000" pitchFamily="50" charset="-127"/>
              </a:rPr>
              <a:t>, </a:t>
            </a:r>
            <a:r>
              <a:rPr lang="ko-KR" altLang="en-US" sz="1000" b="1" dirty="0" smtClean="0">
                <a:latin typeface="나눔고딕" panose="020D0604000000000000" pitchFamily="50" charset="-127"/>
                <a:ea typeface="나눔고딕" panose="020D0604000000000000" pitchFamily="50" charset="-127"/>
              </a:rPr>
              <a:t>영국약전</a:t>
            </a:r>
            <a:r>
              <a:rPr lang="en-US" altLang="ko-KR" sz="1000" b="1" dirty="0" smtClean="0">
                <a:latin typeface="나눔고딕" panose="020D0604000000000000" pitchFamily="50" charset="-127"/>
                <a:ea typeface="나눔고딕" panose="020D0604000000000000" pitchFamily="50" charset="-127"/>
              </a:rPr>
              <a:t>, </a:t>
            </a:r>
            <a:r>
              <a:rPr lang="ko-KR" altLang="en-US" sz="1000" b="1" dirty="0" smtClean="0">
                <a:latin typeface="나눔고딕" panose="020D0604000000000000" pitchFamily="50" charset="-127"/>
                <a:ea typeface="나눔고딕" panose="020D0604000000000000" pitchFamily="50" charset="-127"/>
              </a:rPr>
              <a:t>미국약전</a:t>
            </a:r>
            <a:r>
              <a:rPr lang="en-US" altLang="ko-KR" sz="1000" b="1" dirty="0" smtClean="0">
                <a:latin typeface="나눔고딕" panose="020D0604000000000000" pitchFamily="50" charset="-127"/>
                <a:ea typeface="나눔고딕" panose="020D0604000000000000" pitchFamily="50" charset="-127"/>
              </a:rPr>
              <a:t>, CAS)</a:t>
            </a:r>
            <a:r>
              <a:rPr lang="ko-KR" altLang="en-US" sz="1000" b="1" dirty="0" smtClean="0">
                <a:latin typeface="나눔고딕" panose="020D0604000000000000" pitchFamily="50" charset="-127"/>
                <a:ea typeface="나눔고딕" panose="020D0604000000000000" pitchFamily="50" charset="-127"/>
              </a:rPr>
              <a:t>에 </a:t>
            </a:r>
            <a:r>
              <a:rPr lang="ko-KR" altLang="en-US" sz="1000" b="1" dirty="0">
                <a:latin typeface="나눔고딕" panose="020D0604000000000000" pitchFamily="50" charset="-127"/>
                <a:ea typeface="나눔고딕" panose="020D0604000000000000" pitchFamily="50" charset="-127"/>
              </a:rPr>
              <a:t>의거한 명명법을 적용하여 명시한다</a:t>
            </a:r>
            <a:r>
              <a:rPr lang="en-US" altLang="ko-KR" sz="1000" b="1" dirty="0">
                <a:latin typeface="나눔고딕" panose="020D0604000000000000" pitchFamily="50" charset="-127"/>
                <a:ea typeface="나눔고딕" panose="020D0604000000000000" pitchFamily="50" charset="-127"/>
              </a:rPr>
              <a:t>. </a:t>
            </a:r>
          </a:p>
          <a:p>
            <a:pPr marL="266700" indent="-266700"/>
            <a:endParaRPr lang="en-US" altLang="ko-KR" sz="1000" b="1" dirty="0">
              <a:latin typeface="나눔고딕" panose="020D0604000000000000" pitchFamily="50" charset="-127"/>
              <a:ea typeface="나눔고딕" panose="020D0604000000000000" pitchFamily="50" charset="-127"/>
            </a:endParaRPr>
          </a:p>
          <a:p>
            <a:pPr marL="266700" indent="-266700"/>
            <a:r>
              <a:rPr lang="ko-KR" altLang="en-US" sz="1000" b="1" dirty="0" smtClean="0">
                <a:latin typeface="나눔고딕" panose="020D0604000000000000" pitchFamily="50" charset="-127"/>
                <a:ea typeface="나눔고딕" panose="020D0604000000000000" pitchFamily="50" charset="-127"/>
              </a:rPr>
              <a:t>   식물 </a:t>
            </a:r>
            <a:r>
              <a:rPr lang="ko-KR" altLang="en-US" sz="1000" b="1" dirty="0">
                <a:latin typeface="나눔고딕" panose="020D0604000000000000" pitchFamily="50" charset="-127"/>
                <a:ea typeface="나눔고딕" panose="020D0604000000000000" pitchFamily="50" charset="-127"/>
              </a:rPr>
              <a:t>및 그 추출물은 종과 속으로 구분한다</a:t>
            </a:r>
            <a:r>
              <a:rPr lang="en-US" altLang="ko-KR" sz="1000" b="1" dirty="0">
                <a:latin typeface="나눔고딕" panose="020D0604000000000000" pitchFamily="50" charset="-127"/>
                <a:ea typeface="나눔고딕" panose="020D0604000000000000" pitchFamily="50" charset="-127"/>
              </a:rPr>
              <a:t>. </a:t>
            </a:r>
            <a:r>
              <a:rPr lang="ko-KR" altLang="en-US" sz="1000" b="1" dirty="0">
                <a:latin typeface="나눔고딕" panose="020D0604000000000000" pitchFamily="50" charset="-127"/>
                <a:ea typeface="나눔고딕" panose="020D0604000000000000" pitchFamily="50" charset="-127"/>
              </a:rPr>
              <a:t>속은 약칭이 가능하다</a:t>
            </a:r>
            <a:r>
              <a:rPr lang="en-US" altLang="ko-KR" sz="1000" b="1" dirty="0">
                <a:latin typeface="나눔고딕" panose="020D0604000000000000" pitchFamily="50" charset="-127"/>
                <a:ea typeface="나눔고딕" panose="020D0604000000000000" pitchFamily="50" charset="-127"/>
              </a:rPr>
              <a:t>. </a:t>
            </a:r>
          </a:p>
          <a:p>
            <a:pPr marL="266700" indent="-266700"/>
            <a:endParaRPr lang="en-US" altLang="ko-KR" sz="1000" b="1" dirty="0">
              <a:latin typeface="나눔고딕" panose="020D0604000000000000" pitchFamily="50" charset="-127"/>
              <a:ea typeface="나눔고딕" panose="020D0604000000000000" pitchFamily="50" charset="-127"/>
            </a:endParaRPr>
          </a:p>
          <a:p>
            <a:pPr marL="266700" indent="-266700"/>
            <a:r>
              <a:rPr lang="ko-KR" altLang="en-US" sz="1000" b="1" dirty="0" smtClean="0">
                <a:latin typeface="나눔고딕" panose="020D0604000000000000" pitchFamily="50" charset="-127"/>
                <a:ea typeface="나눔고딕" panose="020D0604000000000000" pitchFamily="50" charset="-127"/>
              </a:rPr>
              <a:t>   다음과 </a:t>
            </a:r>
            <a:r>
              <a:rPr lang="ko-KR" altLang="en-US" sz="1000" b="1" dirty="0">
                <a:latin typeface="나눔고딕" panose="020D0604000000000000" pitchFamily="50" charset="-127"/>
                <a:ea typeface="나눔고딕" panose="020D0604000000000000" pitchFamily="50" charset="-127"/>
              </a:rPr>
              <a:t>같은 것들은 성분으로 간주되지 않는다</a:t>
            </a:r>
            <a:r>
              <a:rPr lang="en-US" altLang="ko-KR" sz="1000" b="1" dirty="0">
                <a:latin typeface="나눔고딕" panose="020D0604000000000000" pitchFamily="50" charset="-127"/>
                <a:ea typeface="나눔고딕" panose="020D0604000000000000" pitchFamily="50" charset="-127"/>
              </a:rPr>
              <a:t>:</a:t>
            </a:r>
          </a:p>
          <a:p>
            <a:pPr marL="266700" indent="-266700"/>
            <a:r>
              <a:rPr lang="en-US" altLang="ko-KR" sz="1000" b="1" dirty="0">
                <a:latin typeface="나눔고딕" panose="020D0604000000000000" pitchFamily="50" charset="-127"/>
                <a:ea typeface="나눔고딕" panose="020D0604000000000000" pitchFamily="50" charset="-127"/>
              </a:rPr>
              <a:t> • </a:t>
            </a:r>
            <a:r>
              <a:rPr lang="ko-KR" altLang="en-US" sz="1000" b="1" dirty="0">
                <a:latin typeface="나눔고딕" panose="020D0604000000000000" pitchFamily="50" charset="-127"/>
                <a:ea typeface="나눔고딕" panose="020D0604000000000000" pitchFamily="50" charset="-127"/>
              </a:rPr>
              <a:t>사용된 성분 내의 불순물</a:t>
            </a:r>
            <a:r>
              <a:rPr lang="en-US" altLang="ko-KR" sz="1000" b="1" dirty="0">
                <a:latin typeface="나눔고딕" panose="020D0604000000000000" pitchFamily="50" charset="-127"/>
                <a:ea typeface="나눔고딕" panose="020D0604000000000000" pitchFamily="50" charset="-127"/>
              </a:rPr>
              <a:t>;</a:t>
            </a:r>
          </a:p>
          <a:p>
            <a:pPr marL="266700" indent="-266700"/>
            <a:r>
              <a:rPr lang="en-US" altLang="ko-KR" sz="1000" b="1" dirty="0">
                <a:latin typeface="나눔고딕" panose="020D0604000000000000" pitchFamily="50" charset="-127"/>
                <a:ea typeface="나눔고딕" panose="020D0604000000000000" pitchFamily="50" charset="-127"/>
              </a:rPr>
              <a:t> • </a:t>
            </a:r>
            <a:r>
              <a:rPr lang="ko-KR" altLang="en-US" sz="1000" b="1" dirty="0">
                <a:latin typeface="나눔고딕" panose="020D0604000000000000" pitchFamily="50" charset="-127"/>
                <a:ea typeface="나눔고딕" panose="020D0604000000000000" pitchFamily="50" charset="-127"/>
              </a:rPr>
              <a:t>화장품의 처방에 사용되었으나 최종 제품에는 존재하지 않는 부수적인 기술물질</a:t>
            </a:r>
            <a:r>
              <a:rPr lang="en-US" altLang="ko-KR" sz="1000" b="1" dirty="0">
                <a:latin typeface="나눔고딕" panose="020D0604000000000000" pitchFamily="50" charset="-127"/>
                <a:ea typeface="나눔고딕" panose="020D0604000000000000" pitchFamily="50" charset="-127"/>
              </a:rPr>
              <a:t>;</a:t>
            </a:r>
          </a:p>
          <a:p>
            <a:pPr marL="266700" indent="-266700"/>
            <a:r>
              <a:rPr lang="en-US" altLang="ko-KR" sz="1000" b="1" dirty="0">
                <a:latin typeface="나눔고딕" panose="020D0604000000000000" pitchFamily="50" charset="-127"/>
                <a:ea typeface="나눔고딕" panose="020D0604000000000000" pitchFamily="50" charset="-127"/>
              </a:rPr>
              <a:t> • </a:t>
            </a:r>
            <a:r>
              <a:rPr lang="ko-KR" altLang="en-US" sz="1000" b="1" dirty="0">
                <a:latin typeface="나눔고딕" panose="020D0604000000000000" pitchFamily="50" charset="-127"/>
                <a:ea typeface="나눔고딕" panose="020D0604000000000000" pitchFamily="50" charset="-127"/>
              </a:rPr>
              <a:t>용매 또는 향수 및 방향 성분의 매개체로서 엄격하게 필요한 양으로만 화장품의 제조에 사용된 물질</a:t>
            </a:r>
            <a:r>
              <a:rPr lang="en-US" altLang="ko-KR" sz="1000" b="1" dirty="0">
                <a:latin typeface="나눔고딕" panose="020D0604000000000000" pitchFamily="50" charset="-127"/>
                <a:ea typeface="나눔고딕" panose="020D0604000000000000" pitchFamily="50" charset="-127"/>
              </a:rPr>
              <a:t>.</a:t>
            </a:r>
          </a:p>
          <a:p>
            <a:pPr marL="266700" indent="-266700"/>
            <a:endParaRPr lang="en-US" altLang="ko-KR" sz="1000" b="1" dirty="0">
              <a:latin typeface="나눔고딕" panose="020D0604000000000000" pitchFamily="50" charset="-127"/>
              <a:ea typeface="나눔고딕" panose="020D0604000000000000" pitchFamily="50" charset="-127"/>
            </a:endParaRPr>
          </a:p>
          <a:p>
            <a:pPr marL="266700" indent="-266700"/>
            <a:r>
              <a:rPr lang="en-US" altLang="ko-KR" sz="1000" b="1" dirty="0">
                <a:latin typeface="나눔고딕" panose="020D0604000000000000" pitchFamily="50" charset="-127"/>
                <a:ea typeface="나눔고딕" panose="020D0604000000000000" pitchFamily="50" charset="-127"/>
              </a:rPr>
              <a:t>b) </a:t>
            </a:r>
            <a:r>
              <a:rPr lang="en-US" altLang="ko-KR" sz="1000" b="1" dirty="0" smtClean="0">
                <a:latin typeface="나눔고딕" panose="020D0604000000000000" pitchFamily="50" charset="-127"/>
                <a:ea typeface="나눔고딕" panose="020D0604000000000000" pitchFamily="50" charset="-127"/>
              </a:rPr>
              <a:t> </a:t>
            </a:r>
            <a:r>
              <a:rPr lang="ko-KR" altLang="en-US" sz="1000" b="1" dirty="0" smtClean="0">
                <a:latin typeface="나눔고딕" panose="020D0604000000000000" pitchFamily="50" charset="-127"/>
                <a:ea typeface="나눔고딕" panose="020D0604000000000000" pitchFamily="50" charset="-127"/>
              </a:rPr>
              <a:t>성분의 </a:t>
            </a:r>
            <a:r>
              <a:rPr lang="ko-KR" altLang="en-US" sz="1000" b="1" dirty="0">
                <a:latin typeface="나눔고딕" panose="020D0604000000000000" pitchFamily="50" charset="-127"/>
                <a:ea typeface="나눔고딕" panose="020D0604000000000000" pitchFamily="50" charset="-127"/>
              </a:rPr>
              <a:t>비율은 아세안화장품지침</a:t>
            </a:r>
            <a:r>
              <a:rPr lang="en-US" altLang="ko-KR" sz="1000" b="1" dirty="0">
                <a:latin typeface="나눔고딕" panose="020D0604000000000000" pitchFamily="50" charset="-127"/>
                <a:ea typeface="나눔고딕" panose="020D0604000000000000" pitchFamily="50" charset="-127"/>
              </a:rPr>
              <a:t>(ASEAN Cosmetic Directive)</a:t>
            </a:r>
            <a:r>
              <a:rPr lang="ko-KR" altLang="en-US" sz="1000" b="1" dirty="0">
                <a:latin typeface="나눔고딕" panose="020D0604000000000000" pitchFamily="50" charset="-127"/>
                <a:ea typeface="나눔고딕" panose="020D0604000000000000" pitchFamily="50" charset="-127"/>
              </a:rPr>
              <a:t>의 부록에서 정한 배합한도 성분인 경우 기재를 해야 한다</a:t>
            </a:r>
            <a:r>
              <a:rPr lang="en-US" altLang="ko-KR" sz="1000" b="1" dirty="0">
                <a:latin typeface="나눔고딕" panose="020D0604000000000000" pitchFamily="50" charset="-127"/>
                <a:ea typeface="나눔고딕" panose="020D0604000000000000" pitchFamily="50" charset="-127"/>
              </a:rPr>
              <a:t>.</a:t>
            </a:r>
          </a:p>
          <a:p>
            <a:pPr marL="266700" indent="-266700"/>
            <a:endParaRPr lang="en-US" altLang="ko-KR" sz="1000" b="1" dirty="0">
              <a:latin typeface="나눔고딕" panose="020D0604000000000000" pitchFamily="50" charset="-127"/>
              <a:ea typeface="나눔고딕" panose="020D0604000000000000" pitchFamily="50" charset="-127"/>
            </a:endParaRPr>
          </a:p>
          <a:p>
            <a:pPr marL="266700" indent="-266700"/>
            <a:r>
              <a:rPr lang="en-US" altLang="ko-KR" sz="1000" b="1" dirty="0">
                <a:latin typeface="나눔고딕" panose="020D0604000000000000" pitchFamily="50" charset="-127"/>
                <a:ea typeface="나눔고딕" panose="020D0604000000000000" pitchFamily="50" charset="-127"/>
              </a:rPr>
              <a:t>c) </a:t>
            </a:r>
            <a:r>
              <a:rPr lang="en-US" altLang="ko-KR" sz="1000" b="1" dirty="0" smtClean="0">
                <a:latin typeface="나눔고딕" panose="020D0604000000000000" pitchFamily="50" charset="-127"/>
                <a:ea typeface="나눔고딕" panose="020D0604000000000000" pitchFamily="50" charset="-127"/>
              </a:rPr>
              <a:t> </a:t>
            </a:r>
            <a:r>
              <a:rPr lang="ko-KR" altLang="en-US" sz="1000" b="1" dirty="0" smtClean="0">
                <a:latin typeface="나눔고딕" panose="020D0604000000000000" pitchFamily="50" charset="-127"/>
                <a:ea typeface="나눔고딕" panose="020D0604000000000000" pitchFamily="50" charset="-127"/>
              </a:rPr>
              <a:t>단일 </a:t>
            </a:r>
            <a:r>
              <a:rPr lang="ko-KR" altLang="en-US" sz="1000" b="1" dirty="0">
                <a:latin typeface="나눔고딕" panose="020D0604000000000000" pitchFamily="50" charset="-127"/>
                <a:ea typeface="나눔고딕" panose="020D0604000000000000" pitchFamily="50" charset="-127"/>
              </a:rPr>
              <a:t>키트 내의 일련의 색조 또는 제품이 있는 경우</a:t>
            </a:r>
            <a:r>
              <a:rPr lang="en-US" altLang="ko-KR" sz="1000" b="1" dirty="0">
                <a:latin typeface="나눔고딕" panose="020D0604000000000000" pitchFamily="50" charset="-127"/>
                <a:ea typeface="나눔고딕" panose="020D0604000000000000" pitchFamily="50" charset="-127"/>
              </a:rPr>
              <a:t>, </a:t>
            </a:r>
            <a:r>
              <a:rPr lang="ko-KR" altLang="en-US" sz="1000" b="1" dirty="0">
                <a:latin typeface="나눔고딕" panose="020D0604000000000000" pitchFamily="50" charset="-127"/>
                <a:ea typeface="나눔고딕" panose="020D0604000000000000" pitchFamily="50" charset="-127"/>
              </a:rPr>
              <a:t>다음의 형식으로 제품 성분 목록을 완성한다</a:t>
            </a:r>
            <a:r>
              <a:rPr lang="en-US" altLang="ko-KR" sz="1000" b="1" dirty="0">
                <a:latin typeface="나눔고딕" panose="020D0604000000000000" pitchFamily="50" charset="-127"/>
                <a:ea typeface="나눔고딕" panose="020D0604000000000000" pitchFamily="50" charset="-127"/>
              </a:rPr>
              <a:t>:</a:t>
            </a:r>
          </a:p>
          <a:p>
            <a:pPr marL="266700" indent="-266700"/>
            <a:r>
              <a:rPr lang="en-US" altLang="ko-KR" sz="1000" b="1" dirty="0">
                <a:latin typeface="나눔고딕" panose="020D0604000000000000" pitchFamily="50" charset="-127"/>
                <a:ea typeface="나눔고딕" panose="020D0604000000000000" pitchFamily="50" charset="-127"/>
              </a:rPr>
              <a:t> • </a:t>
            </a:r>
            <a:r>
              <a:rPr lang="ko-KR" altLang="en-US" sz="1000" b="1" dirty="0">
                <a:latin typeface="나눔고딕" panose="020D0604000000000000" pitchFamily="50" charset="-127"/>
                <a:ea typeface="나눔고딕" panose="020D0604000000000000" pitchFamily="50" charset="-127"/>
              </a:rPr>
              <a:t>기본 처방</a:t>
            </a:r>
            <a:r>
              <a:rPr lang="en-US" altLang="ko-KR" sz="1000" b="1" dirty="0">
                <a:latin typeface="나눔고딕" panose="020D0604000000000000" pitchFamily="50" charset="-127"/>
                <a:ea typeface="나눔고딕" panose="020D0604000000000000" pitchFamily="50" charset="-127"/>
              </a:rPr>
              <a:t>(Base Formulation) </a:t>
            </a:r>
            <a:r>
              <a:rPr lang="ko-KR" altLang="en-US" sz="1000" b="1" dirty="0">
                <a:latin typeface="나눔고딕" panose="020D0604000000000000" pitchFamily="50" charset="-127"/>
                <a:ea typeface="나눔고딕" panose="020D0604000000000000" pitchFamily="50" charset="-127"/>
              </a:rPr>
              <a:t>내의 성분 목록</a:t>
            </a:r>
          </a:p>
          <a:p>
            <a:pPr marL="266700" indent="-266700"/>
            <a:r>
              <a:rPr lang="ko-KR" altLang="en-US" sz="1000" b="1" dirty="0">
                <a:latin typeface="나눔고딕" panose="020D0604000000000000" pitchFamily="50" charset="-127"/>
                <a:ea typeface="나눔고딕" panose="020D0604000000000000" pitchFamily="50" charset="-127"/>
              </a:rPr>
              <a:t> </a:t>
            </a:r>
            <a:r>
              <a:rPr lang="en-US" altLang="ko-KR" sz="1000" b="1" dirty="0">
                <a:latin typeface="나눔고딕" panose="020D0604000000000000" pitchFamily="50" charset="-127"/>
                <a:ea typeface="나눔고딕" panose="020D0604000000000000" pitchFamily="50" charset="-127"/>
              </a:rPr>
              <a:t>• </a:t>
            </a:r>
            <a:r>
              <a:rPr lang="ko-KR" altLang="en-US" sz="1000" b="1" dirty="0">
                <a:latin typeface="나눔고딕" panose="020D0604000000000000" pitchFamily="50" charset="-127"/>
                <a:ea typeface="나눔고딕" panose="020D0604000000000000" pitchFamily="50" charset="-127"/>
              </a:rPr>
              <a:t>각 색조의 목록</a:t>
            </a:r>
          </a:p>
          <a:p>
            <a:pPr marL="266700" indent="-266700"/>
            <a:endParaRPr lang="ko-KR" altLang="en-US" sz="1000" b="1" dirty="0">
              <a:latin typeface="나눔고딕" panose="020D0604000000000000" pitchFamily="50" charset="-127"/>
              <a:ea typeface="나눔고딕" panose="020D0604000000000000" pitchFamily="50" charset="-127"/>
            </a:endParaRPr>
          </a:p>
          <a:p>
            <a:pPr marL="266700" indent="-266700"/>
            <a:r>
              <a:rPr lang="en-US" altLang="ko-KR" sz="1000" b="1" dirty="0">
                <a:latin typeface="나눔고딕" panose="020D0604000000000000" pitchFamily="50" charset="-127"/>
                <a:ea typeface="나눔고딕" panose="020D0604000000000000" pitchFamily="50" charset="-127"/>
              </a:rPr>
              <a:t>d) </a:t>
            </a:r>
            <a:r>
              <a:rPr lang="ko-KR" altLang="en-US" sz="1000" b="1" dirty="0">
                <a:latin typeface="나눔고딕" panose="020D0604000000000000" pitchFamily="50" charset="-127"/>
                <a:ea typeface="나눔고딕" panose="020D0604000000000000" pitchFamily="50" charset="-127"/>
              </a:rPr>
              <a:t>한 키트 내의 복합 제품인 경우</a:t>
            </a:r>
            <a:r>
              <a:rPr lang="en-US" altLang="ko-KR" sz="1000" b="1" dirty="0">
                <a:latin typeface="나눔고딕" panose="020D0604000000000000" pitchFamily="50" charset="-127"/>
                <a:ea typeface="나눔고딕" panose="020D0604000000000000" pitchFamily="50" charset="-127"/>
              </a:rPr>
              <a:t>, </a:t>
            </a:r>
            <a:r>
              <a:rPr lang="ko-KR" altLang="en-US" sz="1000" b="1" dirty="0">
                <a:latin typeface="나눔고딕" panose="020D0604000000000000" pitchFamily="50" charset="-127"/>
                <a:ea typeface="나눔고딕" panose="020D0604000000000000" pitchFamily="50" charset="-127"/>
              </a:rPr>
              <a:t>각 제품과 해당 처방을 개별적으로 열거한다</a:t>
            </a:r>
            <a:r>
              <a:rPr lang="en-US" altLang="ko-KR" sz="1000" b="1" dirty="0">
                <a:latin typeface="나눔고딕" panose="020D0604000000000000" pitchFamily="50" charset="-127"/>
                <a:ea typeface="나눔고딕" panose="020D0604000000000000" pitchFamily="50" charset="-127"/>
              </a:rPr>
              <a:t>. </a:t>
            </a:r>
          </a:p>
          <a:p>
            <a:pPr marL="266700" indent="-266700"/>
            <a:endParaRPr lang="en-US" altLang="ko-KR" sz="1000" b="1" dirty="0">
              <a:latin typeface="나눔고딕" panose="020D0604000000000000" pitchFamily="50" charset="-127"/>
              <a:ea typeface="나눔고딕" panose="020D0604000000000000" pitchFamily="50" charset="-127"/>
            </a:endParaRPr>
          </a:p>
          <a:p>
            <a:pPr marL="266700" indent="-266700"/>
            <a:r>
              <a:rPr lang="ko-KR" altLang="en-US" sz="1000" b="1" dirty="0">
                <a:latin typeface="나눔고딕" panose="020D0604000000000000" pitchFamily="50" charset="-127"/>
                <a:ea typeface="나눔고딕" panose="020D0604000000000000" pitchFamily="50" charset="-127"/>
              </a:rPr>
              <a:t>공간이 더 필요할 경우에는 늘릴 수 있다</a:t>
            </a:r>
            <a:r>
              <a:rPr lang="en-US" altLang="ko-KR" sz="1000" b="1" dirty="0">
                <a:latin typeface="나눔고딕" panose="020D0604000000000000" pitchFamily="50" charset="-127"/>
                <a:ea typeface="나눔고딕" panose="020D0604000000000000" pitchFamily="50" charset="-127"/>
              </a:rPr>
              <a:t>.</a:t>
            </a:r>
          </a:p>
          <a:p>
            <a:pPr marL="266700" indent="-266700"/>
            <a:endParaRPr lang="en-US" altLang="ko-KR" sz="1000" b="1" dirty="0">
              <a:latin typeface="나눔고딕" panose="020D0604000000000000" pitchFamily="50" charset="-127"/>
              <a:ea typeface="나눔고딕" panose="020D0604000000000000" pitchFamily="50" charset="-127"/>
            </a:endParaRPr>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354" b="1937"/>
          <a:stretch/>
        </p:blipFill>
        <p:spPr bwMode="auto">
          <a:xfrm>
            <a:off x="5346737" y="80873"/>
            <a:ext cx="3674167" cy="5020022"/>
          </a:xfrm>
          <a:prstGeom prst="rect">
            <a:avLst/>
          </a:prstGeom>
          <a:noFill/>
          <a:ln w="9525">
            <a:solidFill>
              <a:schemeClr val="tx1"/>
            </a:solidFill>
            <a:miter lim="800000"/>
            <a:headEnd/>
            <a:tailEnd/>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295625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화장품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신고 양식</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553998"/>
            <a:chOff x="420543" y="842981"/>
            <a:chExt cx="288032" cy="553998"/>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553998"/>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1</a:t>
              </a:r>
              <a:endParaRPr lang="ko-KR" altLang="en-US" sz="1500" b="1" spc="-150" dirty="0">
                <a:solidFill>
                  <a:schemeClr val="bg1"/>
                </a:solidFill>
                <a:latin typeface="나눔고딕 ExtraBold" panose="020D0904000000000000" pitchFamily="50" charset="-127"/>
                <a:ea typeface="나눔고딕 ExtraBold" panose="020D0904000000000000" pitchFamily="50" charset="-127"/>
              </a:endParaRPr>
            </a:p>
            <a:p>
              <a:pPr algn="ct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a:latin typeface="나눔고딕 ExtraBold" panose="020D0904000000000000" pitchFamily="50" charset="-127"/>
                <a:ea typeface="나눔고딕 ExtraBold" panose="020D0904000000000000" pitchFamily="50" charset="-127"/>
              </a:rPr>
              <a:t>신고</a:t>
            </a:r>
            <a:r>
              <a:rPr lang="en-US" altLang="ko-KR" dirty="0">
                <a:latin typeface="나눔고딕 ExtraBold" panose="020D0904000000000000" pitchFamily="50" charset="-127"/>
                <a:ea typeface="나눔고딕 ExtraBold" panose="020D0904000000000000" pitchFamily="50" charset="-127"/>
              </a:rPr>
              <a:t>(notification)</a:t>
            </a:r>
            <a:endParaRPr lang="ko-KR" altLang="en-US" b="1"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latin typeface="나눔고딕" panose="020D0604000000000000" pitchFamily="50" charset="-127"/>
                <a:ea typeface="나눔고딕" panose="020D0604000000000000" pitchFamily="50" charset="-127"/>
              </a:rPr>
              <a:pPr algn="r"/>
              <a:t>44</a:t>
            </a:fld>
            <a:endParaRPr lang="ko-KR" altLang="en-US" dirty="0">
              <a:latin typeface="나눔고딕" panose="020D0604000000000000" pitchFamily="50" charset="-127"/>
              <a:ea typeface="나눔고딕" panose="020D0604000000000000" pitchFamily="50" charset="-127"/>
            </a:endParaRPr>
          </a:p>
        </p:txBody>
      </p:sp>
      <p:sp>
        <p:nvSpPr>
          <p:cNvPr id="1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30" name="모서리가 둥근 직사각형 29"/>
          <p:cNvSpPr/>
          <p:nvPr/>
        </p:nvSpPr>
        <p:spPr>
          <a:xfrm>
            <a:off x="147421" y="1173480"/>
            <a:ext cx="5379886" cy="3889315"/>
          </a:xfrm>
          <a:prstGeom prst="roundRect">
            <a:avLst>
              <a:gd name="adj" fmla="val 4732"/>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lnSpc>
                <a:spcPct val="150000"/>
              </a:lnSpc>
            </a:pPr>
            <a:r>
              <a:rPr lang="ko-KR" altLang="en-US" sz="1200" b="1" dirty="0">
                <a:solidFill>
                  <a:srgbClr val="FF0000"/>
                </a:solidFill>
                <a:latin typeface="나눔고딕" panose="020D0604000000000000" pitchFamily="50" charset="-127"/>
                <a:ea typeface="나눔고딕" panose="020D0604000000000000" pitchFamily="50" charset="-127"/>
              </a:rPr>
              <a:t> 선서</a:t>
            </a:r>
          </a:p>
          <a:p>
            <a:pPr marL="182563" indent="-182563" fontAlgn="base">
              <a:lnSpc>
                <a:spcPct val="150000"/>
              </a:lnSpc>
            </a:pPr>
            <a:r>
              <a:rPr lang="en-US" altLang="ko-KR" sz="900" b="1" dirty="0">
                <a:solidFill>
                  <a:schemeClr val="tx1"/>
                </a:solidFill>
                <a:latin typeface="나눔고딕" panose="020D0604000000000000" pitchFamily="50" charset="-127"/>
                <a:ea typeface="나눔고딕" panose="020D0604000000000000" pitchFamily="50" charset="-127"/>
              </a:rPr>
              <a:t>1. </a:t>
            </a:r>
            <a:r>
              <a:rPr lang="ko-KR" altLang="en-US" sz="900" b="1" dirty="0">
                <a:solidFill>
                  <a:schemeClr val="tx1"/>
                </a:solidFill>
                <a:latin typeface="나눔고딕" panose="020D0604000000000000" pitchFamily="50" charset="-127"/>
                <a:ea typeface="나눔고딕" panose="020D0604000000000000" pitchFamily="50" charset="-127"/>
              </a:rPr>
              <a:t>본인은 신고서 내의 제품이 아세안화장품지침과 그 부속서 및 부록에 명시된 모든 요건들을 준수함을 회사를 대표하여 확인합니다</a:t>
            </a:r>
            <a:r>
              <a:rPr lang="en-US" altLang="ko-KR" sz="900" b="1" dirty="0">
                <a:solidFill>
                  <a:schemeClr val="tx1"/>
                </a:solidFill>
                <a:latin typeface="나눔고딕" panose="020D0604000000000000" pitchFamily="50" charset="-127"/>
                <a:ea typeface="나눔고딕" panose="020D0604000000000000" pitchFamily="50" charset="-127"/>
              </a:rPr>
              <a:t>.</a:t>
            </a:r>
          </a:p>
          <a:p>
            <a:pPr marL="182563" indent="-182563" fontAlgn="base">
              <a:lnSpc>
                <a:spcPct val="150000"/>
              </a:lnSpc>
            </a:pPr>
            <a:r>
              <a:rPr lang="en-US" altLang="ko-KR" sz="900" b="1" dirty="0">
                <a:solidFill>
                  <a:schemeClr val="tx1"/>
                </a:solidFill>
                <a:latin typeface="나눔고딕" panose="020D0604000000000000" pitchFamily="50" charset="-127"/>
                <a:ea typeface="나눔고딕" panose="020D0604000000000000" pitchFamily="50" charset="-127"/>
              </a:rPr>
              <a:t>2. </a:t>
            </a:r>
            <a:r>
              <a:rPr lang="ko-KR" altLang="en-US" sz="900" b="1" dirty="0">
                <a:solidFill>
                  <a:schemeClr val="tx1"/>
                </a:solidFill>
                <a:latin typeface="나눔고딕" panose="020D0604000000000000" pitchFamily="50" charset="-127"/>
                <a:ea typeface="나눔고딕" panose="020D0604000000000000" pitchFamily="50" charset="-127"/>
              </a:rPr>
              <a:t>본인은 다음 조건들을 준수 할 것을 확인합니다</a:t>
            </a:r>
            <a:r>
              <a:rPr lang="en-US" altLang="ko-KR" sz="900" b="1" dirty="0">
                <a:solidFill>
                  <a:schemeClr val="tx1"/>
                </a:solidFill>
                <a:latin typeface="나눔고딕" panose="020D0604000000000000" pitchFamily="50" charset="-127"/>
                <a:ea typeface="나눔고딕" panose="020D0604000000000000" pitchFamily="50" charset="-127"/>
              </a:rPr>
              <a:t>.</a:t>
            </a:r>
          </a:p>
          <a:p>
            <a:pPr marL="449263" indent="-182563" fontAlgn="base">
              <a:lnSpc>
                <a:spcPct val="150000"/>
              </a:lnSpc>
            </a:pPr>
            <a:r>
              <a:rPr lang="en-US" altLang="ko-KR" sz="900" b="1" dirty="0" smtClean="0">
                <a:solidFill>
                  <a:schemeClr val="tx1"/>
                </a:solidFill>
                <a:latin typeface="나눔고딕" panose="020D0604000000000000" pitchFamily="50" charset="-127"/>
                <a:ea typeface="나눔고딕" panose="020D0604000000000000" pitchFamily="50" charset="-127"/>
              </a:rPr>
              <a:t>i</a:t>
            </a:r>
            <a:r>
              <a:rPr lang="en-US" altLang="ko-KR" sz="900" b="1" dirty="0">
                <a:solidFill>
                  <a:schemeClr val="tx1"/>
                </a:solidFill>
                <a:latin typeface="나눔고딕" panose="020D0604000000000000" pitchFamily="50" charset="-127"/>
                <a:ea typeface="나눔고딕" panose="020D0604000000000000" pitchFamily="50" charset="-127"/>
              </a:rPr>
              <a:t>. </a:t>
            </a:r>
            <a:r>
              <a:rPr lang="ko-KR" altLang="en-US" sz="900" b="1" dirty="0">
                <a:solidFill>
                  <a:schemeClr val="tx1"/>
                </a:solidFill>
                <a:latin typeface="나눔고딕" panose="020D0604000000000000" pitchFamily="50" charset="-127"/>
                <a:ea typeface="나눔고딕" panose="020D0604000000000000" pitchFamily="50" charset="-127"/>
              </a:rPr>
              <a:t>제품의 기술 및 안전 정보가 관계된 관계당국</a:t>
            </a:r>
            <a:r>
              <a:rPr lang="en-US" altLang="ko-KR" sz="900" b="1" dirty="0">
                <a:solidFill>
                  <a:schemeClr val="tx1"/>
                </a:solidFill>
                <a:latin typeface="나눔고딕" panose="020D0604000000000000" pitchFamily="50" charset="-127"/>
                <a:ea typeface="나눔고딕" panose="020D0604000000000000" pitchFamily="50" charset="-127"/>
              </a:rPr>
              <a:t>(“</a:t>
            </a:r>
            <a:r>
              <a:rPr lang="ko-KR" altLang="en-US" sz="900" b="1" dirty="0">
                <a:solidFill>
                  <a:schemeClr val="tx1"/>
                </a:solidFill>
                <a:latin typeface="나눔고딕" panose="020D0604000000000000" pitchFamily="50" charset="-127"/>
                <a:ea typeface="나눔고딕" panose="020D0604000000000000" pitchFamily="50" charset="-127"/>
              </a:rPr>
              <a:t>당국”</a:t>
            </a:r>
            <a:r>
              <a:rPr lang="en-US" altLang="ko-KR" sz="900" b="1" dirty="0">
                <a:solidFill>
                  <a:schemeClr val="tx1"/>
                </a:solidFill>
                <a:latin typeface="나눔고딕" panose="020D0604000000000000" pitchFamily="50" charset="-127"/>
                <a:ea typeface="나눔고딕" panose="020D0604000000000000" pitchFamily="50" charset="-127"/>
              </a:rPr>
              <a:t>)</a:t>
            </a:r>
            <a:r>
              <a:rPr lang="ko-KR" altLang="en-US" sz="900" b="1" dirty="0">
                <a:solidFill>
                  <a:schemeClr val="tx1"/>
                </a:solidFill>
                <a:latin typeface="나눔고딕" panose="020D0604000000000000" pitchFamily="50" charset="-127"/>
                <a:ea typeface="나눔고딕" panose="020D0604000000000000" pitchFamily="50" charset="-127"/>
              </a:rPr>
              <a:t>에 읽기 쉽게 제공되며</a:t>
            </a:r>
            <a:r>
              <a:rPr lang="en-US" altLang="ko-KR" sz="900" b="1" dirty="0">
                <a:solidFill>
                  <a:schemeClr val="tx1"/>
                </a:solidFill>
                <a:latin typeface="나눔고딕" panose="020D0604000000000000" pitchFamily="50" charset="-127"/>
                <a:ea typeface="나눔고딕" panose="020D0604000000000000" pitchFamily="50" charset="-127"/>
              </a:rPr>
              <a:t>, </a:t>
            </a:r>
            <a:r>
              <a:rPr lang="ko-KR" altLang="en-US" sz="900" b="1" dirty="0">
                <a:solidFill>
                  <a:schemeClr val="tx1"/>
                </a:solidFill>
                <a:latin typeface="나눔고딕" panose="020D0604000000000000" pitchFamily="50" charset="-127"/>
                <a:ea typeface="나눔고딕" panose="020D0604000000000000" pitchFamily="50" charset="-127"/>
              </a:rPr>
              <a:t>제품의 리콜에 대비하여 제품의 유통 기록을 유지할 것</a:t>
            </a:r>
            <a:r>
              <a:rPr lang="en-US" altLang="ko-KR" sz="900" b="1" dirty="0">
                <a:solidFill>
                  <a:schemeClr val="tx1"/>
                </a:solidFill>
                <a:latin typeface="나눔고딕" panose="020D0604000000000000" pitchFamily="50" charset="-127"/>
                <a:ea typeface="나눔고딕" panose="020D0604000000000000" pitchFamily="50" charset="-127"/>
              </a:rPr>
              <a:t>. </a:t>
            </a:r>
          </a:p>
          <a:p>
            <a:pPr marL="449263" indent="-182563" fontAlgn="base">
              <a:lnSpc>
                <a:spcPct val="150000"/>
              </a:lnSpc>
            </a:pPr>
            <a:r>
              <a:rPr lang="en-US" altLang="ko-KR" sz="900" b="1" dirty="0">
                <a:solidFill>
                  <a:schemeClr val="tx1"/>
                </a:solidFill>
                <a:latin typeface="나눔고딕" panose="020D0604000000000000" pitchFamily="50" charset="-127"/>
                <a:ea typeface="나눔고딕" panose="020D0604000000000000" pitchFamily="50" charset="-127"/>
              </a:rPr>
              <a:t>ii. </a:t>
            </a:r>
            <a:r>
              <a:rPr lang="ko-KR" altLang="en-US" sz="900" b="1" dirty="0">
                <a:solidFill>
                  <a:schemeClr val="tx1"/>
                </a:solidFill>
                <a:latin typeface="나눔고딕" panose="020D0604000000000000" pitchFamily="50" charset="-127"/>
                <a:ea typeface="나눔고딕" panose="020D0604000000000000" pitchFamily="50" charset="-127"/>
              </a:rPr>
              <a:t>치명적이거나 생명을 위협하는 심각한 이상사례</a:t>
            </a:r>
            <a:r>
              <a:rPr lang="en-US" altLang="ko-KR" sz="900" b="1" dirty="0">
                <a:solidFill>
                  <a:schemeClr val="tx1"/>
                </a:solidFill>
                <a:latin typeface="나눔고딕" panose="020D0604000000000000" pitchFamily="50" charset="-127"/>
                <a:ea typeface="나눔고딕" panose="020D0604000000000000" pitchFamily="50" charset="-127"/>
              </a:rPr>
              <a:t>2)</a:t>
            </a:r>
            <a:r>
              <a:rPr lang="ko-KR" altLang="en-US" sz="900" b="1" dirty="0">
                <a:solidFill>
                  <a:schemeClr val="tx1"/>
                </a:solidFill>
                <a:latin typeface="나눔고딕" panose="020D0604000000000000" pitchFamily="50" charset="-127"/>
                <a:ea typeface="나눔고딕" panose="020D0604000000000000" pitchFamily="50" charset="-127"/>
              </a:rPr>
              <a:t>의 발생시 전화</a:t>
            </a:r>
            <a:r>
              <a:rPr lang="en-US" altLang="ko-KR" sz="900" b="1" dirty="0">
                <a:solidFill>
                  <a:schemeClr val="tx1"/>
                </a:solidFill>
                <a:latin typeface="나눔고딕" panose="020D0604000000000000" pitchFamily="50" charset="-127"/>
                <a:ea typeface="나눔고딕" panose="020D0604000000000000" pitchFamily="50" charset="-127"/>
              </a:rPr>
              <a:t>, </a:t>
            </a:r>
            <a:r>
              <a:rPr lang="ko-KR" altLang="en-US" sz="900" b="1" dirty="0">
                <a:solidFill>
                  <a:schemeClr val="tx1"/>
                </a:solidFill>
                <a:latin typeface="나눔고딕" panose="020D0604000000000000" pitchFamily="50" charset="-127"/>
                <a:ea typeface="나눔고딕" panose="020D0604000000000000" pitchFamily="50" charset="-127"/>
              </a:rPr>
              <a:t>팩스</a:t>
            </a:r>
            <a:r>
              <a:rPr lang="en-US" altLang="ko-KR" sz="900" b="1" dirty="0">
                <a:solidFill>
                  <a:schemeClr val="tx1"/>
                </a:solidFill>
                <a:latin typeface="나눔고딕" panose="020D0604000000000000" pitchFamily="50" charset="-127"/>
                <a:ea typeface="나눔고딕" panose="020D0604000000000000" pitchFamily="50" charset="-127"/>
              </a:rPr>
              <a:t>, </a:t>
            </a:r>
            <a:r>
              <a:rPr lang="ko-KR" altLang="en-US" sz="900" b="1" dirty="0">
                <a:solidFill>
                  <a:schemeClr val="tx1"/>
                </a:solidFill>
                <a:latin typeface="나눔고딕" panose="020D0604000000000000" pitchFamily="50" charset="-127"/>
                <a:ea typeface="나눔고딕" panose="020D0604000000000000" pitchFamily="50" charset="-127"/>
              </a:rPr>
              <a:t>이메일 또는 서면을 통하여 그 어떠한 경우이든 최초인지 시점으로부터 </a:t>
            </a:r>
            <a:r>
              <a:rPr lang="en-US" altLang="ko-KR" sz="900" b="1" dirty="0">
                <a:solidFill>
                  <a:schemeClr val="tx1"/>
                </a:solidFill>
                <a:latin typeface="나눔고딕" panose="020D0604000000000000" pitchFamily="50" charset="-127"/>
                <a:ea typeface="나눔고딕" panose="020D0604000000000000" pitchFamily="50" charset="-127"/>
              </a:rPr>
              <a:t>7</a:t>
            </a:r>
            <a:r>
              <a:rPr lang="ko-KR" altLang="en-US" sz="900" b="1" dirty="0">
                <a:solidFill>
                  <a:schemeClr val="tx1"/>
                </a:solidFill>
                <a:latin typeface="나눔고딕" panose="020D0604000000000000" pitchFamily="50" charset="-127"/>
                <a:ea typeface="나눔고딕" panose="020D0604000000000000" pitchFamily="50" charset="-127"/>
              </a:rPr>
              <a:t>일 이내에 최대한 신속하게 당국에 신고할 것</a:t>
            </a:r>
          </a:p>
          <a:p>
            <a:pPr marL="449263" indent="-182563" fontAlgn="base">
              <a:lnSpc>
                <a:spcPct val="150000"/>
              </a:lnSpc>
            </a:pPr>
            <a:r>
              <a:rPr lang="en-US" altLang="ko-KR" sz="900" b="1" dirty="0">
                <a:solidFill>
                  <a:schemeClr val="tx1"/>
                </a:solidFill>
                <a:latin typeface="나눔고딕" panose="020D0604000000000000" pitchFamily="50" charset="-127"/>
                <a:ea typeface="나눔고딕" panose="020D0604000000000000" pitchFamily="50" charset="-127"/>
              </a:rPr>
              <a:t>iii. </a:t>
            </a:r>
            <a:r>
              <a:rPr lang="ko-KR" altLang="en-US" sz="900" b="1" dirty="0">
                <a:solidFill>
                  <a:schemeClr val="tx1"/>
                </a:solidFill>
                <a:latin typeface="나눔고딕" panose="020D0604000000000000" pitchFamily="50" charset="-127"/>
                <a:ea typeface="나눔고딕" panose="020D0604000000000000" pitchFamily="50" charset="-127"/>
              </a:rPr>
              <a:t>상기 내용에 의거하여 당국에 신고한 시점으로부터 </a:t>
            </a:r>
            <a:r>
              <a:rPr lang="en-US" altLang="ko-KR" sz="900" b="1" dirty="0">
                <a:solidFill>
                  <a:schemeClr val="tx1"/>
                </a:solidFill>
                <a:latin typeface="나눔고딕" panose="020D0604000000000000" pitchFamily="50" charset="-127"/>
                <a:ea typeface="나눔고딕" panose="020D0604000000000000" pitchFamily="50" charset="-127"/>
              </a:rPr>
              <a:t>8</a:t>
            </a:r>
            <a:r>
              <a:rPr lang="ko-KR" altLang="en-US" sz="900" b="1" dirty="0">
                <a:solidFill>
                  <a:schemeClr val="tx1"/>
                </a:solidFill>
                <a:latin typeface="나눔고딕" panose="020D0604000000000000" pitchFamily="50" charset="-127"/>
                <a:ea typeface="나눔고딕" panose="020D0604000000000000" pitchFamily="50" charset="-127"/>
              </a:rPr>
              <a:t>일 이내에 화장품 이상사례 보고서를 제출하고 당국이 요청할 수 있는 기타 모든 정보를 제공할 것</a:t>
            </a:r>
          </a:p>
          <a:p>
            <a:pPr marL="449263" indent="-182563" fontAlgn="base">
              <a:lnSpc>
                <a:spcPct val="150000"/>
              </a:lnSpc>
            </a:pPr>
            <a:r>
              <a:rPr lang="en-US" altLang="ko-KR" sz="900" b="1" dirty="0">
                <a:solidFill>
                  <a:schemeClr val="tx1"/>
                </a:solidFill>
                <a:latin typeface="나눔고딕" panose="020D0604000000000000" pitchFamily="50" charset="-127"/>
                <a:ea typeface="나눔고딕" panose="020D0604000000000000" pitchFamily="50" charset="-127"/>
              </a:rPr>
              <a:t>iv. </a:t>
            </a:r>
            <a:r>
              <a:rPr lang="ko-KR" altLang="en-US" sz="900" b="1" dirty="0">
                <a:solidFill>
                  <a:schemeClr val="tx1"/>
                </a:solidFill>
                <a:latin typeface="나눔고딕" panose="020D0604000000000000" pitchFamily="50" charset="-127"/>
                <a:ea typeface="나눔고딕" panose="020D0604000000000000" pitchFamily="50" charset="-127"/>
              </a:rPr>
              <a:t>치명적이거나 생명을 위협하지 않는 기타 심각한 이상사례에 대하여는 그 최초 인지 시점으로부터 </a:t>
            </a:r>
            <a:r>
              <a:rPr lang="en-US" altLang="ko-KR" sz="900" b="1" dirty="0">
                <a:solidFill>
                  <a:schemeClr val="tx1"/>
                </a:solidFill>
                <a:latin typeface="나눔고딕" panose="020D0604000000000000" pitchFamily="50" charset="-127"/>
                <a:ea typeface="나눔고딕" panose="020D0604000000000000" pitchFamily="50" charset="-127"/>
              </a:rPr>
              <a:t>15</a:t>
            </a:r>
            <a:r>
              <a:rPr lang="ko-KR" altLang="en-US" sz="900" b="1" dirty="0">
                <a:solidFill>
                  <a:schemeClr val="tx1"/>
                </a:solidFill>
                <a:latin typeface="나눔고딕" panose="020D0604000000000000" pitchFamily="50" charset="-127"/>
                <a:ea typeface="나눔고딕" panose="020D0604000000000000" pitchFamily="50" charset="-127"/>
              </a:rPr>
              <a:t>일 이내에 이상사례 보고서 양식</a:t>
            </a:r>
            <a:r>
              <a:rPr lang="en-US" altLang="ko-KR" sz="900" b="1" dirty="0">
                <a:solidFill>
                  <a:schemeClr val="tx1"/>
                </a:solidFill>
                <a:latin typeface="나눔고딕" panose="020D0604000000000000" pitchFamily="50" charset="-127"/>
                <a:ea typeface="나눔고딕" panose="020D0604000000000000" pitchFamily="50" charset="-127"/>
              </a:rPr>
              <a:t>3)</a:t>
            </a:r>
            <a:r>
              <a:rPr lang="ko-KR" altLang="en-US" sz="900" b="1" dirty="0">
                <a:solidFill>
                  <a:schemeClr val="tx1"/>
                </a:solidFill>
                <a:latin typeface="나눔고딕" panose="020D0604000000000000" pitchFamily="50" charset="-127"/>
                <a:ea typeface="나눔고딕" panose="020D0604000000000000" pitchFamily="50" charset="-127"/>
              </a:rPr>
              <a:t>을 이용하여 신속하게 당국에 보고할 것</a:t>
            </a:r>
          </a:p>
          <a:p>
            <a:pPr marL="449263" indent="-182563" fontAlgn="base">
              <a:lnSpc>
                <a:spcPct val="150000"/>
              </a:lnSpc>
            </a:pPr>
            <a:r>
              <a:rPr lang="en-US" altLang="ko-KR" sz="900" b="1" dirty="0">
                <a:solidFill>
                  <a:schemeClr val="tx1"/>
                </a:solidFill>
                <a:latin typeface="나눔고딕" panose="020D0604000000000000" pitchFamily="50" charset="-127"/>
                <a:ea typeface="나눔고딕" panose="020D0604000000000000" pitchFamily="50" charset="-127"/>
              </a:rPr>
              <a:t>v. </a:t>
            </a:r>
            <a:r>
              <a:rPr lang="ko-KR" altLang="en-US" sz="900" b="1" dirty="0">
                <a:solidFill>
                  <a:schemeClr val="tx1"/>
                </a:solidFill>
                <a:latin typeface="나눔고딕" panose="020D0604000000000000" pitchFamily="50" charset="-127"/>
                <a:ea typeface="나눔고딕" panose="020D0604000000000000" pitchFamily="50" charset="-127"/>
              </a:rPr>
              <a:t>본 신고서에 명시된 내용들이 변경될 경우 당국에 신고할 것</a:t>
            </a:r>
          </a:p>
          <a:p>
            <a:pPr marL="182563" indent="-182563" fontAlgn="base">
              <a:lnSpc>
                <a:spcPct val="150000"/>
              </a:lnSpc>
            </a:pPr>
            <a:r>
              <a:rPr lang="en-US" altLang="ko-KR" sz="900" b="1" dirty="0">
                <a:solidFill>
                  <a:schemeClr val="tx1"/>
                </a:solidFill>
                <a:latin typeface="나눔고딕" panose="020D0604000000000000" pitchFamily="50" charset="-127"/>
                <a:ea typeface="나눔고딕" panose="020D0604000000000000" pitchFamily="50" charset="-127"/>
              </a:rPr>
              <a:t>3. </a:t>
            </a:r>
            <a:r>
              <a:rPr lang="ko-KR" altLang="en-US" sz="900" b="1" dirty="0">
                <a:solidFill>
                  <a:schemeClr val="tx1"/>
                </a:solidFill>
                <a:latin typeface="나눔고딕" panose="020D0604000000000000" pitchFamily="50" charset="-127"/>
                <a:ea typeface="나눔고딕" panose="020D0604000000000000" pitchFamily="50" charset="-127"/>
              </a:rPr>
              <a:t>본인은 본 신고서에 명시된 내용들이 진실되며</a:t>
            </a:r>
            <a:r>
              <a:rPr lang="en-US" altLang="ko-KR" sz="900" b="1" dirty="0">
                <a:solidFill>
                  <a:schemeClr val="tx1"/>
                </a:solidFill>
                <a:latin typeface="나눔고딕" panose="020D0604000000000000" pitchFamily="50" charset="-127"/>
                <a:ea typeface="나눔고딕" panose="020D0604000000000000" pitchFamily="50" charset="-127"/>
              </a:rPr>
              <a:t>, </a:t>
            </a:r>
            <a:r>
              <a:rPr lang="ko-KR" altLang="en-US" sz="900" b="1" dirty="0">
                <a:solidFill>
                  <a:schemeClr val="tx1"/>
                </a:solidFill>
                <a:latin typeface="나눔고딕" panose="020D0604000000000000" pitchFamily="50" charset="-127"/>
                <a:ea typeface="나눔고딕" panose="020D0604000000000000" pitchFamily="50" charset="-127"/>
              </a:rPr>
              <a:t>신고서와 관련된 모든 자료와 관련 정보들이 제공되었으며</a:t>
            </a:r>
            <a:r>
              <a:rPr lang="en-US" altLang="ko-KR" sz="900" b="1" dirty="0">
                <a:solidFill>
                  <a:schemeClr val="tx1"/>
                </a:solidFill>
                <a:latin typeface="나눔고딕" panose="020D0604000000000000" pitchFamily="50" charset="-127"/>
                <a:ea typeface="나눔고딕" panose="020D0604000000000000" pitchFamily="50" charset="-127"/>
              </a:rPr>
              <a:t>, </a:t>
            </a:r>
            <a:r>
              <a:rPr lang="ko-KR" altLang="en-US" sz="900" b="1" dirty="0">
                <a:solidFill>
                  <a:schemeClr val="tx1"/>
                </a:solidFill>
                <a:latin typeface="나눔고딕" panose="020D0604000000000000" pitchFamily="50" charset="-127"/>
                <a:ea typeface="나눔고딕" panose="020D0604000000000000" pitchFamily="50" charset="-127"/>
              </a:rPr>
              <a:t>또한 첨부된 문서들이 진본임을 확인합니다</a:t>
            </a:r>
            <a:r>
              <a:rPr lang="en-US" altLang="ko-KR" sz="900" b="1" dirty="0">
                <a:solidFill>
                  <a:schemeClr val="tx1"/>
                </a:solidFill>
                <a:latin typeface="나눔고딕" panose="020D0604000000000000" pitchFamily="50" charset="-127"/>
                <a:ea typeface="나눔고딕" panose="020D0604000000000000" pitchFamily="50" charset="-127"/>
              </a:rPr>
              <a:t>.</a:t>
            </a:r>
          </a:p>
          <a:p>
            <a:pPr marL="182563" indent="-182563" fontAlgn="base">
              <a:lnSpc>
                <a:spcPct val="150000"/>
              </a:lnSpc>
            </a:pPr>
            <a:r>
              <a:rPr lang="en-US" altLang="ko-KR" sz="900" b="1" dirty="0">
                <a:solidFill>
                  <a:schemeClr val="tx1"/>
                </a:solidFill>
                <a:latin typeface="나눔고딕" panose="020D0604000000000000" pitchFamily="50" charset="-127"/>
                <a:ea typeface="나눔고딕" panose="020D0604000000000000" pitchFamily="50" charset="-127"/>
              </a:rPr>
              <a:t>4. </a:t>
            </a:r>
            <a:r>
              <a:rPr lang="ko-KR" altLang="en-US" sz="900" b="1" dirty="0">
                <a:solidFill>
                  <a:schemeClr val="tx1"/>
                </a:solidFill>
                <a:latin typeface="나눔고딕" panose="020D0604000000000000" pitchFamily="50" charset="-127"/>
                <a:ea typeface="나눔고딕" panose="020D0604000000000000" pitchFamily="50" charset="-127"/>
              </a:rPr>
              <a:t>본인은 본인의 모든 제품이 모든 법률적 요건을 준수할 것이며</a:t>
            </a:r>
            <a:r>
              <a:rPr lang="en-US" altLang="ko-KR" sz="900" b="1" dirty="0">
                <a:solidFill>
                  <a:schemeClr val="tx1"/>
                </a:solidFill>
                <a:latin typeface="나눔고딕" panose="020D0604000000000000" pitchFamily="50" charset="-127"/>
                <a:ea typeface="나눔고딕" panose="020D0604000000000000" pitchFamily="50" charset="-127"/>
              </a:rPr>
              <a:t>, </a:t>
            </a:r>
            <a:r>
              <a:rPr lang="ko-KR" altLang="en-US" sz="900" b="1" dirty="0">
                <a:solidFill>
                  <a:schemeClr val="tx1"/>
                </a:solidFill>
                <a:latin typeface="나눔고딕" panose="020D0604000000000000" pitchFamily="50" charset="-127"/>
                <a:ea typeface="나눔고딕" panose="020D0604000000000000" pitchFamily="50" charset="-127"/>
              </a:rPr>
              <a:t>본인이 당국에게 진술한 모든 제품 기준 및 세부사항에 부합할 것임을 확인합니다</a:t>
            </a:r>
            <a:r>
              <a:rPr lang="en-US" altLang="ko-KR" sz="900" b="1" dirty="0">
                <a:solidFill>
                  <a:schemeClr val="tx1"/>
                </a:solidFill>
                <a:latin typeface="나눔고딕" panose="020D0604000000000000" pitchFamily="50" charset="-127"/>
                <a:ea typeface="나눔고딕" panose="020D0604000000000000" pitchFamily="50" charset="-127"/>
              </a:rPr>
              <a:t>.</a:t>
            </a:r>
          </a:p>
          <a:p>
            <a:pPr marL="182563" indent="-182563" fontAlgn="base">
              <a:lnSpc>
                <a:spcPct val="150000"/>
              </a:lnSpc>
            </a:pPr>
            <a:r>
              <a:rPr lang="en-US" altLang="ko-KR" sz="900" b="1" dirty="0">
                <a:solidFill>
                  <a:schemeClr val="tx1"/>
                </a:solidFill>
                <a:latin typeface="나눔고딕" panose="020D0604000000000000" pitchFamily="50" charset="-127"/>
                <a:ea typeface="나눔고딕" panose="020D0604000000000000" pitchFamily="50" charset="-127"/>
              </a:rPr>
              <a:t>5. </a:t>
            </a:r>
            <a:r>
              <a:rPr lang="ko-KR" altLang="en-US" sz="900" b="1" dirty="0">
                <a:solidFill>
                  <a:schemeClr val="tx1"/>
                </a:solidFill>
                <a:latin typeface="나눔고딕" panose="020D0604000000000000" pitchFamily="50" charset="-127"/>
                <a:ea typeface="나눔고딕" panose="020D0604000000000000" pitchFamily="50" charset="-127"/>
              </a:rPr>
              <a:t>본인은 본인의 제품이 당국에게 이미 제출한 기준과 세부사항에 부합하지 못할 경우</a:t>
            </a:r>
            <a:r>
              <a:rPr lang="en-US" altLang="ko-KR" sz="900" b="1" dirty="0">
                <a:solidFill>
                  <a:schemeClr val="tx1"/>
                </a:solidFill>
                <a:latin typeface="나눔고딕" panose="020D0604000000000000" pitchFamily="50" charset="-127"/>
                <a:ea typeface="나눔고딕" panose="020D0604000000000000" pitchFamily="50" charset="-127"/>
              </a:rPr>
              <a:t>, </a:t>
            </a:r>
            <a:r>
              <a:rPr lang="ko-KR" altLang="en-US" sz="900" b="1" dirty="0">
                <a:solidFill>
                  <a:schemeClr val="tx1"/>
                </a:solidFill>
                <a:latin typeface="나눔고딕" panose="020D0604000000000000" pitchFamily="50" charset="-127"/>
                <a:ea typeface="나눔고딕" panose="020D0604000000000000" pitchFamily="50" charset="-127"/>
              </a:rPr>
              <a:t>본인의 제품과 관련된  법적 절차에서 당국이 본인의 제품 신고서에 대한 신뢰를 하지 않을 것임에 대하여 인정합니다</a:t>
            </a:r>
            <a:r>
              <a:rPr lang="en-US" altLang="ko-KR" sz="900" b="1" dirty="0">
                <a:solidFill>
                  <a:schemeClr val="tx1"/>
                </a:solidFill>
                <a:latin typeface="나눔고딕" panose="020D0604000000000000" pitchFamily="50" charset="-127"/>
                <a:ea typeface="나눔고딕" panose="020D0604000000000000" pitchFamily="50" charset="-127"/>
              </a:rPr>
              <a:t>.</a:t>
            </a: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249" b="158"/>
          <a:stretch/>
        </p:blipFill>
        <p:spPr bwMode="auto">
          <a:xfrm>
            <a:off x="5494123" y="161925"/>
            <a:ext cx="3613350" cy="4900870"/>
          </a:xfrm>
          <a:prstGeom prst="rect">
            <a:avLst/>
          </a:prstGeom>
          <a:noFill/>
          <a:ln w="9525">
            <a:solidFill>
              <a:schemeClr val="tx1"/>
            </a:solidFill>
            <a:miter lim="800000"/>
            <a:headEnd/>
            <a:tailEnd/>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1468473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화장품 신고 관련</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 FAQ</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45</a:t>
            </a:fld>
            <a:endParaRPr lang="ko-KR" altLang="en-US" dirty="0"/>
          </a:p>
        </p:txBody>
      </p:sp>
      <p:sp>
        <p:nvSpPr>
          <p:cNvPr id="13" name="TextBox 17"/>
          <p:cNvSpPr txBox="1"/>
          <p:nvPr/>
        </p:nvSpPr>
        <p:spPr>
          <a:xfrm>
            <a:off x="869951" y="1827967"/>
            <a:ext cx="7464424" cy="143629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150000"/>
              </a:lnSpc>
              <a:spcBef>
                <a:spcPts val="200"/>
              </a:spcBef>
            </a:pP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만약 자사 제품을 </a:t>
            </a:r>
            <a:r>
              <a:rPr lang="en-US" altLang="ko-KR"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ASEAN </a:t>
            </a: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회원국에 신고했다면</a:t>
            </a:r>
            <a:r>
              <a:rPr lang="en-US" altLang="ko-KR"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 </a:t>
            </a: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제품을 판매할 </a:t>
            </a:r>
            <a:r>
              <a:rPr lang="en-US" altLang="ko-KR"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ASEAN</a:t>
            </a: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의 다른 국가에 대한 신고를 면제받는 </a:t>
            </a:r>
            <a:r>
              <a:rPr lang="ko-KR" altLang="en-US"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것인가요</a:t>
            </a:r>
            <a:r>
              <a:rPr lang="en-US" altLang="ko-KR"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t>
            </a:r>
          </a:p>
          <a:p>
            <a:pPr marL="285750" indent="-285750">
              <a:lnSpc>
                <a:spcPct val="150000"/>
              </a:lnSpc>
              <a:spcBef>
                <a:spcPts val="200"/>
              </a:spcBef>
              <a:buFont typeface="Wingdings" panose="05000000000000000000" pitchFamily="2" charset="2"/>
              <a:buChar char="§"/>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아닙니다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제품이 판매될 예정인 각국 당국에 각각 신고를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해야 합니다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endPar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endParaRPr>
          </a:p>
          <a:p>
            <a:pPr marL="285750" indent="-285750">
              <a:lnSpc>
                <a:spcPct val="150000"/>
              </a:lnSpc>
              <a:spcBef>
                <a:spcPts val="200"/>
              </a:spcBef>
              <a:buFont typeface="Wingdings" panose="05000000000000000000" pitchFamily="2" charset="2"/>
              <a:buChar char="§"/>
            </a:pP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만약 </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ASEAN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회원국 중 </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3</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개 국가에 제품을 판매하고자 한다면</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각각의 </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3</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개국 규제 당국에 신고해야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합니다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p:txBody>
      </p:sp>
      <p:sp>
        <p:nvSpPr>
          <p:cNvPr id="2" name="직사각형 1"/>
          <p:cNvSpPr/>
          <p:nvPr/>
        </p:nvSpPr>
        <p:spPr>
          <a:xfrm>
            <a:off x="834111" y="4043660"/>
            <a:ext cx="7890789" cy="477054"/>
          </a:xfrm>
          <a:prstGeom prst="rect">
            <a:avLst/>
          </a:prstGeom>
        </p:spPr>
        <p:txBody>
          <a:bodyPr wrap="square">
            <a:spAutoFit/>
          </a:bodyPr>
          <a:lstStyle/>
          <a:p>
            <a:pPr fontAlgn="base" latinLnBrk="0"/>
            <a:r>
              <a:rPr lang="en-US" altLang="ko-KR" sz="1300" dirty="0" smtClean="0">
                <a:ln>
                  <a:solidFill>
                    <a:schemeClr val="tx1">
                      <a:alpha val="0"/>
                    </a:schemeClr>
                  </a:solidFill>
                </a:ln>
                <a:latin typeface="맑은 고딕"/>
                <a:ea typeface="맑은 고딕"/>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출처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아세안 통합 화장품 규제 체제에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관한 일반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정보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안내서</a:t>
            </a:r>
            <a:endPar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endParaRPr>
          </a:p>
          <a:p>
            <a:pPr fontAlgn="base" latinLnBrk="0"/>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(GENERAL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INFORMATION BOOKLET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ON ASEAN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HARMONIZED COSMETIC REGULATORY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SCHEME)</a:t>
            </a:r>
            <a:endPar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endParaRP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431" y="1376253"/>
            <a:ext cx="1231259" cy="376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3030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화장품 신고 관련</a:t>
            </a:r>
            <a:r>
              <a:rPr lang="en-US" altLang="ko-KR" sz="1700" b="1" dirty="0">
                <a:solidFill>
                  <a:schemeClr val="bg1"/>
                </a:solidFill>
                <a:latin typeface="나눔고딕 ExtraBold" panose="020D0904000000000000" pitchFamily="50" charset="-127"/>
                <a:ea typeface="나눔고딕 ExtraBold" panose="020D0904000000000000" pitchFamily="50" charset="-127"/>
              </a:rPr>
              <a:t> </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FAQ</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46</a:t>
            </a:fld>
            <a:endParaRPr lang="ko-KR" altLang="en-US" dirty="0"/>
          </a:p>
        </p:txBody>
      </p:sp>
      <p:sp>
        <p:nvSpPr>
          <p:cNvPr id="13" name="TextBox 17"/>
          <p:cNvSpPr txBox="1"/>
          <p:nvPr/>
        </p:nvSpPr>
        <p:spPr>
          <a:xfrm>
            <a:off x="869950" y="1827967"/>
            <a:ext cx="7725410" cy="1110560"/>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150000"/>
              </a:lnSpc>
              <a:spcBef>
                <a:spcPts val="200"/>
              </a:spcBef>
            </a:pP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호텔 샘플</a:t>
            </a:r>
            <a:r>
              <a:rPr lang="en-US" altLang="ko-KR"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 </a:t>
            </a: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그리고 전문적으로 사용되는 화장품을 포함한 샘플들은 </a:t>
            </a:r>
            <a:r>
              <a:rPr lang="en-US" altLang="ko-KR"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ASEAN Cosmetic Directive</a:t>
            </a: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의 모든 요건과 신고로부터 </a:t>
            </a:r>
            <a:r>
              <a:rPr lang="ko-KR" altLang="en-US"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면제되나요</a:t>
            </a:r>
            <a:r>
              <a:rPr lang="en-US" altLang="ko-KR"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t>
            </a:r>
            <a:endParaRPr lang="en-US" altLang="ko-KR"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endParaRPr>
          </a:p>
          <a:p>
            <a:pPr marL="285750" indent="-285750">
              <a:lnSpc>
                <a:spcPct val="150000"/>
              </a:lnSpc>
              <a:spcBef>
                <a:spcPts val="200"/>
              </a:spcBef>
              <a:buFont typeface="Wingdings" panose="05000000000000000000" pitchFamily="2" charset="2"/>
              <a:buChar char="§"/>
            </a:pP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모든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제품들은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당국에 신고 되어야 하며</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ASEAN Cosmetic Directive</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의 모든 요건을 따라야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합니다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p:txBody>
      </p:sp>
      <p:sp>
        <p:nvSpPr>
          <p:cNvPr id="2" name="직사각형 1"/>
          <p:cNvSpPr/>
          <p:nvPr/>
        </p:nvSpPr>
        <p:spPr>
          <a:xfrm>
            <a:off x="834111" y="4043660"/>
            <a:ext cx="7890789" cy="477054"/>
          </a:xfrm>
          <a:prstGeom prst="rect">
            <a:avLst/>
          </a:prstGeom>
        </p:spPr>
        <p:txBody>
          <a:bodyPr wrap="square">
            <a:spAutoFit/>
          </a:bodyPr>
          <a:lstStyle/>
          <a:p>
            <a:pPr fontAlgn="base" latinLnBrk="0"/>
            <a:r>
              <a:rPr lang="en-US" altLang="ko-KR" sz="1300" dirty="0" smtClean="0">
                <a:ln>
                  <a:solidFill>
                    <a:schemeClr val="tx1">
                      <a:alpha val="0"/>
                    </a:schemeClr>
                  </a:solidFill>
                </a:ln>
                <a:latin typeface="맑은 고딕"/>
                <a:ea typeface="맑은 고딕"/>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출처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아세안 통합 화장품 규제 체제에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관한 일반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정보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안내서</a:t>
            </a:r>
            <a:endPar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endParaRPr>
          </a:p>
          <a:p>
            <a:pPr fontAlgn="base" latinLnBrk="0"/>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(GENERAL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INFORMATION BOOKLET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ON ASEAN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HARMONIZED COSMETIC REGULATORY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SCHEME)</a:t>
            </a:r>
            <a:endPar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endParaRPr>
          </a:p>
        </p:txBody>
      </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431" y="1376253"/>
            <a:ext cx="1231259" cy="376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42137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화장품 신고 관련</a:t>
            </a:r>
            <a:r>
              <a:rPr lang="en-US" altLang="ko-KR" sz="1700" b="1" dirty="0">
                <a:solidFill>
                  <a:schemeClr val="bg1"/>
                </a:solidFill>
                <a:latin typeface="나눔고딕 ExtraBold" panose="020D0904000000000000" pitchFamily="50" charset="-127"/>
                <a:ea typeface="나눔고딕 ExtraBold" panose="020D0904000000000000" pitchFamily="50" charset="-127"/>
              </a:rPr>
              <a:t> </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FAQ</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47</a:t>
            </a:fld>
            <a:endParaRPr lang="ko-KR" altLang="en-US" dirty="0"/>
          </a:p>
        </p:txBody>
      </p:sp>
      <p:sp>
        <p:nvSpPr>
          <p:cNvPr id="13" name="TextBox 17"/>
          <p:cNvSpPr txBox="1"/>
          <p:nvPr/>
        </p:nvSpPr>
        <p:spPr>
          <a:xfrm>
            <a:off x="869951" y="1827966"/>
            <a:ext cx="7084153" cy="1461939"/>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150000"/>
              </a:lnSpc>
              <a:spcBef>
                <a:spcPts val="200"/>
              </a:spcBef>
            </a:pP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제품이 판매될 예정인 </a:t>
            </a:r>
            <a:r>
              <a:rPr lang="en-US" altLang="ko-KR"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ASEAN </a:t>
            </a: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회원국에 사업 운영 등록을 하지 않은 회사가 제품 </a:t>
            </a:r>
            <a:r>
              <a:rPr lang="ko-KR" altLang="en-US"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신고를</a:t>
            </a:r>
            <a:endParaRPr lang="en-US" altLang="ko-KR"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endParaRPr>
          </a:p>
          <a:p>
            <a:pPr>
              <a:lnSpc>
                <a:spcPct val="150000"/>
              </a:lnSpc>
              <a:spcBef>
                <a:spcPts val="200"/>
              </a:spcBef>
            </a:pPr>
            <a:r>
              <a:rPr lang="ko-KR" altLang="en-US"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할 </a:t>
            </a: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수 </a:t>
            </a:r>
            <a:r>
              <a:rPr lang="ko-KR" altLang="en-US"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있나요</a:t>
            </a:r>
            <a:r>
              <a:rPr lang="en-US" altLang="ko-KR"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t>
            </a:r>
            <a:endParaRPr lang="en-US" altLang="ko-KR"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endParaRPr>
          </a:p>
          <a:p>
            <a:pPr marL="285750" indent="-285750">
              <a:lnSpc>
                <a:spcPct val="150000"/>
              </a:lnSpc>
              <a:spcBef>
                <a:spcPts val="200"/>
              </a:spcBef>
              <a:buFont typeface="Wingdings" panose="05000000000000000000" pitchFamily="2" charset="2"/>
              <a:buChar char="§"/>
            </a:pP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그렇지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않습니다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제품이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판매될 예정인 </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ASEAN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회원국에 사업 운영 등록을 한 회사만이 제품 신고를 할 수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있습니다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p:txBody>
      </p:sp>
      <p:sp>
        <p:nvSpPr>
          <p:cNvPr id="2" name="직사각형 1"/>
          <p:cNvSpPr/>
          <p:nvPr/>
        </p:nvSpPr>
        <p:spPr>
          <a:xfrm>
            <a:off x="834111" y="4043660"/>
            <a:ext cx="7890789" cy="477054"/>
          </a:xfrm>
          <a:prstGeom prst="rect">
            <a:avLst/>
          </a:prstGeom>
        </p:spPr>
        <p:txBody>
          <a:bodyPr wrap="square">
            <a:spAutoFit/>
          </a:bodyPr>
          <a:lstStyle/>
          <a:p>
            <a:pPr fontAlgn="base" latinLnBrk="0"/>
            <a:r>
              <a:rPr lang="en-US" altLang="ko-KR" sz="1300" dirty="0" smtClean="0">
                <a:ln>
                  <a:solidFill>
                    <a:schemeClr val="tx1">
                      <a:alpha val="0"/>
                    </a:schemeClr>
                  </a:solidFill>
                </a:ln>
                <a:latin typeface="맑은 고딕"/>
                <a:ea typeface="맑은 고딕"/>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출처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아세안 통합 화장품 규제 체제에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관한 일반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정보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안내서</a:t>
            </a:r>
            <a:endPar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endParaRPr>
          </a:p>
          <a:p>
            <a:pPr fontAlgn="base" latinLnBrk="0"/>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(GENERAL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INFORMATION BOOKLET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ON ASEAN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HARMONIZED COSMETIC REGULATORY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SCHEME)</a:t>
            </a:r>
            <a:endPar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endParaRPr>
          </a:p>
        </p:txBody>
      </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431" y="1376253"/>
            <a:ext cx="1231259" cy="376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31255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화장품 신고 관련</a:t>
            </a:r>
            <a:r>
              <a:rPr lang="en-US" altLang="ko-KR" sz="1700" b="1" dirty="0">
                <a:solidFill>
                  <a:schemeClr val="bg1"/>
                </a:solidFill>
                <a:latin typeface="나눔고딕 ExtraBold" panose="020D0904000000000000" pitchFamily="50" charset="-127"/>
                <a:ea typeface="나눔고딕 ExtraBold" panose="020D0904000000000000" pitchFamily="50" charset="-127"/>
              </a:rPr>
              <a:t> </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FAQ</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48</a:t>
            </a:fld>
            <a:endParaRPr lang="ko-KR" altLang="en-US" dirty="0"/>
          </a:p>
        </p:txBody>
      </p:sp>
      <p:sp>
        <p:nvSpPr>
          <p:cNvPr id="13" name="TextBox 17"/>
          <p:cNvSpPr txBox="1"/>
          <p:nvPr/>
        </p:nvSpPr>
        <p:spPr>
          <a:xfrm>
            <a:off x="869951" y="1827967"/>
            <a:ext cx="7464424" cy="1690206"/>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150000"/>
              </a:lnSpc>
              <a:spcBef>
                <a:spcPts val="200"/>
              </a:spcBef>
            </a:pP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여러 색상의 화장품 또는 색조 팔레트 화장품들은 각각 별도로 제품 신고를 해야 </a:t>
            </a:r>
            <a:r>
              <a:rPr lang="ko-KR" altLang="en-US"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하나요</a:t>
            </a:r>
            <a:r>
              <a:rPr lang="en-US" altLang="ko-KR"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t>
            </a:r>
          </a:p>
          <a:p>
            <a:pPr marL="285750" indent="-285750">
              <a:lnSpc>
                <a:spcPct val="150000"/>
              </a:lnSpc>
              <a:spcBef>
                <a:spcPts val="200"/>
              </a:spcBef>
              <a:buFont typeface="Wingdings" panose="05000000000000000000" pitchFamily="2" charset="2"/>
              <a:buChar char="§"/>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아닙니다</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일련의 색조 또는 팔레트 화장품들에 대해서는 단일 신고가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가능합니다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endPar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endParaRPr>
          </a:p>
          <a:p>
            <a:pPr marL="285750" indent="-285750">
              <a:lnSpc>
                <a:spcPct val="150000"/>
              </a:lnSpc>
              <a:spcBef>
                <a:spcPts val="200"/>
              </a:spcBef>
              <a:buFont typeface="Wingdings" panose="05000000000000000000" pitchFamily="2" charset="2"/>
              <a:buChar char="§"/>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그러나 관리당국이 요구할 경우 일련의 색조 또는 팔레트 제품 각각에 대한 전 성분 목록</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팔레트에서 각 제품에 사용되는 색조 목록에 </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포함할 수 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(may contain)”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를 사용할 수 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과 배합한도 성분의 함량을 신고해야 합니다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endPar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endParaRPr>
          </a:p>
        </p:txBody>
      </p:sp>
      <p:sp>
        <p:nvSpPr>
          <p:cNvPr id="2" name="직사각형 1"/>
          <p:cNvSpPr/>
          <p:nvPr/>
        </p:nvSpPr>
        <p:spPr>
          <a:xfrm>
            <a:off x="834111" y="4043660"/>
            <a:ext cx="7890789" cy="477054"/>
          </a:xfrm>
          <a:prstGeom prst="rect">
            <a:avLst/>
          </a:prstGeom>
        </p:spPr>
        <p:txBody>
          <a:bodyPr wrap="square">
            <a:spAutoFit/>
          </a:bodyPr>
          <a:lstStyle/>
          <a:p>
            <a:pPr fontAlgn="base" latinLnBrk="0"/>
            <a:r>
              <a:rPr lang="en-US" altLang="ko-KR" sz="1300" dirty="0" smtClean="0">
                <a:ln>
                  <a:solidFill>
                    <a:schemeClr val="tx1">
                      <a:alpha val="0"/>
                    </a:schemeClr>
                  </a:solidFill>
                </a:ln>
                <a:latin typeface="맑은 고딕"/>
                <a:ea typeface="맑은 고딕"/>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출처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아세안 통합 화장품 규제 체제에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관한 일반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정보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안내서</a:t>
            </a:r>
            <a:endPar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endParaRPr>
          </a:p>
          <a:p>
            <a:pPr fontAlgn="base" latinLnBrk="0"/>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(GENERAL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INFORMATION BOOKLET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ON ASEAN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HARMONIZED COSMETIC REGULATORY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SCHEME)</a:t>
            </a:r>
            <a:endPar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endParaRPr>
          </a:p>
        </p:txBody>
      </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431" y="1376253"/>
            <a:ext cx="1231259" cy="376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3142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화장품 신고 관련</a:t>
            </a:r>
            <a:r>
              <a:rPr lang="en-US" altLang="ko-KR" sz="1700" b="1" dirty="0">
                <a:solidFill>
                  <a:schemeClr val="bg1"/>
                </a:solidFill>
                <a:latin typeface="나눔고딕 ExtraBold" panose="020D0904000000000000" pitchFamily="50" charset="-127"/>
                <a:ea typeface="나눔고딕 ExtraBold" panose="020D0904000000000000" pitchFamily="50" charset="-127"/>
              </a:rPr>
              <a:t> </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FAQ</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49</a:t>
            </a:fld>
            <a:endParaRPr lang="ko-KR" altLang="en-US" dirty="0"/>
          </a:p>
        </p:txBody>
      </p:sp>
      <p:sp>
        <p:nvSpPr>
          <p:cNvPr id="13" name="TextBox 17"/>
          <p:cNvSpPr txBox="1"/>
          <p:nvPr/>
        </p:nvSpPr>
        <p:spPr>
          <a:xfrm>
            <a:off x="869951" y="1827967"/>
            <a:ext cx="7464424" cy="323165"/>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spcBef>
                <a:spcPts val="200"/>
              </a:spcBef>
            </a:pP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제품 신고시 제출해야 할 증빙 서류들은 어떤 것이 </a:t>
            </a:r>
            <a:r>
              <a:rPr lang="ko-KR" altLang="en-US"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있나요</a:t>
            </a:r>
            <a:r>
              <a:rPr lang="en-US" altLang="ko-KR"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t>
            </a:r>
            <a:endParaRPr lang="en-US" altLang="ko-KR"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endParaRPr>
          </a:p>
        </p:txBody>
      </p:sp>
      <p:sp>
        <p:nvSpPr>
          <p:cNvPr id="2" name="직사각형 1"/>
          <p:cNvSpPr/>
          <p:nvPr/>
        </p:nvSpPr>
        <p:spPr>
          <a:xfrm>
            <a:off x="834111" y="4377035"/>
            <a:ext cx="7890789" cy="477054"/>
          </a:xfrm>
          <a:prstGeom prst="rect">
            <a:avLst/>
          </a:prstGeom>
        </p:spPr>
        <p:txBody>
          <a:bodyPr wrap="square">
            <a:spAutoFit/>
          </a:bodyPr>
          <a:lstStyle/>
          <a:p>
            <a:pPr fontAlgn="base" latinLnBrk="0"/>
            <a:r>
              <a:rPr lang="en-US" altLang="ko-KR" sz="1300" dirty="0" smtClean="0">
                <a:ln>
                  <a:solidFill>
                    <a:schemeClr val="tx1">
                      <a:alpha val="0"/>
                    </a:schemeClr>
                  </a:solidFill>
                </a:ln>
                <a:latin typeface="맑은 고딕"/>
                <a:ea typeface="맑은 고딕"/>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출처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아세안 통합 화장품 규제 체제에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관한 일반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정보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안내서</a:t>
            </a:r>
            <a:endPar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endParaRPr>
          </a:p>
          <a:p>
            <a:pPr fontAlgn="base" latinLnBrk="0"/>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(GENERAL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INFORMATION BOOKLET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ON ASEAN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HARMONIZED COSMETIC REGULATORY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SCHEME)</a:t>
            </a:r>
            <a:endPar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endParaRPr>
          </a:p>
        </p:txBody>
      </p:sp>
      <p:sp>
        <p:nvSpPr>
          <p:cNvPr id="12" name="TextBox 17"/>
          <p:cNvSpPr txBox="1"/>
          <p:nvPr/>
        </p:nvSpPr>
        <p:spPr>
          <a:xfrm>
            <a:off x="869951" y="2180392"/>
            <a:ext cx="7464424" cy="21441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85750" indent="-285750">
              <a:lnSpc>
                <a:spcPts val="1900"/>
              </a:lnSpc>
              <a:spcBef>
                <a:spcPts val="200"/>
              </a:spcBef>
              <a:buFont typeface="Wingdings" panose="05000000000000000000" pitchFamily="2" charset="2"/>
              <a:buChar char="§"/>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신고 시에는 다음의 문서들을 제출해야 합니다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a:p>
            <a:pPr marL="742950" lvl="1" indent="-285750">
              <a:lnSpc>
                <a:spcPts val="1900"/>
              </a:lnSpc>
              <a:spcBef>
                <a:spcPts val="200"/>
              </a:spcBef>
              <a:buFont typeface="Wingdings" panose="05000000000000000000" pitchFamily="2" charset="2"/>
              <a:buChar char="v"/>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전성분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목록 </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라벨링 요건에 따라</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그리고</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Directive</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의 부속서에 있는 배합한도 성분의 함량</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만약 규제 당국이 요청할 경우</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p>
          <a:p>
            <a:pPr marL="742950" lvl="1" indent="-285750">
              <a:lnSpc>
                <a:spcPts val="1900"/>
              </a:lnSpc>
              <a:spcBef>
                <a:spcPts val="200"/>
              </a:spcBef>
              <a:buFont typeface="Wingdings" panose="05000000000000000000" pitchFamily="2" charset="2"/>
              <a:buChar char="v"/>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제품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라벨</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포장 내지</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내부 및 외부 상자의 명확하고 읽기 쉬운 칼라 사진 또는 그림</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아트워크</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만약 규제 당국이 요청할 경우</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a:p>
            <a:pPr marL="742950" lvl="1" indent="-285750">
              <a:lnSpc>
                <a:spcPts val="1900"/>
              </a:lnSpc>
              <a:spcBef>
                <a:spcPts val="200"/>
              </a:spcBef>
              <a:buFont typeface="Wingdings" panose="05000000000000000000" pitchFamily="2" charset="2"/>
              <a:buChar char="v"/>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사업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허가 등록증 또는 시장에 제품을 출시하는 책임을 지는 회사 또는 등록자의 사업자 등록증 사본</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만약 규제 당국이 요청할 경우</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p>
          <a:p>
            <a:pPr marL="742950" lvl="1" indent="-285750">
              <a:lnSpc>
                <a:spcPts val="1900"/>
              </a:lnSpc>
              <a:spcBef>
                <a:spcPts val="200"/>
              </a:spcBef>
              <a:buFont typeface="Wingdings" panose="05000000000000000000" pitchFamily="2" charset="2"/>
              <a:buChar char="v"/>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제품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소유자 또는 제조업자로부터 받은 위임장</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만약 규제 당국이 요청할 경우</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431" y="1376253"/>
            <a:ext cx="1231259" cy="376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67711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시장 동향</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5</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41" name="모서리가 둥근 직사각형 40"/>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한국 화장품 수출 현황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2" name="그룹 41"/>
          <p:cNvGrpSpPr/>
          <p:nvPr/>
        </p:nvGrpSpPr>
        <p:grpSpPr>
          <a:xfrm>
            <a:off x="503238" y="735013"/>
            <a:ext cx="288032" cy="323165"/>
            <a:chOff x="420543" y="842981"/>
            <a:chExt cx="288032" cy="323165"/>
          </a:xfrm>
        </p:grpSpPr>
        <p:sp>
          <p:nvSpPr>
            <p:cNvPr id="43" name="눈물 방울 42"/>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4" name="TextBox 43"/>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1</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8"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0" name="Rectangle 5"/>
          <p:cNvSpPr>
            <a:spLocks noChangeArrowheads="1"/>
          </p:cNvSpPr>
          <p:nvPr/>
        </p:nvSpPr>
        <p:spPr bwMode="auto">
          <a:xfrm>
            <a:off x="2782888" y="12001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8" name="Rectangle 6"/>
          <p:cNvSpPr>
            <a:spLocks noChangeArrowheads="1"/>
          </p:cNvSpPr>
          <p:nvPr/>
        </p:nvSpPr>
        <p:spPr bwMode="auto">
          <a:xfrm>
            <a:off x="2782888" y="12001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9"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31" name="제목 1">
            <a:extLst>
              <a:ext uri="{FF2B5EF4-FFF2-40B4-BE49-F238E27FC236}">
                <a16:creationId xmlns="" xmlns:a16="http://schemas.microsoft.com/office/drawing/2014/main" id="{31B5B319-30EA-4CA8-8357-6E1D9097C463}"/>
              </a:ext>
            </a:extLst>
          </p:cNvPr>
          <p:cNvSpPr txBox="1">
            <a:spLocks/>
          </p:cNvSpPr>
          <p:nvPr/>
        </p:nvSpPr>
        <p:spPr>
          <a:xfrm>
            <a:off x="975520" y="1580235"/>
            <a:ext cx="3614736" cy="533400"/>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l"/>
            <a:r>
              <a:rPr lang="ko-KR" altLang="en-US" sz="2000" b="1" spc="-150" dirty="0">
                <a:solidFill>
                  <a:schemeClr val="bg2">
                    <a:lumMod val="25000"/>
                  </a:schemeClr>
                </a:solidFill>
                <a:latin typeface="+mn-ea"/>
                <a:ea typeface="+mn-ea"/>
              </a:rPr>
              <a:t>화장품 수출 실적 </a:t>
            </a:r>
            <a:r>
              <a:rPr lang="en-US" altLang="ko-KR" sz="2000" b="1" spc="-150" dirty="0">
                <a:solidFill>
                  <a:schemeClr val="bg2">
                    <a:lumMod val="25000"/>
                  </a:schemeClr>
                </a:solidFill>
                <a:latin typeface="+mn-ea"/>
                <a:ea typeface="+mn-ea"/>
              </a:rPr>
              <a:t>60</a:t>
            </a:r>
            <a:r>
              <a:rPr lang="ko-KR" altLang="en-US" sz="2000" b="1" spc="-150" dirty="0">
                <a:solidFill>
                  <a:schemeClr val="bg2">
                    <a:lumMod val="25000"/>
                  </a:schemeClr>
                </a:solidFill>
                <a:latin typeface="+mn-ea"/>
                <a:ea typeface="+mn-ea"/>
              </a:rPr>
              <a:t>배 증가</a:t>
            </a:r>
            <a:endParaRPr lang="ko-KR" altLang="en-US" sz="1050" b="1" spc="-150" dirty="0">
              <a:solidFill>
                <a:schemeClr val="bg2">
                  <a:lumMod val="25000"/>
                </a:schemeClr>
              </a:solidFill>
              <a:latin typeface="+mn-ea"/>
              <a:ea typeface="+mn-ea"/>
            </a:endParaRPr>
          </a:p>
        </p:txBody>
      </p:sp>
      <p:sp>
        <p:nvSpPr>
          <p:cNvPr id="32" name="제목 1">
            <a:extLst>
              <a:ext uri="{FF2B5EF4-FFF2-40B4-BE49-F238E27FC236}">
                <a16:creationId xmlns="" xmlns:a16="http://schemas.microsoft.com/office/drawing/2014/main" id="{61B0D7BA-7E38-4D11-9840-4612FDBC5B1A}"/>
              </a:ext>
            </a:extLst>
          </p:cNvPr>
          <p:cNvSpPr txBox="1">
            <a:spLocks/>
          </p:cNvSpPr>
          <p:nvPr/>
        </p:nvSpPr>
        <p:spPr>
          <a:xfrm>
            <a:off x="1064420" y="2007105"/>
            <a:ext cx="6819899" cy="355289"/>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l"/>
            <a:r>
              <a:rPr lang="en-US" altLang="ko-KR" sz="1100" dirty="0">
                <a:solidFill>
                  <a:schemeClr val="tx1">
                    <a:lumMod val="50000"/>
                    <a:lumOff val="50000"/>
                  </a:schemeClr>
                </a:solidFill>
              </a:rPr>
              <a:t>'2000</a:t>
            </a:r>
            <a:r>
              <a:rPr lang="ko-KR" altLang="en-US" sz="1100" dirty="0">
                <a:solidFill>
                  <a:schemeClr val="tx1">
                    <a:lumMod val="50000"/>
                    <a:lumOff val="50000"/>
                  </a:schemeClr>
                </a:solidFill>
              </a:rPr>
              <a:t>년부터 </a:t>
            </a:r>
            <a:r>
              <a:rPr lang="en-US" altLang="ko-KR" sz="1100" dirty="0">
                <a:solidFill>
                  <a:schemeClr val="tx1">
                    <a:lumMod val="50000"/>
                    <a:lumOff val="50000"/>
                  </a:schemeClr>
                </a:solidFill>
              </a:rPr>
              <a:t>'2018</a:t>
            </a:r>
            <a:r>
              <a:rPr lang="ko-KR" altLang="en-US" sz="1100" dirty="0">
                <a:solidFill>
                  <a:schemeClr val="tx1">
                    <a:lumMod val="50000"/>
                    <a:lumOff val="50000"/>
                  </a:schemeClr>
                </a:solidFill>
              </a:rPr>
              <a:t>년까지 수출 실적</a:t>
            </a:r>
            <a:endParaRPr lang="ko-KR" altLang="en-US" sz="600" b="1" spc="-150" dirty="0">
              <a:solidFill>
                <a:srgbClr val="7030A0"/>
              </a:solidFill>
              <a:latin typeface="+mj-ea"/>
            </a:endParaRPr>
          </a:p>
        </p:txBody>
      </p:sp>
      <p:pic>
        <p:nvPicPr>
          <p:cNvPr id="33" name="그림 32">
            <a:extLst>
              <a:ext uri="{FF2B5EF4-FFF2-40B4-BE49-F238E27FC236}">
                <a16:creationId xmlns="" xmlns:a16="http://schemas.microsoft.com/office/drawing/2014/main" id="{0384BB25-2E06-41DE-9002-2532A26E55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5270" y="1927218"/>
            <a:ext cx="4819650" cy="2309702"/>
          </a:xfrm>
          <a:prstGeom prst="rect">
            <a:avLst/>
          </a:prstGeom>
        </p:spPr>
      </p:pic>
      <p:sp>
        <p:nvSpPr>
          <p:cNvPr id="34" name="제목 1">
            <a:extLst>
              <a:ext uri="{FF2B5EF4-FFF2-40B4-BE49-F238E27FC236}">
                <a16:creationId xmlns="" xmlns:a16="http://schemas.microsoft.com/office/drawing/2014/main" id="{EB8C28B6-4DFC-4B9E-A53C-AB59C924B540}"/>
              </a:ext>
            </a:extLst>
          </p:cNvPr>
          <p:cNvSpPr txBox="1">
            <a:spLocks/>
          </p:cNvSpPr>
          <p:nvPr/>
        </p:nvSpPr>
        <p:spPr>
          <a:xfrm>
            <a:off x="3573468" y="3142018"/>
            <a:ext cx="1259677" cy="275506"/>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en-US" altLang="ko-KR" sz="1600" b="1" dirty="0">
                <a:solidFill>
                  <a:srgbClr val="7030A0"/>
                </a:solidFill>
                <a:latin typeface="+mn-ea"/>
                <a:ea typeface="+mn-ea"/>
              </a:rPr>
              <a:t>3.5</a:t>
            </a:r>
            <a:r>
              <a:rPr lang="ko-KR" altLang="en-US" sz="1000" dirty="0">
                <a:solidFill>
                  <a:srgbClr val="7030A0"/>
                </a:solidFill>
                <a:latin typeface="+mn-ea"/>
                <a:ea typeface="+mn-ea"/>
              </a:rPr>
              <a:t>배 증가</a:t>
            </a:r>
            <a:endParaRPr lang="ko-KR" altLang="en-US" sz="400" b="1" spc="-150" dirty="0">
              <a:solidFill>
                <a:srgbClr val="7030A0"/>
              </a:solidFill>
              <a:latin typeface="+mn-ea"/>
              <a:ea typeface="+mn-ea"/>
            </a:endParaRPr>
          </a:p>
        </p:txBody>
      </p:sp>
      <p:sp>
        <p:nvSpPr>
          <p:cNvPr id="35" name="제목 1">
            <a:extLst>
              <a:ext uri="{FF2B5EF4-FFF2-40B4-BE49-F238E27FC236}">
                <a16:creationId xmlns="" xmlns:a16="http://schemas.microsoft.com/office/drawing/2014/main" id="{CB5D811D-2F89-473A-B43E-E3CBFE9BB0E6}"/>
              </a:ext>
            </a:extLst>
          </p:cNvPr>
          <p:cNvSpPr txBox="1">
            <a:spLocks/>
          </p:cNvSpPr>
          <p:nvPr/>
        </p:nvSpPr>
        <p:spPr>
          <a:xfrm>
            <a:off x="6142441" y="1753824"/>
            <a:ext cx="1259677" cy="275506"/>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en-US" altLang="ko-KR" sz="1600" b="1" dirty="0">
                <a:solidFill>
                  <a:srgbClr val="7030A0"/>
                </a:solidFill>
                <a:latin typeface="+mj-ea"/>
              </a:rPr>
              <a:t>60</a:t>
            </a:r>
            <a:r>
              <a:rPr lang="ko-KR" altLang="en-US" sz="1000" dirty="0">
                <a:solidFill>
                  <a:srgbClr val="7030A0"/>
                </a:solidFill>
                <a:latin typeface="+mj-ea"/>
              </a:rPr>
              <a:t>배 증가</a:t>
            </a:r>
            <a:endParaRPr lang="ko-KR" altLang="en-US" sz="400" b="1" spc="-150" dirty="0">
              <a:solidFill>
                <a:srgbClr val="7030A0"/>
              </a:solidFill>
              <a:latin typeface="+mj-ea"/>
            </a:endParaRPr>
          </a:p>
        </p:txBody>
      </p:sp>
      <p:sp>
        <p:nvSpPr>
          <p:cNvPr id="36" name="제목 1">
            <a:extLst>
              <a:ext uri="{FF2B5EF4-FFF2-40B4-BE49-F238E27FC236}">
                <a16:creationId xmlns="" xmlns:a16="http://schemas.microsoft.com/office/drawing/2014/main" id="{E73C631E-CF7B-4C22-8FC9-510DC9D1EF29}"/>
              </a:ext>
            </a:extLst>
          </p:cNvPr>
          <p:cNvSpPr txBox="1">
            <a:spLocks/>
          </p:cNvSpPr>
          <p:nvPr/>
        </p:nvSpPr>
        <p:spPr>
          <a:xfrm>
            <a:off x="4473578" y="3107995"/>
            <a:ext cx="1259677" cy="275506"/>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en-US" altLang="ko-KR" sz="2400" b="1" dirty="0">
                <a:solidFill>
                  <a:srgbClr val="7030A0"/>
                </a:solidFill>
              </a:rPr>
              <a:t>VS</a:t>
            </a:r>
            <a:endParaRPr lang="ko-KR" altLang="en-US" sz="700" b="1" spc="-150" dirty="0">
              <a:solidFill>
                <a:srgbClr val="7030A0"/>
              </a:solidFill>
              <a:latin typeface="+mj-ea"/>
            </a:endParaRPr>
          </a:p>
        </p:txBody>
      </p:sp>
      <p:sp>
        <p:nvSpPr>
          <p:cNvPr id="21" name="제목 1">
            <a:extLst>
              <a:ext uri="{FF2B5EF4-FFF2-40B4-BE49-F238E27FC236}">
                <a16:creationId xmlns="" xmlns:a16="http://schemas.microsoft.com/office/drawing/2014/main" id="{8886AA7A-3D56-4BC5-A126-B3D083B27538}"/>
              </a:ext>
            </a:extLst>
          </p:cNvPr>
          <p:cNvSpPr txBox="1">
            <a:spLocks/>
          </p:cNvSpPr>
          <p:nvPr/>
        </p:nvSpPr>
        <p:spPr>
          <a:xfrm>
            <a:off x="2889671" y="4384070"/>
            <a:ext cx="2145692" cy="275506"/>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ko-KR" altLang="en-US" sz="1200" b="1" dirty="0">
                <a:solidFill>
                  <a:srgbClr val="7030A0"/>
                </a:solidFill>
              </a:rPr>
              <a:t>전체산업 수출액</a:t>
            </a:r>
            <a:endParaRPr lang="ko-KR" altLang="en-US" sz="700" b="1" spc="-150" dirty="0">
              <a:solidFill>
                <a:srgbClr val="7030A0"/>
              </a:solidFill>
              <a:latin typeface="+mj-ea"/>
            </a:endParaRPr>
          </a:p>
        </p:txBody>
      </p:sp>
      <p:sp>
        <p:nvSpPr>
          <p:cNvPr id="22" name="제목 1">
            <a:extLst>
              <a:ext uri="{FF2B5EF4-FFF2-40B4-BE49-F238E27FC236}">
                <a16:creationId xmlns="" xmlns:a16="http://schemas.microsoft.com/office/drawing/2014/main" id="{8E23BB38-AE10-438B-878F-7A4DACF6983E}"/>
              </a:ext>
            </a:extLst>
          </p:cNvPr>
          <p:cNvSpPr txBox="1">
            <a:spLocks/>
          </p:cNvSpPr>
          <p:nvPr/>
        </p:nvSpPr>
        <p:spPr>
          <a:xfrm>
            <a:off x="5459228" y="4384070"/>
            <a:ext cx="2145692" cy="275506"/>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ko-KR" altLang="en-US" sz="1200" b="1" dirty="0">
                <a:solidFill>
                  <a:srgbClr val="7030A0"/>
                </a:solidFill>
              </a:rPr>
              <a:t>화장품 산업 수출액</a:t>
            </a:r>
            <a:endParaRPr lang="ko-KR" altLang="en-US" sz="700" b="1" spc="-150" dirty="0">
              <a:solidFill>
                <a:srgbClr val="7030A0"/>
              </a:solidFill>
              <a:latin typeface="+mj-ea"/>
            </a:endParaRPr>
          </a:p>
        </p:txBody>
      </p:sp>
    </p:spTree>
    <p:extLst>
      <p:ext uri="{BB962C8B-B14F-4D97-AF65-F5344CB8AC3E}">
        <p14:creationId xmlns:p14="http://schemas.microsoft.com/office/powerpoint/2010/main" val="3483503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4" grpId="0"/>
      <p:bldP spid="35" grpId="0"/>
      <p:bldP spid="36" grpId="0"/>
      <p:bldP spid="21" grpId="0"/>
      <p:bldP spid="2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화장품 신고 관련</a:t>
            </a:r>
            <a:r>
              <a:rPr lang="en-US" altLang="ko-KR" sz="1700" b="1" dirty="0">
                <a:solidFill>
                  <a:schemeClr val="bg1"/>
                </a:solidFill>
                <a:latin typeface="나눔고딕 ExtraBold" panose="020D0904000000000000" pitchFamily="50" charset="-127"/>
                <a:ea typeface="나눔고딕 ExtraBold" panose="020D0904000000000000" pitchFamily="50" charset="-127"/>
              </a:rPr>
              <a:t> </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FAQ</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50</a:t>
            </a:fld>
            <a:endParaRPr lang="ko-KR" altLang="en-US" dirty="0"/>
          </a:p>
        </p:txBody>
      </p:sp>
      <p:sp>
        <p:nvSpPr>
          <p:cNvPr id="16" name="TextBox 17"/>
          <p:cNvSpPr txBox="1"/>
          <p:nvPr/>
        </p:nvSpPr>
        <p:spPr>
          <a:xfrm>
            <a:off x="869951" y="1827967"/>
            <a:ext cx="7854949" cy="2392963"/>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150000"/>
              </a:lnSpc>
              <a:spcBef>
                <a:spcPts val="200"/>
              </a:spcBef>
            </a:pP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만약 제품 신고시 제출한 정보에 변화가 있다면</a:t>
            </a:r>
            <a:r>
              <a:rPr lang="en-US" altLang="ko-KR"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 </a:t>
            </a: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제품 신고를 새로 해야 </a:t>
            </a:r>
            <a:r>
              <a:rPr lang="ko-KR" altLang="en-US"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하나요</a:t>
            </a:r>
            <a:r>
              <a:rPr lang="en-US" altLang="ko-KR"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t>
            </a:r>
            <a:endPar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endParaRPr>
          </a:p>
          <a:p>
            <a:pPr marL="285750" indent="-285750">
              <a:lnSpc>
                <a:spcPct val="150000"/>
              </a:lnSpc>
              <a:spcBef>
                <a:spcPts val="200"/>
              </a:spcBef>
              <a:buFont typeface="Wingdings" panose="05000000000000000000" pitchFamily="2" charset="2"/>
              <a:buChar char="§"/>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다음 페이지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표에 명시한 바와 같이 어떠한 종류의 변화인지에 따라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다릅니다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a:p>
            <a:pPr marL="285750" indent="-285750">
              <a:lnSpc>
                <a:spcPct val="150000"/>
              </a:lnSpc>
              <a:spcBef>
                <a:spcPts val="200"/>
              </a:spcBef>
              <a:buFont typeface="Wingdings" panose="05000000000000000000" pitchFamily="2" charset="2"/>
              <a:buChar char="§"/>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신규  신고</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(New)</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가 아닌 변경 신고</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(Amendment)</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대상은 아래와 같습니다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a:p>
            <a:pPr marL="742950" lvl="1" indent="-285750">
              <a:lnSpc>
                <a:spcPct val="150000"/>
              </a:lnSpc>
              <a:spcBef>
                <a:spcPts val="200"/>
              </a:spcBef>
              <a:buFont typeface="Wingdings" panose="05000000000000000000" pitchFamily="2" charset="2"/>
              <a:buChar char="§"/>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제품표시의</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변화</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단일 제품</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여러 색의 </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palettes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등</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a:p>
            <a:pPr marL="742950" lvl="1" indent="-285750">
              <a:lnSpc>
                <a:spcPct val="150000"/>
              </a:lnSpc>
              <a:spcBef>
                <a:spcPts val="200"/>
              </a:spcBef>
              <a:buFont typeface="Wingdings" panose="05000000000000000000" pitchFamily="2" charset="2"/>
              <a:buChar char="§"/>
            </a:pP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판매업자명 및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주소의 변화 </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유통권한 변경은 없음</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a:p>
            <a:pPr marL="742950" lvl="1" indent="-285750">
              <a:lnSpc>
                <a:spcPct val="150000"/>
              </a:lnSpc>
              <a:spcBef>
                <a:spcPts val="200"/>
              </a:spcBef>
              <a:buFont typeface="Wingdings" panose="05000000000000000000" pitchFamily="2" charset="2"/>
              <a:buChar char="§"/>
            </a:pP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회사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대표자의 변화</a:t>
            </a:r>
            <a:endPar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endParaRPr>
          </a:p>
          <a:p>
            <a:pPr marL="742950" lvl="1" indent="-285750">
              <a:lnSpc>
                <a:spcPct val="150000"/>
              </a:lnSpc>
              <a:spcBef>
                <a:spcPts val="200"/>
              </a:spcBef>
              <a:buFont typeface="Wingdings" panose="05000000000000000000" pitchFamily="2" charset="2"/>
              <a:buChar char="§"/>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팩 사이즈</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포장재</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라벨의 변화 </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만약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제품 신고 형식에서 정보가 제출될 필요가 없다면 해당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없음</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endPar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endParaRPr>
          </a:p>
        </p:txBody>
      </p:sp>
      <p:sp>
        <p:nvSpPr>
          <p:cNvPr id="17" name="직사각형 16"/>
          <p:cNvSpPr/>
          <p:nvPr/>
        </p:nvSpPr>
        <p:spPr>
          <a:xfrm>
            <a:off x="834111" y="4377035"/>
            <a:ext cx="7890789" cy="477054"/>
          </a:xfrm>
          <a:prstGeom prst="rect">
            <a:avLst/>
          </a:prstGeom>
        </p:spPr>
        <p:txBody>
          <a:bodyPr wrap="square">
            <a:spAutoFit/>
          </a:bodyPr>
          <a:lstStyle/>
          <a:p>
            <a:pPr fontAlgn="base" latinLnBrk="0"/>
            <a:r>
              <a:rPr lang="en-US" altLang="ko-KR" sz="1300" dirty="0" smtClean="0">
                <a:ln>
                  <a:solidFill>
                    <a:schemeClr val="tx1">
                      <a:alpha val="0"/>
                    </a:schemeClr>
                  </a:solidFill>
                </a:ln>
                <a:latin typeface="맑은 고딕"/>
                <a:ea typeface="맑은 고딕"/>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출처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아세안 통합 화장품 규제 체제에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관한 일반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정보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안내서</a:t>
            </a:r>
            <a:endPar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endParaRPr>
          </a:p>
          <a:p>
            <a:pPr fontAlgn="base" latinLnBrk="0"/>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(GENERAL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INFORMATION BOOKLET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ON ASEAN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HARMONIZED COSMETIC REGULATORY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SCHEME)</a:t>
            </a:r>
            <a:endPar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endParaRP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431" y="1376253"/>
            <a:ext cx="1231259" cy="376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9650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나눔고딕 ExtraBold" panose="020D0904000000000000" pitchFamily="50" charset="-127"/>
                <a:ea typeface="나눔고딕 ExtraBold" panose="020D0904000000000000" pitchFamily="50" charset="-127"/>
              </a:rPr>
              <a:t>화장품 신고 관련</a:t>
            </a:r>
            <a:r>
              <a:rPr lang="en-US" altLang="ko-KR" sz="1700" b="1" dirty="0">
                <a:solidFill>
                  <a:schemeClr val="bg1"/>
                </a:solidFill>
                <a:latin typeface="나눔고딕 ExtraBold" panose="020D0904000000000000" pitchFamily="50" charset="-127"/>
                <a:ea typeface="나눔고딕 ExtraBold" panose="020D0904000000000000" pitchFamily="50" charset="-127"/>
              </a:rPr>
              <a:t> </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FAQ</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solidFill>
                    <a:schemeClr val="bg1"/>
                  </a:solidFill>
                  <a:latin typeface="나눔고딕 ExtraBold" panose="020D0904000000000000" pitchFamily="50" charset="-127"/>
                  <a:ea typeface="나눔고딕 ExtraBold" panose="020D0904000000000000" pitchFamily="50" charset="-127"/>
                </a:rPr>
                <a:t>2</a:t>
              </a:r>
              <a:endParaRPr lang="ko-KR" altLang="en-US" sz="1500" b="1" spc="-150" dirty="0" smtClean="0">
                <a:solidFill>
                  <a:schemeClr val="bg1"/>
                </a:solidFill>
                <a:latin typeface="나눔고딕 ExtraBold" panose="020D0904000000000000" pitchFamily="50" charset="-127"/>
                <a:ea typeface="나눔고딕 ExtraBold" panose="020D0904000000000000" pitchFamily="50" charset="-127"/>
              </a:endParaRPr>
            </a:p>
          </p:txBody>
        </p:sp>
      </p:grpSp>
      <p:sp>
        <p:nvSpPr>
          <p:cNvPr id="47" name="제목 11"/>
          <p:cNvSpPr>
            <a:spLocks noGrp="1"/>
          </p:cNvSpPr>
          <p:nvPr>
            <p:ph type="title"/>
          </p:nvPr>
        </p:nvSpPr>
        <p:spPr>
          <a:xfrm>
            <a:off x="592698" y="189142"/>
            <a:ext cx="6099779" cy="463138"/>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48"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
        <p:nvSpPr>
          <p:cNvPr id="49"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51</a:t>
            </a:fld>
            <a:endParaRPr lang="ko-KR" altLang="en-US" dirty="0"/>
          </a:p>
        </p:txBody>
      </p:sp>
      <p:graphicFrame>
        <p:nvGraphicFramePr>
          <p:cNvPr id="12" name="표 11"/>
          <p:cNvGraphicFramePr>
            <a:graphicFrameLocks noGrp="1"/>
          </p:cNvGraphicFramePr>
          <p:nvPr>
            <p:extLst>
              <p:ext uri="{D42A27DB-BD31-4B8C-83A1-F6EECF244321}">
                <p14:modId xmlns:p14="http://schemas.microsoft.com/office/powerpoint/2010/main" val="1607971979"/>
              </p:ext>
            </p:extLst>
          </p:nvPr>
        </p:nvGraphicFramePr>
        <p:xfrm>
          <a:off x="428179" y="1139190"/>
          <a:ext cx="8278309" cy="3870960"/>
        </p:xfrm>
        <a:graphic>
          <a:graphicData uri="http://schemas.openxmlformats.org/drawingml/2006/table">
            <a:tbl>
              <a:tblPr firstRow="1" bandRow="1">
                <a:tableStyleId>{5C22544A-7EE6-4342-B048-85BDC9FD1C3A}</a:tableStyleId>
              </a:tblPr>
              <a:tblGrid>
                <a:gridCol w="4787879">
                  <a:extLst>
                    <a:ext uri="{9D8B030D-6E8A-4147-A177-3AD203B41FA5}">
                      <a16:colId xmlns="" xmlns:a16="http://schemas.microsoft.com/office/drawing/2014/main" val="2662983055"/>
                    </a:ext>
                  </a:extLst>
                </a:gridCol>
                <a:gridCol w="3490430">
                  <a:extLst>
                    <a:ext uri="{9D8B030D-6E8A-4147-A177-3AD203B41FA5}">
                      <a16:colId xmlns="" xmlns:a16="http://schemas.microsoft.com/office/drawing/2014/main" val="233856444"/>
                    </a:ext>
                  </a:extLst>
                </a:gridCol>
              </a:tblGrid>
              <a:tr h="153034">
                <a:tc>
                  <a:txBody>
                    <a:bodyPr/>
                    <a:lstStyle/>
                    <a:p>
                      <a:pPr marL="0" marR="0" indent="0" algn="ctr" fontAlgn="base" latinLnBrk="1">
                        <a:lnSpc>
                          <a:spcPct val="100000"/>
                        </a:lnSpc>
                        <a:spcBef>
                          <a:spcPts val="0"/>
                        </a:spcBef>
                        <a:spcAft>
                          <a:spcPts val="0"/>
                        </a:spcAft>
                      </a:pPr>
                      <a:r>
                        <a:rPr lang="en-US" sz="1200" b="1" kern="120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mn-cs"/>
                        </a:rPr>
                        <a:t>Types of </a:t>
                      </a:r>
                      <a:r>
                        <a:rPr lang="en-US" sz="1200" b="1" kern="1200" dirty="0" smtClean="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mn-cs"/>
                        </a:rPr>
                        <a:t>change (</a:t>
                      </a:r>
                      <a:r>
                        <a:rPr lang="ko-KR" altLang="en-US" sz="1200" b="1" kern="1200" dirty="0" smtClean="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mn-cs"/>
                        </a:rPr>
                        <a:t>변경 유형</a:t>
                      </a:r>
                      <a:r>
                        <a:rPr lang="en-US" altLang="ko-KR" sz="1200" b="1" kern="1200" dirty="0" smtClean="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mn-cs"/>
                        </a:rPr>
                        <a:t>)</a:t>
                      </a:r>
                      <a:endParaRPr lang="en-US" sz="1200" b="1" kern="120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marR="0" indent="0" algn="ctr" fontAlgn="base" latinLnBrk="1">
                        <a:lnSpc>
                          <a:spcPct val="100000"/>
                        </a:lnSpc>
                        <a:spcBef>
                          <a:spcPts val="0"/>
                        </a:spcBef>
                        <a:spcAft>
                          <a:spcPts val="0"/>
                        </a:spcAft>
                      </a:pPr>
                      <a:r>
                        <a:rPr lang="en-US" sz="1200" b="1" kern="120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mn-cs"/>
                        </a:rPr>
                        <a:t>Product </a:t>
                      </a:r>
                      <a:r>
                        <a:rPr lang="en-US" sz="1200" b="1" kern="1200" dirty="0" smtClean="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mn-cs"/>
                        </a:rPr>
                        <a:t> Notification (</a:t>
                      </a:r>
                      <a:r>
                        <a:rPr lang="ko-KR" altLang="en-US" sz="1200" b="1" kern="1200" dirty="0" smtClean="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mn-cs"/>
                        </a:rPr>
                        <a:t>제품 신고 종류</a:t>
                      </a:r>
                      <a:r>
                        <a:rPr lang="en-US" altLang="ko-KR" sz="1200" b="1" kern="1200" dirty="0" smtClean="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mn-cs"/>
                        </a:rPr>
                        <a:t>)</a:t>
                      </a:r>
                      <a:endParaRPr lang="en-US" sz="1200" b="1" kern="1200" dirty="0">
                        <a:ln>
                          <a:solidFill>
                            <a:schemeClr val="accent1">
                              <a:alpha val="0"/>
                            </a:schemeClr>
                          </a:solidFill>
                        </a:ln>
                        <a:solidFill>
                          <a:schemeClr val="bg1"/>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 xmlns:a16="http://schemas.microsoft.com/office/drawing/2014/main" val="2395325442"/>
                  </a:ext>
                </a:extLst>
              </a:tr>
              <a:tr h="153034">
                <a:tc>
                  <a:txBody>
                    <a:bodyPr/>
                    <a:lstStyle/>
                    <a:p>
                      <a:pPr marL="0" marR="0" indent="0" algn="just" fontAlgn="base" latinLnBrk="1">
                        <a:lnSpc>
                          <a:spcPct val="100000"/>
                        </a:lnSpc>
                        <a:spcBef>
                          <a:spcPts val="0"/>
                        </a:spcBef>
                        <a:spcAft>
                          <a:spcPts val="0"/>
                        </a:spcAft>
                      </a:pP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Brand </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Name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브랜드명</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NEW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신규</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27453203"/>
                  </a:ext>
                </a:extLst>
              </a:tr>
              <a:tr h="153034">
                <a:tc>
                  <a:txBody>
                    <a:bodyPr/>
                    <a:lstStyle/>
                    <a:p>
                      <a:pPr marL="0" marR="0" indent="0" algn="just" fontAlgn="base" latinLnBrk="1">
                        <a:lnSpc>
                          <a:spcPct val="100000"/>
                        </a:lnSpc>
                        <a:spcBef>
                          <a:spcPts val="0"/>
                        </a:spcBef>
                        <a:spcAft>
                          <a:spcPts val="0"/>
                        </a:spcAft>
                      </a:pP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Company change due to change of distribution </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rights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판매자 변경</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 </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just" defTabSz="914400" rtl="0" eaLnBrk="1" fontAlgn="base" latinLnBrk="1" hangingPunct="1">
                        <a:lnSpc>
                          <a:spcPct val="100000"/>
                        </a:lnSpc>
                        <a:spcBef>
                          <a:spcPts val="0"/>
                        </a:spcBef>
                        <a:spcAft>
                          <a:spcPts val="0"/>
                        </a:spcAft>
                        <a:buClrTx/>
                        <a:buSzTx/>
                        <a:buFontTx/>
                        <a:buNone/>
                        <a:tabLst/>
                        <a:defRPr/>
                      </a:pP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NEW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신규</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860704162"/>
                  </a:ext>
                </a:extLst>
              </a:tr>
              <a:tr h="153034">
                <a:tc>
                  <a:txBody>
                    <a:bodyPr/>
                    <a:lstStyle/>
                    <a:p>
                      <a:pPr marL="0" marR="0" indent="0" algn="just" fontAlgn="base" latinLnBrk="1">
                        <a:lnSpc>
                          <a:spcPct val="100000"/>
                        </a:lnSpc>
                        <a:spcBef>
                          <a:spcPts val="0"/>
                        </a:spcBef>
                        <a:spcAft>
                          <a:spcPts val="0"/>
                        </a:spcAft>
                      </a:pP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Product </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Types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제품 타입</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just" defTabSz="914400" rtl="0" eaLnBrk="1" fontAlgn="base" latinLnBrk="1" hangingPunct="1">
                        <a:lnSpc>
                          <a:spcPct val="100000"/>
                        </a:lnSpc>
                        <a:spcBef>
                          <a:spcPts val="0"/>
                        </a:spcBef>
                        <a:spcAft>
                          <a:spcPts val="0"/>
                        </a:spcAft>
                        <a:buClrTx/>
                        <a:buSzTx/>
                        <a:buFontTx/>
                        <a:buNone/>
                        <a:tabLst/>
                        <a:defRPr/>
                      </a:pP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NEW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신규</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43372968"/>
                  </a:ext>
                </a:extLst>
              </a:tr>
              <a:tr h="153034">
                <a:tc>
                  <a:txBody>
                    <a:bodyPr/>
                    <a:lstStyle/>
                    <a:p>
                      <a:pPr marL="0" marR="0" indent="0" algn="just" fontAlgn="base" latinLnBrk="1">
                        <a:lnSpc>
                          <a:spcPct val="100000"/>
                        </a:lnSpc>
                        <a:spcBef>
                          <a:spcPts val="0"/>
                        </a:spcBef>
                        <a:spcAft>
                          <a:spcPts val="0"/>
                        </a:spcAft>
                      </a:pP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Product </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presentation (</a:t>
                      </a: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single product, palettes in a range, etc</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p>
                    <a:p>
                      <a:pPr marL="0" marR="0" indent="0" algn="just" fontAlgn="base" latinLnBrk="1">
                        <a:lnSpc>
                          <a:spcPct val="100000"/>
                        </a:lnSpc>
                        <a:spcBef>
                          <a:spcPts val="0"/>
                        </a:spcBef>
                        <a:spcAft>
                          <a:spcPts val="0"/>
                        </a:spcAft>
                      </a:pP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제품 형태 </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단일 제품</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팔레트 등</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Amendment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변경</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53034">
                <a:tc>
                  <a:txBody>
                    <a:bodyPr/>
                    <a:lstStyle/>
                    <a:p>
                      <a:pPr marL="0" marR="0" indent="0" algn="just" fontAlgn="base" latinLnBrk="1">
                        <a:lnSpc>
                          <a:spcPct val="100000"/>
                        </a:lnSpc>
                        <a:spcBef>
                          <a:spcPts val="0"/>
                        </a:spcBef>
                        <a:spcAft>
                          <a:spcPts val="0"/>
                        </a:spcAft>
                      </a:pP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Intended </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Use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사용 용도</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NEW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신규</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3034">
                <a:tc>
                  <a:txBody>
                    <a:bodyPr/>
                    <a:lstStyle/>
                    <a:p>
                      <a:pPr marL="0" marR="0" indent="0" algn="just" fontAlgn="base" latinLnBrk="1">
                        <a:lnSpc>
                          <a:spcPct val="100000"/>
                        </a:lnSpc>
                        <a:spcBef>
                          <a:spcPts val="0"/>
                        </a:spcBef>
                        <a:spcAft>
                          <a:spcPts val="0"/>
                        </a:spcAft>
                      </a:pP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Product </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Name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제품명</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NEW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신규</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3034">
                <a:tc>
                  <a:txBody>
                    <a:bodyPr/>
                    <a:lstStyle/>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Formulation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처방</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NEW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신규</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352735"/>
                  </a:ext>
                </a:extLst>
              </a:tr>
              <a:tr h="153034">
                <a:tc>
                  <a:txBody>
                    <a:bodyPr/>
                    <a:lstStyle/>
                    <a:p>
                      <a:pPr marL="0" marR="0" indent="0" algn="just" fontAlgn="base" latinLnBrk="1">
                        <a:lnSpc>
                          <a:spcPct val="100000"/>
                        </a:lnSpc>
                        <a:spcBef>
                          <a:spcPts val="0"/>
                        </a:spcBef>
                        <a:spcAft>
                          <a:spcPts val="0"/>
                        </a:spcAft>
                      </a:pP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Manufacturer and or assembler (name and/or address</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 </a:t>
                      </a:r>
                    </a:p>
                    <a:p>
                      <a:pPr marL="0" marR="0" indent="0" algn="just" fontAlgn="base" latinLnBrk="1">
                        <a:lnSpc>
                          <a:spcPct val="100000"/>
                        </a:lnSpc>
                        <a:spcBef>
                          <a:spcPts val="0"/>
                        </a:spcBef>
                        <a:spcAft>
                          <a:spcPts val="0"/>
                        </a:spcAft>
                      </a:pP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제조업자 또는 포장업자 </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이름 그리고</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또는 주소</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NEW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신규</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7728765"/>
                  </a:ext>
                </a:extLst>
              </a:tr>
              <a:tr h="153034">
                <a:tc>
                  <a:txBody>
                    <a:bodyPr/>
                    <a:lstStyle/>
                    <a:p>
                      <a:pPr marL="0" marR="0" indent="0" algn="just" fontAlgn="base" latinLnBrk="1">
                        <a:lnSpc>
                          <a:spcPct val="100000"/>
                        </a:lnSpc>
                        <a:spcBef>
                          <a:spcPts val="0"/>
                        </a:spcBef>
                        <a:spcAft>
                          <a:spcPts val="0"/>
                        </a:spcAft>
                      </a:pP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Name and/or address of company without change of distribution </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rights</a:t>
                      </a:r>
                    </a:p>
                    <a:p>
                      <a:pPr marL="0" marR="0" indent="0" algn="just" fontAlgn="base" latinLnBrk="1">
                        <a:lnSpc>
                          <a:spcPct val="100000"/>
                        </a:lnSpc>
                        <a:spcBef>
                          <a:spcPts val="0"/>
                        </a:spcBef>
                        <a:spcAft>
                          <a:spcPts val="0"/>
                        </a:spcAft>
                      </a:pP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판매업자명 및 주소 </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유통권한 변경은 없음</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Amendment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변경</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2578183308"/>
                  </a:ext>
                </a:extLst>
              </a:tr>
              <a:tr h="153034">
                <a:tc>
                  <a:txBody>
                    <a:bodyPr/>
                    <a:lstStyle/>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Person representing company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회사 대표자</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Amendment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변경</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52055">
                <a:tc>
                  <a:txBody>
                    <a:bodyPr/>
                    <a:lstStyle/>
                    <a:p>
                      <a:pPr marL="0" marR="0" indent="0" algn="just" fontAlgn="base" latinLnBrk="1">
                        <a:lnSpc>
                          <a:spcPct val="100000"/>
                        </a:lnSpc>
                        <a:spcBef>
                          <a:spcPts val="0"/>
                        </a:spcBef>
                        <a:spcAft>
                          <a:spcPts val="0"/>
                        </a:spcAft>
                      </a:pP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Pack sizes, packaging materials, </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labels </a:t>
                      </a:r>
                    </a:p>
                    <a:p>
                      <a:pPr marL="0" marR="0" indent="0" algn="just" fontAlgn="base" latinLnBrk="1">
                        <a:lnSpc>
                          <a:spcPct val="100000"/>
                        </a:lnSpc>
                        <a:spcBef>
                          <a:spcPts val="0"/>
                        </a:spcBef>
                        <a:spcAft>
                          <a:spcPts val="0"/>
                        </a:spcAft>
                      </a:pP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팩 사이즈</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포장재</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라벨</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Amendment, but </a:t>
                      </a: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not applicable if the information </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need</a:t>
                      </a:r>
                    </a:p>
                    <a:p>
                      <a:pPr marL="0" marR="0" indent="0" algn="just" fontAlgn="base" latinLnBrk="1">
                        <a:lnSpc>
                          <a:spcPct val="100000"/>
                        </a:lnSpc>
                        <a:spcBef>
                          <a:spcPts val="0"/>
                        </a:spcBef>
                        <a:spcAft>
                          <a:spcPts val="0"/>
                        </a:spcAft>
                      </a:pP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 </a:t>
                      </a: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not </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be submitted </a:t>
                      </a:r>
                      <a:r>
                        <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in Product Notification </a:t>
                      </a:r>
                      <a:r>
                        <a:rPr 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form </a:t>
                      </a:r>
                    </a:p>
                    <a:p>
                      <a:pPr marL="0" marR="0" indent="0" algn="just" fontAlgn="base" latinLnBrk="1">
                        <a:lnSpc>
                          <a:spcPct val="100000"/>
                        </a:lnSpc>
                        <a:spcBef>
                          <a:spcPts val="0"/>
                        </a:spcBef>
                        <a:spcAft>
                          <a:spcPts val="0"/>
                        </a:spcAft>
                      </a:pP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변경</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 </a:t>
                      </a:r>
                      <a:r>
                        <a:rPr lang="ko-KR" altLang="en-US"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그러나 만약 제품 신고 형식에서 정보가 제출될 필요가 없다면 해당 없음</a:t>
                      </a:r>
                      <a:r>
                        <a:rPr lang="en-US" altLang="ko-KR" sz="1000" b="1" kern="1200" dirty="0" smtClean="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rPr>
                        <a:t>)</a:t>
                      </a:r>
                      <a:endParaRPr lang="en-US" sz="1000" b="1" kern="1200" dirty="0">
                        <a:ln>
                          <a:solidFill>
                            <a:schemeClr val="accent1">
                              <a:alpha val="0"/>
                            </a:schemeClr>
                          </a:solidFill>
                        </a:ln>
                        <a:solidFill>
                          <a:schemeClr val="tx1">
                            <a:lumMod val="75000"/>
                            <a:lumOff val="25000"/>
                          </a:schemeClr>
                        </a:solidFill>
                        <a:latin typeface="나눔바른고딕" panose="020B0603020101020101" pitchFamily="50" charset="-127"/>
                        <a:ea typeface="나눔바른고딕" panose="020B0603020101020101" pitchFamily="50" charset="-127"/>
                        <a:cs typeface="+mn-c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bl>
          </a:graphicData>
        </a:graphic>
      </p:graphicFrame>
    </p:spTree>
    <p:extLst>
      <p:ext uri="{BB962C8B-B14F-4D97-AF65-F5344CB8AC3E}">
        <p14:creationId xmlns:p14="http://schemas.microsoft.com/office/powerpoint/2010/main" val="8104498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52</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Adobe 고딕 Std B" pitchFamily="34" charset="-127"/>
                <a:ea typeface="Adobe 고딕 Std B" pitchFamily="34" charset="-127"/>
              </a:rPr>
              <a:t>베트</a:t>
            </a:r>
            <a:r>
              <a:rPr lang="ko-KR" altLang="en-US" sz="1700" b="1" dirty="0">
                <a:solidFill>
                  <a:schemeClr val="bg1"/>
                </a:solidFill>
                <a:latin typeface="Adobe 고딕 Std B" pitchFamily="34" charset="-127"/>
                <a:ea typeface="Adobe 고딕 Std B" pitchFamily="34" charset="-127"/>
              </a:rPr>
              <a:t>남</a:t>
            </a:r>
            <a:r>
              <a:rPr lang="ko-KR" altLang="en-US" sz="1700" b="1" dirty="0" smtClean="0">
                <a:solidFill>
                  <a:schemeClr val="bg1"/>
                </a:solidFill>
                <a:latin typeface="Adobe 고딕 Std B" pitchFamily="34" charset="-127"/>
                <a:ea typeface="Adobe 고딕 Std B" pitchFamily="34" charset="-127"/>
              </a:rPr>
              <a:t> 화장품 </a:t>
            </a:r>
            <a:r>
              <a:rPr lang="en-US" altLang="ko-KR" sz="1700" b="1" dirty="0" smtClean="0">
                <a:solidFill>
                  <a:schemeClr val="bg1"/>
                </a:solidFill>
                <a:latin typeface="Adobe 고딕 Std B" pitchFamily="34" charset="-127"/>
                <a:ea typeface="Adobe 고딕 Std B" pitchFamily="34" charset="-127"/>
              </a:rPr>
              <a:t>e-</a:t>
            </a:r>
            <a:r>
              <a:rPr lang="ko-KR" altLang="en-US" sz="1700" b="1" dirty="0" smtClean="0">
                <a:solidFill>
                  <a:schemeClr val="bg1"/>
                </a:solidFill>
                <a:latin typeface="Adobe 고딕 Std B" pitchFamily="34" charset="-127"/>
                <a:ea typeface="Adobe 고딕 Std B" pitchFamily="34" charset="-127"/>
              </a:rPr>
              <a:t>신고</a:t>
            </a:r>
            <a:endParaRPr lang="ko-KR" altLang="en-US" sz="1700" b="1" dirty="0">
              <a:solidFill>
                <a:schemeClr val="bg1"/>
              </a:solidFill>
              <a:latin typeface="Adobe 고딕 Std B" pitchFamily="34" charset="-127"/>
              <a:ea typeface="Adobe 고딕 Std B" pitchFamily="34"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grpSp>
        <p:nvGrpSpPr>
          <p:cNvPr id="16" name="그룹 15">
            <a:extLst>
              <a:ext uri="{FF2B5EF4-FFF2-40B4-BE49-F238E27FC236}">
                <a16:creationId xmlns:a16="http://schemas.microsoft.com/office/drawing/2014/main" xmlns="" id="{3146865C-CDC3-4CAD-ABF2-5256E77465C6}"/>
              </a:ext>
            </a:extLst>
          </p:cNvPr>
          <p:cNvGrpSpPr/>
          <p:nvPr/>
        </p:nvGrpSpPr>
        <p:grpSpPr>
          <a:xfrm>
            <a:off x="760625" y="2001702"/>
            <a:ext cx="2687466" cy="2453110"/>
            <a:chOff x="358478" y="2549591"/>
            <a:chExt cx="2687466" cy="2453110"/>
          </a:xfrm>
        </p:grpSpPr>
        <p:grpSp>
          <p:nvGrpSpPr>
            <p:cNvPr id="18" name="그룹 17"/>
            <p:cNvGrpSpPr/>
            <p:nvPr/>
          </p:nvGrpSpPr>
          <p:grpSpPr>
            <a:xfrm>
              <a:off x="1402166" y="2549591"/>
              <a:ext cx="600075" cy="681787"/>
              <a:chOff x="1402166" y="2444816"/>
              <a:chExt cx="600075" cy="681787"/>
            </a:xfrm>
          </p:grpSpPr>
          <p:sp>
            <p:nvSpPr>
              <p:cNvPr id="20" name="양쪽 모서리가 둥근 사각형 19"/>
              <p:cNvSpPr/>
              <p:nvPr/>
            </p:nvSpPr>
            <p:spPr>
              <a:xfrm rot="10800000">
                <a:off x="1402166" y="2444816"/>
                <a:ext cx="600075" cy="681787"/>
              </a:xfrm>
              <a:prstGeom prst="round2SameRect">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21" name="이등변 삼각형 20"/>
              <p:cNvSpPr/>
              <p:nvPr/>
            </p:nvSpPr>
            <p:spPr>
              <a:xfrm flipV="1">
                <a:off x="1628770" y="2444816"/>
                <a:ext cx="146865" cy="134054"/>
              </a:xfrm>
              <a:prstGeom prst="triangle">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3" name="TextBox 17"/>
              <p:cNvSpPr txBox="1"/>
              <p:nvPr/>
            </p:nvSpPr>
            <p:spPr>
              <a:xfrm>
                <a:off x="1609837" y="2546714"/>
                <a:ext cx="184731" cy="55399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endParaRPr lang="ko-KR" altLang="en-US" sz="3000" b="1" dirty="0">
                  <a:ln>
                    <a:solidFill>
                      <a:schemeClr val="tx1">
                        <a:alpha val="0"/>
                      </a:schemeClr>
                    </a:solidFill>
                  </a:ln>
                  <a:solidFill>
                    <a:schemeClr val="bg1"/>
                  </a:solidFill>
                  <a:latin typeface="나눔명조 ExtraBold" panose="02020603020101020101" pitchFamily="18" charset="-127"/>
                  <a:ea typeface="나눔명조 ExtraBold" panose="02020603020101020101" pitchFamily="18" charset="-127"/>
                </a:endParaRPr>
              </a:p>
            </p:txBody>
          </p:sp>
        </p:grpSp>
        <p:sp>
          <p:nvSpPr>
            <p:cNvPr id="19" name="TextBox 17"/>
            <p:cNvSpPr txBox="1"/>
            <p:nvPr/>
          </p:nvSpPr>
          <p:spPr>
            <a:xfrm>
              <a:off x="358478" y="3268893"/>
              <a:ext cx="2687466" cy="173380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ELECTRONIC </a:t>
              </a:r>
            </a:p>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COSMETIC PRODUCT</a:t>
              </a:r>
            </a:p>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E-NOTIFICATION</a:t>
              </a:r>
            </a:p>
            <a:p>
              <a:pPr algn="ctr">
                <a:spcBef>
                  <a:spcPts val="200"/>
                </a:spcBef>
              </a:pPr>
              <a:endParaRPr lang="en-US" altLang="ko-KR" sz="24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endParaRPr>
            </a:p>
            <a:p>
              <a:pPr algn="ctr">
                <a:spcBef>
                  <a:spcPts val="200"/>
                </a:spcBef>
              </a:pPr>
              <a:r>
                <a:rPr lang="en-US" altLang="ko-KR" sz="16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USER MANUAL</a:t>
              </a:r>
              <a:endParaRPr lang="ko-KR" altLang="en-US" sz="16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endParaRPr>
            </a:p>
          </p:txBody>
        </p:sp>
      </p:grpSp>
      <p:sp>
        <p:nvSpPr>
          <p:cNvPr id="17" name="직사각형 16">
            <a:extLst>
              <a:ext uri="{FF2B5EF4-FFF2-40B4-BE49-F238E27FC236}">
                <a16:creationId xmlns:a16="http://schemas.microsoft.com/office/drawing/2014/main" xmlns="" id="{5F306A9A-604A-4C0C-AF32-511D66FD44E0}"/>
              </a:ext>
            </a:extLst>
          </p:cNvPr>
          <p:cNvSpPr/>
          <p:nvPr/>
        </p:nvSpPr>
        <p:spPr>
          <a:xfrm>
            <a:off x="673217" y="2001703"/>
            <a:ext cx="2862263" cy="2552700"/>
          </a:xfrm>
          <a:prstGeom prst="rect">
            <a:avLst/>
          </a:prstGeom>
          <a:noFill/>
          <a:ln w="25400">
            <a:solidFill>
              <a:srgbClr val="D4526B">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66372" y="1307752"/>
            <a:ext cx="430649" cy="380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p:cNvSpPr txBox="1"/>
          <p:nvPr/>
        </p:nvSpPr>
        <p:spPr>
          <a:xfrm>
            <a:off x="4019930" y="1156165"/>
            <a:ext cx="5000973" cy="923330"/>
          </a:xfrm>
          <a:prstGeom prst="rect">
            <a:avLst/>
          </a:prstGeom>
          <a:noFill/>
        </p:spPr>
        <p:txBody>
          <a:bodyPr wrap="square" rtlCol="0">
            <a:spAutoFit/>
          </a:bodyPr>
          <a:lstStyle/>
          <a:p>
            <a:pPr>
              <a:lnSpc>
                <a:spcPct val="150000"/>
              </a:lnSpc>
            </a:pPr>
            <a:r>
              <a:rPr lang="ko-KR" altLang="en-US" sz="1200" b="1" dirty="0" smtClean="0">
                <a:solidFill>
                  <a:schemeClr val="tx2">
                    <a:lumMod val="75000"/>
                  </a:schemeClr>
                </a:solidFill>
                <a:latin typeface="Adobe 고딕 Std B" pitchFamily="34" charset="-127"/>
                <a:ea typeface="Adobe 고딕 Std B" pitchFamily="34" charset="-127"/>
              </a:rPr>
              <a:t>베트남 의약청</a:t>
            </a:r>
            <a:r>
              <a:rPr lang="en-US" altLang="ko-KR" sz="1200" b="1" dirty="0" smtClean="0">
                <a:solidFill>
                  <a:schemeClr val="tx2">
                    <a:lumMod val="75000"/>
                  </a:schemeClr>
                </a:solidFill>
                <a:latin typeface="Adobe 고딕 Std B" pitchFamily="34" charset="-127"/>
                <a:ea typeface="Adobe 고딕 Std B" pitchFamily="34" charset="-127"/>
              </a:rPr>
              <a:t>(DAV)           </a:t>
            </a:r>
            <a:r>
              <a:rPr lang="en-US" altLang="ko-KR" sz="1200" b="1" dirty="0" smtClean="0">
                <a:solidFill>
                  <a:schemeClr val="tx2">
                    <a:lumMod val="75000"/>
                  </a:schemeClr>
                </a:solidFill>
                <a:latin typeface="Adobe 고딕 Std B" pitchFamily="34" charset="-127"/>
                <a:ea typeface="Adobe 고딕 Std B" pitchFamily="34" charset="-127"/>
                <a:hlinkClick r:id="rId4"/>
              </a:rPr>
              <a:t>http</a:t>
            </a:r>
            <a:r>
              <a:rPr lang="en-US" altLang="ko-KR" sz="1200" b="1" dirty="0">
                <a:solidFill>
                  <a:schemeClr val="tx2">
                    <a:lumMod val="75000"/>
                  </a:schemeClr>
                </a:solidFill>
                <a:latin typeface="Adobe 고딕 Std B" pitchFamily="34" charset="-127"/>
                <a:ea typeface="Adobe 고딕 Std B" pitchFamily="34" charset="-127"/>
                <a:hlinkClick r:id="rId4"/>
              </a:rPr>
              <a:t>://www.dav.gov.vn</a:t>
            </a:r>
            <a:r>
              <a:rPr lang="en-US" altLang="ko-KR" sz="1200" b="1" dirty="0" smtClean="0">
                <a:solidFill>
                  <a:schemeClr val="tx2">
                    <a:lumMod val="75000"/>
                  </a:schemeClr>
                </a:solidFill>
                <a:latin typeface="Adobe 고딕 Std B" pitchFamily="34" charset="-127"/>
                <a:ea typeface="Adobe 고딕 Std B" pitchFamily="34" charset="-127"/>
                <a:hlinkClick r:id="rId4"/>
              </a:rPr>
              <a:t>/</a:t>
            </a:r>
            <a:endParaRPr lang="en-US" altLang="ko-KR" sz="1200" b="1" dirty="0" smtClean="0">
              <a:solidFill>
                <a:schemeClr val="tx2">
                  <a:lumMod val="75000"/>
                </a:schemeClr>
              </a:solidFill>
              <a:latin typeface="Adobe 고딕 Std B" pitchFamily="34" charset="-127"/>
              <a:ea typeface="Adobe 고딕 Std B" pitchFamily="34" charset="-127"/>
            </a:endParaRPr>
          </a:p>
          <a:p>
            <a:pPr>
              <a:lnSpc>
                <a:spcPct val="150000"/>
              </a:lnSpc>
            </a:pPr>
            <a:r>
              <a:rPr lang="ko-KR" altLang="en-US" sz="1200" b="1" dirty="0" smtClean="0">
                <a:solidFill>
                  <a:schemeClr val="tx2">
                    <a:lumMod val="75000"/>
                  </a:schemeClr>
                </a:solidFill>
                <a:latin typeface="Adobe 고딕 Std B" pitchFamily="34" charset="-127"/>
                <a:ea typeface="Adobe 고딕 Std B" pitchFamily="34" charset="-127"/>
              </a:rPr>
              <a:t>베트남 화장품 </a:t>
            </a:r>
            <a:r>
              <a:rPr lang="en-US" altLang="ko-KR" sz="1200" b="1" dirty="0" smtClean="0">
                <a:solidFill>
                  <a:schemeClr val="tx2">
                    <a:lumMod val="75000"/>
                  </a:schemeClr>
                </a:solidFill>
                <a:latin typeface="Adobe 고딕 Std B" pitchFamily="34" charset="-127"/>
                <a:ea typeface="Adobe 고딕 Std B" pitchFamily="34" charset="-127"/>
              </a:rPr>
              <a:t>e-</a:t>
            </a:r>
            <a:r>
              <a:rPr lang="ko-KR" altLang="en-US" sz="1200" b="1" dirty="0" smtClean="0">
                <a:solidFill>
                  <a:schemeClr val="tx2">
                    <a:lumMod val="75000"/>
                  </a:schemeClr>
                </a:solidFill>
                <a:latin typeface="Adobe 고딕 Std B" pitchFamily="34" charset="-127"/>
                <a:ea typeface="Adobe 고딕 Std B" pitchFamily="34" charset="-127"/>
              </a:rPr>
              <a:t>신고         </a:t>
            </a:r>
            <a:r>
              <a:rPr lang="en-US" altLang="ko-KR" sz="1200" b="1" dirty="0">
                <a:solidFill>
                  <a:schemeClr val="tx2">
                    <a:lumMod val="75000"/>
                  </a:schemeClr>
                </a:solidFill>
                <a:latin typeface="Adobe 고딕 Std B" pitchFamily="34" charset="-127"/>
                <a:ea typeface="Adobe 고딕 Std B" pitchFamily="34" charset="-127"/>
                <a:hlinkClick r:id="rId5"/>
              </a:rPr>
              <a:t>http://www.congbomypham.cqldvn.gov.vn</a:t>
            </a:r>
            <a:endParaRPr lang="en-US" altLang="ko-KR" sz="1200" b="1" dirty="0">
              <a:solidFill>
                <a:schemeClr val="tx2">
                  <a:lumMod val="75000"/>
                </a:schemeClr>
              </a:solidFill>
              <a:latin typeface="Adobe 고딕 Std B" pitchFamily="34" charset="-127"/>
              <a:ea typeface="Adobe 고딕 Std B" pitchFamily="34" charset="-127"/>
            </a:endParaRPr>
          </a:p>
          <a:p>
            <a:pPr>
              <a:lnSpc>
                <a:spcPct val="150000"/>
              </a:lnSpc>
            </a:pPr>
            <a:endParaRPr lang="en-US" altLang="ko-KR" sz="1200" b="1" dirty="0" smtClean="0">
              <a:solidFill>
                <a:schemeClr val="tx2">
                  <a:lumMod val="75000"/>
                </a:schemeClr>
              </a:solidFill>
              <a:latin typeface="Adobe 고딕 Std B" pitchFamily="34" charset="-127"/>
              <a:ea typeface="Adobe 고딕 Std B" pitchFamily="34" charset="-127"/>
            </a:endParaRPr>
          </a:p>
        </p:txBody>
      </p:sp>
      <p:sp>
        <p:nvSpPr>
          <p:cNvPr id="26" name="제목 11"/>
          <p:cNvSpPr>
            <a:spLocks noGrp="1"/>
          </p:cNvSpPr>
          <p:nvPr>
            <p:ph type="title"/>
          </p:nvPr>
        </p:nvSpPr>
        <p:spPr>
          <a:xfrm>
            <a:off x="592138" y="188913"/>
            <a:ext cx="7288212" cy="463550"/>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smtClean="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pic>
        <p:nvPicPr>
          <p:cNvPr id="14338" name="Picture 2" descr="C:\Users\대한화장품협회\Desktop\3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217" y="1169641"/>
            <a:ext cx="746150" cy="71171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대한화장품협회\Desktop\89-.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1624" y="1881353"/>
            <a:ext cx="4585648" cy="306169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대한화장품협회\Desktop\14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30229" y="251590"/>
            <a:ext cx="1047750" cy="666750"/>
          </a:xfrm>
          <a:prstGeom prst="rect">
            <a:avLst/>
          </a:prstGeom>
          <a:noFill/>
          <a:extLst>
            <a:ext uri="{909E8E84-426E-40DD-AFC4-6F175D3DCCD1}">
              <a14:hiddenFill xmlns:a14="http://schemas.microsoft.com/office/drawing/2010/main">
                <a:solidFill>
                  <a:srgbClr val="FFFFFF"/>
                </a:solidFill>
              </a14:hiddenFill>
            </a:ext>
          </a:extLst>
        </p:spPr>
      </p:pic>
      <p:sp>
        <p:nvSpPr>
          <p:cNvPr id="22"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Tree>
    <p:extLst>
      <p:ext uri="{BB962C8B-B14F-4D97-AF65-F5344CB8AC3E}">
        <p14:creationId xmlns:p14="http://schemas.microsoft.com/office/powerpoint/2010/main" val="2568642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53</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Adobe 고딕 Std B" pitchFamily="34" charset="-127"/>
                <a:ea typeface="Adobe 고딕 Std B" pitchFamily="34" charset="-127"/>
              </a:rPr>
              <a:t>베트</a:t>
            </a:r>
            <a:r>
              <a:rPr lang="ko-KR" altLang="en-US" sz="1700" b="1" dirty="0">
                <a:solidFill>
                  <a:schemeClr val="bg1"/>
                </a:solidFill>
                <a:latin typeface="Adobe 고딕 Std B" pitchFamily="34" charset="-127"/>
                <a:ea typeface="Adobe 고딕 Std B" pitchFamily="34" charset="-127"/>
              </a:rPr>
              <a:t>남</a:t>
            </a:r>
            <a:r>
              <a:rPr lang="ko-KR" altLang="en-US" sz="1700" b="1" dirty="0" smtClean="0">
                <a:solidFill>
                  <a:schemeClr val="bg1"/>
                </a:solidFill>
                <a:latin typeface="Adobe 고딕 Std B" pitchFamily="34" charset="-127"/>
                <a:ea typeface="Adobe 고딕 Std B" pitchFamily="34" charset="-127"/>
              </a:rPr>
              <a:t> 화장품 </a:t>
            </a:r>
            <a:r>
              <a:rPr lang="en-US" altLang="ko-KR" sz="1700" b="1" dirty="0" smtClean="0">
                <a:solidFill>
                  <a:schemeClr val="bg1"/>
                </a:solidFill>
                <a:latin typeface="Adobe 고딕 Std B" pitchFamily="34" charset="-127"/>
                <a:ea typeface="Adobe 고딕 Std B" pitchFamily="34" charset="-127"/>
              </a:rPr>
              <a:t>e-</a:t>
            </a:r>
            <a:r>
              <a:rPr lang="ko-KR" altLang="en-US" sz="1700" b="1" dirty="0" smtClean="0">
                <a:solidFill>
                  <a:schemeClr val="bg1"/>
                </a:solidFill>
                <a:latin typeface="Adobe 고딕 Std B" pitchFamily="34" charset="-127"/>
                <a:ea typeface="Adobe 고딕 Std B" pitchFamily="34" charset="-127"/>
              </a:rPr>
              <a:t>신고</a:t>
            </a:r>
            <a:endParaRPr lang="ko-KR" altLang="en-US" sz="1700" b="1" dirty="0">
              <a:solidFill>
                <a:schemeClr val="bg1"/>
              </a:solidFill>
              <a:latin typeface="Adobe 고딕 Std B" pitchFamily="34" charset="-127"/>
              <a:ea typeface="Adobe 고딕 Std B" pitchFamily="34"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22" name="모서리가 둥근 직사각형 21"/>
          <p:cNvSpPr/>
          <p:nvPr/>
        </p:nvSpPr>
        <p:spPr>
          <a:xfrm>
            <a:off x="130096" y="1129308"/>
            <a:ext cx="4514474" cy="3975758"/>
          </a:xfrm>
          <a:prstGeom prst="roundRect">
            <a:avLst>
              <a:gd name="adj" fmla="val 8518"/>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50000"/>
              </a:lnSpc>
              <a:buFont typeface="Wingdings" panose="05000000000000000000" pitchFamily="2" charset="2"/>
              <a:buChar char="§"/>
            </a:pPr>
            <a:r>
              <a:rPr lang="ko-KR" altLang="en-US" sz="1200" b="1" dirty="0" smtClean="0">
                <a:solidFill>
                  <a:schemeClr val="tx2">
                    <a:lumMod val="75000"/>
                  </a:schemeClr>
                </a:solidFill>
                <a:latin typeface="굴림" panose="020B0600000101010101" pitchFamily="50" charset="-127"/>
                <a:ea typeface="굴림" panose="020B0600000101010101" pitchFamily="50" charset="-127"/>
              </a:rPr>
              <a:t>정보 기입</a:t>
            </a:r>
            <a:endParaRPr lang="en-US" altLang="ko-KR" sz="1200" b="1"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smtClean="0">
                <a:solidFill>
                  <a:schemeClr val="tx1"/>
                </a:solidFill>
                <a:latin typeface="굴림" panose="020B0600000101010101" pitchFamily="50" charset="-127"/>
                <a:ea typeface="굴림" panose="020B0600000101010101" pitchFamily="50" charset="-127"/>
              </a:rPr>
              <a:t>- </a:t>
            </a:r>
            <a:r>
              <a:rPr lang="ko-KR" altLang="en-US" sz="1200" dirty="0">
                <a:solidFill>
                  <a:schemeClr val="tx2">
                    <a:lumMod val="75000"/>
                  </a:schemeClr>
                </a:solidFill>
                <a:latin typeface="굴림" panose="020B0600000101010101" pitchFamily="50" charset="-127"/>
                <a:ea typeface="굴림" panose="020B0600000101010101" pitchFamily="50" charset="-127"/>
              </a:rPr>
              <a:t>제품 신고에 기재해야 할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내용은 아래와 같습니다</a:t>
            </a:r>
            <a:r>
              <a:rPr lang="en-US" altLang="ko-KR" sz="1200" dirty="0" smtClean="0">
                <a:solidFill>
                  <a:schemeClr val="tx2">
                    <a:lumMod val="75000"/>
                  </a:schemeClr>
                </a:solidFill>
                <a:latin typeface="굴림" panose="020B0600000101010101" pitchFamily="50" charset="-127"/>
                <a:ea typeface="굴림" panose="020B0600000101010101" pitchFamily="50" charset="-127"/>
              </a:rPr>
              <a:t>.</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브랜드명</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제품명</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색조가 </a:t>
            </a:r>
            <a:r>
              <a:rPr lang="ko-KR" altLang="en-US" sz="1200" dirty="0">
                <a:solidFill>
                  <a:schemeClr val="tx2">
                    <a:lumMod val="75000"/>
                  </a:schemeClr>
                </a:solidFill>
                <a:latin typeface="굴림" panose="020B0600000101010101" pitchFamily="50" charset="-127"/>
                <a:ea typeface="굴림" panose="020B0600000101010101" pitchFamily="50" charset="-127"/>
              </a:rPr>
              <a:t>여러 개인 제품의 경우에는 각 색조의 명칭</a:t>
            </a:r>
            <a:r>
              <a:rPr lang="en-US" altLang="ko-KR" sz="1200" dirty="0">
                <a:solidFill>
                  <a:schemeClr val="tx2">
                    <a:lumMod val="75000"/>
                  </a:schemeClr>
                </a:solidFill>
                <a:latin typeface="굴림" panose="020B0600000101010101" pitchFamily="50" charset="-127"/>
                <a:ea typeface="굴림" panose="020B0600000101010101" pitchFamily="50" charset="-127"/>
              </a:rPr>
              <a:t>/</a:t>
            </a:r>
            <a:r>
              <a:rPr lang="ko-KR" altLang="en-US" sz="1200" dirty="0">
                <a:solidFill>
                  <a:schemeClr val="tx2">
                    <a:lumMod val="75000"/>
                  </a:schemeClr>
                </a:solidFill>
                <a:latin typeface="굴림" panose="020B0600000101010101" pitchFamily="50" charset="-127"/>
                <a:ea typeface="굴림" panose="020B0600000101010101" pitchFamily="50" charset="-127"/>
              </a:rPr>
              <a:t>번호</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제품 타입</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사용 </a:t>
            </a:r>
            <a:r>
              <a:rPr lang="ko-KR" altLang="en-US" sz="1200" dirty="0">
                <a:solidFill>
                  <a:schemeClr val="tx2">
                    <a:lumMod val="75000"/>
                  </a:schemeClr>
                </a:solidFill>
                <a:latin typeface="굴림" panose="020B0600000101010101" pitchFamily="50" charset="-127"/>
                <a:ea typeface="굴림" panose="020B0600000101010101" pitchFamily="50" charset="-127"/>
              </a:rPr>
              <a:t>용도</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제품 </a:t>
            </a:r>
            <a:r>
              <a:rPr lang="ko-KR" altLang="en-US" sz="1200" dirty="0">
                <a:solidFill>
                  <a:schemeClr val="tx2">
                    <a:lumMod val="75000"/>
                  </a:schemeClr>
                </a:solidFill>
                <a:latin typeface="굴림" panose="020B0600000101010101" pitchFamily="50" charset="-127"/>
                <a:ea typeface="굴림" panose="020B0600000101010101" pitchFamily="50" charset="-127"/>
              </a:rPr>
              <a:t>제공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형태</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제조업자</a:t>
            </a:r>
            <a:r>
              <a:rPr lang="en-US" altLang="ko-KR" sz="1200" dirty="0" smtClean="0">
                <a:solidFill>
                  <a:schemeClr val="tx2">
                    <a:lumMod val="75000"/>
                  </a:schemeClr>
                </a:solidFill>
                <a:latin typeface="굴림" panose="020B0600000101010101" pitchFamily="50" charset="-127"/>
                <a:ea typeface="굴림" panose="020B0600000101010101" pitchFamily="50" charset="-127"/>
              </a:rPr>
              <a:t>/</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유통</a:t>
            </a:r>
            <a:r>
              <a:rPr lang="ko-KR" altLang="en-US" sz="1200" dirty="0">
                <a:solidFill>
                  <a:schemeClr val="tx2">
                    <a:lumMod val="75000"/>
                  </a:schemeClr>
                </a:solidFill>
                <a:latin typeface="굴림" panose="020B0600000101010101" pitchFamily="50" charset="-127"/>
                <a:ea typeface="굴림" panose="020B0600000101010101" pitchFamily="50" charset="-127"/>
              </a:rPr>
              <a:t>업</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자</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정보</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제품을 </a:t>
            </a:r>
            <a:r>
              <a:rPr lang="ko-KR" altLang="en-US" sz="1200" dirty="0">
                <a:solidFill>
                  <a:schemeClr val="tx2">
                    <a:lumMod val="75000"/>
                  </a:schemeClr>
                </a:solidFill>
                <a:latin typeface="굴림" panose="020B0600000101010101" pitchFamily="50" charset="-127"/>
                <a:ea typeface="굴림" panose="020B0600000101010101" pitchFamily="50" charset="-127"/>
              </a:rPr>
              <a:t>출시하는 현지 회사 정보</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현지 </a:t>
            </a:r>
            <a:r>
              <a:rPr lang="ko-KR" altLang="en-US" sz="1200" dirty="0">
                <a:solidFill>
                  <a:schemeClr val="tx2">
                    <a:lumMod val="75000"/>
                  </a:schemeClr>
                </a:solidFill>
                <a:latin typeface="굴림" panose="020B0600000101010101" pitchFamily="50" charset="-127"/>
                <a:ea typeface="굴림" panose="020B0600000101010101" pitchFamily="50" charset="-127"/>
              </a:rPr>
              <a:t>회사 대표자 정보</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제품 </a:t>
            </a:r>
            <a:r>
              <a:rPr lang="ko-KR" altLang="en-US" sz="1200" dirty="0">
                <a:solidFill>
                  <a:schemeClr val="tx2">
                    <a:lumMod val="75000"/>
                  </a:schemeClr>
                </a:solidFill>
                <a:latin typeface="굴림" panose="020B0600000101010101" pitchFamily="50" charset="-127"/>
                <a:ea typeface="굴림" panose="020B0600000101010101" pitchFamily="50" charset="-127"/>
              </a:rPr>
              <a:t>성분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목록</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smtClean="0">
                <a:solidFill>
                  <a:schemeClr val="tx2">
                    <a:lumMod val="75000"/>
                  </a:schemeClr>
                </a:solidFill>
                <a:latin typeface="굴림" panose="020B0600000101010101" pitchFamily="50" charset="-127"/>
                <a:ea typeface="굴림" panose="020B0600000101010101" pitchFamily="50" charset="-127"/>
              </a:rPr>
              <a:t>  </a:t>
            </a: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아세안화장품지침과 </a:t>
            </a:r>
            <a:r>
              <a:rPr lang="ko-KR" altLang="en-US" sz="1200" dirty="0">
                <a:solidFill>
                  <a:schemeClr val="tx2">
                    <a:lumMod val="75000"/>
                  </a:schemeClr>
                </a:solidFill>
                <a:latin typeface="굴림" panose="020B0600000101010101" pitchFamily="50" charset="-127"/>
                <a:ea typeface="굴림" panose="020B0600000101010101" pitchFamily="50" charset="-127"/>
              </a:rPr>
              <a:t>그 부속서 및 부록에 명시된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모든</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a:solidFill>
                  <a:schemeClr val="tx2">
                    <a:lumMod val="75000"/>
                  </a:schemeClr>
                </a:solidFill>
                <a:latin typeface="굴림" panose="020B0600000101010101" pitchFamily="50" charset="-127"/>
                <a:ea typeface="굴림" panose="020B0600000101010101" pitchFamily="50" charset="-127"/>
              </a:rPr>
              <a:t> </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  요건들을 준수한다는 </a:t>
            </a:r>
            <a:r>
              <a:rPr lang="ko-KR" altLang="en-US" sz="1200" dirty="0">
                <a:solidFill>
                  <a:schemeClr val="tx2">
                    <a:lumMod val="75000"/>
                  </a:schemeClr>
                </a:solidFill>
                <a:latin typeface="굴림" panose="020B0600000101010101" pitchFamily="50" charset="-127"/>
                <a:ea typeface="굴림" panose="020B0600000101010101" pitchFamily="50" charset="-127"/>
              </a:rPr>
              <a:t>내용의 선서</a:t>
            </a:r>
            <a:r>
              <a:rPr lang="en-US" altLang="ko-KR" sz="1200" dirty="0">
                <a:solidFill>
                  <a:schemeClr val="tx2">
                    <a:lumMod val="75000"/>
                  </a:schemeClr>
                </a:solidFill>
                <a:latin typeface="굴림" panose="020B0600000101010101" pitchFamily="50" charset="-127"/>
                <a:ea typeface="굴림" panose="020B0600000101010101" pitchFamily="50" charset="-127"/>
              </a:rPr>
              <a:t>(Declaration) </a:t>
            </a:r>
            <a:r>
              <a:rPr lang="ko-KR" altLang="en-US" sz="1200" dirty="0">
                <a:solidFill>
                  <a:schemeClr val="tx2">
                    <a:lumMod val="75000"/>
                  </a:schemeClr>
                </a:solidFill>
                <a:latin typeface="굴림" panose="020B0600000101010101" pitchFamily="50" charset="-127"/>
                <a:ea typeface="굴림" panose="020B0600000101010101" pitchFamily="50" charset="-127"/>
              </a:rPr>
              <a:t>에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동의</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p:txBody>
      </p:sp>
      <p:pic>
        <p:nvPicPr>
          <p:cNvPr id="5122" name="Picture 2" descr="C:\Users\대한화장품협회\Desktop\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4540" y="1127902"/>
            <a:ext cx="2076679" cy="3769751"/>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C:\Users\대한화장품협회\Desktop\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0846" y="1156930"/>
            <a:ext cx="2118773" cy="374072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대한화장품협회\Desktop\14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0229" y="251590"/>
            <a:ext cx="1047750" cy="666750"/>
          </a:xfrm>
          <a:prstGeom prst="rect">
            <a:avLst/>
          </a:prstGeom>
          <a:noFill/>
          <a:extLst>
            <a:ext uri="{909E8E84-426E-40DD-AFC4-6F175D3DCCD1}">
              <a14:hiddenFill xmlns:a14="http://schemas.microsoft.com/office/drawing/2010/main">
                <a:solidFill>
                  <a:srgbClr val="FFFFFF"/>
                </a:solidFill>
              </a14:hiddenFill>
            </a:ext>
          </a:extLst>
        </p:spPr>
      </p:pic>
      <p:sp>
        <p:nvSpPr>
          <p:cNvPr id="15" name="제목 11"/>
          <p:cNvSpPr>
            <a:spLocks noGrp="1"/>
          </p:cNvSpPr>
          <p:nvPr>
            <p:ph type="title"/>
          </p:nvPr>
        </p:nvSpPr>
        <p:spPr>
          <a:xfrm>
            <a:off x="592138" y="188913"/>
            <a:ext cx="7288212" cy="463550"/>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smtClean="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16"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Tree>
    <p:extLst>
      <p:ext uri="{BB962C8B-B14F-4D97-AF65-F5344CB8AC3E}">
        <p14:creationId xmlns:p14="http://schemas.microsoft.com/office/powerpoint/2010/main" val="18626469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54</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Adobe 고딕 Std B" pitchFamily="34" charset="-127"/>
                <a:ea typeface="Adobe 고딕 Std B" pitchFamily="34" charset="-127"/>
              </a:rPr>
              <a:t>싱가포</a:t>
            </a:r>
            <a:r>
              <a:rPr lang="ko-KR" altLang="en-US" sz="1700" b="1" dirty="0">
                <a:solidFill>
                  <a:schemeClr val="bg1"/>
                </a:solidFill>
                <a:latin typeface="Adobe 고딕 Std B" pitchFamily="34" charset="-127"/>
                <a:ea typeface="Adobe 고딕 Std B" pitchFamily="34" charset="-127"/>
              </a:rPr>
              <a:t>르</a:t>
            </a:r>
            <a:r>
              <a:rPr lang="ko-KR" altLang="en-US" sz="1700" b="1" dirty="0" smtClean="0">
                <a:solidFill>
                  <a:schemeClr val="bg1"/>
                </a:solidFill>
                <a:latin typeface="Adobe 고딕 Std B" pitchFamily="34" charset="-127"/>
                <a:ea typeface="Adobe 고딕 Std B" pitchFamily="34" charset="-127"/>
              </a:rPr>
              <a:t> 화장품 </a:t>
            </a:r>
            <a:r>
              <a:rPr lang="en-US" altLang="ko-KR" sz="1700" b="1" dirty="0" smtClean="0">
                <a:solidFill>
                  <a:schemeClr val="bg1"/>
                </a:solidFill>
                <a:latin typeface="Adobe 고딕 Std B" pitchFamily="34" charset="-127"/>
                <a:ea typeface="Adobe 고딕 Std B" pitchFamily="34" charset="-127"/>
              </a:rPr>
              <a:t>e-</a:t>
            </a:r>
            <a:r>
              <a:rPr lang="ko-KR" altLang="en-US" sz="1700" b="1" dirty="0" smtClean="0">
                <a:solidFill>
                  <a:schemeClr val="bg1"/>
                </a:solidFill>
                <a:latin typeface="Adobe 고딕 Std B" pitchFamily="34" charset="-127"/>
                <a:ea typeface="Adobe 고딕 Std B" pitchFamily="34" charset="-127"/>
              </a:rPr>
              <a:t>신고</a:t>
            </a:r>
            <a:endParaRPr lang="ko-KR" altLang="en-US" sz="1700" b="1" dirty="0">
              <a:solidFill>
                <a:schemeClr val="bg1"/>
              </a:solidFill>
              <a:latin typeface="Adobe 고딕 Std B" pitchFamily="34" charset="-127"/>
              <a:ea typeface="Adobe 고딕 Std B" pitchFamily="34"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grpSp>
        <p:nvGrpSpPr>
          <p:cNvPr id="16" name="그룹 15">
            <a:extLst>
              <a:ext uri="{FF2B5EF4-FFF2-40B4-BE49-F238E27FC236}">
                <a16:creationId xmlns:a16="http://schemas.microsoft.com/office/drawing/2014/main" xmlns="" id="{3146865C-CDC3-4CAD-ABF2-5256E77465C6}"/>
              </a:ext>
            </a:extLst>
          </p:cNvPr>
          <p:cNvGrpSpPr/>
          <p:nvPr/>
        </p:nvGrpSpPr>
        <p:grpSpPr>
          <a:xfrm>
            <a:off x="760629" y="2001702"/>
            <a:ext cx="2687467" cy="2250311"/>
            <a:chOff x="358482" y="2549591"/>
            <a:chExt cx="2687467" cy="2250311"/>
          </a:xfrm>
        </p:grpSpPr>
        <p:grpSp>
          <p:nvGrpSpPr>
            <p:cNvPr id="18" name="그룹 17"/>
            <p:cNvGrpSpPr/>
            <p:nvPr/>
          </p:nvGrpSpPr>
          <p:grpSpPr>
            <a:xfrm>
              <a:off x="1402166" y="2549591"/>
              <a:ext cx="600075" cy="681787"/>
              <a:chOff x="1402166" y="2444816"/>
              <a:chExt cx="600075" cy="681787"/>
            </a:xfrm>
          </p:grpSpPr>
          <p:sp>
            <p:nvSpPr>
              <p:cNvPr id="20" name="양쪽 모서리가 둥근 사각형 19"/>
              <p:cNvSpPr/>
              <p:nvPr/>
            </p:nvSpPr>
            <p:spPr>
              <a:xfrm rot="10800000">
                <a:off x="1402166" y="2444816"/>
                <a:ext cx="600075" cy="681787"/>
              </a:xfrm>
              <a:prstGeom prst="round2SameRect">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21" name="이등변 삼각형 20"/>
              <p:cNvSpPr/>
              <p:nvPr/>
            </p:nvSpPr>
            <p:spPr>
              <a:xfrm flipV="1">
                <a:off x="1628770" y="2444816"/>
                <a:ext cx="146865" cy="134054"/>
              </a:xfrm>
              <a:prstGeom prst="triangle">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3" name="TextBox 17"/>
              <p:cNvSpPr txBox="1"/>
              <p:nvPr/>
            </p:nvSpPr>
            <p:spPr>
              <a:xfrm>
                <a:off x="1609837" y="2546714"/>
                <a:ext cx="184731" cy="55399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endParaRPr lang="ko-KR" altLang="en-US" sz="3000" b="1" dirty="0">
                  <a:ln>
                    <a:solidFill>
                      <a:schemeClr val="tx1">
                        <a:alpha val="0"/>
                      </a:schemeClr>
                    </a:solidFill>
                  </a:ln>
                  <a:solidFill>
                    <a:schemeClr val="bg1"/>
                  </a:solidFill>
                  <a:latin typeface="나눔명조 ExtraBold" panose="02020603020101020101" pitchFamily="18" charset="-127"/>
                  <a:ea typeface="나눔명조 ExtraBold" panose="02020603020101020101" pitchFamily="18" charset="-127"/>
                </a:endParaRPr>
              </a:p>
            </p:txBody>
          </p:sp>
        </p:grpSp>
        <p:sp>
          <p:nvSpPr>
            <p:cNvPr id="19" name="TextBox 17"/>
            <p:cNvSpPr txBox="1"/>
            <p:nvPr/>
          </p:nvSpPr>
          <p:spPr>
            <a:xfrm>
              <a:off x="358482" y="3399519"/>
              <a:ext cx="2687467" cy="1400383"/>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STEP-BY-STEP</a:t>
              </a:r>
            </a:p>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GUIDE ON</a:t>
              </a:r>
            </a:p>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COSMETIC PRODUCT</a:t>
              </a:r>
            </a:p>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NOTIFICATION</a:t>
              </a:r>
            </a:p>
          </p:txBody>
        </p:sp>
      </p:grpSp>
      <p:sp>
        <p:nvSpPr>
          <p:cNvPr id="17" name="직사각형 16">
            <a:extLst>
              <a:ext uri="{FF2B5EF4-FFF2-40B4-BE49-F238E27FC236}">
                <a16:creationId xmlns:a16="http://schemas.microsoft.com/office/drawing/2014/main" xmlns="" id="{5F306A9A-604A-4C0C-AF32-511D66FD44E0}"/>
              </a:ext>
            </a:extLst>
          </p:cNvPr>
          <p:cNvSpPr/>
          <p:nvPr/>
        </p:nvSpPr>
        <p:spPr>
          <a:xfrm>
            <a:off x="673217" y="2001703"/>
            <a:ext cx="2862263" cy="2552700"/>
          </a:xfrm>
          <a:prstGeom prst="rect">
            <a:avLst/>
          </a:prstGeom>
          <a:noFill/>
          <a:ln w="25400">
            <a:solidFill>
              <a:srgbClr val="D4526B">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38724" y="1255540"/>
            <a:ext cx="430649" cy="380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p:cNvSpPr txBox="1"/>
          <p:nvPr/>
        </p:nvSpPr>
        <p:spPr>
          <a:xfrm>
            <a:off x="4389345" y="1255944"/>
            <a:ext cx="4948746" cy="341953"/>
          </a:xfrm>
          <a:prstGeom prst="rect">
            <a:avLst/>
          </a:prstGeom>
          <a:noFill/>
        </p:spPr>
        <p:txBody>
          <a:bodyPr wrap="square" rtlCol="0">
            <a:spAutoFit/>
          </a:bodyPr>
          <a:lstStyle/>
          <a:p>
            <a:pPr>
              <a:lnSpc>
                <a:spcPct val="150000"/>
              </a:lnSpc>
            </a:pPr>
            <a:r>
              <a:rPr lang="ko-KR" altLang="en-US" sz="1200" b="1" dirty="0" smtClean="0">
                <a:solidFill>
                  <a:schemeClr val="tx2">
                    <a:lumMod val="75000"/>
                  </a:schemeClr>
                </a:solidFill>
                <a:latin typeface="Adobe 고딕 Std B" pitchFamily="34" charset="-127"/>
                <a:ea typeface="Adobe 고딕 Std B" pitchFamily="34" charset="-127"/>
              </a:rPr>
              <a:t>싱가포르 보건 과학청</a:t>
            </a:r>
            <a:r>
              <a:rPr lang="en-US" altLang="ko-KR" sz="1200" b="1" dirty="0" smtClean="0">
                <a:solidFill>
                  <a:schemeClr val="tx2">
                    <a:lumMod val="75000"/>
                  </a:schemeClr>
                </a:solidFill>
                <a:latin typeface="Adobe 고딕 Std B" pitchFamily="34" charset="-127"/>
                <a:ea typeface="Adobe 고딕 Std B" pitchFamily="34" charset="-127"/>
              </a:rPr>
              <a:t>(HSA)                          http</a:t>
            </a:r>
            <a:r>
              <a:rPr lang="en-US" altLang="ko-KR" sz="1200" b="1" dirty="0">
                <a:solidFill>
                  <a:schemeClr val="tx2">
                    <a:lumMod val="75000"/>
                  </a:schemeClr>
                </a:solidFill>
                <a:latin typeface="Adobe 고딕 Std B" pitchFamily="34" charset="-127"/>
                <a:ea typeface="Adobe 고딕 Std B" pitchFamily="34" charset="-127"/>
              </a:rPr>
              <a:t>://www.hsa.gov.sg</a:t>
            </a:r>
          </a:p>
        </p:txBody>
      </p:sp>
      <p:pic>
        <p:nvPicPr>
          <p:cNvPr id="9218" name="Picture 2" descr="C:\Users\대한화장품협회\Desktop\51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059" y="1178390"/>
            <a:ext cx="1463931" cy="649876"/>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대한화장품협회\Desktop\25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8643" y="1828266"/>
            <a:ext cx="3563517" cy="298120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대한화장품협회\Desktop\42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0229" y="242888"/>
            <a:ext cx="1047750" cy="704850"/>
          </a:xfrm>
          <a:prstGeom prst="rect">
            <a:avLst/>
          </a:prstGeom>
          <a:noFill/>
          <a:extLst>
            <a:ext uri="{909E8E84-426E-40DD-AFC4-6F175D3DCCD1}">
              <a14:hiddenFill xmlns:a14="http://schemas.microsoft.com/office/drawing/2010/main">
                <a:solidFill>
                  <a:srgbClr val="FFFFFF"/>
                </a:solidFill>
              </a14:hiddenFill>
            </a:ext>
          </a:extLst>
        </p:spPr>
      </p:pic>
      <p:sp>
        <p:nvSpPr>
          <p:cNvPr id="22" name="제목 11"/>
          <p:cNvSpPr>
            <a:spLocks noGrp="1"/>
          </p:cNvSpPr>
          <p:nvPr>
            <p:ph type="title"/>
          </p:nvPr>
        </p:nvSpPr>
        <p:spPr>
          <a:xfrm>
            <a:off x="592138" y="188913"/>
            <a:ext cx="7288212" cy="463550"/>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smtClean="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25"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Tree>
    <p:extLst>
      <p:ext uri="{BB962C8B-B14F-4D97-AF65-F5344CB8AC3E}">
        <p14:creationId xmlns:p14="http://schemas.microsoft.com/office/powerpoint/2010/main" val="1160301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55</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Adobe 고딕 Std B" pitchFamily="34" charset="-127"/>
                <a:ea typeface="Adobe 고딕 Std B" pitchFamily="34" charset="-127"/>
              </a:rPr>
              <a:t>싱가포</a:t>
            </a:r>
            <a:r>
              <a:rPr lang="ko-KR" altLang="en-US" sz="1700" b="1" dirty="0">
                <a:solidFill>
                  <a:schemeClr val="bg1"/>
                </a:solidFill>
                <a:latin typeface="Adobe 고딕 Std B" pitchFamily="34" charset="-127"/>
                <a:ea typeface="Adobe 고딕 Std B" pitchFamily="34" charset="-127"/>
              </a:rPr>
              <a:t>르</a:t>
            </a:r>
            <a:r>
              <a:rPr lang="ko-KR" altLang="en-US" sz="1700" b="1" dirty="0" smtClean="0">
                <a:solidFill>
                  <a:schemeClr val="bg1"/>
                </a:solidFill>
                <a:latin typeface="Adobe 고딕 Std B" pitchFamily="34" charset="-127"/>
                <a:ea typeface="Adobe 고딕 Std B" pitchFamily="34" charset="-127"/>
              </a:rPr>
              <a:t> 화장품 </a:t>
            </a:r>
            <a:r>
              <a:rPr lang="en-US" altLang="ko-KR" sz="1700" b="1" dirty="0" smtClean="0">
                <a:solidFill>
                  <a:schemeClr val="bg1"/>
                </a:solidFill>
                <a:latin typeface="Adobe 고딕 Std B" pitchFamily="34" charset="-127"/>
                <a:ea typeface="Adobe 고딕 Std B" pitchFamily="34" charset="-127"/>
              </a:rPr>
              <a:t>e-</a:t>
            </a:r>
            <a:r>
              <a:rPr lang="ko-KR" altLang="en-US" sz="1700" b="1" dirty="0" smtClean="0">
                <a:solidFill>
                  <a:schemeClr val="bg1"/>
                </a:solidFill>
                <a:latin typeface="Adobe 고딕 Std B" pitchFamily="34" charset="-127"/>
                <a:ea typeface="Adobe 고딕 Std B" pitchFamily="34" charset="-127"/>
              </a:rPr>
              <a:t>신고</a:t>
            </a:r>
            <a:endParaRPr lang="ko-KR" altLang="en-US" sz="1700" b="1" dirty="0">
              <a:solidFill>
                <a:schemeClr val="bg1"/>
              </a:solidFill>
              <a:latin typeface="Adobe 고딕 Std B" pitchFamily="34" charset="-127"/>
              <a:ea typeface="Adobe 고딕 Std B" pitchFamily="34"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22" name="모서리가 둥근 직사각형 21"/>
          <p:cNvSpPr/>
          <p:nvPr/>
        </p:nvSpPr>
        <p:spPr>
          <a:xfrm>
            <a:off x="136816" y="1173072"/>
            <a:ext cx="5026045" cy="3620340"/>
          </a:xfrm>
          <a:prstGeom prst="roundRect">
            <a:avLst>
              <a:gd name="adj" fmla="val 8518"/>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50000"/>
              </a:lnSpc>
              <a:buFont typeface="Wingdings" panose="05000000000000000000" pitchFamily="2" charset="2"/>
              <a:buChar char="§"/>
            </a:pPr>
            <a:r>
              <a:rPr lang="ko-KR" altLang="en-US" sz="1200" b="1" dirty="0" smtClean="0">
                <a:solidFill>
                  <a:schemeClr val="tx2">
                    <a:lumMod val="75000"/>
                  </a:schemeClr>
                </a:solidFill>
                <a:latin typeface="굴림" panose="020B0600000101010101" pitchFamily="50" charset="-127"/>
                <a:ea typeface="굴림" panose="020B0600000101010101" pitchFamily="50" charset="-127"/>
              </a:rPr>
              <a:t>정보 기입</a:t>
            </a:r>
            <a:endParaRPr lang="en-US" altLang="ko-KR" sz="1200" b="1"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로그인 후에는 접속 환영 페이지가 나타납니다</a:t>
            </a:r>
            <a:r>
              <a:rPr lang="en-US" altLang="ko-KR" sz="1200" dirty="0" smtClean="0">
                <a:solidFill>
                  <a:schemeClr val="tx2">
                    <a:lumMod val="75000"/>
                  </a:schemeClr>
                </a:solidFill>
                <a:latin typeface="굴림" panose="020B0600000101010101" pitchFamily="50" charset="-127"/>
                <a:ea typeface="굴림" panose="020B0600000101010101" pitchFamily="50" charset="-127"/>
              </a:rPr>
              <a:t>.</a:t>
            </a:r>
          </a:p>
          <a:p>
            <a:pPr>
              <a:lnSpc>
                <a:spcPct val="150000"/>
              </a:lnSpc>
            </a:pPr>
            <a:r>
              <a:rPr lang="en-US" altLang="ko-KR" sz="1200" dirty="0">
                <a:solidFill>
                  <a:schemeClr val="tx1"/>
                </a:solidFill>
                <a:latin typeface="굴림" panose="020B0600000101010101" pitchFamily="50" charset="-127"/>
                <a:ea typeface="굴림" panose="020B0600000101010101" pitchFamily="50" charset="-127"/>
              </a:rPr>
              <a:t> </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“Accept/Continue”</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을 클릭하여 </a:t>
            </a:r>
            <a:r>
              <a:rPr lang="en-US" altLang="ko-KR" sz="1200" dirty="0" smtClean="0">
                <a:solidFill>
                  <a:schemeClr val="tx2">
                    <a:lumMod val="75000"/>
                  </a:schemeClr>
                </a:solidFill>
                <a:latin typeface="굴림" panose="020B0600000101010101" pitchFamily="50" charset="-127"/>
                <a:ea typeface="굴림" panose="020B0600000101010101" pitchFamily="50" charset="-127"/>
              </a:rPr>
              <a:t>E-service</a:t>
            </a:r>
            <a:r>
              <a:rPr lang="ko-KR" altLang="en-US" sz="1200" dirty="0" smtClean="0">
                <a:solidFill>
                  <a:schemeClr val="tx2">
                    <a:lumMod val="75000"/>
                  </a:schemeClr>
                </a:solidFill>
                <a:latin typeface="굴림" panose="020B0600000101010101" pitchFamily="50" charset="-127"/>
                <a:ea typeface="굴림" panose="020B0600000101010101" pitchFamily="50" charset="-127"/>
              </a:rPr>
              <a:t>를 진행합니다</a:t>
            </a:r>
            <a:r>
              <a:rPr lang="en-US" altLang="ko-KR" sz="1200" dirty="0" smtClean="0">
                <a:solidFill>
                  <a:schemeClr val="tx2">
                    <a:lumMod val="75000"/>
                  </a:schemeClr>
                </a:solidFill>
                <a:latin typeface="굴림" panose="020B0600000101010101" pitchFamily="50" charset="-127"/>
                <a:ea typeface="굴림" panose="020B0600000101010101" pitchFamily="50" charset="-127"/>
              </a:rPr>
              <a:t>.</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a:solidFill>
                  <a:schemeClr val="tx1"/>
                </a:solidFill>
                <a:latin typeface="굴림" panose="020B0600000101010101" pitchFamily="50" charset="-127"/>
                <a:ea typeface="굴림" panose="020B0600000101010101" pitchFamily="50" charset="-127"/>
              </a:rPr>
              <a:t> </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온라인 신청 양식으로 안내되며</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총 </a:t>
            </a:r>
            <a:r>
              <a:rPr lang="en-US" altLang="ko-KR" sz="1200" dirty="0" smtClean="0">
                <a:solidFill>
                  <a:schemeClr val="tx2">
                    <a:lumMod val="75000"/>
                  </a:schemeClr>
                </a:solidFill>
                <a:latin typeface="굴림" panose="020B0600000101010101" pitchFamily="50" charset="-127"/>
                <a:ea typeface="굴림" panose="020B0600000101010101" pitchFamily="50" charset="-127"/>
              </a:rPr>
              <a:t>6</a:t>
            </a:r>
            <a:r>
              <a:rPr lang="ko-KR" altLang="en-US" sz="1200" dirty="0" smtClean="0">
                <a:solidFill>
                  <a:schemeClr val="tx2">
                    <a:lumMod val="75000"/>
                  </a:schemeClr>
                </a:solidFill>
                <a:latin typeface="굴림" panose="020B0600000101010101" pitchFamily="50" charset="-127"/>
                <a:ea typeface="굴림" panose="020B0600000101010101" pitchFamily="50" charset="-127"/>
              </a:rPr>
              <a:t>개의 항목의 정보를 영어로</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a:solidFill>
                  <a:schemeClr val="tx2">
                    <a:lumMod val="75000"/>
                  </a:schemeClr>
                </a:solidFill>
                <a:latin typeface="굴림" panose="020B0600000101010101" pitchFamily="50" charset="-127"/>
                <a:ea typeface="굴림" panose="020B0600000101010101" pitchFamily="50" charset="-127"/>
              </a:rPr>
              <a:t> </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기입하게 됩니다</a:t>
            </a:r>
            <a:r>
              <a:rPr lang="en-US" altLang="ko-KR" sz="1200" dirty="0" smtClean="0">
                <a:solidFill>
                  <a:schemeClr val="tx2">
                    <a:lumMod val="75000"/>
                  </a:schemeClr>
                </a:solidFill>
                <a:latin typeface="굴림" panose="020B0600000101010101" pitchFamily="50" charset="-127"/>
                <a:ea typeface="굴림" panose="020B0600000101010101" pitchFamily="50" charset="-127"/>
              </a:rPr>
              <a:t>.</a:t>
            </a:r>
          </a:p>
          <a:p>
            <a:pPr>
              <a:lnSpc>
                <a:spcPct val="150000"/>
              </a:lnSpc>
            </a:pP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en-US" altLang="ko-KR" sz="1200" b="1"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a:solidFill>
                  <a:schemeClr val="tx2">
                    <a:lumMod val="75000"/>
                  </a:schemeClr>
                </a:solidFill>
                <a:latin typeface="굴림" panose="020B0600000101010101" pitchFamily="50" charset="-127"/>
                <a:ea typeface="굴림" panose="020B0600000101010101" pitchFamily="50" charset="-127"/>
              </a:rPr>
              <a:t>제품을 출시하는 현지 회사 정보</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a:solidFill>
                  <a:schemeClr val="tx2">
                    <a:lumMod val="75000"/>
                  </a:schemeClr>
                </a:solidFill>
                <a:latin typeface="굴림" panose="020B0600000101010101" pitchFamily="50" charset="-127"/>
                <a:ea typeface="굴림" panose="020B0600000101010101" pitchFamily="50" charset="-127"/>
              </a:rPr>
              <a:t>  ☞ </a:t>
            </a:r>
            <a:r>
              <a:rPr lang="ko-KR" altLang="en-US" sz="1200" dirty="0">
                <a:solidFill>
                  <a:schemeClr val="tx2">
                    <a:lumMod val="75000"/>
                  </a:schemeClr>
                </a:solidFill>
                <a:latin typeface="굴림" panose="020B0600000101010101" pitchFamily="50" charset="-127"/>
                <a:ea typeface="굴림" panose="020B0600000101010101" pitchFamily="50" charset="-127"/>
              </a:rPr>
              <a:t>현지 회사 대표자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정보</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제조업자</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정보</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smtClean="0">
                <a:solidFill>
                  <a:schemeClr val="tx2">
                    <a:lumMod val="75000"/>
                  </a:schemeClr>
                </a:solidFill>
                <a:latin typeface="굴림" panose="020B0600000101010101" pitchFamily="50" charset="-127"/>
                <a:ea typeface="굴림" panose="020B0600000101010101" pitchFamily="50" charset="-127"/>
              </a:rPr>
              <a:t>  </a:t>
            </a: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제품 정보</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smtClean="0">
                <a:solidFill>
                  <a:schemeClr val="tx2">
                    <a:lumMod val="75000"/>
                  </a:schemeClr>
                </a:solidFill>
                <a:latin typeface="굴림" panose="020B0600000101010101" pitchFamily="50" charset="-127"/>
                <a:ea typeface="굴림" panose="020B0600000101010101" pitchFamily="50" charset="-127"/>
              </a:rPr>
              <a:t>  </a:t>
            </a: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서</a:t>
            </a:r>
            <a:r>
              <a:rPr lang="ko-KR" altLang="en-US" sz="1200" dirty="0">
                <a:solidFill>
                  <a:schemeClr val="tx2">
                    <a:lumMod val="75000"/>
                  </a:schemeClr>
                </a:solidFill>
                <a:latin typeface="굴림" panose="020B0600000101010101" pitchFamily="50" charset="-127"/>
                <a:ea typeface="굴림" panose="020B0600000101010101" pitchFamily="50" charset="-127"/>
              </a:rPr>
              <a:t>류</a:t>
            </a:r>
            <a:r>
              <a:rPr lang="ko-KR" altLang="en-US" sz="1200" dirty="0" smtClean="0">
                <a:solidFill>
                  <a:schemeClr val="tx2">
                    <a:lumMod val="75000"/>
                  </a:schemeClr>
                </a:solidFill>
                <a:latin typeface="굴림" panose="020B0600000101010101" pitchFamily="50" charset="-127"/>
                <a:ea typeface="굴림" panose="020B0600000101010101" pitchFamily="50" charset="-127"/>
              </a:rPr>
              <a:t> 첨부</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smtClean="0">
                <a:solidFill>
                  <a:schemeClr val="tx2">
                    <a:lumMod val="75000"/>
                  </a:schemeClr>
                </a:solidFill>
                <a:latin typeface="굴림" panose="020B0600000101010101" pitchFamily="50" charset="-127"/>
                <a:ea typeface="굴림" panose="020B0600000101010101" pitchFamily="50" charset="-127"/>
              </a:rPr>
              <a:t>  </a:t>
            </a:r>
            <a:r>
              <a:rPr lang="en-US" altLang="ko-KR" sz="1200" b="1" dirty="0">
                <a:solidFill>
                  <a:schemeClr val="tx2">
                    <a:lumMod val="75000"/>
                  </a:schemeClr>
                </a:solidFill>
                <a:latin typeface="굴림" panose="020B0600000101010101" pitchFamily="50" charset="-127"/>
                <a:ea typeface="굴림" panose="020B0600000101010101" pitchFamily="50" charset="-127"/>
              </a:rPr>
              <a:t>☞ </a:t>
            </a:r>
            <a:r>
              <a:rPr lang="ko-KR" altLang="en-US" sz="1200" dirty="0">
                <a:solidFill>
                  <a:schemeClr val="tx2">
                    <a:lumMod val="75000"/>
                  </a:schemeClr>
                </a:solidFill>
                <a:latin typeface="굴림" panose="020B0600000101010101" pitchFamily="50" charset="-127"/>
                <a:ea typeface="굴림" panose="020B0600000101010101" pitchFamily="50" charset="-127"/>
              </a:rPr>
              <a:t>아세안화장품지침과 그 부속서 및 부록에 명시된 모든</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a:solidFill>
                  <a:schemeClr val="tx2">
                    <a:lumMod val="75000"/>
                  </a:schemeClr>
                </a:solidFill>
                <a:latin typeface="굴림" panose="020B0600000101010101" pitchFamily="50" charset="-127"/>
                <a:ea typeface="굴림" panose="020B0600000101010101" pitchFamily="50" charset="-127"/>
              </a:rPr>
              <a:t>     </a:t>
            </a:r>
            <a:r>
              <a:rPr lang="ko-KR" altLang="en-US" sz="1200" dirty="0">
                <a:solidFill>
                  <a:schemeClr val="tx2">
                    <a:lumMod val="75000"/>
                  </a:schemeClr>
                </a:solidFill>
                <a:latin typeface="굴림" panose="020B0600000101010101" pitchFamily="50" charset="-127"/>
                <a:ea typeface="굴림" panose="020B0600000101010101" pitchFamily="50" charset="-127"/>
              </a:rPr>
              <a:t>  요건들을 준수한다는 내용의 선서</a:t>
            </a:r>
            <a:r>
              <a:rPr lang="en-US" altLang="ko-KR" sz="1200" dirty="0">
                <a:solidFill>
                  <a:schemeClr val="tx2">
                    <a:lumMod val="75000"/>
                  </a:schemeClr>
                </a:solidFill>
                <a:latin typeface="굴림" panose="020B0600000101010101" pitchFamily="50" charset="-127"/>
                <a:ea typeface="굴림" panose="020B0600000101010101" pitchFamily="50" charset="-127"/>
              </a:rPr>
              <a:t>(Declaration</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동의 및 결제</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p:txBody>
      </p:sp>
      <p:pic>
        <p:nvPicPr>
          <p:cNvPr id="1026" name="Picture 2" descr="C:\Users\대한화장품협회\Desktop\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5431" y="2765206"/>
            <a:ext cx="3802816" cy="100851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대한화장품협회\Desktop\34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5431" y="1202100"/>
            <a:ext cx="3802816" cy="141303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대한화장품협회\Desktop\42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0229" y="242888"/>
            <a:ext cx="1047750" cy="704850"/>
          </a:xfrm>
          <a:prstGeom prst="rect">
            <a:avLst/>
          </a:prstGeom>
          <a:noFill/>
          <a:extLst>
            <a:ext uri="{909E8E84-426E-40DD-AFC4-6F175D3DCCD1}">
              <a14:hiddenFill xmlns:a14="http://schemas.microsoft.com/office/drawing/2010/main">
                <a:solidFill>
                  <a:srgbClr val="FFFFFF"/>
                </a:solidFill>
              </a14:hiddenFill>
            </a:ext>
          </a:extLst>
        </p:spPr>
      </p:pic>
      <p:sp>
        <p:nvSpPr>
          <p:cNvPr id="14" name="제목 11"/>
          <p:cNvSpPr>
            <a:spLocks noGrp="1"/>
          </p:cNvSpPr>
          <p:nvPr>
            <p:ph type="title"/>
          </p:nvPr>
        </p:nvSpPr>
        <p:spPr>
          <a:xfrm>
            <a:off x="592138" y="188913"/>
            <a:ext cx="7288212" cy="463550"/>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smtClean="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15"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Tree>
    <p:extLst>
      <p:ext uri="{BB962C8B-B14F-4D97-AF65-F5344CB8AC3E}">
        <p14:creationId xmlns:p14="http://schemas.microsoft.com/office/powerpoint/2010/main" val="416519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56</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Adobe 고딕 Std B" pitchFamily="34" charset="-127"/>
                <a:ea typeface="Adobe 고딕 Std B" pitchFamily="34" charset="-127"/>
              </a:rPr>
              <a:t>말레이시</a:t>
            </a:r>
            <a:r>
              <a:rPr lang="ko-KR" altLang="en-US" sz="1700" b="1" dirty="0">
                <a:solidFill>
                  <a:schemeClr val="bg1"/>
                </a:solidFill>
                <a:latin typeface="Adobe 고딕 Std B" pitchFamily="34" charset="-127"/>
                <a:ea typeface="Adobe 고딕 Std B" pitchFamily="34" charset="-127"/>
              </a:rPr>
              <a:t>아</a:t>
            </a:r>
            <a:r>
              <a:rPr lang="ko-KR" altLang="en-US" sz="1700" b="1" dirty="0" smtClean="0">
                <a:solidFill>
                  <a:schemeClr val="bg1"/>
                </a:solidFill>
                <a:latin typeface="Adobe 고딕 Std B" pitchFamily="34" charset="-127"/>
                <a:ea typeface="Adobe 고딕 Std B" pitchFamily="34" charset="-127"/>
              </a:rPr>
              <a:t> 화장품 </a:t>
            </a:r>
            <a:r>
              <a:rPr lang="en-US" altLang="ko-KR" sz="1700" b="1" dirty="0" smtClean="0">
                <a:solidFill>
                  <a:schemeClr val="bg1"/>
                </a:solidFill>
                <a:latin typeface="Adobe 고딕 Std B" pitchFamily="34" charset="-127"/>
                <a:ea typeface="Adobe 고딕 Std B" pitchFamily="34" charset="-127"/>
              </a:rPr>
              <a:t>e-</a:t>
            </a:r>
            <a:r>
              <a:rPr lang="ko-KR" altLang="en-US" sz="1700" b="1" dirty="0" smtClean="0">
                <a:solidFill>
                  <a:schemeClr val="bg1"/>
                </a:solidFill>
                <a:latin typeface="Adobe 고딕 Std B" pitchFamily="34" charset="-127"/>
                <a:ea typeface="Adobe 고딕 Std B" pitchFamily="34" charset="-127"/>
              </a:rPr>
              <a:t>신고</a:t>
            </a:r>
            <a:endParaRPr lang="ko-KR" altLang="en-US" sz="1700" b="1" dirty="0">
              <a:solidFill>
                <a:schemeClr val="bg1"/>
              </a:solidFill>
              <a:latin typeface="Adobe 고딕 Std B" pitchFamily="34" charset="-127"/>
              <a:ea typeface="Adobe 고딕 Std B" pitchFamily="34"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grpSp>
        <p:nvGrpSpPr>
          <p:cNvPr id="16" name="그룹 15">
            <a:extLst>
              <a:ext uri="{FF2B5EF4-FFF2-40B4-BE49-F238E27FC236}">
                <a16:creationId xmlns:a16="http://schemas.microsoft.com/office/drawing/2014/main" xmlns="" id="{3146865C-CDC3-4CAD-ABF2-5256E77465C6}"/>
              </a:ext>
            </a:extLst>
          </p:cNvPr>
          <p:cNvGrpSpPr/>
          <p:nvPr/>
        </p:nvGrpSpPr>
        <p:grpSpPr>
          <a:xfrm>
            <a:off x="967445" y="2001702"/>
            <a:ext cx="2273828" cy="2453110"/>
            <a:chOff x="565298" y="2549591"/>
            <a:chExt cx="2273828" cy="2453110"/>
          </a:xfrm>
        </p:grpSpPr>
        <p:grpSp>
          <p:nvGrpSpPr>
            <p:cNvPr id="18" name="그룹 17"/>
            <p:cNvGrpSpPr/>
            <p:nvPr/>
          </p:nvGrpSpPr>
          <p:grpSpPr>
            <a:xfrm>
              <a:off x="1402166" y="2549591"/>
              <a:ext cx="600075" cy="681787"/>
              <a:chOff x="1402166" y="2444816"/>
              <a:chExt cx="600075" cy="681787"/>
            </a:xfrm>
          </p:grpSpPr>
          <p:sp>
            <p:nvSpPr>
              <p:cNvPr id="20" name="양쪽 모서리가 둥근 사각형 19"/>
              <p:cNvSpPr/>
              <p:nvPr/>
            </p:nvSpPr>
            <p:spPr>
              <a:xfrm rot="10800000">
                <a:off x="1402166" y="2444816"/>
                <a:ext cx="600075" cy="681787"/>
              </a:xfrm>
              <a:prstGeom prst="round2SameRect">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21" name="이등변 삼각형 20"/>
              <p:cNvSpPr/>
              <p:nvPr/>
            </p:nvSpPr>
            <p:spPr>
              <a:xfrm flipV="1">
                <a:off x="1628770" y="2444816"/>
                <a:ext cx="146865" cy="134054"/>
              </a:xfrm>
              <a:prstGeom prst="triangle">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3" name="TextBox 17"/>
              <p:cNvSpPr txBox="1"/>
              <p:nvPr/>
            </p:nvSpPr>
            <p:spPr>
              <a:xfrm>
                <a:off x="1609837" y="2546714"/>
                <a:ext cx="184731" cy="55399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endParaRPr lang="ko-KR" altLang="en-US" sz="3000" b="1" dirty="0">
                  <a:ln>
                    <a:solidFill>
                      <a:schemeClr val="tx1">
                        <a:alpha val="0"/>
                      </a:schemeClr>
                    </a:solidFill>
                  </a:ln>
                  <a:solidFill>
                    <a:schemeClr val="bg1"/>
                  </a:solidFill>
                  <a:latin typeface="나눔명조 ExtraBold" panose="02020603020101020101" pitchFamily="18" charset="-127"/>
                  <a:ea typeface="나눔명조 ExtraBold" panose="02020603020101020101" pitchFamily="18" charset="-127"/>
                </a:endParaRPr>
              </a:p>
            </p:txBody>
          </p:sp>
        </p:grpSp>
        <p:sp>
          <p:nvSpPr>
            <p:cNvPr id="19" name="TextBox 17"/>
            <p:cNvSpPr txBox="1"/>
            <p:nvPr/>
          </p:nvSpPr>
          <p:spPr>
            <a:xfrm>
              <a:off x="565298" y="3268893"/>
              <a:ext cx="2273828" cy="173380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MANUAL FOR </a:t>
              </a:r>
            </a:p>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QUEST3+ ONLINE</a:t>
              </a:r>
            </a:p>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SUBMISSION FOR</a:t>
              </a:r>
            </a:p>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COSMETIC </a:t>
              </a:r>
            </a:p>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NOTIFICATION</a:t>
              </a:r>
            </a:p>
          </p:txBody>
        </p:sp>
      </p:grpSp>
      <p:sp>
        <p:nvSpPr>
          <p:cNvPr id="17" name="직사각형 16">
            <a:extLst>
              <a:ext uri="{FF2B5EF4-FFF2-40B4-BE49-F238E27FC236}">
                <a16:creationId xmlns:a16="http://schemas.microsoft.com/office/drawing/2014/main" xmlns="" id="{5F306A9A-604A-4C0C-AF32-511D66FD44E0}"/>
              </a:ext>
            </a:extLst>
          </p:cNvPr>
          <p:cNvSpPr/>
          <p:nvPr/>
        </p:nvSpPr>
        <p:spPr>
          <a:xfrm>
            <a:off x="673217" y="2001703"/>
            <a:ext cx="2862263" cy="2552700"/>
          </a:xfrm>
          <a:prstGeom prst="rect">
            <a:avLst/>
          </a:prstGeom>
          <a:noFill/>
          <a:ln w="25400">
            <a:solidFill>
              <a:srgbClr val="D4526B">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2678" y="1255540"/>
            <a:ext cx="430649" cy="380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p:cNvSpPr txBox="1"/>
          <p:nvPr/>
        </p:nvSpPr>
        <p:spPr>
          <a:xfrm>
            <a:off x="3881355" y="1255944"/>
            <a:ext cx="4948746" cy="369332"/>
          </a:xfrm>
          <a:prstGeom prst="rect">
            <a:avLst/>
          </a:prstGeom>
          <a:noFill/>
        </p:spPr>
        <p:txBody>
          <a:bodyPr wrap="square" rtlCol="0">
            <a:spAutoFit/>
          </a:bodyPr>
          <a:lstStyle/>
          <a:p>
            <a:pPr>
              <a:lnSpc>
                <a:spcPct val="150000"/>
              </a:lnSpc>
            </a:pPr>
            <a:r>
              <a:rPr lang="ko-KR" altLang="en-US" sz="1200" b="1" dirty="0" smtClean="0">
                <a:solidFill>
                  <a:schemeClr val="tx2">
                    <a:lumMod val="75000"/>
                  </a:schemeClr>
                </a:solidFill>
                <a:latin typeface="Adobe 고딕 Std B" pitchFamily="34" charset="-127"/>
                <a:ea typeface="Adobe 고딕 Std B" pitchFamily="34" charset="-127"/>
              </a:rPr>
              <a:t>말레이시아 국가의약품 관리국</a:t>
            </a:r>
            <a:r>
              <a:rPr lang="en-US" altLang="ko-KR" sz="1200" b="1" dirty="0" smtClean="0">
                <a:solidFill>
                  <a:schemeClr val="tx2">
                    <a:lumMod val="75000"/>
                  </a:schemeClr>
                </a:solidFill>
                <a:latin typeface="Adobe 고딕 Std B" pitchFamily="34" charset="-127"/>
                <a:ea typeface="Adobe 고딕 Std B" pitchFamily="34" charset="-127"/>
              </a:rPr>
              <a:t>(NPRA)           http</a:t>
            </a:r>
            <a:r>
              <a:rPr lang="en-US" altLang="ko-KR" sz="1200" b="1" dirty="0">
                <a:solidFill>
                  <a:schemeClr val="tx2">
                    <a:lumMod val="75000"/>
                  </a:schemeClr>
                </a:solidFill>
                <a:latin typeface="Adobe 고딕 Std B" pitchFamily="34" charset="-127"/>
                <a:ea typeface="Adobe 고딕 Std B" pitchFamily="34" charset="-127"/>
              </a:rPr>
              <a:t>://npra.moh.gov.my</a:t>
            </a:r>
          </a:p>
        </p:txBody>
      </p:sp>
      <p:pic>
        <p:nvPicPr>
          <p:cNvPr id="13314" name="Picture 2" descr="C:\Users\대한화장품협회\Desktop\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760" y="1133891"/>
            <a:ext cx="1086312" cy="761110"/>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대한화장품협회\Desktop\23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4705" y="1763306"/>
            <a:ext cx="3099270" cy="320447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대한화장품협회\Desktop\12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4991" y="255218"/>
            <a:ext cx="1038225" cy="704850"/>
          </a:xfrm>
          <a:prstGeom prst="rect">
            <a:avLst/>
          </a:prstGeom>
          <a:noFill/>
          <a:extLst>
            <a:ext uri="{909E8E84-426E-40DD-AFC4-6F175D3DCCD1}">
              <a14:hiddenFill xmlns:a14="http://schemas.microsoft.com/office/drawing/2010/main">
                <a:solidFill>
                  <a:srgbClr val="FFFFFF"/>
                </a:solidFill>
              </a14:hiddenFill>
            </a:ext>
          </a:extLst>
        </p:spPr>
      </p:pic>
      <p:sp>
        <p:nvSpPr>
          <p:cNvPr id="25" name="제목 11"/>
          <p:cNvSpPr>
            <a:spLocks noGrp="1"/>
          </p:cNvSpPr>
          <p:nvPr>
            <p:ph type="title"/>
          </p:nvPr>
        </p:nvSpPr>
        <p:spPr>
          <a:xfrm>
            <a:off x="592138" y="188913"/>
            <a:ext cx="7288212" cy="463550"/>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smtClean="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27"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Tree>
    <p:extLst>
      <p:ext uri="{BB962C8B-B14F-4D97-AF65-F5344CB8AC3E}">
        <p14:creationId xmlns:p14="http://schemas.microsoft.com/office/powerpoint/2010/main" val="1383725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57</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Adobe 고딕 Std B" pitchFamily="34" charset="-127"/>
                <a:ea typeface="Adobe 고딕 Std B" pitchFamily="34" charset="-127"/>
              </a:rPr>
              <a:t>말레이시아 화장품 </a:t>
            </a:r>
            <a:r>
              <a:rPr lang="en-US" altLang="ko-KR" sz="1700" b="1" dirty="0" smtClean="0">
                <a:solidFill>
                  <a:schemeClr val="bg1"/>
                </a:solidFill>
                <a:latin typeface="Adobe 고딕 Std B" pitchFamily="34" charset="-127"/>
                <a:ea typeface="Adobe 고딕 Std B" pitchFamily="34" charset="-127"/>
              </a:rPr>
              <a:t>e-</a:t>
            </a:r>
            <a:r>
              <a:rPr lang="ko-KR" altLang="en-US" sz="1700" b="1" dirty="0" smtClean="0">
                <a:solidFill>
                  <a:schemeClr val="bg1"/>
                </a:solidFill>
                <a:latin typeface="Adobe 고딕 Std B" pitchFamily="34" charset="-127"/>
                <a:ea typeface="Adobe 고딕 Std B" pitchFamily="34" charset="-127"/>
              </a:rPr>
              <a:t>신고</a:t>
            </a:r>
            <a:endParaRPr lang="ko-KR" altLang="en-US" sz="1700" b="1" dirty="0">
              <a:solidFill>
                <a:schemeClr val="bg1"/>
              </a:solidFill>
              <a:latin typeface="Adobe 고딕 Std B" pitchFamily="34" charset="-127"/>
              <a:ea typeface="Adobe 고딕 Std B" pitchFamily="34"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22" name="모서리가 둥근 직사각형 21"/>
          <p:cNvSpPr/>
          <p:nvPr/>
        </p:nvSpPr>
        <p:spPr>
          <a:xfrm>
            <a:off x="101933" y="1074672"/>
            <a:ext cx="4470065" cy="4003766"/>
          </a:xfrm>
          <a:prstGeom prst="roundRect">
            <a:avLst>
              <a:gd name="adj" fmla="val 8518"/>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50000"/>
              </a:lnSpc>
              <a:buFont typeface="Wingdings" panose="05000000000000000000" pitchFamily="2" charset="2"/>
              <a:buChar char="§"/>
            </a:pPr>
            <a:r>
              <a:rPr lang="ko-KR" altLang="en-US" sz="1200" b="1" dirty="0" smtClean="0">
                <a:solidFill>
                  <a:schemeClr val="tx2">
                    <a:lumMod val="75000"/>
                  </a:schemeClr>
                </a:solidFill>
                <a:latin typeface="굴림" panose="020B0600000101010101" pitchFamily="50" charset="-127"/>
                <a:ea typeface="굴림" panose="020B0600000101010101" pitchFamily="50" charset="-127"/>
              </a:rPr>
              <a:t>정보 기입 </a:t>
            </a:r>
            <a:endParaRPr lang="en-US" altLang="ko-KR" sz="1200" b="1"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en-US" altLang="ko-KR" sz="1200" dirty="0">
                <a:solidFill>
                  <a:schemeClr val="tx2">
                    <a:lumMod val="75000"/>
                  </a:schemeClr>
                </a:solidFill>
                <a:latin typeface="굴림" panose="020B0600000101010101" pitchFamily="50" charset="-127"/>
                <a:ea typeface="굴림" panose="020B0600000101010101" pitchFamily="50" charset="-127"/>
              </a:rPr>
              <a:t>'</a:t>
            </a:r>
            <a:r>
              <a:rPr lang="ko-KR" altLang="ko-KR" sz="1200" dirty="0">
                <a:solidFill>
                  <a:schemeClr val="tx2">
                    <a:lumMod val="75000"/>
                  </a:schemeClr>
                </a:solidFill>
                <a:latin typeface="굴림" panose="020B0600000101010101" pitchFamily="50" charset="-127"/>
                <a:ea typeface="굴림" panose="020B0600000101010101" pitchFamily="50" charset="-127"/>
              </a:rPr>
              <a:t>화장품 신고</a:t>
            </a:r>
            <a:r>
              <a:rPr lang="en-US" altLang="ko-KR" sz="1200" dirty="0">
                <a:solidFill>
                  <a:schemeClr val="tx2">
                    <a:lumMod val="75000"/>
                  </a:schemeClr>
                </a:solidFill>
                <a:latin typeface="굴림" panose="020B0600000101010101" pitchFamily="50" charset="-127"/>
                <a:ea typeface="굴림" panose="020B0600000101010101" pitchFamily="50" charset="-127"/>
              </a:rPr>
              <a:t>'(Cosmetic Notification)</a:t>
            </a:r>
            <a:r>
              <a:rPr lang="ko-KR" altLang="ko-KR" sz="1200" dirty="0">
                <a:solidFill>
                  <a:schemeClr val="tx2">
                    <a:lumMod val="75000"/>
                  </a:schemeClr>
                </a:solidFill>
                <a:latin typeface="굴림" panose="020B0600000101010101" pitchFamily="50" charset="-127"/>
                <a:ea typeface="굴림" panose="020B0600000101010101" pitchFamily="50" charset="-127"/>
              </a:rPr>
              <a:t>를 클릭한 후</a:t>
            </a:r>
            <a:r>
              <a:rPr lang="en-US" altLang="ko-KR" sz="1200" dirty="0">
                <a:solidFill>
                  <a:schemeClr val="tx2">
                    <a:lumMod val="75000"/>
                  </a:schemeClr>
                </a:solidFill>
                <a:latin typeface="굴림" panose="020B0600000101010101" pitchFamily="50" charset="-127"/>
                <a:ea typeface="굴림" panose="020B0600000101010101" pitchFamily="50" charset="-127"/>
              </a:rPr>
              <a:t> '</a:t>
            </a:r>
            <a:r>
              <a:rPr lang="ko-KR" altLang="ko-KR" sz="1200" dirty="0">
                <a:solidFill>
                  <a:schemeClr val="tx2">
                    <a:lumMod val="75000"/>
                  </a:schemeClr>
                </a:solidFill>
                <a:latin typeface="굴림" panose="020B0600000101010101" pitchFamily="50" charset="-127"/>
                <a:ea typeface="굴림" panose="020B0600000101010101" pitchFamily="50" charset="-127"/>
              </a:rPr>
              <a:t>신청 </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ko-KR" sz="1200" dirty="0">
                <a:solidFill>
                  <a:schemeClr val="tx2">
                    <a:lumMod val="75000"/>
                  </a:schemeClr>
                </a:solidFill>
                <a:latin typeface="굴림" panose="020B0600000101010101" pitchFamily="50" charset="-127"/>
                <a:ea typeface="굴림" panose="020B0600000101010101" pitchFamily="50" charset="-127"/>
              </a:rPr>
              <a:t>양식</a:t>
            </a:r>
            <a:r>
              <a:rPr lang="en-US" altLang="ko-KR" sz="1200" dirty="0">
                <a:solidFill>
                  <a:schemeClr val="tx2">
                    <a:lumMod val="75000"/>
                  </a:schemeClr>
                </a:solidFill>
                <a:latin typeface="굴림" panose="020B0600000101010101" pitchFamily="50" charset="-127"/>
                <a:ea typeface="굴림" panose="020B0600000101010101" pitchFamily="50" charset="-127"/>
              </a:rPr>
              <a:t>'(Application Form)</a:t>
            </a:r>
            <a:r>
              <a:rPr lang="ko-KR" altLang="ko-KR" sz="1200" dirty="0">
                <a:solidFill>
                  <a:schemeClr val="tx2">
                    <a:lumMod val="75000"/>
                  </a:schemeClr>
                </a:solidFill>
                <a:latin typeface="굴림" panose="020B0600000101010101" pitchFamily="50" charset="-127"/>
                <a:ea typeface="굴림" panose="020B0600000101010101" pitchFamily="50" charset="-127"/>
              </a:rPr>
              <a:t>을 클릭하여 새로운 신고서 </a:t>
            </a:r>
            <a:r>
              <a:rPr lang="ko-KR" altLang="ko-KR" sz="1200" dirty="0" smtClean="0">
                <a:solidFill>
                  <a:schemeClr val="tx2">
                    <a:lumMod val="75000"/>
                  </a:schemeClr>
                </a:solidFill>
                <a:latin typeface="굴림" panose="020B0600000101010101" pitchFamily="50" charset="-127"/>
                <a:ea typeface="굴림" panose="020B0600000101010101" pitchFamily="50" charset="-127"/>
              </a:rPr>
              <a:t>제출을 </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ko-KR" altLang="en-US" sz="1200" dirty="0" smtClean="0">
                <a:solidFill>
                  <a:schemeClr val="tx2">
                    <a:lumMod val="75000"/>
                  </a:schemeClr>
                </a:solidFill>
                <a:latin typeface="굴림" panose="020B0600000101010101" pitchFamily="50" charset="-127"/>
                <a:ea typeface="굴림" panose="020B0600000101010101" pitchFamily="50" charset="-127"/>
              </a:rPr>
              <a:t>진행합니다</a:t>
            </a:r>
            <a:r>
              <a:rPr lang="en-US" altLang="ko-KR" sz="1200" dirty="0">
                <a:solidFill>
                  <a:schemeClr val="tx2">
                    <a:lumMod val="75000"/>
                  </a:schemeClr>
                </a:solidFill>
                <a:latin typeface="굴림" panose="020B0600000101010101" pitchFamily="50" charset="-127"/>
                <a:ea typeface="굴림" panose="020B0600000101010101" pitchFamily="50" charset="-127"/>
              </a:rPr>
              <a:t>. </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100" dirty="0">
                <a:solidFill>
                  <a:schemeClr val="tx2">
                    <a:lumMod val="75000"/>
                  </a:schemeClr>
                </a:solidFill>
                <a:latin typeface="굴림" panose="020B0600000101010101" pitchFamily="50" charset="-127"/>
                <a:ea typeface="굴림" panose="020B0600000101010101" pitchFamily="50" charset="-127"/>
              </a:rPr>
              <a:t> ☞</a:t>
            </a:r>
            <a:r>
              <a:rPr lang="en-US" altLang="ko-KR" sz="1100" b="1" dirty="0">
                <a:solidFill>
                  <a:schemeClr val="tx2">
                    <a:lumMod val="75000"/>
                  </a:schemeClr>
                </a:solidFill>
                <a:latin typeface="굴림" panose="020B0600000101010101" pitchFamily="50" charset="-127"/>
                <a:ea typeface="굴림" panose="020B0600000101010101" pitchFamily="50" charset="-127"/>
              </a:rPr>
              <a:t>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제품 카테고리 선택</a:t>
            </a:r>
            <a:endParaRPr lang="en-US" altLang="ko-KR" sz="11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100" dirty="0">
                <a:solidFill>
                  <a:schemeClr val="tx2">
                    <a:lumMod val="75000"/>
                  </a:schemeClr>
                </a:solidFill>
                <a:latin typeface="굴림" panose="020B0600000101010101" pitchFamily="50" charset="-127"/>
                <a:ea typeface="굴림" panose="020B0600000101010101" pitchFamily="50" charset="-127"/>
              </a:rPr>
              <a:t> ☞</a:t>
            </a:r>
            <a:r>
              <a:rPr lang="en-US" altLang="ko-KR" sz="1100" b="1" dirty="0">
                <a:solidFill>
                  <a:schemeClr val="tx2">
                    <a:lumMod val="75000"/>
                  </a:schemeClr>
                </a:solidFill>
                <a:latin typeface="굴림" panose="020B0600000101010101" pitchFamily="50" charset="-127"/>
                <a:ea typeface="굴림" panose="020B0600000101010101" pitchFamily="50" charset="-127"/>
              </a:rPr>
              <a:t>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제품을 출시하는 현지회사 세부 정보 기입</a:t>
            </a:r>
            <a:r>
              <a:rPr lang="en-US" altLang="ko-KR" sz="1100" dirty="0" smtClean="0">
                <a:solidFill>
                  <a:schemeClr val="tx2">
                    <a:lumMod val="75000"/>
                  </a:schemeClr>
                </a:solidFill>
                <a:latin typeface="굴림" panose="020B0600000101010101" pitchFamily="50" charset="-127"/>
                <a:ea typeface="굴림" panose="020B0600000101010101" pitchFamily="50" charset="-127"/>
              </a:rPr>
              <a:t>(</a:t>
            </a:r>
            <a:r>
              <a:rPr lang="ko-KR" altLang="en-US" sz="1100" dirty="0" smtClean="0">
                <a:solidFill>
                  <a:schemeClr val="tx2">
                    <a:lumMod val="75000"/>
                  </a:schemeClr>
                </a:solidFill>
                <a:latin typeface="굴림" panose="020B0600000101010101" pitchFamily="50" charset="-127"/>
                <a:ea typeface="굴림" panose="020B0600000101010101" pitchFamily="50" charset="-127"/>
              </a:rPr>
              <a:t>회사명</a:t>
            </a:r>
            <a:r>
              <a:rPr lang="en-US" altLang="ko-KR" sz="1100" dirty="0">
                <a:solidFill>
                  <a:schemeClr val="tx2">
                    <a:lumMod val="75000"/>
                  </a:schemeClr>
                </a:solidFill>
                <a:latin typeface="굴림" panose="020B0600000101010101" pitchFamily="50" charset="-127"/>
                <a:ea typeface="굴림" panose="020B0600000101010101" pitchFamily="50" charset="-127"/>
              </a:rPr>
              <a:t>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등</a:t>
            </a:r>
            <a:r>
              <a:rPr lang="en-US" altLang="ko-KR" sz="1100" dirty="0" smtClean="0">
                <a:solidFill>
                  <a:schemeClr val="tx2">
                    <a:lumMod val="75000"/>
                  </a:schemeClr>
                </a:solidFill>
                <a:latin typeface="굴림" panose="020B0600000101010101" pitchFamily="50" charset="-127"/>
                <a:ea typeface="굴림" panose="020B0600000101010101" pitchFamily="50" charset="-127"/>
              </a:rPr>
              <a:t>)</a:t>
            </a:r>
          </a:p>
          <a:p>
            <a:pPr>
              <a:lnSpc>
                <a:spcPct val="150000"/>
              </a:lnSpc>
            </a:pPr>
            <a:r>
              <a:rPr lang="en-US" altLang="ko-KR" sz="1100" dirty="0">
                <a:solidFill>
                  <a:schemeClr val="tx2">
                    <a:lumMod val="75000"/>
                  </a:schemeClr>
                </a:solidFill>
                <a:latin typeface="굴림" panose="020B0600000101010101" pitchFamily="50" charset="-127"/>
                <a:ea typeface="굴림" panose="020B0600000101010101" pitchFamily="50" charset="-127"/>
              </a:rPr>
              <a:t> ☞</a:t>
            </a:r>
            <a:r>
              <a:rPr lang="en-US" altLang="ko-KR" sz="1100" b="1" dirty="0">
                <a:solidFill>
                  <a:schemeClr val="tx2">
                    <a:lumMod val="75000"/>
                  </a:schemeClr>
                </a:solidFill>
                <a:latin typeface="굴림" panose="020B0600000101010101" pitchFamily="50" charset="-127"/>
                <a:ea typeface="굴림" panose="020B0600000101010101" pitchFamily="50" charset="-127"/>
              </a:rPr>
              <a:t>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제품 세부 정보 기입</a:t>
            </a:r>
            <a:r>
              <a:rPr lang="en-US" altLang="ko-KR" sz="1100" dirty="0" smtClean="0">
                <a:solidFill>
                  <a:schemeClr val="tx2">
                    <a:lumMod val="75000"/>
                  </a:schemeClr>
                </a:solidFill>
                <a:latin typeface="굴림" panose="020B0600000101010101" pitchFamily="50" charset="-127"/>
                <a:ea typeface="굴림" panose="020B0600000101010101" pitchFamily="50" charset="-127"/>
              </a:rPr>
              <a:t>(</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제품명</a:t>
            </a:r>
            <a:r>
              <a:rPr lang="en-US" altLang="ko-KR" sz="1100" dirty="0" smtClean="0">
                <a:solidFill>
                  <a:schemeClr val="tx2">
                    <a:lumMod val="75000"/>
                  </a:schemeClr>
                </a:solidFill>
                <a:latin typeface="굴림" panose="020B0600000101010101" pitchFamily="50" charset="-127"/>
                <a:ea typeface="굴림" panose="020B0600000101010101" pitchFamily="50" charset="-127"/>
              </a:rPr>
              <a:t>,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제품 타입 등</a:t>
            </a:r>
            <a:r>
              <a:rPr lang="en-US" altLang="ko-KR" sz="1100" dirty="0" smtClean="0">
                <a:solidFill>
                  <a:schemeClr val="tx2">
                    <a:lumMod val="75000"/>
                  </a:schemeClr>
                </a:solidFill>
                <a:latin typeface="굴림" panose="020B0600000101010101" pitchFamily="50" charset="-127"/>
                <a:ea typeface="굴림" panose="020B0600000101010101" pitchFamily="50" charset="-127"/>
              </a:rPr>
              <a:t>)</a:t>
            </a:r>
            <a:endParaRPr lang="en-US" altLang="ko-KR" sz="11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100" dirty="0">
                <a:solidFill>
                  <a:schemeClr val="tx2">
                    <a:lumMod val="75000"/>
                  </a:schemeClr>
                </a:solidFill>
                <a:latin typeface="굴림" panose="020B0600000101010101" pitchFamily="50" charset="-127"/>
                <a:ea typeface="굴림" panose="020B0600000101010101" pitchFamily="50" charset="-127"/>
              </a:rPr>
              <a:t> ☞</a:t>
            </a:r>
            <a:r>
              <a:rPr lang="en-US" altLang="ko-KR" sz="1100" b="1" dirty="0">
                <a:solidFill>
                  <a:schemeClr val="tx2">
                    <a:lumMod val="75000"/>
                  </a:schemeClr>
                </a:solidFill>
                <a:latin typeface="굴림" panose="020B0600000101010101" pitchFamily="50" charset="-127"/>
                <a:ea typeface="굴림" panose="020B0600000101010101" pitchFamily="50" charset="-127"/>
              </a:rPr>
              <a:t>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제조업자</a:t>
            </a:r>
            <a:r>
              <a:rPr lang="en-US" altLang="ko-KR" sz="1100" dirty="0" smtClean="0">
                <a:solidFill>
                  <a:schemeClr val="tx2">
                    <a:lumMod val="75000"/>
                  </a:schemeClr>
                </a:solidFill>
                <a:latin typeface="굴림" panose="020B0600000101010101" pitchFamily="50" charset="-127"/>
                <a:ea typeface="굴림" panose="020B0600000101010101" pitchFamily="50" charset="-127"/>
              </a:rPr>
              <a:t>/</a:t>
            </a:r>
            <a:r>
              <a:rPr lang="ko-KR" altLang="en-US" sz="1100" dirty="0" smtClean="0">
                <a:solidFill>
                  <a:schemeClr val="tx2">
                    <a:lumMod val="75000"/>
                  </a:schemeClr>
                </a:solidFill>
                <a:latin typeface="굴림" panose="020B0600000101010101" pitchFamily="50" charset="-127"/>
                <a:ea typeface="굴림" panose="020B0600000101010101" pitchFamily="50" charset="-127"/>
              </a:rPr>
              <a:t>포장업자 정보 기입</a:t>
            </a:r>
            <a:endParaRPr lang="en-US" altLang="ko-KR" sz="11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100" b="1" dirty="0">
                <a:solidFill>
                  <a:schemeClr val="tx2">
                    <a:lumMod val="75000"/>
                  </a:schemeClr>
                </a:solidFill>
                <a:latin typeface="굴림" panose="020B0600000101010101" pitchFamily="50" charset="-127"/>
                <a:ea typeface="굴림" panose="020B0600000101010101" pitchFamily="50" charset="-127"/>
              </a:rPr>
              <a:t> </a:t>
            </a:r>
            <a:r>
              <a:rPr lang="en-US" altLang="ko-KR" sz="1100" dirty="0">
                <a:solidFill>
                  <a:schemeClr val="tx2">
                    <a:lumMod val="75000"/>
                  </a:schemeClr>
                </a:solidFill>
                <a:latin typeface="굴림" panose="020B0600000101010101" pitchFamily="50" charset="-127"/>
                <a:ea typeface="굴림" panose="020B0600000101010101" pitchFamily="50" charset="-127"/>
              </a:rPr>
              <a:t>☞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수입업자 정보 기입</a:t>
            </a:r>
            <a:endParaRPr lang="en-US" altLang="ko-KR" sz="11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100" dirty="0">
                <a:solidFill>
                  <a:schemeClr val="tx2">
                    <a:lumMod val="75000"/>
                  </a:schemeClr>
                </a:solidFill>
                <a:latin typeface="굴림" panose="020B0600000101010101" pitchFamily="50" charset="-127"/>
                <a:ea typeface="굴림" panose="020B0600000101010101" pitchFamily="50" charset="-127"/>
              </a:rPr>
              <a:t> ☞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유통업자 정보 기입</a:t>
            </a:r>
            <a:r>
              <a:rPr lang="en-US" altLang="ko-KR" sz="1100" dirty="0" smtClean="0">
                <a:solidFill>
                  <a:schemeClr val="tx2">
                    <a:lumMod val="75000"/>
                  </a:schemeClr>
                </a:solidFill>
                <a:latin typeface="굴림" panose="020B0600000101010101" pitchFamily="50" charset="-127"/>
                <a:ea typeface="굴림" panose="020B0600000101010101" pitchFamily="50" charset="-127"/>
              </a:rPr>
              <a:t>(</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선택사항</a:t>
            </a:r>
            <a:r>
              <a:rPr lang="en-US" altLang="ko-KR" sz="1100" dirty="0" smtClean="0">
                <a:solidFill>
                  <a:schemeClr val="tx2">
                    <a:lumMod val="75000"/>
                  </a:schemeClr>
                </a:solidFill>
                <a:latin typeface="굴림" panose="020B0600000101010101" pitchFamily="50" charset="-127"/>
                <a:ea typeface="굴림" panose="020B0600000101010101" pitchFamily="50" charset="-127"/>
              </a:rPr>
              <a:t>)</a:t>
            </a:r>
          </a:p>
          <a:p>
            <a:pPr>
              <a:lnSpc>
                <a:spcPct val="150000"/>
              </a:lnSpc>
            </a:pPr>
            <a:r>
              <a:rPr lang="en-US" altLang="ko-KR" sz="1100" dirty="0">
                <a:solidFill>
                  <a:schemeClr val="tx2">
                    <a:lumMod val="75000"/>
                  </a:schemeClr>
                </a:solidFill>
                <a:latin typeface="굴림" panose="020B0600000101010101" pitchFamily="50" charset="-127"/>
                <a:ea typeface="굴림" panose="020B0600000101010101" pitchFamily="50" charset="-127"/>
              </a:rPr>
              <a:t> ☞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제품 성분 목록 기입</a:t>
            </a:r>
            <a:endParaRPr lang="en-US" altLang="ko-KR" sz="11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100" dirty="0">
                <a:solidFill>
                  <a:schemeClr val="tx2">
                    <a:lumMod val="75000"/>
                  </a:schemeClr>
                </a:solidFill>
                <a:latin typeface="굴림" panose="020B0600000101010101" pitchFamily="50" charset="-127"/>
                <a:ea typeface="굴림" panose="020B0600000101010101" pitchFamily="50" charset="-127"/>
              </a:rPr>
              <a:t> ☞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제품 라벨 첨부</a:t>
            </a:r>
            <a:endParaRPr lang="en-US" altLang="ko-KR" sz="11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100" dirty="0">
                <a:solidFill>
                  <a:schemeClr val="tx2">
                    <a:lumMod val="75000"/>
                  </a:schemeClr>
                </a:solidFill>
                <a:latin typeface="굴림" panose="020B0600000101010101" pitchFamily="50" charset="-127"/>
                <a:ea typeface="굴림" panose="020B0600000101010101" pitchFamily="50" charset="-127"/>
              </a:rPr>
              <a:t> ☞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위임장</a:t>
            </a:r>
            <a:r>
              <a:rPr lang="en-US" altLang="ko-KR" sz="1100" dirty="0" smtClean="0">
                <a:solidFill>
                  <a:schemeClr val="tx2">
                    <a:lumMod val="75000"/>
                  </a:schemeClr>
                </a:solidFill>
                <a:latin typeface="굴림" panose="020B0600000101010101" pitchFamily="50" charset="-127"/>
                <a:ea typeface="굴림" panose="020B0600000101010101" pitchFamily="50" charset="-127"/>
              </a:rPr>
              <a:t>/</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신고서 첨부</a:t>
            </a:r>
            <a:endParaRPr lang="en-US" altLang="ko-KR" sz="11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100" dirty="0">
                <a:solidFill>
                  <a:schemeClr val="tx2">
                    <a:lumMod val="75000"/>
                  </a:schemeClr>
                </a:solidFill>
                <a:latin typeface="굴림" panose="020B0600000101010101" pitchFamily="50" charset="-127"/>
                <a:ea typeface="굴림" panose="020B0600000101010101" pitchFamily="50" charset="-127"/>
              </a:rPr>
              <a:t> ☞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위탁제조서</a:t>
            </a:r>
            <a:r>
              <a:rPr lang="en-US" altLang="ko-KR" sz="1100" dirty="0" smtClean="0">
                <a:solidFill>
                  <a:schemeClr val="tx2">
                    <a:lumMod val="75000"/>
                  </a:schemeClr>
                </a:solidFill>
                <a:latin typeface="굴림" panose="020B0600000101010101" pitchFamily="50" charset="-127"/>
                <a:ea typeface="굴림" panose="020B0600000101010101" pitchFamily="50" charset="-127"/>
              </a:rPr>
              <a:t>/</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승낙서 첨부</a:t>
            </a:r>
            <a:r>
              <a:rPr lang="en-US" altLang="ko-KR" sz="1100" dirty="0" smtClean="0">
                <a:solidFill>
                  <a:schemeClr val="tx2">
                    <a:lumMod val="75000"/>
                  </a:schemeClr>
                </a:solidFill>
                <a:latin typeface="굴림" panose="020B0600000101010101" pitchFamily="50" charset="-127"/>
                <a:ea typeface="굴림" panose="020B0600000101010101" pitchFamily="50" charset="-127"/>
              </a:rPr>
              <a:t>(</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선택사항</a:t>
            </a:r>
            <a:r>
              <a:rPr lang="en-US" altLang="ko-KR" sz="1100" dirty="0" smtClean="0">
                <a:solidFill>
                  <a:schemeClr val="tx2">
                    <a:lumMod val="75000"/>
                  </a:schemeClr>
                </a:solidFill>
                <a:latin typeface="굴림" panose="020B0600000101010101" pitchFamily="50" charset="-127"/>
                <a:ea typeface="굴림" panose="020B0600000101010101" pitchFamily="50" charset="-127"/>
              </a:rPr>
              <a:t>)</a:t>
            </a:r>
          </a:p>
          <a:p>
            <a:pPr>
              <a:lnSpc>
                <a:spcPct val="150000"/>
              </a:lnSpc>
            </a:pPr>
            <a:r>
              <a:rPr lang="en-US" altLang="ko-KR" sz="1100" dirty="0">
                <a:solidFill>
                  <a:schemeClr val="tx2">
                    <a:lumMod val="75000"/>
                  </a:schemeClr>
                </a:solidFill>
                <a:latin typeface="굴림" panose="020B0600000101010101" pitchFamily="50" charset="-127"/>
                <a:ea typeface="굴림" panose="020B0600000101010101" pitchFamily="50" charset="-127"/>
              </a:rPr>
              <a:t> ☞ </a:t>
            </a:r>
            <a:r>
              <a:rPr lang="ko-KR" altLang="en-US" sz="1100" dirty="0" smtClean="0">
                <a:solidFill>
                  <a:schemeClr val="tx2">
                    <a:lumMod val="75000"/>
                  </a:schemeClr>
                </a:solidFill>
                <a:latin typeface="굴림" panose="020B0600000101010101" pitchFamily="50" charset="-127"/>
                <a:ea typeface="굴림" panose="020B0600000101010101" pitchFamily="50" charset="-127"/>
              </a:rPr>
              <a:t>선서 동의</a:t>
            </a:r>
            <a:endParaRPr lang="en-US" altLang="ko-KR" sz="1100" dirty="0">
              <a:solidFill>
                <a:schemeClr val="tx2">
                  <a:lumMod val="75000"/>
                </a:schemeClr>
              </a:solidFill>
              <a:latin typeface="굴림" panose="020B0600000101010101" pitchFamily="50" charset="-127"/>
              <a:ea typeface="굴림" panose="020B0600000101010101" pitchFamily="50" charset="-127"/>
            </a:endParaRPr>
          </a:p>
        </p:txBody>
      </p:sp>
      <p:pic>
        <p:nvPicPr>
          <p:cNvPr id="15363" name="Picture 3" descr="C:\Users\대한화장품협회\Desktop\4636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66640"/>
            <a:ext cx="4489848" cy="322126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대한화장품협회\Desktop\12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4991" y="255218"/>
            <a:ext cx="1038225" cy="704850"/>
          </a:xfrm>
          <a:prstGeom prst="rect">
            <a:avLst/>
          </a:prstGeom>
          <a:noFill/>
          <a:extLst>
            <a:ext uri="{909E8E84-426E-40DD-AFC4-6F175D3DCCD1}">
              <a14:hiddenFill xmlns:a14="http://schemas.microsoft.com/office/drawing/2010/main">
                <a:solidFill>
                  <a:srgbClr val="FFFFFF"/>
                </a:solidFill>
              </a14:hiddenFill>
            </a:ext>
          </a:extLst>
        </p:spPr>
      </p:pic>
      <p:sp>
        <p:nvSpPr>
          <p:cNvPr id="14" name="제목 11"/>
          <p:cNvSpPr>
            <a:spLocks noGrp="1"/>
          </p:cNvSpPr>
          <p:nvPr>
            <p:ph type="title"/>
          </p:nvPr>
        </p:nvSpPr>
        <p:spPr>
          <a:xfrm>
            <a:off x="592138" y="188913"/>
            <a:ext cx="7288212" cy="463550"/>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smtClean="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15"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Tree>
    <p:extLst>
      <p:ext uri="{BB962C8B-B14F-4D97-AF65-F5344CB8AC3E}">
        <p14:creationId xmlns:p14="http://schemas.microsoft.com/office/powerpoint/2010/main" val="2668775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58</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Adobe 고딕 Std B" pitchFamily="34" charset="-127"/>
                <a:ea typeface="Adobe 고딕 Std B" pitchFamily="34" charset="-127"/>
              </a:rPr>
              <a:t>필리핀 화장품 </a:t>
            </a:r>
            <a:r>
              <a:rPr lang="en-US" altLang="ko-KR" sz="1700" b="1" dirty="0" smtClean="0">
                <a:solidFill>
                  <a:schemeClr val="bg1"/>
                </a:solidFill>
                <a:latin typeface="Adobe 고딕 Std B" pitchFamily="34" charset="-127"/>
                <a:ea typeface="Adobe 고딕 Std B" pitchFamily="34" charset="-127"/>
              </a:rPr>
              <a:t>e-</a:t>
            </a:r>
            <a:r>
              <a:rPr lang="ko-KR" altLang="en-US" sz="1700" b="1" dirty="0" smtClean="0">
                <a:solidFill>
                  <a:schemeClr val="bg1"/>
                </a:solidFill>
                <a:latin typeface="Adobe 고딕 Std B" pitchFamily="34" charset="-127"/>
                <a:ea typeface="Adobe 고딕 Std B" pitchFamily="34" charset="-127"/>
              </a:rPr>
              <a:t>신고</a:t>
            </a:r>
            <a:endParaRPr lang="ko-KR" altLang="en-US" sz="1700" b="1" dirty="0">
              <a:solidFill>
                <a:schemeClr val="bg1"/>
              </a:solidFill>
              <a:latin typeface="Adobe 고딕 Std B" pitchFamily="34" charset="-127"/>
              <a:ea typeface="Adobe 고딕 Std B" pitchFamily="34"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grpSp>
        <p:nvGrpSpPr>
          <p:cNvPr id="16" name="그룹 15">
            <a:extLst>
              <a:ext uri="{FF2B5EF4-FFF2-40B4-BE49-F238E27FC236}">
                <a16:creationId xmlns:a16="http://schemas.microsoft.com/office/drawing/2014/main" xmlns="" id="{3146865C-CDC3-4CAD-ABF2-5256E77465C6}"/>
              </a:ext>
            </a:extLst>
          </p:cNvPr>
          <p:cNvGrpSpPr/>
          <p:nvPr/>
        </p:nvGrpSpPr>
        <p:grpSpPr>
          <a:xfrm>
            <a:off x="760625" y="2001702"/>
            <a:ext cx="2687466" cy="2453110"/>
            <a:chOff x="358478" y="2549591"/>
            <a:chExt cx="2687466" cy="2453110"/>
          </a:xfrm>
        </p:grpSpPr>
        <p:grpSp>
          <p:nvGrpSpPr>
            <p:cNvPr id="18" name="그룹 17"/>
            <p:cNvGrpSpPr/>
            <p:nvPr/>
          </p:nvGrpSpPr>
          <p:grpSpPr>
            <a:xfrm>
              <a:off x="1402166" y="2549591"/>
              <a:ext cx="600075" cy="681787"/>
              <a:chOff x="1402166" y="2444816"/>
              <a:chExt cx="600075" cy="681787"/>
            </a:xfrm>
          </p:grpSpPr>
          <p:sp>
            <p:nvSpPr>
              <p:cNvPr id="20" name="양쪽 모서리가 둥근 사각형 19"/>
              <p:cNvSpPr/>
              <p:nvPr/>
            </p:nvSpPr>
            <p:spPr>
              <a:xfrm rot="10800000">
                <a:off x="1402166" y="2444816"/>
                <a:ext cx="600075" cy="681787"/>
              </a:xfrm>
              <a:prstGeom prst="round2SameRect">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3938" tIns="36969" rIns="73938" bIns="36969" numCol="1" spcCol="0" rtlCol="0" fromWordArt="0" anchor="ctr" anchorCtr="0" forceAA="0" compatLnSpc="1">
                <a:prstTxWarp prst="textNoShape">
                  <a:avLst/>
                </a:prstTxWarp>
                <a:noAutofit/>
              </a:bodyPr>
              <a:lstStyle/>
              <a:p>
                <a:pPr algn="ctr"/>
                <a:endParaRPr lang="ko-KR" altLang="en-US" sz="1456" dirty="0"/>
              </a:p>
            </p:txBody>
          </p:sp>
          <p:sp>
            <p:nvSpPr>
              <p:cNvPr id="21" name="이등변 삼각형 20"/>
              <p:cNvSpPr/>
              <p:nvPr/>
            </p:nvSpPr>
            <p:spPr>
              <a:xfrm flipV="1">
                <a:off x="1628770" y="2444816"/>
                <a:ext cx="146865" cy="134054"/>
              </a:xfrm>
              <a:prstGeom prst="triangle">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3" name="TextBox 17"/>
              <p:cNvSpPr txBox="1"/>
              <p:nvPr/>
            </p:nvSpPr>
            <p:spPr>
              <a:xfrm>
                <a:off x="1609837" y="2546714"/>
                <a:ext cx="184731" cy="55399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endParaRPr lang="ko-KR" altLang="en-US" sz="3000" b="1" dirty="0">
                  <a:ln>
                    <a:solidFill>
                      <a:schemeClr val="tx1">
                        <a:alpha val="0"/>
                      </a:schemeClr>
                    </a:solidFill>
                  </a:ln>
                  <a:solidFill>
                    <a:schemeClr val="bg1"/>
                  </a:solidFill>
                  <a:latin typeface="나눔명조 ExtraBold" panose="02020603020101020101" pitchFamily="18" charset="-127"/>
                  <a:ea typeface="나눔명조 ExtraBold" panose="02020603020101020101" pitchFamily="18" charset="-127"/>
                </a:endParaRPr>
              </a:p>
            </p:txBody>
          </p:sp>
        </p:grpSp>
        <p:sp>
          <p:nvSpPr>
            <p:cNvPr id="19" name="TextBox 17"/>
            <p:cNvSpPr txBox="1"/>
            <p:nvPr/>
          </p:nvSpPr>
          <p:spPr>
            <a:xfrm>
              <a:off x="358478" y="3268893"/>
              <a:ext cx="2687466" cy="1733808"/>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ELECTRONIC </a:t>
              </a:r>
            </a:p>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COSMETIC PRODUCT</a:t>
              </a:r>
            </a:p>
            <a:p>
              <a:pPr algn="ctr">
                <a:spcBef>
                  <a:spcPts val="200"/>
                </a:spcBef>
              </a:pPr>
              <a:r>
                <a:rPr lang="en-US" altLang="ko-KR" sz="20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E-NOTIFICATION</a:t>
              </a:r>
            </a:p>
            <a:p>
              <a:pPr algn="ctr">
                <a:spcBef>
                  <a:spcPts val="200"/>
                </a:spcBef>
              </a:pPr>
              <a:endParaRPr lang="en-US" altLang="ko-KR" sz="24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endParaRPr>
            </a:p>
            <a:p>
              <a:pPr algn="ctr">
                <a:spcBef>
                  <a:spcPts val="200"/>
                </a:spcBef>
              </a:pPr>
              <a:r>
                <a:rPr lang="en-US" altLang="ko-KR" sz="16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USER MANUAL</a:t>
              </a:r>
              <a:endParaRPr lang="ko-KR" altLang="en-US" sz="16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endParaRPr>
            </a:p>
          </p:txBody>
        </p:sp>
      </p:grpSp>
      <p:sp>
        <p:nvSpPr>
          <p:cNvPr id="17" name="직사각형 16">
            <a:extLst>
              <a:ext uri="{FF2B5EF4-FFF2-40B4-BE49-F238E27FC236}">
                <a16:creationId xmlns:a16="http://schemas.microsoft.com/office/drawing/2014/main" xmlns="" id="{5F306A9A-604A-4C0C-AF32-511D66FD44E0}"/>
              </a:ext>
            </a:extLst>
          </p:cNvPr>
          <p:cNvSpPr/>
          <p:nvPr/>
        </p:nvSpPr>
        <p:spPr>
          <a:xfrm>
            <a:off x="673217" y="2001703"/>
            <a:ext cx="2862263" cy="2552700"/>
          </a:xfrm>
          <a:prstGeom prst="rect">
            <a:avLst/>
          </a:prstGeom>
          <a:noFill/>
          <a:ln w="25400">
            <a:solidFill>
              <a:srgbClr val="D4526B">
                <a:alpha val="33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82932" y="1387294"/>
            <a:ext cx="430649" cy="380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p:cNvSpPr txBox="1"/>
          <p:nvPr/>
        </p:nvSpPr>
        <p:spPr>
          <a:xfrm>
            <a:off x="4541520" y="1406123"/>
            <a:ext cx="4602480" cy="369332"/>
          </a:xfrm>
          <a:prstGeom prst="rect">
            <a:avLst/>
          </a:prstGeom>
          <a:noFill/>
        </p:spPr>
        <p:txBody>
          <a:bodyPr wrap="square" rtlCol="0">
            <a:spAutoFit/>
          </a:bodyPr>
          <a:lstStyle/>
          <a:p>
            <a:pPr>
              <a:lnSpc>
                <a:spcPct val="150000"/>
              </a:lnSpc>
            </a:pPr>
            <a:r>
              <a:rPr lang="ko-KR" altLang="en-US" sz="1200" b="1" dirty="0" smtClean="0">
                <a:solidFill>
                  <a:schemeClr val="tx2">
                    <a:lumMod val="75000"/>
                  </a:schemeClr>
                </a:solidFill>
                <a:latin typeface="Adobe 고딕 Std B" pitchFamily="34" charset="-127"/>
                <a:ea typeface="Adobe 고딕 Std B" pitchFamily="34" charset="-127"/>
              </a:rPr>
              <a:t>필리핀</a:t>
            </a:r>
            <a:r>
              <a:rPr lang="en-US" altLang="ko-KR" sz="1200" b="1" dirty="0" smtClean="0">
                <a:solidFill>
                  <a:schemeClr val="tx2">
                    <a:lumMod val="75000"/>
                  </a:schemeClr>
                </a:solidFill>
                <a:latin typeface="Adobe 고딕 Std B" pitchFamily="34" charset="-127"/>
                <a:ea typeface="Adobe 고딕 Std B" pitchFamily="34" charset="-127"/>
              </a:rPr>
              <a:t>FDA                            </a:t>
            </a:r>
            <a:r>
              <a:rPr lang="en-US" altLang="ko-KR" sz="1200" b="1" dirty="0">
                <a:solidFill>
                  <a:schemeClr val="tx2">
                    <a:lumMod val="75000"/>
                  </a:schemeClr>
                </a:solidFill>
                <a:latin typeface="Adobe 고딕 Std B" pitchFamily="34" charset="-127"/>
                <a:ea typeface="Adobe 고딕 Std B" pitchFamily="34" charset="-127"/>
              </a:rPr>
              <a:t>https://</a:t>
            </a:r>
            <a:r>
              <a:rPr lang="en-US" altLang="ko-KR" sz="1200" b="1" dirty="0" smtClean="0">
                <a:solidFill>
                  <a:schemeClr val="tx2">
                    <a:lumMod val="75000"/>
                  </a:schemeClr>
                </a:solidFill>
                <a:latin typeface="Adobe 고딕 Std B" pitchFamily="34" charset="-127"/>
                <a:ea typeface="Adobe 고딕 Std B" pitchFamily="34" charset="-127"/>
              </a:rPr>
              <a:t>www.fda.gov.ph</a:t>
            </a:r>
            <a:endParaRPr lang="en-US" altLang="ko-KR" sz="1200" b="1" dirty="0">
              <a:solidFill>
                <a:schemeClr val="tx2">
                  <a:lumMod val="75000"/>
                </a:schemeClr>
              </a:solidFill>
              <a:latin typeface="Adobe 고딕 Std B" pitchFamily="34" charset="-127"/>
              <a:ea typeface="Adobe 고딕 Std B" pitchFamily="34" charset="-127"/>
            </a:endParaRPr>
          </a:p>
        </p:txBody>
      </p:sp>
      <p:pic>
        <p:nvPicPr>
          <p:cNvPr id="1056" name="Picture 32" descr="C:\Users\대한화장품협회\Desktop\4214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287" y="1187317"/>
            <a:ext cx="1467219" cy="694037"/>
          </a:xfrm>
          <a:prstGeom prst="rect">
            <a:avLst/>
          </a:prstGeom>
          <a:noFill/>
          <a:extLst>
            <a:ext uri="{909E8E84-426E-40DD-AFC4-6F175D3DCCD1}">
              <a14:hiddenFill xmlns:a14="http://schemas.microsoft.com/office/drawing/2010/main">
                <a:solidFill>
                  <a:srgbClr val="FFFFFF"/>
                </a:solidFill>
              </a14:hiddenFill>
            </a:ext>
          </a:extLst>
        </p:spPr>
      </p:pic>
      <p:pic>
        <p:nvPicPr>
          <p:cNvPr id="1057" name="Picture 33" descr="C:\Users\대한화장품협회\Desktop\32552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5947" y="1853452"/>
            <a:ext cx="2177397" cy="3135999"/>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C:\Users\대한화장품협회\Desktop\322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0085" y="1881353"/>
            <a:ext cx="2226133" cy="3108097"/>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대한화장품협회\Desktop\253.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11179" y="336811"/>
            <a:ext cx="1085850" cy="695325"/>
          </a:xfrm>
          <a:prstGeom prst="rect">
            <a:avLst/>
          </a:prstGeom>
          <a:noFill/>
          <a:extLst>
            <a:ext uri="{909E8E84-426E-40DD-AFC4-6F175D3DCCD1}">
              <a14:hiddenFill xmlns:a14="http://schemas.microsoft.com/office/drawing/2010/main">
                <a:solidFill>
                  <a:srgbClr val="FFFFFF"/>
                </a:solidFill>
              </a14:hiddenFill>
            </a:ext>
          </a:extLst>
        </p:spPr>
      </p:pic>
      <p:sp>
        <p:nvSpPr>
          <p:cNvPr id="25" name="제목 11"/>
          <p:cNvSpPr>
            <a:spLocks noGrp="1"/>
          </p:cNvSpPr>
          <p:nvPr>
            <p:ph type="title"/>
          </p:nvPr>
        </p:nvSpPr>
        <p:spPr>
          <a:xfrm>
            <a:off x="592138" y="188913"/>
            <a:ext cx="7288212" cy="463550"/>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smtClean="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27"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Tree>
    <p:extLst>
      <p:ext uri="{BB962C8B-B14F-4D97-AF65-F5344CB8AC3E}">
        <p14:creationId xmlns:p14="http://schemas.microsoft.com/office/powerpoint/2010/main" val="39678485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59</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a:solidFill>
                  <a:schemeClr val="bg1"/>
                </a:solidFill>
                <a:latin typeface="Adobe 고딕 Std B" pitchFamily="34" charset="-127"/>
                <a:ea typeface="Adobe 고딕 Std B" pitchFamily="34" charset="-127"/>
              </a:rPr>
              <a:t>필리핀 화장품 </a:t>
            </a:r>
            <a:r>
              <a:rPr lang="en-US" altLang="ko-KR" sz="1700" b="1" dirty="0" smtClean="0">
                <a:solidFill>
                  <a:schemeClr val="bg1"/>
                </a:solidFill>
                <a:latin typeface="Adobe 고딕 Std B" pitchFamily="34" charset="-127"/>
                <a:ea typeface="Adobe 고딕 Std B" pitchFamily="34" charset="-127"/>
              </a:rPr>
              <a:t>e-</a:t>
            </a:r>
            <a:r>
              <a:rPr lang="ko-KR" altLang="en-US" sz="1700" b="1" dirty="0" smtClean="0">
                <a:solidFill>
                  <a:schemeClr val="bg1"/>
                </a:solidFill>
                <a:latin typeface="Adobe 고딕 Std B" pitchFamily="34" charset="-127"/>
                <a:ea typeface="Adobe 고딕 Std B" pitchFamily="34" charset="-127"/>
              </a:rPr>
              <a:t>신고 </a:t>
            </a:r>
            <a:endParaRPr lang="ko-KR" altLang="en-US" sz="1700" b="1" dirty="0">
              <a:solidFill>
                <a:schemeClr val="bg1"/>
              </a:solidFill>
              <a:latin typeface="Adobe 고딕 Std B" pitchFamily="34" charset="-127"/>
              <a:ea typeface="Adobe 고딕 Std B" pitchFamily="34"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15" name="모서리가 둥근 직사각형 14"/>
          <p:cNvSpPr/>
          <p:nvPr/>
        </p:nvSpPr>
        <p:spPr>
          <a:xfrm>
            <a:off x="216321" y="1262046"/>
            <a:ext cx="4828368" cy="3091589"/>
          </a:xfrm>
          <a:prstGeom prst="roundRect">
            <a:avLst>
              <a:gd name="adj" fmla="val 8518"/>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50000"/>
              </a:lnSpc>
              <a:buFont typeface="Wingdings" panose="05000000000000000000" pitchFamily="2" charset="2"/>
              <a:buChar char="§"/>
            </a:pPr>
            <a:r>
              <a:rPr lang="ko-KR" altLang="en-US" sz="1200" b="1" dirty="0" smtClean="0">
                <a:solidFill>
                  <a:schemeClr val="tx2">
                    <a:lumMod val="75000"/>
                  </a:schemeClr>
                </a:solidFill>
                <a:latin typeface="굴림" panose="020B0600000101010101" pitchFamily="50" charset="-127"/>
                <a:ea typeface="굴림" panose="020B0600000101010101" pitchFamily="50" charset="-127"/>
              </a:rPr>
              <a:t>정보 기입</a:t>
            </a:r>
            <a:endParaRPr lang="en-US" altLang="ko-KR" sz="1200" b="1"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b="1"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브랜드명</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a:solidFill>
                  <a:schemeClr val="tx2">
                    <a:lumMod val="75000"/>
                  </a:schemeClr>
                </a:solidFill>
                <a:latin typeface="굴림" panose="020B0600000101010101" pitchFamily="50" charset="-127"/>
                <a:ea typeface="굴림" panose="020B0600000101010101" pitchFamily="50" charset="-127"/>
              </a:rPr>
              <a:t> </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제품명</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en-US" altLang="ko-KR" sz="1200" dirty="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색조가 여러 개인 제품의 경우에는 각 색조의 명칭</a:t>
            </a:r>
            <a:r>
              <a:rPr lang="en-US" altLang="ko-KR" sz="1200" dirty="0" smtClean="0">
                <a:solidFill>
                  <a:schemeClr val="tx2">
                    <a:lumMod val="75000"/>
                  </a:schemeClr>
                </a:solidFill>
                <a:latin typeface="굴림" panose="020B0600000101010101" pitchFamily="50" charset="-127"/>
                <a:ea typeface="굴림" panose="020B0600000101010101" pitchFamily="50" charset="-127"/>
              </a:rPr>
              <a:t>/</a:t>
            </a:r>
            <a:r>
              <a:rPr lang="ko-KR" altLang="en-US" sz="1200" dirty="0" smtClean="0">
                <a:solidFill>
                  <a:schemeClr val="tx2">
                    <a:lumMod val="75000"/>
                  </a:schemeClr>
                </a:solidFill>
                <a:latin typeface="굴림" panose="020B0600000101010101" pitchFamily="50" charset="-127"/>
                <a:ea typeface="굴림" panose="020B0600000101010101" pitchFamily="50" charset="-127"/>
              </a:rPr>
              <a:t>번호</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제품 타</a:t>
            </a:r>
            <a:r>
              <a:rPr lang="ko-KR" altLang="en-US" sz="1200" dirty="0">
                <a:solidFill>
                  <a:schemeClr val="tx2">
                    <a:lumMod val="75000"/>
                  </a:schemeClr>
                </a:solidFill>
                <a:latin typeface="굴림" panose="020B0600000101010101" pitchFamily="50" charset="-127"/>
                <a:ea typeface="굴림" panose="020B0600000101010101" pitchFamily="50" charset="-127"/>
              </a:rPr>
              <a:t>입</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a:solidFill>
                  <a:schemeClr val="tx2">
                    <a:lumMod val="75000"/>
                  </a:schemeClr>
                </a:solidFill>
                <a:latin typeface="굴림" panose="020B0600000101010101" pitchFamily="50" charset="-127"/>
                <a:ea typeface="굴림" panose="020B0600000101010101" pitchFamily="50" charset="-127"/>
              </a:rPr>
              <a:t> </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사용 용도</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a:solidFill>
                  <a:schemeClr val="tx2">
                    <a:lumMod val="75000"/>
                  </a:schemeClr>
                </a:solidFill>
                <a:latin typeface="굴림" panose="020B0600000101010101" pitchFamily="50" charset="-127"/>
                <a:ea typeface="굴림" panose="020B0600000101010101" pitchFamily="50" charset="-127"/>
              </a:rPr>
              <a:t> </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제품 제공 형태</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제조업자</a:t>
            </a:r>
            <a:r>
              <a:rPr lang="en-US" altLang="ko-KR" sz="1200" dirty="0" smtClean="0">
                <a:solidFill>
                  <a:schemeClr val="tx2">
                    <a:lumMod val="75000"/>
                  </a:schemeClr>
                </a:solidFill>
                <a:latin typeface="굴림" panose="020B0600000101010101" pitchFamily="50" charset="-127"/>
                <a:ea typeface="굴림" panose="020B0600000101010101" pitchFamily="50" charset="-127"/>
              </a:rPr>
              <a:t>/</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유통</a:t>
            </a:r>
            <a:r>
              <a:rPr lang="ko-KR" altLang="en-US" sz="1200" dirty="0">
                <a:solidFill>
                  <a:schemeClr val="tx2">
                    <a:lumMod val="75000"/>
                  </a:schemeClr>
                </a:solidFill>
                <a:latin typeface="굴림" panose="020B0600000101010101" pitchFamily="50" charset="-127"/>
                <a:ea typeface="굴림" panose="020B0600000101010101" pitchFamily="50" charset="-127"/>
              </a:rPr>
              <a:t>업</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자 정보</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제품을 출시하는 현지 회사 정보</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smtClean="0">
                <a:solidFill>
                  <a:schemeClr val="tx2">
                    <a:lumMod val="75000"/>
                  </a:schemeClr>
                </a:solidFill>
                <a:latin typeface="굴림" panose="020B0600000101010101" pitchFamily="50" charset="-127"/>
                <a:ea typeface="굴림" panose="020B0600000101010101" pitchFamily="50" charset="-127"/>
              </a:rPr>
              <a:t> -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현지 회사 대표자 정보</a:t>
            </a:r>
            <a:endParaRPr lang="en-US" altLang="ko-KR" sz="1200" dirty="0" smtClean="0">
              <a:solidFill>
                <a:schemeClr val="tx2">
                  <a:lumMod val="75000"/>
                </a:schemeClr>
              </a:solidFill>
              <a:latin typeface="굴림" panose="020B0600000101010101" pitchFamily="50" charset="-127"/>
              <a:ea typeface="굴림" panose="020B0600000101010101" pitchFamily="50" charset="-127"/>
            </a:endParaRPr>
          </a:p>
          <a:p>
            <a:pPr>
              <a:lnSpc>
                <a:spcPct val="150000"/>
              </a:lnSpc>
            </a:pPr>
            <a:r>
              <a:rPr lang="en-US" altLang="ko-KR" sz="1200" dirty="0">
                <a:solidFill>
                  <a:schemeClr val="tx2">
                    <a:lumMod val="75000"/>
                  </a:schemeClr>
                </a:solidFill>
                <a:latin typeface="굴림" panose="020B0600000101010101" pitchFamily="50" charset="-127"/>
                <a:ea typeface="굴림" panose="020B0600000101010101" pitchFamily="50" charset="-127"/>
              </a:rPr>
              <a:t> </a:t>
            </a:r>
            <a:r>
              <a:rPr lang="en-US" altLang="ko-KR" sz="1200" dirty="0" smtClean="0">
                <a:solidFill>
                  <a:schemeClr val="tx2">
                    <a:lumMod val="75000"/>
                  </a:schemeClr>
                </a:solidFill>
                <a:latin typeface="굴림" panose="020B0600000101010101" pitchFamily="50" charset="-127"/>
                <a:ea typeface="굴림" panose="020B0600000101010101" pitchFamily="50" charset="-127"/>
              </a:rPr>
              <a:t>- </a:t>
            </a:r>
            <a:r>
              <a:rPr lang="ko-KR" altLang="en-US" sz="1200" dirty="0" smtClean="0">
                <a:solidFill>
                  <a:schemeClr val="tx2">
                    <a:lumMod val="75000"/>
                  </a:schemeClr>
                </a:solidFill>
                <a:latin typeface="굴림" panose="020B0600000101010101" pitchFamily="50" charset="-127"/>
                <a:ea typeface="굴림" panose="020B0600000101010101" pitchFamily="50" charset="-127"/>
              </a:rPr>
              <a:t>제품 성분 목록</a:t>
            </a:r>
            <a:endParaRPr lang="en-US" altLang="ko-KR" sz="1200" dirty="0">
              <a:solidFill>
                <a:schemeClr val="tx2">
                  <a:lumMod val="75000"/>
                </a:schemeClr>
              </a:solidFill>
              <a:latin typeface="굴림" panose="020B0600000101010101" pitchFamily="50" charset="-127"/>
              <a:ea typeface="굴림" panose="020B0600000101010101" pitchFamily="50" charset="-127"/>
            </a:endParaRPr>
          </a:p>
        </p:txBody>
      </p:sp>
      <p:pic>
        <p:nvPicPr>
          <p:cNvPr id="9218" name="Picture 2" descr="C:\Users\대한화장품협회\Desktop\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0912" y="1262045"/>
            <a:ext cx="3316789" cy="386896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대한화장품협회\Desktop\25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1179" y="336811"/>
            <a:ext cx="1085850" cy="695325"/>
          </a:xfrm>
          <a:prstGeom prst="rect">
            <a:avLst/>
          </a:prstGeom>
          <a:noFill/>
          <a:extLst>
            <a:ext uri="{909E8E84-426E-40DD-AFC4-6F175D3DCCD1}">
              <a14:hiddenFill xmlns:a14="http://schemas.microsoft.com/office/drawing/2010/main">
                <a:solidFill>
                  <a:srgbClr val="FFFFFF"/>
                </a:solidFill>
              </a14:hiddenFill>
            </a:ext>
          </a:extLst>
        </p:spPr>
      </p:pic>
      <p:sp>
        <p:nvSpPr>
          <p:cNvPr id="14" name="제목 11"/>
          <p:cNvSpPr>
            <a:spLocks noGrp="1"/>
          </p:cNvSpPr>
          <p:nvPr>
            <p:ph type="title"/>
          </p:nvPr>
        </p:nvSpPr>
        <p:spPr>
          <a:xfrm>
            <a:off x="592138" y="188913"/>
            <a:ext cx="7288212" cy="463550"/>
          </a:xfrm>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a:t>
            </a:r>
            <a:r>
              <a:rPr lang="en-US" altLang="ko-KR" dirty="0" smtClean="0">
                <a:latin typeface="나눔고딕 ExtraBold" panose="020D0904000000000000" pitchFamily="50" charset="-127"/>
                <a:ea typeface="나눔고딕 ExtraBold" panose="020D0904000000000000" pitchFamily="50" charset="-127"/>
              </a:rPr>
              <a:t> </a:t>
            </a:r>
            <a:r>
              <a:rPr lang="ko-KR" altLang="en-US" dirty="0" smtClean="0">
                <a:latin typeface="나눔고딕 ExtraBold" panose="020D0904000000000000" pitchFamily="50" charset="-127"/>
                <a:ea typeface="나눔고딕 ExtraBold" panose="020D0904000000000000" pitchFamily="50" charset="-127"/>
              </a:rPr>
              <a:t>신고</a:t>
            </a:r>
            <a:r>
              <a:rPr lang="en-US" altLang="ko-KR" dirty="0" smtClean="0">
                <a:latin typeface="나눔고딕 ExtraBold" panose="020D0904000000000000" pitchFamily="50" charset="-127"/>
                <a:ea typeface="나눔고딕 ExtraBold" panose="020D0904000000000000" pitchFamily="50" charset="-127"/>
              </a:rPr>
              <a:t>(notification)</a:t>
            </a:r>
            <a:endParaRPr lang="ko-KR" altLang="en-US" dirty="0">
              <a:latin typeface="나눔고딕 ExtraBold" panose="020D0904000000000000" pitchFamily="50" charset="-127"/>
              <a:ea typeface="나눔고딕 ExtraBold" panose="020D0904000000000000" pitchFamily="50" charset="-127"/>
            </a:endParaRPr>
          </a:p>
        </p:txBody>
      </p:sp>
      <p:sp>
        <p:nvSpPr>
          <p:cNvPr id="16" name="텍스트 개체 틀 5"/>
          <p:cNvSpPr>
            <a:spLocks noGrp="1"/>
          </p:cNvSpPr>
          <p:nvPr>
            <p:ph type="body" sz="quarter" idx="10"/>
          </p:nvPr>
        </p:nvSpPr>
        <p:spPr>
          <a:xfrm>
            <a:off x="172176" y="174582"/>
            <a:ext cx="436424" cy="464032"/>
          </a:xfrm>
        </p:spPr>
        <p:txBody>
          <a:bodyPr/>
          <a:lstStyle/>
          <a:p>
            <a:r>
              <a:rPr lang="en-US" altLang="ko-KR" dirty="0" smtClean="0">
                <a:latin typeface="나눔고딕 ExtraBold" panose="020D0904000000000000" pitchFamily="50" charset="-127"/>
                <a:ea typeface="나눔고딕 ExtraBold" panose="020D0904000000000000" pitchFamily="50" charset="-127"/>
              </a:rPr>
              <a:t>05</a:t>
            </a:r>
            <a:endParaRPr lang="ko-KR" altLang="en-US" dirty="0">
              <a:latin typeface="나눔고딕 ExtraBold" panose="020D0904000000000000" pitchFamily="50" charset="-127"/>
              <a:ea typeface="나눔고딕 ExtraBold" panose="020D0904000000000000" pitchFamily="50" charset="-127"/>
            </a:endParaRPr>
          </a:p>
        </p:txBody>
      </p:sp>
    </p:spTree>
    <p:extLst>
      <p:ext uri="{BB962C8B-B14F-4D97-AF65-F5344CB8AC3E}">
        <p14:creationId xmlns:p14="http://schemas.microsoft.com/office/powerpoint/2010/main" val="32344305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시장 동향</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6</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41" name="모서리가 둥근 직사각형 40"/>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한국 화장품 수출 현황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2" name="그룹 41"/>
          <p:cNvGrpSpPr/>
          <p:nvPr/>
        </p:nvGrpSpPr>
        <p:grpSpPr>
          <a:xfrm>
            <a:off x="503238" y="735013"/>
            <a:ext cx="288032" cy="323165"/>
            <a:chOff x="420543" y="842981"/>
            <a:chExt cx="288032" cy="323165"/>
          </a:xfrm>
        </p:grpSpPr>
        <p:sp>
          <p:nvSpPr>
            <p:cNvPr id="43" name="눈물 방울 42"/>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4" name="TextBox 43"/>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1</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8"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0" name="Rectangle 5"/>
          <p:cNvSpPr>
            <a:spLocks noChangeArrowheads="1"/>
          </p:cNvSpPr>
          <p:nvPr/>
        </p:nvSpPr>
        <p:spPr bwMode="auto">
          <a:xfrm>
            <a:off x="2782888" y="12001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8" name="Rectangle 6"/>
          <p:cNvSpPr>
            <a:spLocks noChangeArrowheads="1"/>
          </p:cNvSpPr>
          <p:nvPr/>
        </p:nvSpPr>
        <p:spPr bwMode="auto">
          <a:xfrm>
            <a:off x="2782888" y="12001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9"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21" name="제목 1">
            <a:extLst>
              <a:ext uri="{FF2B5EF4-FFF2-40B4-BE49-F238E27FC236}">
                <a16:creationId xmlns="" xmlns:a16="http://schemas.microsoft.com/office/drawing/2014/main" id="{82639C19-76C2-4EEA-9487-7C32BF7BB01D}"/>
              </a:ext>
            </a:extLst>
          </p:cNvPr>
          <p:cNvSpPr txBox="1">
            <a:spLocks/>
          </p:cNvSpPr>
          <p:nvPr/>
        </p:nvSpPr>
        <p:spPr>
          <a:xfrm>
            <a:off x="606425" y="1125948"/>
            <a:ext cx="3614736" cy="533400"/>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l"/>
            <a:r>
              <a:rPr lang="ko-KR" altLang="en-US" sz="2000" b="1" spc="-150" dirty="0">
                <a:solidFill>
                  <a:schemeClr val="bg2">
                    <a:lumMod val="25000"/>
                  </a:schemeClr>
                </a:solidFill>
                <a:latin typeface="+mn-ea"/>
                <a:ea typeface="+mn-ea"/>
              </a:rPr>
              <a:t>약 </a:t>
            </a:r>
            <a:r>
              <a:rPr lang="en-US" altLang="ko-KR" sz="2000" b="1" spc="-150" dirty="0">
                <a:solidFill>
                  <a:schemeClr val="bg2">
                    <a:lumMod val="25000"/>
                  </a:schemeClr>
                </a:solidFill>
                <a:latin typeface="+mn-ea"/>
                <a:ea typeface="+mn-ea"/>
              </a:rPr>
              <a:t>130</a:t>
            </a:r>
            <a:r>
              <a:rPr lang="ko-KR" altLang="en-US" sz="2000" b="1" spc="-150" dirty="0">
                <a:solidFill>
                  <a:schemeClr val="bg2">
                    <a:lumMod val="25000"/>
                  </a:schemeClr>
                </a:solidFill>
                <a:latin typeface="+mn-ea"/>
                <a:ea typeface="+mn-ea"/>
              </a:rPr>
              <a:t>여 개국에 수출</a:t>
            </a:r>
            <a:endParaRPr lang="ko-KR" altLang="en-US" sz="1050" b="1" spc="-150" dirty="0">
              <a:solidFill>
                <a:schemeClr val="bg2">
                  <a:lumMod val="25000"/>
                </a:schemeClr>
              </a:solidFill>
              <a:latin typeface="+mn-ea"/>
              <a:ea typeface="+mn-ea"/>
            </a:endParaRPr>
          </a:p>
        </p:txBody>
      </p:sp>
      <p:sp>
        <p:nvSpPr>
          <p:cNvPr id="22" name="제목 1">
            <a:extLst>
              <a:ext uri="{FF2B5EF4-FFF2-40B4-BE49-F238E27FC236}">
                <a16:creationId xmlns="" xmlns:a16="http://schemas.microsoft.com/office/drawing/2014/main" id="{87B1561C-14D2-4FAA-AC6C-7DEC87F107FF}"/>
              </a:ext>
            </a:extLst>
          </p:cNvPr>
          <p:cNvSpPr txBox="1">
            <a:spLocks/>
          </p:cNvSpPr>
          <p:nvPr/>
        </p:nvSpPr>
        <p:spPr>
          <a:xfrm>
            <a:off x="606425" y="1696245"/>
            <a:ext cx="6819899" cy="355289"/>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l"/>
            <a:r>
              <a:rPr lang="en-US" altLang="ko-KR" sz="1100" dirty="0">
                <a:solidFill>
                  <a:schemeClr val="tx1">
                    <a:lumMod val="50000"/>
                    <a:lumOff val="50000"/>
                  </a:schemeClr>
                </a:solidFill>
                <a:latin typeface="+mn-ea"/>
                <a:ea typeface="+mn-ea"/>
              </a:rPr>
              <a:t>2018</a:t>
            </a:r>
            <a:r>
              <a:rPr lang="ko-KR" altLang="en-US" sz="1100" dirty="0">
                <a:solidFill>
                  <a:schemeClr val="tx1">
                    <a:lumMod val="50000"/>
                    <a:lumOff val="50000"/>
                  </a:schemeClr>
                </a:solidFill>
                <a:latin typeface="+mn-ea"/>
                <a:ea typeface="+mn-ea"/>
              </a:rPr>
              <a:t>년도 화장품의 총 수출액은 </a:t>
            </a:r>
            <a:r>
              <a:rPr lang="en-US" altLang="ko-KR" sz="1100" dirty="0">
                <a:solidFill>
                  <a:schemeClr val="tx1">
                    <a:lumMod val="50000"/>
                    <a:lumOff val="50000"/>
                  </a:schemeClr>
                </a:solidFill>
                <a:latin typeface="+mn-ea"/>
                <a:ea typeface="+mn-ea"/>
              </a:rPr>
              <a:t>62</a:t>
            </a:r>
            <a:r>
              <a:rPr lang="ko-KR" altLang="en-US" sz="1100" dirty="0">
                <a:solidFill>
                  <a:schemeClr val="tx1">
                    <a:lumMod val="50000"/>
                    <a:lumOff val="50000"/>
                  </a:schemeClr>
                </a:solidFill>
                <a:latin typeface="+mn-ea"/>
                <a:ea typeface="+mn-ea"/>
              </a:rPr>
              <a:t>억 달러로 약 </a:t>
            </a:r>
            <a:r>
              <a:rPr lang="en-US" altLang="ko-KR" sz="1100" dirty="0">
                <a:solidFill>
                  <a:schemeClr val="tx1">
                    <a:lumMod val="50000"/>
                    <a:lumOff val="50000"/>
                  </a:schemeClr>
                </a:solidFill>
                <a:latin typeface="+mn-ea"/>
                <a:ea typeface="+mn-ea"/>
              </a:rPr>
              <a:t>130</a:t>
            </a:r>
            <a:r>
              <a:rPr lang="ko-KR" altLang="en-US" sz="1100" dirty="0">
                <a:solidFill>
                  <a:schemeClr val="tx1">
                    <a:lumMod val="50000"/>
                    <a:lumOff val="50000"/>
                  </a:schemeClr>
                </a:solidFill>
                <a:latin typeface="+mn-ea"/>
                <a:ea typeface="+mn-ea"/>
              </a:rPr>
              <a:t>여 개국으로 수출하고 있으며</a:t>
            </a:r>
            <a:r>
              <a:rPr lang="en-US" altLang="ko-KR" sz="1100" dirty="0">
                <a:solidFill>
                  <a:schemeClr val="tx1">
                    <a:lumMod val="50000"/>
                    <a:lumOff val="50000"/>
                  </a:schemeClr>
                </a:solidFill>
                <a:latin typeface="+mn-ea"/>
                <a:ea typeface="+mn-ea"/>
              </a:rPr>
              <a:t>,</a:t>
            </a:r>
          </a:p>
          <a:p>
            <a:pPr algn="l"/>
            <a:r>
              <a:rPr lang="ko-KR" altLang="en-US" sz="1100" dirty="0">
                <a:solidFill>
                  <a:schemeClr val="tx1">
                    <a:lumMod val="50000"/>
                    <a:lumOff val="50000"/>
                  </a:schemeClr>
                </a:solidFill>
                <a:latin typeface="+mn-ea"/>
                <a:ea typeface="+mn-ea"/>
              </a:rPr>
              <a:t>뛰어난 기술력과 창의력을 바탕으로 국내를 넘어 해외 시장에서도 사랑받고 있습니다</a:t>
            </a:r>
            <a:r>
              <a:rPr lang="en-US" altLang="ko-KR" sz="1100" dirty="0">
                <a:solidFill>
                  <a:schemeClr val="tx1">
                    <a:lumMod val="50000"/>
                    <a:lumOff val="50000"/>
                  </a:schemeClr>
                </a:solidFill>
                <a:latin typeface="+mn-ea"/>
                <a:ea typeface="+mn-ea"/>
              </a:rPr>
              <a:t>.</a:t>
            </a:r>
            <a:endParaRPr lang="ko-KR" altLang="en-US" sz="600" b="1" spc="-150" dirty="0">
              <a:solidFill>
                <a:srgbClr val="7030A0"/>
              </a:solidFill>
              <a:latin typeface="+mn-ea"/>
              <a:ea typeface="+mn-ea"/>
            </a:endParaRPr>
          </a:p>
        </p:txBody>
      </p:sp>
      <p:sp>
        <p:nvSpPr>
          <p:cNvPr id="23" name="제목 1">
            <a:extLst>
              <a:ext uri="{FF2B5EF4-FFF2-40B4-BE49-F238E27FC236}">
                <a16:creationId xmlns="" xmlns:a16="http://schemas.microsoft.com/office/drawing/2014/main" id="{0D70542C-3956-434E-9917-25E34F052BDE}"/>
              </a:ext>
            </a:extLst>
          </p:cNvPr>
          <p:cNvSpPr txBox="1">
            <a:spLocks/>
          </p:cNvSpPr>
          <p:nvPr/>
        </p:nvSpPr>
        <p:spPr>
          <a:xfrm>
            <a:off x="606426" y="2200518"/>
            <a:ext cx="2324100" cy="355289"/>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l"/>
            <a:r>
              <a:rPr lang="ko-KR" altLang="en-US" sz="1000" dirty="0">
                <a:solidFill>
                  <a:schemeClr val="tx1">
                    <a:lumMod val="50000"/>
                    <a:lumOff val="50000"/>
                  </a:schemeClr>
                </a:solidFill>
                <a:latin typeface="+mn-ea"/>
                <a:ea typeface="+mn-ea"/>
              </a:rPr>
              <a:t>*’</a:t>
            </a:r>
            <a:r>
              <a:rPr lang="en-US" altLang="ko-KR" sz="1000" dirty="0">
                <a:solidFill>
                  <a:schemeClr val="tx1">
                    <a:lumMod val="50000"/>
                    <a:lumOff val="50000"/>
                  </a:schemeClr>
                </a:solidFill>
                <a:latin typeface="+mn-ea"/>
                <a:ea typeface="+mn-ea"/>
              </a:rPr>
              <a:t>17</a:t>
            </a:r>
            <a:r>
              <a:rPr lang="ko-KR" altLang="en-US" sz="1000" dirty="0">
                <a:solidFill>
                  <a:schemeClr val="tx1">
                    <a:lumMod val="50000"/>
                    <a:lumOff val="50000"/>
                  </a:schemeClr>
                </a:solidFill>
                <a:latin typeface="+mn-ea"/>
                <a:ea typeface="+mn-ea"/>
              </a:rPr>
              <a:t>년 </a:t>
            </a:r>
            <a:r>
              <a:rPr lang="ko-KR" altLang="en-US" sz="1000" dirty="0" err="1">
                <a:solidFill>
                  <a:schemeClr val="tx1">
                    <a:lumMod val="50000"/>
                    <a:lumOff val="50000"/>
                  </a:schemeClr>
                </a:solidFill>
                <a:latin typeface="+mn-ea"/>
                <a:ea typeface="+mn-ea"/>
              </a:rPr>
              <a:t>권역별</a:t>
            </a:r>
            <a:r>
              <a:rPr lang="ko-KR" altLang="en-US" sz="1000" dirty="0">
                <a:solidFill>
                  <a:schemeClr val="tx1">
                    <a:lumMod val="50000"/>
                    <a:lumOff val="50000"/>
                  </a:schemeClr>
                </a:solidFill>
                <a:latin typeface="+mn-ea"/>
                <a:ea typeface="+mn-ea"/>
              </a:rPr>
              <a:t> 화장품 시장규모</a:t>
            </a:r>
            <a:endParaRPr lang="ko-KR" altLang="en-US" sz="400" b="1" spc="-150" dirty="0">
              <a:solidFill>
                <a:srgbClr val="7030A0"/>
              </a:solidFill>
              <a:latin typeface="+mn-ea"/>
              <a:ea typeface="+mn-ea"/>
            </a:endParaRPr>
          </a:p>
        </p:txBody>
      </p:sp>
      <p:sp>
        <p:nvSpPr>
          <p:cNvPr id="24" name="제목 1">
            <a:extLst>
              <a:ext uri="{FF2B5EF4-FFF2-40B4-BE49-F238E27FC236}">
                <a16:creationId xmlns="" xmlns:a16="http://schemas.microsoft.com/office/drawing/2014/main" id="{C64DA5EC-0BB2-43CD-A1FB-A53A36E99F87}"/>
              </a:ext>
            </a:extLst>
          </p:cNvPr>
          <p:cNvSpPr txBox="1">
            <a:spLocks/>
          </p:cNvSpPr>
          <p:nvPr/>
        </p:nvSpPr>
        <p:spPr>
          <a:xfrm>
            <a:off x="5187951" y="2200518"/>
            <a:ext cx="2324100" cy="355289"/>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r"/>
            <a:r>
              <a:rPr lang="en-US" altLang="ko-KR" sz="1000" dirty="0">
                <a:solidFill>
                  <a:schemeClr val="tx1">
                    <a:lumMod val="50000"/>
                    <a:lumOff val="50000"/>
                  </a:schemeClr>
                </a:solidFill>
                <a:latin typeface="+mn-ea"/>
                <a:ea typeface="+mn-ea"/>
              </a:rPr>
              <a:t>(</a:t>
            </a:r>
            <a:r>
              <a:rPr lang="ko-KR" altLang="en-US" sz="1000" dirty="0">
                <a:solidFill>
                  <a:schemeClr val="tx1">
                    <a:lumMod val="50000"/>
                    <a:lumOff val="50000"/>
                  </a:schemeClr>
                </a:solidFill>
                <a:latin typeface="+mn-ea"/>
                <a:ea typeface="+mn-ea"/>
              </a:rPr>
              <a:t>단위</a:t>
            </a:r>
            <a:r>
              <a:rPr lang="en-US" altLang="ko-KR" sz="1000" dirty="0">
                <a:solidFill>
                  <a:schemeClr val="tx1">
                    <a:lumMod val="50000"/>
                    <a:lumOff val="50000"/>
                  </a:schemeClr>
                </a:solidFill>
                <a:latin typeface="+mn-ea"/>
                <a:ea typeface="+mn-ea"/>
              </a:rPr>
              <a:t>: </a:t>
            </a:r>
            <a:r>
              <a:rPr lang="ko-KR" altLang="en-US" sz="1000" dirty="0">
                <a:solidFill>
                  <a:schemeClr val="tx1">
                    <a:lumMod val="50000"/>
                    <a:lumOff val="50000"/>
                  </a:schemeClr>
                </a:solidFill>
                <a:latin typeface="+mn-ea"/>
                <a:ea typeface="+mn-ea"/>
              </a:rPr>
              <a:t>백만 달러</a:t>
            </a:r>
            <a:r>
              <a:rPr lang="en-US" altLang="ko-KR" sz="1000" dirty="0">
                <a:solidFill>
                  <a:schemeClr val="tx1">
                    <a:lumMod val="50000"/>
                    <a:lumOff val="50000"/>
                  </a:schemeClr>
                </a:solidFill>
                <a:latin typeface="+mn-ea"/>
                <a:ea typeface="+mn-ea"/>
              </a:rPr>
              <a:t>, %)</a:t>
            </a:r>
            <a:endParaRPr lang="ko-KR" altLang="en-US" sz="400" b="1" spc="-150" dirty="0">
              <a:solidFill>
                <a:srgbClr val="7030A0"/>
              </a:solidFill>
              <a:latin typeface="+mn-ea"/>
              <a:ea typeface="+mn-ea"/>
            </a:endParaRPr>
          </a:p>
        </p:txBody>
      </p:sp>
      <p:pic>
        <p:nvPicPr>
          <p:cNvPr id="25" name="그림 24">
            <a:extLst>
              <a:ext uri="{FF2B5EF4-FFF2-40B4-BE49-F238E27FC236}">
                <a16:creationId xmlns="" xmlns:a16="http://schemas.microsoft.com/office/drawing/2014/main" id="{508B1AE2-0B40-470C-A4D4-A220562EB0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6259" y="2217923"/>
            <a:ext cx="5051836" cy="2819398"/>
          </a:xfrm>
          <a:prstGeom prst="rect">
            <a:avLst/>
          </a:prstGeom>
        </p:spPr>
      </p:pic>
    </p:spTree>
    <p:extLst>
      <p:ext uri="{BB962C8B-B14F-4D97-AF65-F5344CB8AC3E}">
        <p14:creationId xmlns:p14="http://schemas.microsoft.com/office/powerpoint/2010/main" val="1618231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en-US" altLang="ko-KR" dirty="0" smtClean="0">
                <a:latin typeface="나눔고딕 ExtraBold" panose="020D0904000000000000" pitchFamily="50" charset="-127"/>
                <a:ea typeface="나눔고딕 ExtraBold" panose="020D0904000000000000" pitchFamily="50" charset="-127"/>
              </a:rPr>
              <a:t>06</a:t>
            </a:r>
            <a:endParaRPr lang="ko-KR" altLang="en-US" dirty="0">
              <a:latin typeface="나눔고딕 ExtraBold" panose="020D0904000000000000" pitchFamily="50" charset="-127"/>
              <a:ea typeface="나눔고딕 ExtraBold" panose="020D0904000000000000" pitchFamily="50" charset="-127"/>
            </a:endParaRPr>
          </a:p>
        </p:txBody>
      </p:sp>
      <p:sp>
        <p:nvSpPr>
          <p:cNvPr id="11" name="Title 1"/>
          <p:cNvSpPr txBox="1">
            <a:spLocks/>
          </p:cNvSpPr>
          <p:nvPr/>
        </p:nvSpPr>
        <p:spPr>
          <a:xfrm>
            <a:off x="503238" y="2184990"/>
            <a:ext cx="6384066" cy="1975530"/>
          </a:xfrm>
          <a:prstGeom prst="rect">
            <a:avLst/>
          </a:prstGeom>
        </p:spPr>
        <p:txBody>
          <a:bodyPr vert="horz" lIns="91440" tIns="45720" rIns="91440" bIns="45720" rtlCol="0" anchor="t" anchorCtr="0">
            <a:noAutofit/>
          </a:bodyPr>
          <a:lstStyle>
            <a:lvl1pPr algn="ctr" defTabSz="1152144" rtl="0" eaLnBrk="1" latinLnBrk="1" hangingPunct="1">
              <a:lnSpc>
                <a:spcPct val="90000"/>
              </a:lnSpc>
              <a:spcBef>
                <a:spcPct val="0"/>
              </a:spcBef>
              <a:buNone/>
              <a:defRPr lang="en-US" altLang="en-US" sz="5000" b="0" kern="1200" spc="0" baseline="0" dirty="0">
                <a:solidFill>
                  <a:schemeClr val="bg1"/>
                </a:solidFill>
                <a:latin typeface="배달의민족 도현" panose="020B0600000101010101" pitchFamily="50" charset="-127"/>
                <a:ea typeface="배달의민족 도현" panose="020B0600000101010101" pitchFamily="50" charset="-127"/>
                <a:cs typeface="+mn-cs"/>
              </a:defRPr>
            </a:lvl1pPr>
          </a:lstStyle>
          <a:p>
            <a:r>
              <a:rPr lang="ko-KR" altLang="en-US" dirty="0" smtClean="0">
                <a:solidFill>
                  <a:schemeClr val="tx1"/>
                </a:solidFill>
                <a:latin typeface="나눔고딕 ExtraBold" panose="020D0904000000000000" pitchFamily="50" charset="-127"/>
                <a:ea typeface="나눔고딕 ExtraBold" panose="020D0904000000000000" pitchFamily="50" charset="-127"/>
              </a:rPr>
              <a:t>제품정보파일</a:t>
            </a:r>
            <a:endParaRPr lang="en-US" altLang="ko-KR" dirty="0" smtClean="0">
              <a:solidFill>
                <a:schemeClr val="tx1"/>
              </a:solidFill>
              <a:latin typeface="나눔고딕 ExtraBold" panose="020D0904000000000000" pitchFamily="50" charset="-127"/>
              <a:ea typeface="나눔고딕 ExtraBold" panose="020D0904000000000000" pitchFamily="50" charset="-127"/>
            </a:endParaRPr>
          </a:p>
          <a:p>
            <a:r>
              <a:rPr lang="en-US" altLang="ko-KR" sz="2600" dirty="0">
                <a:solidFill>
                  <a:schemeClr val="tx1"/>
                </a:solidFill>
                <a:latin typeface="나눔고딕 ExtraBold" panose="020D0904000000000000" pitchFamily="50" charset="-127"/>
                <a:ea typeface="나눔고딕 ExtraBold" panose="020D0904000000000000" pitchFamily="50" charset="-127"/>
              </a:rPr>
              <a:t>(Guidelines for Product Information File (PIF))</a:t>
            </a:r>
            <a:endParaRPr lang="ko-KR" altLang="en-US" sz="2600" dirty="0">
              <a:solidFill>
                <a:schemeClr val="tx1"/>
              </a:solidFill>
              <a:latin typeface="나눔고딕 ExtraBold" panose="020D0904000000000000" pitchFamily="50" charset="-127"/>
              <a:ea typeface="나눔고딕 ExtraBold" panose="020D0904000000000000" pitchFamily="50" charset="-127"/>
            </a:endParaRPr>
          </a:p>
        </p:txBody>
      </p:sp>
      <p:sp>
        <p:nvSpPr>
          <p:cNvPr id="4"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60</a:t>
            </a:fld>
            <a:endParaRPr lang="ko-KR" altLang="en-US" dirty="0"/>
          </a:p>
        </p:txBody>
      </p:sp>
    </p:spTree>
    <p:extLst>
      <p:ext uri="{BB962C8B-B14F-4D97-AF65-F5344CB8AC3E}">
        <p14:creationId xmlns:p14="http://schemas.microsoft.com/office/powerpoint/2010/main" val="114397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제품 정보 파일</a:t>
            </a:r>
            <a:r>
              <a:rPr lang="en-US" altLang="ko-KR" sz="1300" dirty="0" smtClean="0">
                <a:latin typeface="나눔고딕 ExtraBold" panose="020D0904000000000000" pitchFamily="50" charset="-127"/>
                <a:ea typeface="나눔고딕 ExtraBold" panose="020D0904000000000000" pitchFamily="50" charset="-127"/>
              </a:rPr>
              <a:t>(Product Information File)</a:t>
            </a:r>
            <a:endParaRPr lang="ko-KR" altLang="en-US" sz="1300"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06</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61</a:t>
            </a:fld>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제품 정보</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(Product Information)</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latin typeface="나눔고딕 ExtraBold" panose="020D0904000000000000" pitchFamily="50" charset="-127"/>
                  <a:ea typeface="나눔고딕 ExtraBold" panose="020D0904000000000000" pitchFamily="50" charset="-127"/>
                </a:rPr>
                <a:t>1</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grpSp>
        <p:nvGrpSpPr>
          <p:cNvPr id="36" name="그룹 35"/>
          <p:cNvGrpSpPr/>
          <p:nvPr/>
        </p:nvGrpSpPr>
        <p:grpSpPr>
          <a:xfrm>
            <a:off x="-167640" y="1397825"/>
            <a:ext cx="9906000" cy="3745675"/>
            <a:chOff x="0" y="3882872"/>
            <a:chExt cx="9906000" cy="2975127"/>
          </a:xfrm>
        </p:grpSpPr>
        <p:sp>
          <p:nvSpPr>
            <p:cNvPr id="37" name="사각형: 둥근 모서리 172">
              <a:extLst>
                <a:ext uri="{FF2B5EF4-FFF2-40B4-BE49-F238E27FC236}">
                  <a16:creationId xmlns="" xmlns:a16="http://schemas.microsoft.com/office/drawing/2014/main" id="{E5C7C46C-20E4-4856-A6E0-A8E422CEE567}"/>
                </a:ext>
              </a:extLst>
            </p:cNvPr>
            <p:cNvSpPr/>
            <p:nvPr/>
          </p:nvSpPr>
          <p:spPr>
            <a:xfrm>
              <a:off x="0" y="3882872"/>
              <a:ext cx="4952999" cy="2975127"/>
            </a:xfrm>
            <a:prstGeom prst="roundRect">
              <a:avLst>
                <a:gd name="adj" fmla="val 0"/>
              </a:avLst>
            </a:prstGeom>
            <a:solidFill>
              <a:srgbClr val="D7E5F1">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8" name="사각형: 둥근 모서리 174">
              <a:extLst>
                <a:ext uri="{FF2B5EF4-FFF2-40B4-BE49-F238E27FC236}">
                  <a16:creationId xmlns="" xmlns:a16="http://schemas.microsoft.com/office/drawing/2014/main" id="{8CC7175A-27CD-471D-87BA-FBF2E900DE6A}"/>
                </a:ext>
              </a:extLst>
            </p:cNvPr>
            <p:cNvSpPr/>
            <p:nvPr/>
          </p:nvSpPr>
          <p:spPr>
            <a:xfrm>
              <a:off x="4953000" y="3882874"/>
              <a:ext cx="4953000" cy="2975125"/>
            </a:xfrm>
            <a:prstGeom prst="roundRect">
              <a:avLst>
                <a:gd name="adj" fmla="val 0"/>
              </a:avLst>
            </a:prstGeom>
            <a:solidFill>
              <a:srgbClr val="EFA9B1">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39" name="그룹 38"/>
          <p:cNvGrpSpPr/>
          <p:nvPr/>
        </p:nvGrpSpPr>
        <p:grpSpPr>
          <a:xfrm>
            <a:off x="-167641" y="1355503"/>
            <a:ext cx="9906001" cy="319140"/>
            <a:chOff x="-1" y="3866679"/>
            <a:chExt cx="9906001" cy="319140"/>
          </a:xfrm>
        </p:grpSpPr>
        <p:sp>
          <p:nvSpPr>
            <p:cNvPr id="40" name="오각형 39"/>
            <p:cNvSpPr/>
            <p:nvPr/>
          </p:nvSpPr>
          <p:spPr>
            <a:xfrm>
              <a:off x="5406058" y="3909001"/>
              <a:ext cx="4499942" cy="243840"/>
            </a:xfrm>
            <a:prstGeom prst="homePlate">
              <a:avLst>
                <a:gd name="adj" fmla="val 0"/>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41" name="오각형 40"/>
            <p:cNvSpPr/>
            <p:nvPr/>
          </p:nvSpPr>
          <p:spPr>
            <a:xfrm>
              <a:off x="2051422" y="3909001"/>
              <a:ext cx="3759443" cy="243840"/>
            </a:xfrm>
            <a:prstGeom prst="homePlat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42" name="오각형 41"/>
            <p:cNvSpPr/>
            <p:nvPr/>
          </p:nvSpPr>
          <p:spPr>
            <a:xfrm>
              <a:off x="-1" y="3909001"/>
              <a:ext cx="4076701" cy="243840"/>
            </a:xfrm>
            <a:prstGeom prst="homePlate">
              <a:avLst>
                <a:gd name="adj" fmla="val 0"/>
              </a:avLst>
            </a:prstGeom>
            <a:solidFill>
              <a:srgbClr val="639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43" name="TextBox 17"/>
            <p:cNvSpPr txBox="1"/>
            <p:nvPr/>
          </p:nvSpPr>
          <p:spPr>
            <a:xfrm>
              <a:off x="1907674" y="3868857"/>
              <a:ext cx="505267"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ko-KR" altLang="en-US" sz="1400" b="1" dirty="0" smtClean="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rPr>
                <a:t>영문</a:t>
              </a:r>
              <a:endParaRPr lang="ko-KR" altLang="en-US" sz="1400" b="1"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44" name="TextBox 17"/>
            <p:cNvSpPr txBox="1"/>
            <p:nvPr/>
          </p:nvSpPr>
          <p:spPr>
            <a:xfrm>
              <a:off x="7305873" y="3866679"/>
              <a:ext cx="505267"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ko-KR" altLang="en-US" sz="1400" b="1" dirty="0" smtClean="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rPr>
                <a:t>국문</a:t>
              </a:r>
              <a:endParaRPr lang="ko-KR" altLang="en-US" sz="1400" b="1"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45" name="TextBox 17"/>
            <p:cNvSpPr txBox="1"/>
            <p:nvPr/>
          </p:nvSpPr>
          <p:spPr>
            <a:xfrm>
              <a:off x="4507371" y="3878042"/>
              <a:ext cx="875561"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latinLnBrk="0"/>
              <a:r>
                <a:rPr lang="ko-KR" altLang="en-US" sz="1400" dirty="0" smtClean="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rPr>
                <a:t>제품</a:t>
              </a:r>
              <a:r>
                <a:rPr lang="en-US" altLang="ko-KR" sz="1400" dirty="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rPr>
                <a:t> </a:t>
              </a:r>
              <a:r>
                <a:rPr lang="ko-KR" altLang="en-US" sz="1400" dirty="0" smtClean="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rPr>
                <a:t>정보</a:t>
              </a:r>
              <a:endParaRPr lang="en-US" altLang="ko-KR" sz="1400" dirty="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endParaRPr>
            </a:p>
          </p:txBody>
        </p:sp>
      </p:grpSp>
      <p:sp>
        <p:nvSpPr>
          <p:cNvPr id="46" name="직사각형 45"/>
          <p:cNvSpPr/>
          <p:nvPr/>
        </p:nvSpPr>
        <p:spPr>
          <a:xfrm>
            <a:off x="205511" y="1830914"/>
            <a:ext cx="4572000" cy="3231654"/>
          </a:xfrm>
          <a:prstGeom prst="rect">
            <a:avLst/>
          </a:prstGeom>
        </p:spPr>
        <p:txBody>
          <a:bodyPr>
            <a:spAutoFit/>
          </a:bodyPr>
          <a:lstStyle/>
          <a:p>
            <a:pPr fontAlgn="base" latinLnBrk="0"/>
            <a:r>
              <a:rPr lang="en-US" altLang="ko-KR" sz="1200" b="1" dirty="0" smtClean="0">
                <a:solidFill>
                  <a:srgbClr val="FF0000"/>
                </a:solidFill>
                <a:latin typeface="Arial Unicode MS" panose="020B0604020202020204" pitchFamily="50" charset="-127"/>
                <a:ea typeface="Arial Unicode MS" panose="020B0604020202020204" pitchFamily="50" charset="-127"/>
                <a:cs typeface="Arial Unicode MS" panose="020B0604020202020204" pitchFamily="50" charset="-127"/>
              </a:rPr>
              <a:t>Cosmetic Directive </a:t>
            </a:r>
          </a:p>
          <a:p>
            <a:pPr fontAlgn="base" latinLnBrk="0"/>
            <a:r>
              <a:rPr lang="en-US" altLang="ko-KR" sz="1200" b="1" dirty="0" smtClean="0">
                <a:solidFill>
                  <a:srgbClr val="FF0000"/>
                </a:solidFill>
                <a:latin typeface="Arial Unicode MS" panose="020B0604020202020204" pitchFamily="50" charset="-127"/>
                <a:ea typeface="Arial Unicode MS" panose="020B0604020202020204" pitchFamily="50" charset="-127"/>
                <a:cs typeface="Arial Unicode MS" panose="020B0604020202020204" pitchFamily="50" charset="-127"/>
              </a:rPr>
              <a:t>ARTICLE 8     Product Information</a:t>
            </a:r>
          </a:p>
          <a:p>
            <a:pPr fontAlgn="base" latinLnBrk="0"/>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1. The company or person responsible for placing the cosmetic product in the market shall keep the following information readily accessible to the regulatory authority of the Member State concerned at the address specified on the label in accordance with Article 6 of this Directive:</a:t>
            </a:r>
          </a:p>
          <a:p>
            <a:pPr fontAlgn="base" latinLnBrk="0"/>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 a) the qualitative and quantitative composition of the product; in case of perfume compositions, the name and code number of the composition and the identity of the supplier;</a:t>
            </a:r>
          </a:p>
          <a:p>
            <a:pPr fontAlgn="base" latinLnBrk="0"/>
            <a:endPar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endParaRPr>
          </a:p>
          <a:p>
            <a:pPr fontAlgn="base" latinLnBrk="0"/>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 b) specifications of the raw materials and finished product;</a:t>
            </a:r>
          </a:p>
          <a:p>
            <a:pPr fontAlgn="base" latinLnBrk="0"/>
            <a:endPar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endParaRPr>
          </a:p>
          <a:p>
            <a:pPr fontAlgn="base" latinLnBrk="0"/>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 c) the method of manufacture complying with the good manufacturing practice as laid down in the ASEAN Guidelines For Cosmetic Good Manufacturing Practice appearing as Appendix VI; </a:t>
            </a:r>
          </a:p>
        </p:txBody>
      </p:sp>
      <p:sp>
        <p:nvSpPr>
          <p:cNvPr id="47" name="직사각형 46"/>
          <p:cNvSpPr/>
          <p:nvPr/>
        </p:nvSpPr>
        <p:spPr>
          <a:xfrm>
            <a:off x="4975860" y="1830914"/>
            <a:ext cx="3947160" cy="2862322"/>
          </a:xfrm>
          <a:prstGeom prst="rect">
            <a:avLst/>
          </a:prstGeom>
        </p:spPr>
        <p:txBody>
          <a:bodyPr wrap="square">
            <a:spAutoFit/>
          </a:bodyPr>
          <a:lstStyle/>
          <a:p>
            <a:pPr algn="just" fontAlgn="base" latinLnBrk="0">
              <a:lnSpc>
                <a:spcPct val="150000"/>
              </a:lnSpc>
            </a:pPr>
            <a:r>
              <a:rPr lang="ko-KR" altLang="en-US" sz="1200" b="1" dirty="0" smtClean="0">
                <a:solidFill>
                  <a:srgbClr val="FF0000"/>
                </a:solidFill>
                <a:latin typeface="나눔바른고딕" panose="020B0603020101020101" pitchFamily="50" charset="-127"/>
                <a:ea typeface="나눔바른고딕" panose="020B0603020101020101" pitchFamily="50" charset="-127"/>
              </a:rPr>
              <a:t>화장품</a:t>
            </a:r>
            <a:r>
              <a:rPr lang="en-US" altLang="ko-KR" sz="1200" b="1" dirty="0">
                <a:solidFill>
                  <a:srgbClr val="FF0000"/>
                </a:solidFill>
                <a:latin typeface="나눔바른고딕" panose="020B0603020101020101" pitchFamily="50" charset="-127"/>
                <a:ea typeface="나눔바른고딕" panose="020B0603020101020101" pitchFamily="50" charset="-127"/>
              </a:rPr>
              <a:t> </a:t>
            </a:r>
            <a:r>
              <a:rPr lang="ko-KR" altLang="en-US" sz="1200" b="1" dirty="0" smtClean="0">
                <a:solidFill>
                  <a:srgbClr val="FF0000"/>
                </a:solidFill>
                <a:latin typeface="나눔바른고딕" panose="020B0603020101020101" pitchFamily="50" charset="-127"/>
                <a:ea typeface="나눔바른고딕" panose="020B0603020101020101" pitchFamily="50" charset="-127"/>
              </a:rPr>
              <a:t>지침</a:t>
            </a:r>
            <a:endParaRPr lang="en-US" altLang="ko-KR" sz="1200" b="1" dirty="0" smtClean="0">
              <a:solidFill>
                <a:srgbClr val="FF0000"/>
              </a:solidFill>
              <a:latin typeface="나눔바른고딕" panose="020B0603020101020101" pitchFamily="50" charset="-127"/>
              <a:ea typeface="나눔바른고딕" panose="020B0603020101020101" pitchFamily="50" charset="-127"/>
            </a:endParaRPr>
          </a:p>
          <a:p>
            <a:pPr algn="just" fontAlgn="base" latinLnBrk="0">
              <a:lnSpc>
                <a:spcPct val="150000"/>
              </a:lnSpc>
            </a:pPr>
            <a:r>
              <a:rPr lang="ko-KR" altLang="en-US" sz="1200" b="1" dirty="0" smtClean="0">
                <a:solidFill>
                  <a:srgbClr val="FF0000"/>
                </a:solidFill>
                <a:latin typeface="나눔바른고딕" panose="020B0603020101020101" pitchFamily="50" charset="-127"/>
                <a:ea typeface="나눔바른고딕" panose="020B0603020101020101" pitchFamily="50" charset="-127"/>
              </a:rPr>
              <a:t>제</a:t>
            </a:r>
            <a:r>
              <a:rPr lang="en-US" altLang="ko-KR" sz="1200" b="1" dirty="0" smtClean="0">
                <a:solidFill>
                  <a:srgbClr val="FF0000"/>
                </a:solidFill>
                <a:latin typeface="나눔바른고딕" panose="020B0603020101020101" pitchFamily="50" charset="-127"/>
                <a:ea typeface="나눔바른고딕" panose="020B0603020101020101" pitchFamily="50" charset="-127"/>
              </a:rPr>
              <a:t>8</a:t>
            </a:r>
            <a:r>
              <a:rPr lang="ko-KR" altLang="en-US" sz="1200" b="1" dirty="0" smtClean="0">
                <a:solidFill>
                  <a:srgbClr val="FF0000"/>
                </a:solidFill>
                <a:latin typeface="나눔바른고딕" panose="020B0603020101020101" pitchFamily="50" charset="-127"/>
                <a:ea typeface="나눔바른고딕" panose="020B0603020101020101" pitchFamily="50" charset="-127"/>
              </a:rPr>
              <a:t>조     화장품 정보</a:t>
            </a:r>
            <a:endParaRPr lang="en-US" altLang="ko-KR" sz="1200" b="1" dirty="0" smtClean="0">
              <a:solidFill>
                <a:srgbClr val="FF0000"/>
              </a:solidFill>
              <a:latin typeface="나눔바른고딕" panose="020B0603020101020101" pitchFamily="50" charset="-127"/>
              <a:ea typeface="나눔바른고딕" panose="020B0603020101020101" pitchFamily="50" charset="-127"/>
            </a:endParaRPr>
          </a:p>
          <a:p>
            <a:pPr algn="just" fontAlgn="base" latinLnBrk="0">
              <a:lnSpc>
                <a:spcPct val="150000"/>
              </a:lnSpc>
            </a:pPr>
            <a:r>
              <a:rPr lang="en-US" altLang="ko-KR" sz="1200" dirty="0">
                <a:latin typeface="나눔바른고딕" panose="020B0603020101020101" pitchFamily="50" charset="-127"/>
                <a:ea typeface="나눔바른고딕" panose="020B0603020101020101" pitchFamily="50" charset="-127"/>
              </a:rPr>
              <a:t>1. </a:t>
            </a:r>
            <a:r>
              <a:rPr lang="ko-KR" altLang="en-US" sz="1200" dirty="0">
                <a:latin typeface="나눔바른고딕" panose="020B0603020101020101" pitchFamily="50" charset="-127"/>
                <a:ea typeface="나눔바른고딕" panose="020B0603020101020101" pitchFamily="50" charset="-127"/>
              </a:rPr>
              <a:t>제품을 시장에 출시하는 회사나 개인은 이 지침 제</a:t>
            </a:r>
            <a:r>
              <a:rPr lang="en-US" altLang="ko-KR" sz="1200" dirty="0">
                <a:latin typeface="나눔바른고딕" panose="020B0603020101020101" pitchFamily="50" charset="-127"/>
                <a:ea typeface="나눔바른고딕" panose="020B0603020101020101" pitchFamily="50" charset="-127"/>
              </a:rPr>
              <a:t>6</a:t>
            </a:r>
            <a:r>
              <a:rPr lang="ko-KR" altLang="en-US" sz="1200" dirty="0">
                <a:latin typeface="나눔바른고딕" panose="020B0603020101020101" pitchFamily="50" charset="-127"/>
                <a:ea typeface="나눔바른고딕" panose="020B0603020101020101" pitchFamily="50" charset="-127"/>
              </a:rPr>
              <a:t>조에 따라 라벨에 명시된 주소와 관련된 회원국의 관리 당국이 다음 정보에 쉽게 접근할 수 있도록 해야 한다</a:t>
            </a:r>
            <a:r>
              <a:rPr lang="en-US" altLang="ko-KR" sz="1200" dirty="0">
                <a:latin typeface="나눔바른고딕" panose="020B0603020101020101" pitchFamily="50" charset="-127"/>
                <a:ea typeface="나눔바른고딕" panose="020B0603020101020101" pitchFamily="50" charset="-127"/>
              </a:rPr>
              <a:t>. </a:t>
            </a:r>
          </a:p>
          <a:p>
            <a:pPr algn="just" fontAlgn="base" latinLnBrk="0">
              <a:lnSpc>
                <a:spcPct val="150000"/>
              </a:lnSpc>
            </a:pPr>
            <a:r>
              <a:rPr lang="en-US" altLang="ko-KR" sz="1200" dirty="0" smtClean="0">
                <a:latin typeface="나눔바른고딕" panose="020B0603020101020101" pitchFamily="50" charset="-127"/>
                <a:ea typeface="나눔바른고딕" panose="020B0603020101020101" pitchFamily="50" charset="-127"/>
              </a:rPr>
              <a:t> </a:t>
            </a:r>
            <a:r>
              <a:rPr lang="en-US" altLang="ko-KR" sz="1200" dirty="0">
                <a:latin typeface="나눔바른고딕" panose="020B0603020101020101" pitchFamily="50" charset="-127"/>
                <a:ea typeface="나눔바른고딕" panose="020B0603020101020101" pitchFamily="50" charset="-127"/>
              </a:rPr>
              <a:t>a) </a:t>
            </a:r>
            <a:r>
              <a:rPr lang="ko-KR" altLang="en-US" sz="1200" dirty="0">
                <a:latin typeface="나눔바른고딕" panose="020B0603020101020101" pitchFamily="50" charset="-127"/>
                <a:ea typeface="나눔바른고딕" panose="020B0603020101020101" pitchFamily="50" charset="-127"/>
              </a:rPr>
              <a:t>제품의 정성 및 정량 조성</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방향제 조성의 경우 공급자의 신원과 성분명칭 및 코드 번호</a:t>
            </a:r>
          </a:p>
          <a:p>
            <a:pPr algn="just" fontAlgn="base" latinLnBrk="0">
              <a:lnSpc>
                <a:spcPct val="150000"/>
              </a:lnSpc>
            </a:pPr>
            <a:r>
              <a:rPr lang="ko-KR" altLang="en-US" sz="1200" dirty="0" smtClean="0">
                <a:latin typeface="나눔바른고딕" panose="020B0603020101020101" pitchFamily="50" charset="-127"/>
                <a:ea typeface="나눔바른고딕" panose="020B0603020101020101" pitchFamily="50" charset="-127"/>
              </a:rPr>
              <a:t> </a:t>
            </a:r>
            <a:r>
              <a:rPr lang="en-US" altLang="ko-KR" sz="1200" dirty="0">
                <a:latin typeface="나눔바른고딕" panose="020B0603020101020101" pitchFamily="50" charset="-127"/>
                <a:ea typeface="나눔바른고딕" panose="020B0603020101020101" pitchFamily="50" charset="-127"/>
              </a:rPr>
              <a:t>b) </a:t>
            </a:r>
            <a:r>
              <a:rPr lang="ko-KR" altLang="en-US" sz="1200" dirty="0">
                <a:latin typeface="나눔바른고딕" panose="020B0603020101020101" pitchFamily="50" charset="-127"/>
                <a:ea typeface="나눔바른고딕" panose="020B0603020101020101" pitchFamily="50" charset="-127"/>
              </a:rPr>
              <a:t>성분과 완제품의 </a:t>
            </a:r>
            <a:r>
              <a:rPr lang="ko-KR" altLang="en-US" sz="1200" dirty="0" smtClean="0">
                <a:latin typeface="나눔바른고딕" panose="020B0603020101020101" pitchFamily="50" charset="-127"/>
                <a:ea typeface="나눔바른고딕" panose="020B0603020101020101" pitchFamily="50" charset="-127"/>
              </a:rPr>
              <a:t>규격</a:t>
            </a:r>
            <a:endParaRPr lang="ko-KR" altLang="en-US" sz="1200" dirty="0">
              <a:latin typeface="나눔바른고딕" panose="020B0603020101020101" pitchFamily="50" charset="-127"/>
              <a:ea typeface="나눔바른고딕" panose="020B0603020101020101" pitchFamily="50" charset="-127"/>
            </a:endParaRPr>
          </a:p>
          <a:p>
            <a:pPr algn="just" fontAlgn="base" latinLnBrk="0">
              <a:lnSpc>
                <a:spcPct val="150000"/>
              </a:lnSpc>
            </a:pPr>
            <a:r>
              <a:rPr lang="ko-KR" altLang="en-US" sz="1200" dirty="0" smtClean="0">
                <a:latin typeface="나눔바른고딕" panose="020B0603020101020101" pitchFamily="50" charset="-127"/>
                <a:ea typeface="나눔바른고딕" panose="020B0603020101020101" pitchFamily="50" charset="-127"/>
              </a:rPr>
              <a:t> </a:t>
            </a:r>
            <a:r>
              <a:rPr lang="en-US" altLang="ko-KR" sz="1200" dirty="0">
                <a:latin typeface="나눔바른고딕" panose="020B0603020101020101" pitchFamily="50" charset="-127"/>
                <a:ea typeface="나눔바른고딕" panose="020B0603020101020101" pitchFamily="50" charset="-127"/>
              </a:rPr>
              <a:t>c) Appendix VI</a:t>
            </a:r>
            <a:r>
              <a:rPr lang="ko-KR" altLang="en-US" sz="1200" dirty="0">
                <a:latin typeface="나눔바른고딕" panose="020B0603020101020101" pitchFamily="50" charset="-127"/>
                <a:ea typeface="나눔바른고딕" panose="020B0603020101020101" pitchFamily="50" charset="-127"/>
              </a:rPr>
              <a:t>에 나와 있는 화장품 </a:t>
            </a:r>
            <a:r>
              <a:rPr lang="en-US" altLang="ko-KR" sz="1200" dirty="0">
                <a:latin typeface="나눔바른고딕" panose="020B0603020101020101" pitchFamily="50" charset="-127"/>
                <a:ea typeface="나눔바른고딕" panose="020B0603020101020101" pitchFamily="50" charset="-127"/>
              </a:rPr>
              <a:t>GMP</a:t>
            </a:r>
            <a:r>
              <a:rPr lang="ko-KR" altLang="en-US" sz="1200" dirty="0">
                <a:latin typeface="나눔바른고딕" panose="020B0603020101020101" pitchFamily="50" charset="-127"/>
                <a:ea typeface="나눔바른고딕" panose="020B0603020101020101" pitchFamily="50" charset="-127"/>
              </a:rPr>
              <a:t>에 대한 아세안 가이드라인에서 규정된 </a:t>
            </a:r>
            <a:r>
              <a:rPr lang="en-US" altLang="ko-KR" sz="1200" dirty="0">
                <a:latin typeface="나눔바른고딕" panose="020B0603020101020101" pitchFamily="50" charset="-127"/>
                <a:ea typeface="나눔바른고딕" panose="020B0603020101020101" pitchFamily="50" charset="-127"/>
              </a:rPr>
              <a:t>GMP</a:t>
            </a:r>
            <a:r>
              <a:rPr lang="ko-KR" altLang="en-US" sz="1200" dirty="0">
                <a:latin typeface="나눔바른고딕" panose="020B0603020101020101" pitchFamily="50" charset="-127"/>
                <a:ea typeface="나눔바른고딕" panose="020B0603020101020101" pitchFamily="50" charset="-127"/>
              </a:rPr>
              <a:t>를 따른 방법</a:t>
            </a:r>
          </a:p>
        </p:txBody>
      </p:sp>
    </p:spTree>
    <p:extLst>
      <p:ext uri="{BB962C8B-B14F-4D97-AF65-F5344CB8AC3E}">
        <p14:creationId xmlns:p14="http://schemas.microsoft.com/office/powerpoint/2010/main" val="29651176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a:latin typeface="나눔고딕 ExtraBold" panose="020D0904000000000000" pitchFamily="50" charset="-127"/>
                <a:ea typeface="나눔고딕 ExtraBold" panose="020D0904000000000000" pitchFamily="50" charset="-127"/>
              </a:rPr>
              <a:t>제품 정보 파일</a:t>
            </a:r>
            <a:r>
              <a:rPr lang="en-US" altLang="ko-KR" sz="1300" dirty="0">
                <a:latin typeface="나눔고딕 ExtraBold" panose="020D0904000000000000" pitchFamily="50" charset="-127"/>
                <a:ea typeface="나눔고딕 ExtraBold" panose="020D0904000000000000" pitchFamily="50" charset="-127"/>
              </a:rPr>
              <a:t>(Product Information File)</a:t>
            </a:r>
            <a:endParaRPr lang="ko-KR" altLang="en-US" sz="1300"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06</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62</a:t>
            </a:fld>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제품 정보</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(Product Information)</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latin typeface="나눔고딕 ExtraBold" panose="020D0904000000000000" pitchFamily="50" charset="-127"/>
                  <a:ea typeface="나눔고딕 ExtraBold" panose="020D0904000000000000" pitchFamily="50" charset="-127"/>
                </a:rPr>
                <a:t>1</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grpSp>
        <p:nvGrpSpPr>
          <p:cNvPr id="36" name="그룹 35"/>
          <p:cNvGrpSpPr/>
          <p:nvPr/>
        </p:nvGrpSpPr>
        <p:grpSpPr>
          <a:xfrm>
            <a:off x="-167640" y="1397825"/>
            <a:ext cx="9906000" cy="3745675"/>
            <a:chOff x="0" y="3882872"/>
            <a:chExt cx="9906000" cy="2975127"/>
          </a:xfrm>
        </p:grpSpPr>
        <p:sp>
          <p:nvSpPr>
            <p:cNvPr id="37" name="사각형: 둥근 모서리 172">
              <a:extLst>
                <a:ext uri="{FF2B5EF4-FFF2-40B4-BE49-F238E27FC236}">
                  <a16:creationId xmlns="" xmlns:a16="http://schemas.microsoft.com/office/drawing/2014/main" id="{E5C7C46C-20E4-4856-A6E0-A8E422CEE567}"/>
                </a:ext>
              </a:extLst>
            </p:cNvPr>
            <p:cNvSpPr/>
            <p:nvPr/>
          </p:nvSpPr>
          <p:spPr>
            <a:xfrm>
              <a:off x="0" y="3882872"/>
              <a:ext cx="4952999" cy="2975127"/>
            </a:xfrm>
            <a:prstGeom prst="roundRect">
              <a:avLst>
                <a:gd name="adj" fmla="val 0"/>
              </a:avLst>
            </a:prstGeom>
            <a:solidFill>
              <a:srgbClr val="D7E5F1">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8" name="사각형: 둥근 모서리 174">
              <a:extLst>
                <a:ext uri="{FF2B5EF4-FFF2-40B4-BE49-F238E27FC236}">
                  <a16:creationId xmlns="" xmlns:a16="http://schemas.microsoft.com/office/drawing/2014/main" id="{8CC7175A-27CD-471D-87BA-FBF2E900DE6A}"/>
                </a:ext>
              </a:extLst>
            </p:cNvPr>
            <p:cNvSpPr/>
            <p:nvPr/>
          </p:nvSpPr>
          <p:spPr>
            <a:xfrm>
              <a:off x="4953000" y="3882874"/>
              <a:ext cx="4953000" cy="2975125"/>
            </a:xfrm>
            <a:prstGeom prst="roundRect">
              <a:avLst>
                <a:gd name="adj" fmla="val 0"/>
              </a:avLst>
            </a:prstGeom>
            <a:solidFill>
              <a:srgbClr val="EFA9B1">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39" name="그룹 38"/>
          <p:cNvGrpSpPr/>
          <p:nvPr/>
        </p:nvGrpSpPr>
        <p:grpSpPr>
          <a:xfrm>
            <a:off x="-167641" y="1355503"/>
            <a:ext cx="9906001" cy="319140"/>
            <a:chOff x="-1" y="3866679"/>
            <a:chExt cx="9906001" cy="319140"/>
          </a:xfrm>
        </p:grpSpPr>
        <p:sp>
          <p:nvSpPr>
            <p:cNvPr id="40" name="오각형 39"/>
            <p:cNvSpPr/>
            <p:nvPr/>
          </p:nvSpPr>
          <p:spPr>
            <a:xfrm>
              <a:off x="5406058" y="3909001"/>
              <a:ext cx="4499942" cy="243840"/>
            </a:xfrm>
            <a:prstGeom prst="homePlate">
              <a:avLst>
                <a:gd name="adj" fmla="val 0"/>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41" name="오각형 40"/>
            <p:cNvSpPr/>
            <p:nvPr/>
          </p:nvSpPr>
          <p:spPr>
            <a:xfrm>
              <a:off x="2051422" y="3909001"/>
              <a:ext cx="3759443" cy="243840"/>
            </a:xfrm>
            <a:prstGeom prst="homePlat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42" name="오각형 41"/>
            <p:cNvSpPr/>
            <p:nvPr/>
          </p:nvSpPr>
          <p:spPr>
            <a:xfrm>
              <a:off x="-1" y="3909001"/>
              <a:ext cx="4076701" cy="243840"/>
            </a:xfrm>
            <a:prstGeom prst="homePlate">
              <a:avLst>
                <a:gd name="adj" fmla="val 0"/>
              </a:avLst>
            </a:prstGeom>
            <a:solidFill>
              <a:srgbClr val="639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43" name="TextBox 17"/>
            <p:cNvSpPr txBox="1"/>
            <p:nvPr/>
          </p:nvSpPr>
          <p:spPr>
            <a:xfrm>
              <a:off x="1907674" y="3868857"/>
              <a:ext cx="505267"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ko-KR" altLang="en-US" sz="1400" b="1" dirty="0" smtClean="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rPr>
                <a:t>영문</a:t>
              </a:r>
              <a:endParaRPr lang="ko-KR" altLang="en-US" sz="1400" b="1"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44" name="TextBox 17"/>
            <p:cNvSpPr txBox="1"/>
            <p:nvPr/>
          </p:nvSpPr>
          <p:spPr>
            <a:xfrm>
              <a:off x="7305873" y="3866679"/>
              <a:ext cx="505267"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ko-KR" altLang="en-US" sz="1400" b="1" dirty="0" smtClean="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rPr>
                <a:t>국문</a:t>
              </a:r>
              <a:endParaRPr lang="ko-KR" altLang="en-US" sz="1400" b="1"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45" name="TextBox 17"/>
            <p:cNvSpPr txBox="1"/>
            <p:nvPr/>
          </p:nvSpPr>
          <p:spPr>
            <a:xfrm>
              <a:off x="4507371" y="3878042"/>
              <a:ext cx="875561"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latinLnBrk="0"/>
              <a:r>
                <a:rPr lang="ko-KR" altLang="en-US" sz="1400" dirty="0" smtClean="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rPr>
                <a:t>제품</a:t>
              </a:r>
              <a:r>
                <a:rPr lang="en-US" altLang="ko-KR" sz="1400" dirty="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rPr>
                <a:t> </a:t>
              </a:r>
              <a:r>
                <a:rPr lang="ko-KR" altLang="en-US" sz="1400" dirty="0" smtClean="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rPr>
                <a:t>정보</a:t>
              </a:r>
              <a:endParaRPr lang="en-US" altLang="ko-KR" sz="1400" dirty="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endParaRPr>
            </a:p>
          </p:txBody>
        </p:sp>
      </p:grpSp>
      <p:sp>
        <p:nvSpPr>
          <p:cNvPr id="46" name="직사각형 45"/>
          <p:cNvSpPr/>
          <p:nvPr/>
        </p:nvSpPr>
        <p:spPr>
          <a:xfrm>
            <a:off x="205511" y="1830914"/>
            <a:ext cx="4572000" cy="2677656"/>
          </a:xfrm>
          <a:prstGeom prst="rect">
            <a:avLst/>
          </a:prstGeom>
        </p:spPr>
        <p:txBody>
          <a:bodyPr>
            <a:spAutoFit/>
          </a:bodyPr>
          <a:lstStyle/>
          <a:p>
            <a:pPr fontAlgn="base" latinLnBrk="0"/>
            <a:r>
              <a:rPr lang="en-US" altLang="ko-KR" sz="1200" dirty="0" smtClean="0">
                <a:latin typeface="Arial Unicode MS" panose="020B0604020202020204" pitchFamily="50" charset="-127"/>
                <a:ea typeface="Arial Unicode MS" panose="020B0604020202020204" pitchFamily="50" charset="-127"/>
                <a:cs typeface="Arial Unicode MS" panose="020B0604020202020204" pitchFamily="50" charset="-127"/>
              </a:rPr>
              <a:t>the </a:t>
            </a:r>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person responsible for manufacture or importation into the market must possess adequate knowledge or experience in accordance with the legislation and practice of the Member State which is the place of manufacture or importation;</a:t>
            </a:r>
          </a:p>
          <a:p>
            <a:pPr fontAlgn="base" latinLnBrk="0"/>
            <a:endPar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endParaRPr>
          </a:p>
          <a:p>
            <a:pPr fontAlgn="base" latinLnBrk="0"/>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 d) assessment of the safety for human health of the finished product, its ingredients, its chemical structure and its level of exposure;          </a:t>
            </a:r>
          </a:p>
          <a:p>
            <a:pPr fontAlgn="base" latinLnBrk="0"/>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 </a:t>
            </a:r>
          </a:p>
          <a:p>
            <a:pPr fontAlgn="base" latinLnBrk="0"/>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 e) existing data on undesirable effects on human health resulting from use of the cosmetic product; and</a:t>
            </a:r>
          </a:p>
          <a:p>
            <a:pPr fontAlgn="base" latinLnBrk="0"/>
            <a:endPar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endParaRPr>
          </a:p>
          <a:p>
            <a:pPr fontAlgn="base" latinLnBrk="0"/>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 g) supporting data for claimed benefits of cosmetic products should be made available; to justify the nature of its effect.</a:t>
            </a:r>
          </a:p>
        </p:txBody>
      </p:sp>
      <p:sp>
        <p:nvSpPr>
          <p:cNvPr id="47" name="직사각형 46"/>
          <p:cNvSpPr/>
          <p:nvPr/>
        </p:nvSpPr>
        <p:spPr>
          <a:xfrm>
            <a:off x="4975860" y="1830914"/>
            <a:ext cx="3947160" cy="2585323"/>
          </a:xfrm>
          <a:prstGeom prst="rect">
            <a:avLst/>
          </a:prstGeom>
        </p:spPr>
        <p:txBody>
          <a:bodyPr wrap="square">
            <a:spAutoFit/>
          </a:bodyPr>
          <a:lstStyle/>
          <a:p>
            <a:pPr algn="just" fontAlgn="base" latinLnBrk="0">
              <a:lnSpc>
                <a:spcPct val="150000"/>
              </a:lnSpc>
            </a:pPr>
            <a:r>
              <a:rPr lang="ko-KR" altLang="en-US" sz="1200" dirty="0" smtClean="0">
                <a:latin typeface="나눔바른고딕" panose="020B0603020101020101" pitchFamily="50" charset="-127"/>
                <a:ea typeface="나눔바른고딕" panose="020B0603020101020101" pitchFamily="50" charset="-127"/>
              </a:rPr>
              <a:t>제조 </a:t>
            </a:r>
            <a:r>
              <a:rPr lang="ko-KR" altLang="en-US" sz="1200" dirty="0">
                <a:latin typeface="나눔바른고딕" panose="020B0603020101020101" pitchFamily="50" charset="-127"/>
                <a:ea typeface="나눔바른고딕" panose="020B0603020101020101" pitchFamily="50" charset="-127"/>
              </a:rPr>
              <a:t>혹은 수입을 책임지는 자는</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제조 또는 수입되는 곳에 해당하는 회원국에서 정한 규정에 따라 적절한 경험과 지식을 갖추고 있어야 한다</a:t>
            </a:r>
            <a:r>
              <a:rPr lang="en-US" altLang="ko-KR" sz="1200" dirty="0">
                <a:latin typeface="나눔바른고딕" panose="020B0603020101020101" pitchFamily="50" charset="-127"/>
                <a:ea typeface="나눔바른고딕" panose="020B0603020101020101" pitchFamily="50" charset="-127"/>
              </a:rPr>
              <a:t>. </a:t>
            </a:r>
          </a:p>
          <a:p>
            <a:pPr algn="just" fontAlgn="base" latinLnBrk="0">
              <a:lnSpc>
                <a:spcPct val="150000"/>
              </a:lnSpc>
            </a:pPr>
            <a:r>
              <a:rPr lang="en-US" altLang="ko-KR" sz="1200" dirty="0" smtClean="0">
                <a:latin typeface="나눔바른고딕" panose="020B0603020101020101" pitchFamily="50" charset="-127"/>
                <a:ea typeface="나눔바른고딕" panose="020B0603020101020101" pitchFamily="50" charset="-127"/>
              </a:rPr>
              <a:t> </a:t>
            </a:r>
            <a:r>
              <a:rPr lang="en-US" altLang="ko-KR" sz="1200" dirty="0">
                <a:latin typeface="나눔바른고딕" panose="020B0603020101020101" pitchFamily="50" charset="-127"/>
                <a:ea typeface="나눔바른고딕" panose="020B0603020101020101" pitchFamily="50" charset="-127"/>
              </a:rPr>
              <a:t>d) </a:t>
            </a:r>
            <a:r>
              <a:rPr lang="ko-KR" altLang="en-US" sz="1200" dirty="0">
                <a:latin typeface="나눔바른고딕" panose="020B0603020101020101" pitchFamily="50" charset="-127"/>
                <a:ea typeface="나눔바른고딕" panose="020B0603020101020101" pitchFamily="50" charset="-127"/>
              </a:rPr>
              <a:t>완제품과 성분</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화학 구조와 노출량에서 인체에 미치는 안전성에 대한 평가              </a:t>
            </a:r>
          </a:p>
          <a:p>
            <a:pPr algn="just" fontAlgn="base" latinLnBrk="0">
              <a:lnSpc>
                <a:spcPct val="150000"/>
              </a:lnSpc>
            </a:pPr>
            <a:r>
              <a:rPr lang="ko-KR" altLang="en-US" sz="1200" dirty="0" smtClean="0">
                <a:latin typeface="나눔바른고딕" panose="020B0603020101020101" pitchFamily="50" charset="-127"/>
                <a:ea typeface="나눔바른고딕" panose="020B0603020101020101" pitchFamily="50" charset="-127"/>
              </a:rPr>
              <a:t> </a:t>
            </a:r>
            <a:r>
              <a:rPr lang="en-US" altLang="ko-KR" sz="1200" dirty="0">
                <a:latin typeface="나눔바른고딕" panose="020B0603020101020101" pitchFamily="50" charset="-127"/>
                <a:ea typeface="나눔바른고딕" panose="020B0603020101020101" pitchFamily="50" charset="-127"/>
              </a:rPr>
              <a:t>e) </a:t>
            </a:r>
            <a:r>
              <a:rPr lang="ko-KR" altLang="en-US" sz="1200" dirty="0">
                <a:latin typeface="나눔바른고딕" panose="020B0603020101020101" pitchFamily="50" charset="-127"/>
                <a:ea typeface="나눔바른고딕" panose="020B0603020101020101" pitchFamily="50" charset="-127"/>
              </a:rPr>
              <a:t>화장품 사용이 인체 보건에 미치는 바람직하지 않은 효과에 대한 기존 데이터</a:t>
            </a:r>
          </a:p>
          <a:p>
            <a:pPr algn="just" fontAlgn="base" latinLnBrk="0">
              <a:lnSpc>
                <a:spcPct val="150000"/>
              </a:lnSpc>
            </a:pPr>
            <a:r>
              <a:rPr lang="ko-KR" altLang="en-US" sz="1200" dirty="0" smtClean="0">
                <a:latin typeface="나눔바른고딕" panose="020B0603020101020101" pitchFamily="50" charset="-127"/>
                <a:ea typeface="나눔바른고딕" panose="020B0603020101020101" pitchFamily="50" charset="-127"/>
              </a:rPr>
              <a:t> </a:t>
            </a:r>
            <a:r>
              <a:rPr lang="en-US" altLang="ko-KR" sz="1200" dirty="0">
                <a:latin typeface="나눔바른고딕" panose="020B0603020101020101" pitchFamily="50" charset="-127"/>
                <a:ea typeface="나눔바른고딕" panose="020B0603020101020101" pitchFamily="50" charset="-127"/>
              </a:rPr>
              <a:t>g) </a:t>
            </a:r>
            <a:r>
              <a:rPr lang="ko-KR" altLang="en-US" sz="1200" dirty="0">
                <a:latin typeface="나눔바른고딕" panose="020B0603020101020101" pitchFamily="50" charset="-127"/>
                <a:ea typeface="나눔바른고딕" panose="020B0603020101020101" pitchFamily="50" charset="-127"/>
              </a:rPr>
              <a:t>주장하는 효능에 대한 입증 데이터 </a:t>
            </a:r>
            <a:r>
              <a:rPr lang="en-US" altLang="ko-KR" sz="1200" dirty="0">
                <a:latin typeface="나눔바른고딕" panose="020B0603020101020101" pitchFamily="50" charset="-127"/>
                <a:ea typeface="나눔바른고딕" panose="020B0603020101020101" pitchFamily="50" charset="-127"/>
              </a:rPr>
              <a:t>(</a:t>
            </a:r>
            <a:r>
              <a:rPr lang="ko-KR" altLang="en-US" sz="1200" dirty="0">
                <a:latin typeface="나눔바른고딕" panose="020B0603020101020101" pitchFamily="50" charset="-127"/>
                <a:ea typeface="나눔바른고딕" panose="020B0603020101020101" pitchFamily="50" charset="-127"/>
              </a:rPr>
              <a:t>효능을 정당화하기 위함임</a:t>
            </a:r>
            <a:r>
              <a:rPr lang="en-US" altLang="ko-KR" sz="1200" dirty="0">
                <a:latin typeface="나눔바른고딕" panose="020B0603020101020101" pitchFamily="50" charset="-127"/>
                <a:ea typeface="나눔바른고딕" panose="020B0603020101020101" pitchFamily="50" charset="-127"/>
              </a:rPr>
              <a:t>)</a:t>
            </a:r>
          </a:p>
        </p:txBody>
      </p:sp>
    </p:spTree>
    <p:extLst>
      <p:ext uri="{BB962C8B-B14F-4D97-AF65-F5344CB8AC3E}">
        <p14:creationId xmlns:p14="http://schemas.microsoft.com/office/powerpoint/2010/main" val="12530154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a:latin typeface="나눔고딕 ExtraBold" panose="020D0904000000000000" pitchFamily="50" charset="-127"/>
                <a:ea typeface="나눔고딕 ExtraBold" panose="020D0904000000000000" pitchFamily="50" charset="-127"/>
              </a:rPr>
              <a:t>제품 정보 파일</a:t>
            </a:r>
            <a:r>
              <a:rPr lang="en-US" altLang="ko-KR" sz="1300" dirty="0">
                <a:latin typeface="나눔고딕 ExtraBold" panose="020D0904000000000000" pitchFamily="50" charset="-127"/>
                <a:ea typeface="나눔고딕 ExtraBold" panose="020D0904000000000000" pitchFamily="50" charset="-127"/>
              </a:rPr>
              <a:t>(Product Information File)</a:t>
            </a:r>
            <a:endParaRPr lang="ko-KR" altLang="en-US" sz="1300"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06</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63</a:t>
            </a:fld>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제품 정보</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(Product Information)</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a:latin typeface="나눔고딕 ExtraBold" panose="020D0904000000000000" pitchFamily="50" charset="-127"/>
                  <a:ea typeface="나눔고딕 ExtraBold" panose="020D0904000000000000" pitchFamily="50" charset="-127"/>
                </a:rPr>
                <a:t>1</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grpSp>
        <p:nvGrpSpPr>
          <p:cNvPr id="36" name="그룹 35"/>
          <p:cNvGrpSpPr/>
          <p:nvPr/>
        </p:nvGrpSpPr>
        <p:grpSpPr>
          <a:xfrm>
            <a:off x="-167640" y="1397825"/>
            <a:ext cx="9906000" cy="3745675"/>
            <a:chOff x="0" y="3882872"/>
            <a:chExt cx="9906000" cy="2975127"/>
          </a:xfrm>
        </p:grpSpPr>
        <p:sp>
          <p:nvSpPr>
            <p:cNvPr id="37" name="사각형: 둥근 모서리 172">
              <a:extLst>
                <a:ext uri="{FF2B5EF4-FFF2-40B4-BE49-F238E27FC236}">
                  <a16:creationId xmlns="" xmlns:a16="http://schemas.microsoft.com/office/drawing/2014/main" id="{E5C7C46C-20E4-4856-A6E0-A8E422CEE567}"/>
                </a:ext>
              </a:extLst>
            </p:cNvPr>
            <p:cNvSpPr/>
            <p:nvPr/>
          </p:nvSpPr>
          <p:spPr>
            <a:xfrm>
              <a:off x="0" y="3882872"/>
              <a:ext cx="4952999" cy="2975127"/>
            </a:xfrm>
            <a:prstGeom prst="roundRect">
              <a:avLst>
                <a:gd name="adj" fmla="val 0"/>
              </a:avLst>
            </a:prstGeom>
            <a:solidFill>
              <a:srgbClr val="D7E5F1">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8" name="사각형: 둥근 모서리 174">
              <a:extLst>
                <a:ext uri="{FF2B5EF4-FFF2-40B4-BE49-F238E27FC236}">
                  <a16:creationId xmlns="" xmlns:a16="http://schemas.microsoft.com/office/drawing/2014/main" id="{8CC7175A-27CD-471D-87BA-FBF2E900DE6A}"/>
                </a:ext>
              </a:extLst>
            </p:cNvPr>
            <p:cNvSpPr/>
            <p:nvPr/>
          </p:nvSpPr>
          <p:spPr>
            <a:xfrm>
              <a:off x="4953000" y="3882874"/>
              <a:ext cx="4953000" cy="2975125"/>
            </a:xfrm>
            <a:prstGeom prst="roundRect">
              <a:avLst>
                <a:gd name="adj" fmla="val 0"/>
              </a:avLst>
            </a:prstGeom>
            <a:solidFill>
              <a:srgbClr val="EFA9B1">
                <a:alpha val="1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39" name="그룹 38"/>
          <p:cNvGrpSpPr/>
          <p:nvPr/>
        </p:nvGrpSpPr>
        <p:grpSpPr>
          <a:xfrm>
            <a:off x="-167641" y="1355503"/>
            <a:ext cx="9906001" cy="319140"/>
            <a:chOff x="-1" y="3866679"/>
            <a:chExt cx="9906001" cy="319140"/>
          </a:xfrm>
        </p:grpSpPr>
        <p:sp>
          <p:nvSpPr>
            <p:cNvPr id="40" name="오각형 39"/>
            <p:cNvSpPr/>
            <p:nvPr/>
          </p:nvSpPr>
          <p:spPr>
            <a:xfrm>
              <a:off x="5406058" y="3909001"/>
              <a:ext cx="4499942" cy="243840"/>
            </a:xfrm>
            <a:prstGeom prst="homePlate">
              <a:avLst>
                <a:gd name="adj" fmla="val 0"/>
              </a:avLst>
            </a:prstGeom>
            <a:solidFill>
              <a:srgbClr val="D452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41" name="오각형 40"/>
            <p:cNvSpPr/>
            <p:nvPr/>
          </p:nvSpPr>
          <p:spPr>
            <a:xfrm>
              <a:off x="2051422" y="3909001"/>
              <a:ext cx="3759443" cy="243840"/>
            </a:xfrm>
            <a:prstGeom prst="homePlat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42" name="오각형 41"/>
            <p:cNvSpPr/>
            <p:nvPr/>
          </p:nvSpPr>
          <p:spPr>
            <a:xfrm>
              <a:off x="-1" y="3909001"/>
              <a:ext cx="4076701" cy="243840"/>
            </a:xfrm>
            <a:prstGeom prst="homePlate">
              <a:avLst>
                <a:gd name="adj" fmla="val 0"/>
              </a:avLst>
            </a:prstGeom>
            <a:solidFill>
              <a:srgbClr val="639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p>
          </p:txBody>
        </p:sp>
        <p:sp>
          <p:nvSpPr>
            <p:cNvPr id="43" name="TextBox 17"/>
            <p:cNvSpPr txBox="1"/>
            <p:nvPr/>
          </p:nvSpPr>
          <p:spPr>
            <a:xfrm>
              <a:off x="1907674" y="3868857"/>
              <a:ext cx="505267"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ko-KR" altLang="en-US" sz="1400" b="1" dirty="0" smtClean="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rPr>
                <a:t>영문</a:t>
              </a:r>
              <a:endParaRPr lang="ko-KR" altLang="en-US" sz="1400" b="1"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44" name="TextBox 17"/>
            <p:cNvSpPr txBox="1"/>
            <p:nvPr/>
          </p:nvSpPr>
          <p:spPr>
            <a:xfrm>
              <a:off x="7305873" y="3866679"/>
              <a:ext cx="505267"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ko-KR" altLang="en-US" sz="1400" b="1" dirty="0" smtClean="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rPr>
                <a:t>국문</a:t>
              </a:r>
              <a:endParaRPr lang="ko-KR" altLang="en-US" sz="1400" b="1" dirty="0">
                <a:ln>
                  <a:solidFill>
                    <a:schemeClr val="tx1">
                      <a:alpha val="0"/>
                    </a:schemeClr>
                  </a:solidFill>
                </a:ln>
                <a:solidFill>
                  <a:schemeClr val="bg1"/>
                </a:solidFill>
                <a:latin typeface="Century Gothic" panose="020B0502020202020204" pitchFamily="34" charset="0"/>
                <a:ea typeface="나눔바른고딕" panose="020B0603020101020101" pitchFamily="50" charset="-127"/>
                <a:cs typeface="Arial" panose="020B0604020202020204" pitchFamily="34" charset="0"/>
              </a:endParaRPr>
            </a:p>
          </p:txBody>
        </p:sp>
        <p:sp>
          <p:nvSpPr>
            <p:cNvPr id="45" name="TextBox 17"/>
            <p:cNvSpPr txBox="1"/>
            <p:nvPr/>
          </p:nvSpPr>
          <p:spPr>
            <a:xfrm>
              <a:off x="4507371" y="3878042"/>
              <a:ext cx="875561" cy="307777"/>
            </a:xfrm>
            <a:prstGeom prst="rect">
              <a:avLst/>
            </a:prstGeom>
            <a:noFill/>
          </p:spPr>
          <p:txBody>
            <a:bodyPr wrap="non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latinLnBrk="0"/>
              <a:r>
                <a:rPr lang="ko-KR" altLang="en-US" sz="1400" dirty="0" smtClean="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rPr>
                <a:t>제품</a:t>
              </a:r>
              <a:r>
                <a:rPr lang="en-US" altLang="ko-KR" sz="1400" dirty="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rPr>
                <a:t> </a:t>
              </a:r>
              <a:r>
                <a:rPr lang="ko-KR" altLang="en-US" sz="1400" dirty="0" smtClean="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rPr>
                <a:t>정보</a:t>
              </a:r>
              <a:endParaRPr lang="en-US" altLang="ko-KR" sz="1400" dirty="0">
                <a:ln>
                  <a:solidFill>
                    <a:schemeClr val="tx1">
                      <a:alpha val="0"/>
                    </a:schemeClr>
                  </a:solidFill>
                </a:ln>
                <a:solidFill>
                  <a:schemeClr val="tx1">
                    <a:lumMod val="85000"/>
                    <a:lumOff val="15000"/>
                  </a:schemeClr>
                </a:solidFill>
                <a:latin typeface="Century Gothic" panose="020B0502020202020204" pitchFamily="34" charset="0"/>
                <a:ea typeface="나눔바른고딕" panose="020B0603020101020101" pitchFamily="50" charset="-127"/>
                <a:cs typeface="Arial" panose="020B0604020202020204" pitchFamily="34" charset="0"/>
              </a:endParaRPr>
            </a:p>
          </p:txBody>
        </p:sp>
      </p:grpSp>
      <p:sp>
        <p:nvSpPr>
          <p:cNvPr id="46" name="직사각형 45"/>
          <p:cNvSpPr/>
          <p:nvPr/>
        </p:nvSpPr>
        <p:spPr>
          <a:xfrm>
            <a:off x="205511" y="1830914"/>
            <a:ext cx="4572000" cy="2123658"/>
          </a:xfrm>
          <a:prstGeom prst="rect">
            <a:avLst/>
          </a:prstGeom>
        </p:spPr>
        <p:txBody>
          <a:bodyPr>
            <a:spAutoFit/>
          </a:bodyPr>
          <a:lstStyle/>
          <a:p>
            <a:pPr fontAlgn="base" latinLnBrk="0"/>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2. The information referred to in paragraph 1 of this Article must be available in the national language or languages of the Member State concerned, or in a language readily understood by the regulatory authority.</a:t>
            </a:r>
          </a:p>
          <a:p>
            <a:pPr fontAlgn="base" latinLnBrk="0"/>
            <a:endPar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endParaRPr>
          </a:p>
          <a:p>
            <a:pPr fontAlgn="base" latinLnBrk="0"/>
            <a:r>
              <a:rPr lang="en-US" altLang="ko-KR" sz="1200" dirty="0">
                <a:latin typeface="Arial Unicode MS" panose="020B0604020202020204" pitchFamily="50" charset="-127"/>
                <a:ea typeface="Arial Unicode MS" panose="020B0604020202020204" pitchFamily="50" charset="-127"/>
                <a:cs typeface="Arial Unicode MS" panose="020B0604020202020204" pitchFamily="50" charset="-127"/>
              </a:rPr>
              <a:t>3. A Member State may, for purposes of prompt and appropriate medical treatment in the event of difficulties, require that appropriate and adequate information on substances used in cosmetic products be made available to the regulatory authority which shall ensure that this information is used only for the purposes of such treatment. </a:t>
            </a:r>
          </a:p>
        </p:txBody>
      </p:sp>
      <p:sp>
        <p:nvSpPr>
          <p:cNvPr id="47" name="직사각형 46"/>
          <p:cNvSpPr/>
          <p:nvPr/>
        </p:nvSpPr>
        <p:spPr>
          <a:xfrm>
            <a:off x="4975860" y="1830914"/>
            <a:ext cx="3947160" cy="2585323"/>
          </a:xfrm>
          <a:prstGeom prst="rect">
            <a:avLst/>
          </a:prstGeom>
        </p:spPr>
        <p:txBody>
          <a:bodyPr wrap="square">
            <a:spAutoFit/>
          </a:bodyPr>
          <a:lstStyle/>
          <a:p>
            <a:pPr algn="just" fontAlgn="base" latinLnBrk="0">
              <a:lnSpc>
                <a:spcPct val="150000"/>
              </a:lnSpc>
            </a:pPr>
            <a:r>
              <a:rPr lang="en-US" altLang="ko-KR" sz="1200" dirty="0">
                <a:latin typeface="나눔바른고딕" panose="020B0603020101020101" pitchFamily="50" charset="-127"/>
                <a:ea typeface="나눔바른고딕" panose="020B0603020101020101" pitchFamily="50" charset="-127"/>
              </a:rPr>
              <a:t>2. </a:t>
            </a:r>
            <a:r>
              <a:rPr lang="ko-KR" altLang="en-US" sz="1200" dirty="0">
                <a:latin typeface="나눔바른고딕" panose="020B0603020101020101" pitchFamily="50" charset="-127"/>
                <a:ea typeface="나눔바른고딕" panose="020B0603020101020101" pitchFamily="50" charset="-127"/>
              </a:rPr>
              <a:t>제</a:t>
            </a:r>
            <a:r>
              <a:rPr lang="en-US" altLang="ko-KR" sz="1200" dirty="0">
                <a:latin typeface="나눔바른고딕" panose="020B0603020101020101" pitchFamily="50" charset="-127"/>
                <a:ea typeface="나눔바른고딕" panose="020B0603020101020101" pitchFamily="50" charset="-127"/>
              </a:rPr>
              <a:t>8</a:t>
            </a:r>
            <a:r>
              <a:rPr lang="ko-KR" altLang="en-US" sz="1200" dirty="0">
                <a:latin typeface="나눔바른고딕" panose="020B0603020101020101" pitchFamily="50" charset="-127"/>
                <a:ea typeface="나눔바른고딕" panose="020B0603020101020101" pitchFamily="50" charset="-127"/>
              </a:rPr>
              <a:t>조의 제</a:t>
            </a:r>
            <a:r>
              <a:rPr lang="en-US" altLang="ko-KR" sz="1200" dirty="0">
                <a:latin typeface="나눔바른고딕" panose="020B0603020101020101" pitchFamily="50" charset="-127"/>
                <a:ea typeface="나눔바른고딕" panose="020B0603020101020101" pitchFamily="50" charset="-127"/>
              </a:rPr>
              <a:t>1</a:t>
            </a:r>
            <a:r>
              <a:rPr lang="ko-KR" altLang="en-US" sz="1200" dirty="0">
                <a:latin typeface="나눔바른고딕" panose="020B0603020101020101" pitchFamily="50" charset="-127"/>
                <a:ea typeface="나눔바른고딕" panose="020B0603020101020101" pitchFamily="50" charset="-127"/>
              </a:rPr>
              <a:t>항에서 언급된 정보는 회원국의 관리 당국이 쉽게 이해할 수 있는 언어로 또는 관련 회원국의 언어 또는 자국어로 </a:t>
            </a:r>
            <a:r>
              <a:rPr lang="ko-KR" altLang="en-US" sz="1200" dirty="0" smtClean="0">
                <a:latin typeface="나눔바른고딕" panose="020B0603020101020101" pitchFamily="50" charset="-127"/>
                <a:ea typeface="나눔바른고딕" panose="020B0603020101020101" pitchFamily="50" charset="-127"/>
              </a:rPr>
              <a:t>이용 가능해야  </a:t>
            </a:r>
            <a:r>
              <a:rPr lang="ko-KR" altLang="en-US" sz="1200" dirty="0">
                <a:latin typeface="나눔바른고딕" panose="020B0603020101020101" pitchFamily="50" charset="-127"/>
                <a:ea typeface="나눔바른고딕" panose="020B0603020101020101" pitchFamily="50" charset="-127"/>
              </a:rPr>
              <a:t>한다</a:t>
            </a:r>
            <a:r>
              <a:rPr lang="en-US" altLang="ko-KR" sz="1200" dirty="0">
                <a:latin typeface="나눔바른고딕" panose="020B0603020101020101" pitchFamily="50" charset="-127"/>
                <a:ea typeface="나눔바른고딕" panose="020B0603020101020101" pitchFamily="50" charset="-127"/>
              </a:rPr>
              <a:t>.</a:t>
            </a:r>
          </a:p>
          <a:p>
            <a:pPr algn="just" fontAlgn="base" latinLnBrk="0">
              <a:lnSpc>
                <a:spcPct val="150000"/>
              </a:lnSpc>
            </a:pPr>
            <a:endParaRPr lang="en-US" altLang="ko-KR" sz="1200" dirty="0">
              <a:latin typeface="나눔바른고딕" panose="020B0603020101020101" pitchFamily="50" charset="-127"/>
              <a:ea typeface="나눔바른고딕" panose="020B0603020101020101" pitchFamily="50" charset="-127"/>
            </a:endParaRPr>
          </a:p>
          <a:p>
            <a:pPr algn="just" fontAlgn="base" latinLnBrk="0">
              <a:lnSpc>
                <a:spcPct val="150000"/>
              </a:lnSpc>
            </a:pPr>
            <a:r>
              <a:rPr lang="en-US" altLang="ko-KR" sz="1200" dirty="0" smtClean="0">
                <a:latin typeface="나눔바른고딕" panose="020B0603020101020101" pitchFamily="50" charset="-127"/>
                <a:ea typeface="나눔바른고딕" panose="020B0603020101020101" pitchFamily="50" charset="-127"/>
              </a:rPr>
              <a:t>3</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곤란에 처한 경우 빠르고 적절한 의학적 치료를 하기 위해서</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회원국은 화장품에 사용된 물질에 대한 적절한 정보를 관리 당국이 이용할 수 있도록 요청할 수 있다</a:t>
            </a:r>
            <a:r>
              <a:rPr lang="en-US" altLang="ko-KR" sz="1200" dirty="0">
                <a:latin typeface="나눔바른고딕" panose="020B0603020101020101" pitchFamily="50" charset="-127"/>
                <a:ea typeface="나눔바른고딕" panose="020B0603020101020101" pitchFamily="50" charset="-127"/>
              </a:rPr>
              <a:t>. </a:t>
            </a:r>
            <a:r>
              <a:rPr lang="ko-KR" altLang="en-US" sz="1200" dirty="0">
                <a:latin typeface="나눔바른고딕" panose="020B0603020101020101" pitchFamily="50" charset="-127"/>
                <a:ea typeface="나눔바른고딕" panose="020B0603020101020101" pitchFamily="50" charset="-127"/>
              </a:rPr>
              <a:t>관리 당국은 화장품에 사용된 물질에 대한 정보를 이러한 의학적 치료 목적으로만 사용하도록 한다</a:t>
            </a:r>
            <a:r>
              <a:rPr lang="en-US" altLang="ko-KR" sz="1200" dirty="0">
                <a:latin typeface="나눔바른고딕" panose="020B0603020101020101" pitchFamily="50" charset="-127"/>
                <a:ea typeface="나눔바른고딕" panose="020B0603020101020101" pitchFamily="50" charset="-127"/>
              </a:rPr>
              <a:t>.</a:t>
            </a:r>
          </a:p>
        </p:txBody>
      </p:sp>
    </p:spTree>
    <p:extLst>
      <p:ext uri="{BB962C8B-B14F-4D97-AF65-F5344CB8AC3E}">
        <p14:creationId xmlns:p14="http://schemas.microsoft.com/office/powerpoint/2010/main" val="2216927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그룹 26"/>
          <p:cNvGrpSpPr/>
          <p:nvPr/>
        </p:nvGrpSpPr>
        <p:grpSpPr>
          <a:xfrm>
            <a:off x="1014783" y="2335230"/>
            <a:ext cx="7451038" cy="144463"/>
            <a:chOff x="571472" y="3857628"/>
            <a:chExt cx="8145519" cy="144463"/>
          </a:xfrm>
        </p:grpSpPr>
        <p:sp>
          <p:nvSpPr>
            <p:cNvPr id="27" name="Line 57"/>
            <p:cNvSpPr>
              <a:spLocks noChangeShapeType="1"/>
            </p:cNvSpPr>
            <p:nvPr/>
          </p:nvSpPr>
          <p:spPr bwMode="auto">
            <a:xfrm>
              <a:off x="684213" y="3933825"/>
              <a:ext cx="7920037" cy="0"/>
            </a:xfrm>
            <a:prstGeom prst="line">
              <a:avLst/>
            </a:prstGeom>
            <a:ln w="25400">
              <a:solidFill>
                <a:schemeClr val="bg1">
                  <a:lumMod val="50000"/>
                </a:schemeClr>
              </a:solidFill>
              <a:prstDash val="sysDash"/>
              <a:headEnd/>
              <a:tailEnd/>
            </a:ln>
          </p:spPr>
          <p:style>
            <a:lnRef idx="1">
              <a:schemeClr val="dk1"/>
            </a:lnRef>
            <a:fillRef idx="0">
              <a:schemeClr val="dk1"/>
            </a:fillRef>
            <a:effectRef idx="0">
              <a:schemeClr val="dk1"/>
            </a:effectRef>
            <a:fontRef idx="minor">
              <a:schemeClr val="tx1"/>
            </a:fontRef>
          </p:style>
          <p:txBody>
            <a:bodyPr/>
            <a:lstStyle/>
            <a:p>
              <a:endParaRPr lang="ko-KR" altLang="en-US" dirty="0"/>
            </a:p>
          </p:txBody>
        </p:sp>
        <p:sp>
          <p:nvSpPr>
            <p:cNvPr id="29" name="Oval 63"/>
            <p:cNvSpPr>
              <a:spLocks noChangeArrowheads="1"/>
            </p:cNvSpPr>
            <p:nvPr/>
          </p:nvSpPr>
          <p:spPr bwMode="auto">
            <a:xfrm>
              <a:off x="8572528" y="3857628"/>
              <a:ext cx="144463" cy="144463"/>
            </a:xfrm>
            <a:prstGeom prst="ellipse">
              <a:avLst/>
            </a:prstGeom>
            <a:gradFill rotWithShape="1">
              <a:gsLst>
                <a:gs pos="0">
                  <a:srgbClr val="C0C0C0">
                    <a:gamma/>
                    <a:tint val="22353"/>
                    <a:invGamma/>
                  </a:srgbClr>
                </a:gs>
                <a:gs pos="100000">
                  <a:srgbClr val="C0C0C0"/>
                </a:gs>
              </a:gsLst>
              <a:lin ang="2700000" scaled="1"/>
            </a:gradFill>
            <a:ln w="25400">
              <a:solidFill>
                <a:schemeClr val="tx1"/>
              </a:solidFill>
              <a:round/>
              <a:headEnd/>
              <a:tailEnd/>
            </a:ln>
            <a:effectLst>
              <a:outerShdw dist="25400" dir="5400000" algn="ctr" rotWithShape="0">
                <a:schemeClr val="bg2"/>
              </a:outerShdw>
            </a:effectLst>
          </p:spPr>
          <p:txBody>
            <a:bodyPr wrap="none" anchor="ctr"/>
            <a:lstStyle/>
            <a:p>
              <a:endParaRPr lang="ko-KR" altLang="en-US" dirty="0"/>
            </a:p>
          </p:txBody>
        </p:sp>
        <p:sp>
          <p:nvSpPr>
            <p:cNvPr id="30" name="Oval 64"/>
            <p:cNvSpPr>
              <a:spLocks noChangeArrowheads="1"/>
            </p:cNvSpPr>
            <p:nvPr/>
          </p:nvSpPr>
          <p:spPr bwMode="auto">
            <a:xfrm>
              <a:off x="571472" y="3857628"/>
              <a:ext cx="144463" cy="144463"/>
            </a:xfrm>
            <a:prstGeom prst="ellipse">
              <a:avLst/>
            </a:prstGeom>
            <a:gradFill rotWithShape="1">
              <a:gsLst>
                <a:gs pos="0">
                  <a:srgbClr val="C0C0C0">
                    <a:gamma/>
                    <a:tint val="22353"/>
                    <a:invGamma/>
                  </a:srgbClr>
                </a:gs>
                <a:gs pos="100000">
                  <a:srgbClr val="C0C0C0"/>
                </a:gs>
              </a:gsLst>
              <a:lin ang="2700000" scaled="1"/>
            </a:gradFill>
            <a:ln w="25400">
              <a:solidFill>
                <a:schemeClr val="tx1"/>
              </a:solidFill>
              <a:round/>
              <a:headEnd/>
              <a:tailEnd/>
            </a:ln>
            <a:effectLst>
              <a:outerShdw dist="25400" dir="5400000" algn="ctr" rotWithShape="0">
                <a:schemeClr val="bg2"/>
              </a:outerShdw>
            </a:effectLst>
          </p:spPr>
          <p:txBody>
            <a:bodyPr wrap="none" anchor="ctr"/>
            <a:lstStyle/>
            <a:p>
              <a:endParaRPr lang="ko-KR" altLang="en-US" dirty="0"/>
            </a:p>
          </p:txBody>
        </p:sp>
      </p:grpSp>
      <p:grpSp>
        <p:nvGrpSpPr>
          <p:cNvPr id="22" name="그룹 26"/>
          <p:cNvGrpSpPr/>
          <p:nvPr/>
        </p:nvGrpSpPr>
        <p:grpSpPr>
          <a:xfrm>
            <a:off x="1014783" y="2114250"/>
            <a:ext cx="7451038" cy="144463"/>
            <a:chOff x="571472" y="3857628"/>
            <a:chExt cx="8145519" cy="144463"/>
          </a:xfrm>
        </p:grpSpPr>
        <p:sp>
          <p:nvSpPr>
            <p:cNvPr id="23" name="Line 57"/>
            <p:cNvSpPr>
              <a:spLocks noChangeShapeType="1"/>
            </p:cNvSpPr>
            <p:nvPr/>
          </p:nvSpPr>
          <p:spPr bwMode="auto">
            <a:xfrm>
              <a:off x="684213" y="3933825"/>
              <a:ext cx="7920037" cy="0"/>
            </a:xfrm>
            <a:prstGeom prst="line">
              <a:avLst/>
            </a:prstGeom>
            <a:ln w="25400">
              <a:solidFill>
                <a:schemeClr val="bg1">
                  <a:lumMod val="50000"/>
                </a:schemeClr>
              </a:solidFill>
              <a:prstDash val="sysDash"/>
              <a:headEnd/>
              <a:tailEnd/>
            </a:ln>
          </p:spPr>
          <p:style>
            <a:lnRef idx="1">
              <a:schemeClr val="dk1"/>
            </a:lnRef>
            <a:fillRef idx="0">
              <a:schemeClr val="dk1"/>
            </a:fillRef>
            <a:effectRef idx="0">
              <a:schemeClr val="dk1"/>
            </a:effectRef>
            <a:fontRef idx="minor">
              <a:schemeClr val="tx1"/>
            </a:fontRef>
          </p:style>
          <p:txBody>
            <a:bodyPr/>
            <a:lstStyle/>
            <a:p>
              <a:endParaRPr lang="ko-KR" altLang="en-US" dirty="0"/>
            </a:p>
          </p:txBody>
        </p:sp>
        <p:sp>
          <p:nvSpPr>
            <p:cNvPr id="24" name="Oval 63"/>
            <p:cNvSpPr>
              <a:spLocks noChangeArrowheads="1"/>
            </p:cNvSpPr>
            <p:nvPr/>
          </p:nvSpPr>
          <p:spPr bwMode="auto">
            <a:xfrm>
              <a:off x="8572528" y="3857628"/>
              <a:ext cx="144463" cy="144463"/>
            </a:xfrm>
            <a:prstGeom prst="ellipse">
              <a:avLst/>
            </a:prstGeom>
            <a:gradFill rotWithShape="1">
              <a:gsLst>
                <a:gs pos="0">
                  <a:srgbClr val="C0C0C0">
                    <a:gamma/>
                    <a:tint val="22353"/>
                    <a:invGamma/>
                  </a:srgbClr>
                </a:gs>
                <a:gs pos="100000">
                  <a:srgbClr val="C0C0C0"/>
                </a:gs>
              </a:gsLst>
              <a:lin ang="2700000" scaled="1"/>
            </a:gradFill>
            <a:ln w="25400">
              <a:solidFill>
                <a:schemeClr val="tx1"/>
              </a:solidFill>
              <a:round/>
              <a:headEnd/>
              <a:tailEnd/>
            </a:ln>
            <a:effectLst>
              <a:outerShdw dist="25400" dir="5400000" algn="ctr" rotWithShape="0">
                <a:schemeClr val="bg2"/>
              </a:outerShdw>
            </a:effectLst>
          </p:spPr>
          <p:txBody>
            <a:bodyPr wrap="none" anchor="ctr"/>
            <a:lstStyle/>
            <a:p>
              <a:endParaRPr lang="ko-KR" altLang="en-US" dirty="0"/>
            </a:p>
          </p:txBody>
        </p:sp>
        <p:sp>
          <p:nvSpPr>
            <p:cNvPr id="25" name="Oval 64"/>
            <p:cNvSpPr>
              <a:spLocks noChangeArrowheads="1"/>
            </p:cNvSpPr>
            <p:nvPr/>
          </p:nvSpPr>
          <p:spPr bwMode="auto">
            <a:xfrm>
              <a:off x="571472" y="3857628"/>
              <a:ext cx="144463" cy="144463"/>
            </a:xfrm>
            <a:prstGeom prst="ellipse">
              <a:avLst/>
            </a:prstGeom>
            <a:gradFill rotWithShape="1">
              <a:gsLst>
                <a:gs pos="0">
                  <a:srgbClr val="C0C0C0">
                    <a:gamma/>
                    <a:tint val="22353"/>
                    <a:invGamma/>
                  </a:srgbClr>
                </a:gs>
                <a:gs pos="100000">
                  <a:srgbClr val="C0C0C0"/>
                </a:gs>
              </a:gsLst>
              <a:lin ang="2700000" scaled="1"/>
            </a:gradFill>
            <a:ln w="25400">
              <a:solidFill>
                <a:schemeClr val="tx1"/>
              </a:solidFill>
              <a:round/>
              <a:headEnd/>
              <a:tailEnd/>
            </a:ln>
            <a:effectLst>
              <a:outerShdw dist="25400" dir="5400000" algn="ctr" rotWithShape="0">
                <a:schemeClr val="bg2"/>
              </a:outerShdw>
            </a:effectLst>
          </p:spPr>
          <p:txBody>
            <a:bodyPr wrap="none" anchor="ctr"/>
            <a:lstStyle/>
            <a:p>
              <a:endParaRPr lang="ko-KR" altLang="en-US" dirty="0"/>
            </a:p>
          </p:txBody>
        </p:sp>
      </p:grpSp>
      <p:sp>
        <p:nvSpPr>
          <p:cNvPr id="12" name="제목 11"/>
          <p:cNvSpPr>
            <a:spLocks noGrp="1"/>
          </p:cNvSpPr>
          <p:nvPr>
            <p:ph type="title"/>
          </p:nvPr>
        </p:nvSpPr>
        <p:spPr/>
        <p:txBody>
          <a:bodyPr>
            <a:noAutofit/>
          </a:bodyPr>
          <a:lstStyle/>
          <a:p>
            <a:r>
              <a:rPr lang="ko-KR" altLang="en-US" dirty="0">
                <a:latin typeface="나눔고딕 ExtraBold" panose="020D0904000000000000" pitchFamily="50" charset="-127"/>
                <a:ea typeface="나눔고딕 ExtraBold" panose="020D0904000000000000" pitchFamily="50" charset="-127"/>
              </a:rPr>
              <a:t>제품 정보 파일</a:t>
            </a:r>
            <a:r>
              <a:rPr lang="en-US" altLang="ko-KR" sz="1300" dirty="0">
                <a:latin typeface="나눔고딕 ExtraBold" panose="020D0904000000000000" pitchFamily="50" charset="-127"/>
                <a:ea typeface="나눔고딕 ExtraBold" panose="020D0904000000000000" pitchFamily="50" charset="-127"/>
              </a:rPr>
              <a:t>(Product Information File)</a:t>
            </a:r>
            <a:endParaRPr lang="ko-KR" altLang="en-US" sz="1300"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06</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64</a:t>
            </a:fld>
            <a:endParaRPr lang="ko-KR" altLang="en-US" dirty="0"/>
          </a:p>
        </p:txBody>
      </p:sp>
      <p:sp>
        <p:nvSpPr>
          <p:cNvPr id="28" name="모서리가 둥근 직사각형 27"/>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권고된 제품 정보</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파일 양식</a:t>
            </a:r>
            <a:r>
              <a:rPr lang="en-US" altLang="ko-KR" sz="1200" b="1" dirty="0">
                <a:solidFill>
                  <a:schemeClr val="bg1"/>
                </a:solidFill>
                <a:latin typeface="나눔고딕 ExtraBold" panose="020D0904000000000000" pitchFamily="50" charset="-127"/>
                <a:ea typeface="나눔고딕 ExtraBold" panose="020D0904000000000000" pitchFamily="50" charset="-127"/>
              </a:rPr>
              <a:t>(Recommended PIF </a:t>
            </a:r>
            <a:r>
              <a:rPr lang="en-US" altLang="ko-KR" sz="1200" b="1" dirty="0" smtClean="0">
                <a:solidFill>
                  <a:schemeClr val="bg1"/>
                </a:solidFill>
                <a:latin typeface="나눔고딕 ExtraBold" panose="020D0904000000000000" pitchFamily="50" charset="-127"/>
                <a:ea typeface="나눔고딕 ExtraBold" panose="020D0904000000000000" pitchFamily="50" charset="-127"/>
              </a:rPr>
              <a:t>format)</a:t>
            </a:r>
            <a:endParaRPr lang="ko-KR" altLang="en-US" sz="12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33" name="그룹 32"/>
          <p:cNvGrpSpPr/>
          <p:nvPr/>
        </p:nvGrpSpPr>
        <p:grpSpPr>
          <a:xfrm>
            <a:off x="503238" y="735013"/>
            <a:ext cx="288032" cy="323165"/>
            <a:chOff x="420543" y="842981"/>
            <a:chExt cx="288032" cy="323165"/>
          </a:xfrm>
        </p:grpSpPr>
        <p:sp>
          <p:nvSpPr>
            <p:cNvPr id="34" name="눈물 방울 33"/>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35" name="TextBox 34"/>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11" name="사각형: 둥근 모서리 3">
            <a:extLst>
              <a:ext uri="{FF2B5EF4-FFF2-40B4-BE49-F238E27FC236}">
                <a16:creationId xmlns="" xmlns:a16="http://schemas.microsoft.com/office/drawing/2014/main" id="{A6493DF4-748A-4E4F-B37E-0F26F4691239}"/>
              </a:ext>
            </a:extLst>
          </p:cNvPr>
          <p:cNvSpPr/>
          <p:nvPr/>
        </p:nvSpPr>
        <p:spPr>
          <a:xfrm>
            <a:off x="484247" y="1577340"/>
            <a:ext cx="1321693" cy="1336010"/>
          </a:xfrm>
          <a:prstGeom prst="roundRect">
            <a:avLst/>
          </a:prstGeom>
          <a:solidFill>
            <a:srgbClr val="FFFF00"/>
          </a:solid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4" name="TextBox 13">
            <a:extLst>
              <a:ext uri="{FF2B5EF4-FFF2-40B4-BE49-F238E27FC236}">
                <a16:creationId xmlns="" xmlns:a16="http://schemas.microsoft.com/office/drawing/2014/main" id="{D9E4736E-ECF7-4659-AC8D-79D4AF33007F}"/>
              </a:ext>
            </a:extLst>
          </p:cNvPr>
          <p:cNvSpPr txBox="1"/>
          <p:nvPr/>
        </p:nvSpPr>
        <p:spPr>
          <a:xfrm>
            <a:off x="730160" y="1827826"/>
            <a:ext cx="867767" cy="861774"/>
          </a:xfrm>
          <a:prstGeom prst="rect">
            <a:avLst/>
          </a:prstGeom>
          <a:noFill/>
        </p:spPr>
        <p:txBody>
          <a:bodyPr wrap="square" rtlCol="0">
            <a:spAutoFit/>
          </a:bodyPr>
          <a:lstStyle/>
          <a:p>
            <a:pPr algn="ctr"/>
            <a:r>
              <a:rPr lang="en-US" altLang="ko-KR"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rPr>
              <a:t>Part Ⅰ</a:t>
            </a:r>
            <a:endParaRPr lang="ko-KR" altLang="en-US"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endParaRPr>
          </a:p>
        </p:txBody>
      </p:sp>
      <p:sp>
        <p:nvSpPr>
          <p:cNvPr id="16" name="TextBox 15">
            <a:extLst>
              <a:ext uri="{FF2B5EF4-FFF2-40B4-BE49-F238E27FC236}">
                <a16:creationId xmlns="" xmlns:a16="http://schemas.microsoft.com/office/drawing/2014/main" id="{847C7ADF-4DCD-41C1-A41C-31D9C1BD13EB}"/>
              </a:ext>
            </a:extLst>
          </p:cNvPr>
          <p:cNvSpPr txBox="1"/>
          <p:nvPr/>
        </p:nvSpPr>
        <p:spPr>
          <a:xfrm>
            <a:off x="291187" y="3070227"/>
            <a:ext cx="1918613" cy="892552"/>
          </a:xfrm>
          <a:prstGeom prst="rect">
            <a:avLst/>
          </a:prstGeom>
          <a:noFill/>
        </p:spPr>
        <p:txBody>
          <a:bodyPr wrap="square" rtlCol="0">
            <a:spAutoFit/>
          </a:bodyPr>
          <a:lstStyle/>
          <a:p>
            <a:pPr algn="ctr"/>
            <a:r>
              <a:rPr lang="ko-KR" altLang="en-US" sz="1300" b="1" dirty="0" smtClean="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rPr>
              <a:t>관리서류와 품질개요</a:t>
            </a:r>
            <a:endParaRPr lang="en-US" altLang="ko-KR" sz="1300" b="1" dirty="0" smtClean="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endParaRPr>
          </a:p>
          <a:p>
            <a:pPr algn="ctr"/>
            <a:r>
              <a:rPr lang="en-US" altLang="ko-KR" sz="1300" b="1" dirty="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(Administrative Documents and Product Summary</a:t>
            </a:r>
            <a:r>
              <a:rPr lang="en-US" altLang="ko-KR" sz="1300" b="1" dirty="0" smtClean="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a:t>
            </a:r>
            <a:endParaRPr lang="ko-KR" altLang="en-US" sz="1300" b="1" dirty="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endParaRPr>
          </a:p>
        </p:txBody>
      </p:sp>
      <p:sp>
        <p:nvSpPr>
          <p:cNvPr id="37" name="사각형: 둥근 모서리 3">
            <a:extLst>
              <a:ext uri="{FF2B5EF4-FFF2-40B4-BE49-F238E27FC236}">
                <a16:creationId xmlns="" xmlns:a16="http://schemas.microsoft.com/office/drawing/2014/main" id="{A6493DF4-748A-4E4F-B37E-0F26F4691239}"/>
              </a:ext>
            </a:extLst>
          </p:cNvPr>
          <p:cNvSpPr/>
          <p:nvPr/>
        </p:nvSpPr>
        <p:spPr>
          <a:xfrm>
            <a:off x="2709287" y="1577340"/>
            <a:ext cx="1321693" cy="1336010"/>
          </a:xfrm>
          <a:prstGeom prst="roundRect">
            <a:avLst/>
          </a:prstGeom>
          <a:solidFill>
            <a:srgbClr val="92D050"/>
          </a:solid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8" name="TextBox 37">
            <a:extLst>
              <a:ext uri="{FF2B5EF4-FFF2-40B4-BE49-F238E27FC236}">
                <a16:creationId xmlns="" xmlns:a16="http://schemas.microsoft.com/office/drawing/2014/main" id="{D9E4736E-ECF7-4659-AC8D-79D4AF33007F}"/>
              </a:ext>
            </a:extLst>
          </p:cNvPr>
          <p:cNvSpPr txBox="1"/>
          <p:nvPr/>
        </p:nvSpPr>
        <p:spPr>
          <a:xfrm>
            <a:off x="2955200" y="1827826"/>
            <a:ext cx="867767" cy="861774"/>
          </a:xfrm>
          <a:prstGeom prst="rect">
            <a:avLst/>
          </a:prstGeom>
          <a:noFill/>
        </p:spPr>
        <p:txBody>
          <a:bodyPr wrap="square" rtlCol="0">
            <a:spAutoFit/>
          </a:bodyPr>
          <a:lstStyle/>
          <a:p>
            <a:pPr algn="ctr"/>
            <a:r>
              <a:rPr lang="en-US" altLang="ko-KR"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rPr>
              <a:t>Part Ⅱ </a:t>
            </a:r>
            <a:endParaRPr lang="ko-KR" altLang="en-US"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endParaRPr>
          </a:p>
        </p:txBody>
      </p:sp>
      <p:sp>
        <p:nvSpPr>
          <p:cNvPr id="40" name="TextBox 39">
            <a:extLst>
              <a:ext uri="{FF2B5EF4-FFF2-40B4-BE49-F238E27FC236}">
                <a16:creationId xmlns="" xmlns:a16="http://schemas.microsoft.com/office/drawing/2014/main" id="{847C7ADF-4DCD-41C1-A41C-31D9C1BD13EB}"/>
              </a:ext>
            </a:extLst>
          </p:cNvPr>
          <p:cNvSpPr txBox="1"/>
          <p:nvPr/>
        </p:nvSpPr>
        <p:spPr>
          <a:xfrm>
            <a:off x="2284283" y="3070227"/>
            <a:ext cx="2536272" cy="492443"/>
          </a:xfrm>
          <a:prstGeom prst="rect">
            <a:avLst/>
          </a:prstGeom>
          <a:noFill/>
        </p:spPr>
        <p:txBody>
          <a:bodyPr wrap="none" rtlCol="0">
            <a:spAutoFit/>
          </a:bodyPr>
          <a:lstStyle/>
          <a:p>
            <a:pPr algn="ctr"/>
            <a:r>
              <a:rPr lang="ko-KR" altLang="en-US" sz="1300" b="1" dirty="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rPr>
              <a:t>원료의 </a:t>
            </a:r>
            <a:r>
              <a:rPr lang="ko-KR" altLang="en-US" sz="1300" b="1" dirty="0" smtClean="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rPr>
              <a:t>품질데이터</a:t>
            </a:r>
            <a:endParaRPr lang="en-US" altLang="ko-KR" sz="1300" b="1" dirty="0" smtClean="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endParaRPr>
          </a:p>
          <a:p>
            <a:pPr algn="ctr"/>
            <a:r>
              <a:rPr lang="en-US" altLang="ko-KR" sz="1300" b="1" dirty="0" smtClean="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a:t>
            </a:r>
            <a:r>
              <a:rPr lang="en-US" altLang="ko-KR" sz="1300" b="1" dirty="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Quality Data of Raw Material)</a:t>
            </a:r>
          </a:p>
        </p:txBody>
      </p:sp>
      <p:sp>
        <p:nvSpPr>
          <p:cNvPr id="15" name="사각형: 둥근 모서리 3">
            <a:extLst>
              <a:ext uri="{FF2B5EF4-FFF2-40B4-BE49-F238E27FC236}">
                <a16:creationId xmlns="" xmlns:a16="http://schemas.microsoft.com/office/drawing/2014/main" id="{A6493DF4-748A-4E4F-B37E-0F26F4691239}"/>
              </a:ext>
            </a:extLst>
          </p:cNvPr>
          <p:cNvSpPr/>
          <p:nvPr/>
        </p:nvSpPr>
        <p:spPr>
          <a:xfrm>
            <a:off x="5087542" y="1577340"/>
            <a:ext cx="1321693" cy="1336010"/>
          </a:xfrm>
          <a:prstGeom prst="roundRect">
            <a:avLst/>
          </a:prstGeom>
          <a:solidFill>
            <a:srgbClr val="00B050"/>
          </a:solid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7" name="TextBox 16">
            <a:extLst>
              <a:ext uri="{FF2B5EF4-FFF2-40B4-BE49-F238E27FC236}">
                <a16:creationId xmlns="" xmlns:a16="http://schemas.microsoft.com/office/drawing/2014/main" id="{D9E4736E-ECF7-4659-AC8D-79D4AF33007F}"/>
              </a:ext>
            </a:extLst>
          </p:cNvPr>
          <p:cNvSpPr txBox="1"/>
          <p:nvPr/>
        </p:nvSpPr>
        <p:spPr>
          <a:xfrm>
            <a:off x="5333455" y="1827826"/>
            <a:ext cx="867767" cy="861774"/>
          </a:xfrm>
          <a:prstGeom prst="rect">
            <a:avLst/>
          </a:prstGeom>
          <a:noFill/>
        </p:spPr>
        <p:txBody>
          <a:bodyPr wrap="square" rtlCol="0">
            <a:spAutoFit/>
          </a:bodyPr>
          <a:lstStyle/>
          <a:p>
            <a:pPr algn="ctr"/>
            <a:r>
              <a:rPr lang="en-US" altLang="ko-KR"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rPr>
              <a:t>Part </a:t>
            </a:r>
            <a:r>
              <a:rPr lang="en-US" altLang="ko-KR" sz="2500" dirty="0" smtClean="0">
                <a:ln>
                  <a:solidFill>
                    <a:schemeClr val="accent1">
                      <a:shade val="50000"/>
                      <a:alpha val="0"/>
                    </a:schemeClr>
                  </a:solidFill>
                </a:ln>
                <a:latin typeface="나눔스퀘어 ExtraBold" panose="020B0600000101010101" pitchFamily="50" charset="-127"/>
                <a:ea typeface="나눔스퀘어 ExtraBold" panose="020B0600000101010101" pitchFamily="50" charset="-127"/>
              </a:rPr>
              <a:t>Ⅲ</a:t>
            </a:r>
            <a:endParaRPr lang="ko-KR" altLang="en-US"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endParaRPr>
          </a:p>
        </p:txBody>
      </p:sp>
      <p:sp>
        <p:nvSpPr>
          <p:cNvPr id="18" name="TextBox 17">
            <a:extLst>
              <a:ext uri="{FF2B5EF4-FFF2-40B4-BE49-F238E27FC236}">
                <a16:creationId xmlns="" xmlns:a16="http://schemas.microsoft.com/office/drawing/2014/main" id="{847C7ADF-4DCD-41C1-A41C-31D9C1BD13EB}"/>
              </a:ext>
            </a:extLst>
          </p:cNvPr>
          <p:cNvSpPr txBox="1"/>
          <p:nvPr/>
        </p:nvSpPr>
        <p:spPr>
          <a:xfrm>
            <a:off x="4894482" y="3070227"/>
            <a:ext cx="1918613" cy="692497"/>
          </a:xfrm>
          <a:prstGeom prst="rect">
            <a:avLst/>
          </a:prstGeom>
          <a:noFill/>
        </p:spPr>
        <p:txBody>
          <a:bodyPr wrap="square" rtlCol="0">
            <a:spAutoFit/>
          </a:bodyPr>
          <a:lstStyle/>
          <a:p>
            <a:pPr algn="ctr"/>
            <a:r>
              <a:rPr lang="ko-KR" altLang="en-US" sz="1300" b="1" dirty="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rPr>
              <a:t>최종제품의 품질데이터</a:t>
            </a:r>
            <a:r>
              <a:rPr lang="en-US" altLang="ko-KR" sz="1300" b="1" dirty="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(Quality Data of Finished Product)</a:t>
            </a:r>
          </a:p>
        </p:txBody>
      </p:sp>
      <p:sp>
        <p:nvSpPr>
          <p:cNvPr id="19" name="사각형: 둥근 모서리 3">
            <a:extLst>
              <a:ext uri="{FF2B5EF4-FFF2-40B4-BE49-F238E27FC236}">
                <a16:creationId xmlns="" xmlns:a16="http://schemas.microsoft.com/office/drawing/2014/main" id="{A6493DF4-748A-4E4F-B37E-0F26F4691239}"/>
              </a:ext>
            </a:extLst>
          </p:cNvPr>
          <p:cNvSpPr/>
          <p:nvPr/>
        </p:nvSpPr>
        <p:spPr>
          <a:xfrm>
            <a:off x="7198282" y="1577340"/>
            <a:ext cx="1321693" cy="1336010"/>
          </a:xfrm>
          <a:prstGeom prst="roundRect">
            <a:avLst/>
          </a:prstGeom>
          <a:solidFill>
            <a:srgbClr val="00B0F0"/>
          </a:solid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0" name="TextBox 19">
            <a:extLst>
              <a:ext uri="{FF2B5EF4-FFF2-40B4-BE49-F238E27FC236}">
                <a16:creationId xmlns="" xmlns:a16="http://schemas.microsoft.com/office/drawing/2014/main" id="{D9E4736E-ECF7-4659-AC8D-79D4AF33007F}"/>
              </a:ext>
            </a:extLst>
          </p:cNvPr>
          <p:cNvSpPr txBox="1"/>
          <p:nvPr/>
        </p:nvSpPr>
        <p:spPr>
          <a:xfrm>
            <a:off x="7444195" y="1827826"/>
            <a:ext cx="867767" cy="861774"/>
          </a:xfrm>
          <a:prstGeom prst="rect">
            <a:avLst/>
          </a:prstGeom>
          <a:noFill/>
        </p:spPr>
        <p:txBody>
          <a:bodyPr wrap="square" rtlCol="0">
            <a:spAutoFit/>
          </a:bodyPr>
          <a:lstStyle/>
          <a:p>
            <a:pPr algn="ctr"/>
            <a:r>
              <a:rPr lang="en-US" altLang="ko-KR" sz="2500" dirty="0">
                <a:ln>
                  <a:solidFill>
                    <a:schemeClr val="accent1">
                      <a:shade val="50000"/>
                      <a:alpha val="0"/>
                    </a:schemeClr>
                  </a:solidFill>
                </a:ln>
                <a:solidFill>
                  <a:schemeClr val="bg1"/>
                </a:solidFill>
                <a:latin typeface="나눔스퀘어 ExtraBold" panose="020B0600000101010101" pitchFamily="50" charset="-127"/>
                <a:ea typeface="나눔스퀘어 ExtraBold" panose="020B0600000101010101" pitchFamily="50" charset="-127"/>
              </a:rPr>
              <a:t>Part </a:t>
            </a:r>
            <a:r>
              <a:rPr lang="en-US" altLang="ko-KR" sz="2500" dirty="0" smtClean="0">
                <a:ln>
                  <a:solidFill>
                    <a:schemeClr val="accent1">
                      <a:shade val="50000"/>
                      <a:alpha val="0"/>
                    </a:schemeClr>
                  </a:solidFill>
                </a:ln>
                <a:solidFill>
                  <a:schemeClr val="bg1"/>
                </a:solidFill>
                <a:latin typeface="나눔스퀘어 ExtraBold" panose="020B0600000101010101" pitchFamily="50" charset="-127"/>
                <a:ea typeface="나눔스퀘어 ExtraBold" panose="020B0600000101010101" pitchFamily="50" charset="-127"/>
              </a:rPr>
              <a:t>Ⅳ</a:t>
            </a:r>
            <a:endParaRPr lang="ko-KR" altLang="en-US" sz="2500" dirty="0">
              <a:ln>
                <a:solidFill>
                  <a:schemeClr val="accent1">
                    <a:shade val="50000"/>
                    <a:alpha val="0"/>
                  </a:schemeClr>
                </a:solidFill>
              </a:ln>
              <a:solidFill>
                <a:schemeClr val="bg1"/>
              </a:solidFill>
              <a:latin typeface="나눔스퀘어 ExtraBold" panose="020B0600000101010101" pitchFamily="50" charset="-127"/>
              <a:ea typeface="나눔스퀘어 ExtraBold" panose="020B0600000101010101" pitchFamily="50" charset="-127"/>
            </a:endParaRPr>
          </a:p>
        </p:txBody>
      </p:sp>
      <p:sp>
        <p:nvSpPr>
          <p:cNvPr id="21" name="TextBox 20">
            <a:extLst>
              <a:ext uri="{FF2B5EF4-FFF2-40B4-BE49-F238E27FC236}">
                <a16:creationId xmlns="" xmlns:a16="http://schemas.microsoft.com/office/drawing/2014/main" id="{847C7ADF-4DCD-41C1-A41C-31D9C1BD13EB}"/>
              </a:ext>
            </a:extLst>
          </p:cNvPr>
          <p:cNvSpPr txBox="1"/>
          <p:nvPr/>
        </p:nvSpPr>
        <p:spPr>
          <a:xfrm>
            <a:off x="6959227" y="3070227"/>
            <a:ext cx="2164374" cy="492443"/>
          </a:xfrm>
          <a:prstGeom prst="rect">
            <a:avLst/>
          </a:prstGeom>
          <a:noFill/>
        </p:spPr>
        <p:txBody>
          <a:bodyPr wrap="none" rtlCol="0">
            <a:spAutoFit/>
          </a:bodyPr>
          <a:lstStyle/>
          <a:p>
            <a:pPr algn="ctr"/>
            <a:r>
              <a:rPr lang="ko-KR" altLang="en-US" sz="1300" b="1" dirty="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rPr>
              <a:t>안전성∙</a:t>
            </a:r>
            <a:r>
              <a:rPr lang="ko-KR" altLang="en-US" sz="1300" b="1" dirty="0" smtClean="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rPr>
              <a:t>유효성데이터</a:t>
            </a:r>
            <a:endParaRPr lang="en-US" altLang="ko-KR" sz="1300" b="1" dirty="0" smtClean="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endParaRPr>
          </a:p>
          <a:p>
            <a:pPr algn="ctr"/>
            <a:r>
              <a:rPr lang="en-US" altLang="ko-KR" sz="1300" b="1" dirty="0" smtClean="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a:t>
            </a:r>
            <a:r>
              <a:rPr lang="en-US" altLang="ko-KR" sz="1300" b="1" dirty="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Safety and Efficacy Data)</a:t>
            </a:r>
          </a:p>
        </p:txBody>
      </p:sp>
      <p:sp>
        <p:nvSpPr>
          <p:cNvPr id="31" name="직사각형 30"/>
          <p:cNvSpPr/>
          <p:nvPr/>
        </p:nvSpPr>
        <p:spPr>
          <a:xfrm>
            <a:off x="834111" y="4211300"/>
            <a:ext cx="7890789" cy="477054"/>
          </a:xfrm>
          <a:prstGeom prst="rect">
            <a:avLst/>
          </a:prstGeom>
        </p:spPr>
        <p:txBody>
          <a:bodyPr wrap="square">
            <a:spAutoFit/>
          </a:bodyPr>
          <a:lstStyle/>
          <a:p>
            <a:pPr fontAlgn="base" latinLnBrk="0"/>
            <a:r>
              <a:rPr lang="en-US" altLang="ko-KR" sz="1300" dirty="0" smtClean="0">
                <a:ln>
                  <a:solidFill>
                    <a:schemeClr val="tx1">
                      <a:alpha val="0"/>
                    </a:schemeClr>
                  </a:solidFill>
                </a:ln>
                <a:latin typeface="맑은 고딕"/>
                <a:ea typeface="맑은 고딕"/>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출처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제품 정보 파일 가이드라인</a:t>
            </a:r>
            <a:endPar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endParaRPr>
          </a:p>
          <a:p>
            <a:pPr fontAlgn="base" latinLnBrk="0"/>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(Guidelines for Product Information File(PIF</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a:t>
            </a:r>
            <a:endPar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endParaRPr>
          </a:p>
        </p:txBody>
      </p:sp>
      <p:sp>
        <p:nvSpPr>
          <p:cNvPr id="32" name="직사각형 31"/>
          <p:cNvSpPr/>
          <p:nvPr/>
        </p:nvSpPr>
        <p:spPr>
          <a:xfrm>
            <a:off x="375443" y="4706873"/>
            <a:ext cx="8729718" cy="323165"/>
          </a:xfrm>
          <a:prstGeom prst="rect">
            <a:avLst/>
          </a:prstGeom>
        </p:spPr>
        <p:txBody>
          <a:bodyPr wrap="square">
            <a:spAutoFit/>
          </a:bodyPr>
          <a:lstStyle/>
          <a:p>
            <a:pPr marL="285750" indent="-285750">
              <a:lnSpc>
                <a:spcPct val="150000"/>
              </a:lnSpc>
              <a:spcBef>
                <a:spcPts val="200"/>
              </a:spcBef>
              <a:buFont typeface="Wingdings" panose="05000000000000000000" pitchFamily="2" charset="2"/>
              <a:buChar char="§"/>
            </a:pPr>
            <a:r>
              <a:rPr lang="ko-KR" altLang="en-US" sz="1000" b="1" dirty="0" err="1">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안전성평가자는</a:t>
            </a:r>
            <a:r>
              <a:rPr lang="ko-KR" altLang="en-US" sz="10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약학</a:t>
            </a:r>
            <a:r>
              <a:rPr lang="en-US" altLang="ko-KR" sz="10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000" b="1" dirty="0" err="1">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독성학</a:t>
            </a:r>
            <a:r>
              <a:rPr lang="en-US" altLang="ko-KR" sz="10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0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의학 분야 또는 동등한 분야에서의 학위</a:t>
            </a:r>
            <a:r>
              <a:rPr lang="en-US" altLang="ko-KR" sz="10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0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자격을 가지고 있으며</a:t>
            </a:r>
            <a:r>
              <a:rPr lang="en-US" altLang="ko-KR" sz="10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0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화장품의 안전성평가에 대하여 적절한 훈련을 받고 있어야 합니다</a:t>
            </a:r>
            <a:r>
              <a:rPr lang="en-US" altLang="ko-KR" sz="10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p:txBody>
      </p:sp>
    </p:spTree>
    <p:extLst>
      <p:ext uri="{BB962C8B-B14F-4D97-AF65-F5344CB8AC3E}">
        <p14:creationId xmlns:p14="http://schemas.microsoft.com/office/powerpoint/2010/main" val="570279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a:latin typeface="나눔고딕 ExtraBold" panose="020D0904000000000000" pitchFamily="50" charset="-127"/>
                <a:ea typeface="나눔고딕 ExtraBold" panose="020D0904000000000000" pitchFamily="50" charset="-127"/>
              </a:rPr>
              <a:t>제품 정보 파일</a:t>
            </a:r>
            <a:r>
              <a:rPr lang="en-US" altLang="ko-KR" sz="1300" dirty="0">
                <a:latin typeface="나눔고딕 ExtraBold" panose="020D0904000000000000" pitchFamily="50" charset="-127"/>
                <a:ea typeface="나눔고딕 ExtraBold" panose="020D0904000000000000" pitchFamily="50" charset="-127"/>
              </a:rPr>
              <a:t>(Product Information File)</a:t>
            </a:r>
            <a:endParaRPr lang="ko-KR" altLang="en-US" sz="1300"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06</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65</a:t>
            </a:fld>
            <a:endParaRPr lang="ko-KR" altLang="en-US" dirty="0"/>
          </a:p>
        </p:txBody>
      </p:sp>
      <p:sp>
        <p:nvSpPr>
          <p:cNvPr id="11" name="사각형: 둥근 모서리 3">
            <a:extLst>
              <a:ext uri="{FF2B5EF4-FFF2-40B4-BE49-F238E27FC236}">
                <a16:creationId xmlns="" xmlns:a16="http://schemas.microsoft.com/office/drawing/2014/main" id="{A6493DF4-748A-4E4F-B37E-0F26F4691239}"/>
              </a:ext>
            </a:extLst>
          </p:cNvPr>
          <p:cNvSpPr/>
          <p:nvPr/>
        </p:nvSpPr>
        <p:spPr>
          <a:xfrm>
            <a:off x="484247" y="1577340"/>
            <a:ext cx="1321693" cy="1336010"/>
          </a:xfrm>
          <a:prstGeom prst="roundRect">
            <a:avLst/>
          </a:prstGeom>
          <a:solidFill>
            <a:srgbClr val="FFFF00"/>
          </a:solid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4" name="TextBox 13">
            <a:extLst>
              <a:ext uri="{FF2B5EF4-FFF2-40B4-BE49-F238E27FC236}">
                <a16:creationId xmlns="" xmlns:a16="http://schemas.microsoft.com/office/drawing/2014/main" id="{D9E4736E-ECF7-4659-AC8D-79D4AF33007F}"/>
              </a:ext>
            </a:extLst>
          </p:cNvPr>
          <p:cNvSpPr txBox="1"/>
          <p:nvPr/>
        </p:nvSpPr>
        <p:spPr>
          <a:xfrm>
            <a:off x="730160" y="1827826"/>
            <a:ext cx="867767" cy="861774"/>
          </a:xfrm>
          <a:prstGeom prst="rect">
            <a:avLst/>
          </a:prstGeom>
          <a:noFill/>
        </p:spPr>
        <p:txBody>
          <a:bodyPr wrap="square" rtlCol="0">
            <a:spAutoFit/>
          </a:bodyPr>
          <a:lstStyle/>
          <a:p>
            <a:pPr algn="ctr"/>
            <a:r>
              <a:rPr lang="en-US" altLang="ko-KR"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rPr>
              <a:t>Part Ⅰ</a:t>
            </a:r>
            <a:endParaRPr lang="ko-KR" altLang="en-US"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endParaRPr>
          </a:p>
        </p:txBody>
      </p:sp>
      <p:sp>
        <p:nvSpPr>
          <p:cNvPr id="16" name="TextBox 15">
            <a:extLst>
              <a:ext uri="{FF2B5EF4-FFF2-40B4-BE49-F238E27FC236}">
                <a16:creationId xmlns="" xmlns:a16="http://schemas.microsoft.com/office/drawing/2014/main" id="{847C7ADF-4DCD-41C1-A41C-31D9C1BD13EB}"/>
              </a:ext>
            </a:extLst>
          </p:cNvPr>
          <p:cNvSpPr txBox="1"/>
          <p:nvPr/>
        </p:nvSpPr>
        <p:spPr>
          <a:xfrm>
            <a:off x="291187" y="3070227"/>
            <a:ext cx="1918613" cy="892552"/>
          </a:xfrm>
          <a:prstGeom prst="rect">
            <a:avLst/>
          </a:prstGeom>
          <a:noFill/>
        </p:spPr>
        <p:txBody>
          <a:bodyPr wrap="square" rtlCol="0">
            <a:spAutoFit/>
          </a:bodyPr>
          <a:lstStyle/>
          <a:p>
            <a:pPr algn="ctr"/>
            <a:r>
              <a:rPr lang="ko-KR" altLang="en-US" sz="1300" b="1" dirty="0" smtClean="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rPr>
              <a:t>관리서류와 품질개요</a:t>
            </a:r>
            <a:endParaRPr lang="en-US" altLang="ko-KR" sz="1300" b="1" dirty="0" smtClean="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endParaRPr>
          </a:p>
          <a:p>
            <a:pPr algn="ctr"/>
            <a:r>
              <a:rPr lang="en-US" altLang="ko-KR" sz="1300" b="1" dirty="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(Administrative Documents and Product Summary</a:t>
            </a:r>
            <a:r>
              <a:rPr lang="en-US" altLang="ko-KR" sz="1300" b="1" dirty="0" smtClean="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a:t>
            </a:r>
            <a:endParaRPr lang="ko-KR" altLang="en-US" sz="1300" b="1" dirty="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endParaRPr>
          </a:p>
        </p:txBody>
      </p:sp>
      <p:sp>
        <p:nvSpPr>
          <p:cNvPr id="36" name="모서리가 둥근 직사각형 35"/>
          <p:cNvSpPr/>
          <p:nvPr/>
        </p:nvSpPr>
        <p:spPr>
          <a:xfrm>
            <a:off x="2395320" y="1076360"/>
            <a:ext cx="6436259" cy="3846160"/>
          </a:xfrm>
          <a:prstGeom prst="roundRect">
            <a:avLst>
              <a:gd name="adj" fmla="val 4732"/>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lnSpc>
                <a:spcPts val="1500"/>
              </a:lnSpc>
            </a:pPr>
            <a:r>
              <a:rPr lang="ko-KR" altLang="en-US" sz="1000" b="1" dirty="0">
                <a:solidFill>
                  <a:schemeClr val="tx1"/>
                </a:solidFill>
                <a:latin typeface="나눔고딕" panose="020D0604000000000000" pitchFamily="50" charset="-127"/>
                <a:ea typeface="나눔고딕" panose="020D0604000000000000" pitchFamily="50" charset="-127"/>
              </a:rPr>
              <a:t> </a:t>
            </a:r>
            <a:r>
              <a:rPr lang="en-US" altLang="ko-KR" sz="1000" b="1" dirty="0" smtClean="0">
                <a:solidFill>
                  <a:schemeClr val="tx1"/>
                </a:solidFill>
                <a:latin typeface="나눔고딕" panose="020D0604000000000000" pitchFamily="50" charset="-127"/>
                <a:ea typeface="나눔고딕" panose="020D0604000000000000" pitchFamily="50" charset="-127"/>
              </a:rPr>
              <a:t>A</a:t>
            </a:r>
            <a:r>
              <a:rPr lang="en-US" altLang="ko-KR" sz="1000" b="1" dirty="0">
                <a:solidFill>
                  <a:schemeClr val="tx1"/>
                </a:solidFill>
                <a:latin typeface="나눔고딕" panose="020D0604000000000000" pitchFamily="50" charset="-127"/>
                <a:ea typeface="나눔고딕" panose="020D0604000000000000" pitchFamily="50" charset="-127"/>
              </a:rPr>
              <a:t>. </a:t>
            </a:r>
            <a:r>
              <a:rPr lang="ko-KR" altLang="en-US" sz="1000" b="1" dirty="0">
                <a:solidFill>
                  <a:schemeClr val="tx1"/>
                </a:solidFill>
                <a:latin typeface="나눔고딕" panose="020D0604000000000000" pitchFamily="50" charset="-127"/>
                <a:ea typeface="나눔고딕" panose="020D0604000000000000" pitchFamily="50" charset="-127"/>
              </a:rPr>
              <a:t>행정 문서</a:t>
            </a:r>
          </a:p>
          <a:p>
            <a:pPr marL="266700" indent="-84138" fontAlgn="base">
              <a:lnSpc>
                <a:spcPts val="1500"/>
              </a:lnSpc>
            </a:pP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당국의 신고 확인서를 포함하고 있는 신고 사본</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smtClean="0">
                <a:solidFill>
                  <a:schemeClr val="tx1"/>
                </a:solidFill>
                <a:latin typeface="나눔고딕" panose="020D0604000000000000" pitchFamily="50" charset="-127"/>
                <a:ea typeface="나눔고딕" panose="020D0604000000000000" pitchFamily="50" charset="-127"/>
              </a:rPr>
              <a:t>제품정보</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제조업자</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포장업자</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수입자 그리고 시장에 제품을 출시한 회사의 주소를 </a:t>
            </a:r>
            <a:r>
              <a:rPr lang="ko-KR" altLang="en-US" sz="1000" dirty="0" smtClean="0">
                <a:solidFill>
                  <a:schemeClr val="tx1"/>
                </a:solidFill>
                <a:latin typeface="나눔고딕" panose="020D0604000000000000" pitchFamily="50" charset="-127"/>
                <a:ea typeface="나눔고딕" panose="020D0604000000000000" pitchFamily="50" charset="-127"/>
              </a:rPr>
              <a:t>포함</a:t>
            </a:r>
            <a:r>
              <a:rPr lang="en-US" altLang="ko-KR" sz="1000" dirty="0" smtClean="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marL="266700" indent="-84138" fontAlgn="base">
              <a:lnSpc>
                <a:spcPts val="1500"/>
              </a:lnSpc>
            </a:pP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만약 회원국의 법에 의해 요구된다면</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제품 소유자에 의한 허가서 또는 제품과 관련된 동의서</a:t>
            </a:r>
            <a:r>
              <a:rPr lang="en-US" altLang="ko-KR" sz="1000" dirty="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marL="266700" indent="-84138" fontAlgn="base">
              <a:lnSpc>
                <a:spcPts val="1500"/>
              </a:lnSpc>
            </a:pP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각 </a:t>
            </a:r>
            <a:r>
              <a:rPr lang="en-US" altLang="ko-KR" sz="1000" dirty="0">
                <a:solidFill>
                  <a:schemeClr val="tx1"/>
                </a:solidFill>
                <a:latin typeface="나눔고딕" panose="020D0604000000000000" pitchFamily="50" charset="-127"/>
                <a:ea typeface="나눔고딕" panose="020D0604000000000000" pitchFamily="50" charset="-127"/>
              </a:rPr>
              <a:t>Asean </a:t>
            </a:r>
            <a:r>
              <a:rPr lang="ko-KR" altLang="en-US" sz="1000" dirty="0">
                <a:solidFill>
                  <a:schemeClr val="tx1"/>
                </a:solidFill>
                <a:latin typeface="나눔고딕" panose="020D0604000000000000" pitchFamily="50" charset="-127"/>
                <a:ea typeface="나눔고딕" panose="020D0604000000000000" pitchFamily="50" charset="-127"/>
              </a:rPr>
              <a:t>지역 정부 당국에 의해 규정될 수 있는 기타 다른 관련 행정 문서 </a:t>
            </a:r>
            <a:r>
              <a:rPr lang="en-US" altLang="ko-KR" sz="1000" dirty="0">
                <a:solidFill>
                  <a:schemeClr val="tx1"/>
                </a:solidFill>
                <a:latin typeface="나눔고딕" panose="020D0604000000000000" pitchFamily="50" charset="-127"/>
                <a:ea typeface="나눔고딕" panose="020D0604000000000000" pitchFamily="50" charset="-127"/>
              </a:rPr>
              <a:t>(</a:t>
            </a:r>
            <a:r>
              <a:rPr lang="ko-KR" altLang="en-US" sz="1000" dirty="0">
                <a:solidFill>
                  <a:schemeClr val="tx1"/>
                </a:solidFill>
                <a:latin typeface="나눔고딕" panose="020D0604000000000000" pitchFamily="50" charset="-127"/>
                <a:ea typeface="나눔고딕" panose="020D0604000000000000" pitchFamily="50" charset="-127"/>
              </a:rPr>
              <a:t>예</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운영권</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사업자 등록증 증명서</a:t>
            </a:r>
            <a:r>
              <a:rPr lang="en-US" altLang="ko-KR" sz="1000" dirty="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marL="182563" indent="-182563" fontAlgn="base">
              <a:lnSpc>
                <a:spcPts val="1500"/>
              </a:lnSpc>
            </a:pPr>
            <a:r>
              <a:rPr lang="en-US" altLang="ko-KR" sz="1000" b="1" dirty="0">
                <a:solidFill>
                  <a:schemeClr val="tx1"/>
                </a:solidFill>
                <a:latin typeface="나눔고딕" panose="020D0604000000000000" pitchFamily="50" charset="-127"/>
                <a:ea typeface="나눔고딕" panose="020D0604000000000000" pitchFamily="50" charset="-127"/>
              </a:rPr>
              <a:t>B. </a:t>
            </a:r>
            <a:r>
              <a:rPr lang="ko-KR" altLang="en-US" sz="1000" b="1" dirty="0">
                <a:solidFill>
                  <a:schemeClr val="tx1"/>
                </a:solidFill>
                <a:latin typeface="나눔고딕" panose="020D0604000000000000" pitchFamily="50" charset="-127"/>
                <a:ea typeface="나눔고딕" panose="020D0604000000000000" pitchFamily="50" charset="-127"/>
              </a:rPr>
              <a:t>제품의 정성 및 정량 성분표 </a:t>
            </a:r>
            <a:r>
              <a:rPr lang="en-US" altLang="ko-KR" sz="1000" dirty="0">
                <a:solidFill>
                  <a:schemeClr val="tx1"/>
                </a:solidFill>
                <a:latin typeface="나눔고딕" panose="020D0604000000000000" pitchFamily="50" charset="-127"/>
                <a:ea typeface="나눔고딕" panose="020D0604000000000000" pitchFamily="50" charset="-127"/>
              </a:rPr>
              <a:t>(INCI </a:t>
            </a:r>
            <a:r>
              <a:rPr lang="ko-KR" altLang="en-US" sz="1000" dirty="0">
                <a:solidFill>
                  <a:schemeClr val="tx1"/>
                </a:solidFill>
                <a:latin typeface="나눔고딕" panose="020D0604000000000000" pitchFamily="50" charset="-127"/>
                <a:ea typeface="나눔고딕" panose="020D0604000000000000" pitchFamily="50" charset="-127"/>
              </a:rPr>
              <a:t>명칭 또는 </a:t>
            </a:r>
            <a:r>
              <a:rPr lang="en-US" altLang="ko-KR" sz="1000" dirty="0">
                <a:solidFill>
                  <a:schemeClr val="tx1"/>
                </a:solidFill>
                <a:latin typeface="나눔고딕" panose="020D0604000000000000" pitchFamily="50" charset="-127"/>
                <a:ea typeface="나눔고딕" panose="020D0604000000000000" pitchFamily="50" charset="-127"/>
              </a:rPr>
              <a:t>ASEAN Cosmetic Directive</a:t>
            </a:r>
            <a:r>
              <a:rPr lang="ko-KR" altLang="en-US" sz="1000" dirty="0">
                <a:solidFill>
                  <a:schemeClr val="tx1"/>
                </a:solidFill>
                <a:latin typeface="나눔고딕" panose="020D0604000000000000" pitchFamily="50" charset="-127"/>
                <a:ea typeface="나눔고딕" panose="020D0604000000000000" pitchFamily="50" charset="-127"/>
              </a:rPr>
              <a:t>에서 승인한 기타 참조명칭 그리고 그 성분들의 해당 농도</a:t>
            </a:r>
            <a:r>
              <a:rPr lang="en-US" altLang="ko-KR" sz="1000" dirty="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marL="182563" indent="-182563" fontAlgn="base">
              <a:lnSpc>
                <a:spcPts val="1500"/>
              </a:lnSpc>
            </a:pPr>
            <a:r>
              <a:rPr lang="en-US" altLang="ko-KR" sz="1000" dirty="0" smtClean="0">
                <a:solidFill>
                  <a:schemeClr val="tx1"/>
                </a:solidFill>
                <a:latin typeface="나눔고딕" panose="020D0604000000000000" pitchFamily="50" charset="-127"/>
                <a:ea typeface="나눔고딕" panose="020D0604000000000000" pitchFamily="50" charset="-127"/>
              </a:rPr>
              <a:t>     - </a:t>
            </a:r>
            <a:r>
              <a:rPr lang="ko-KR" altLang="en-US" sz="1000" dirty="0">
                <a:solidFill>
                  <a:schemeClr val="tx1"/>
                </a:solidFill>
                <a:latin typeface="나눔고딕" panose="020D0604000000000000" pitchFamily="50" charset="-127"/>
                <a:ea typeface="나눔고딕" panose="020D0604000000000000" pitchFamily="50" charset="-127"/>
              </a:rPr>
              <a:t>향료의 경우</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조성의 성분명칭 및 코드 번호와 공급자의 신원</a:t>
            </a:r>
            <a:r>
              <a:rPr lang="en-US" altLang="ko-KR" sz="1000" dirty="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marL="182563" indent="-182563" fontAlgn="base">
              <a:lnSpc>
                <a:spcPts val="1500"/>
              </a:lnSpc>
            </a:pPr>
            <a:r>
              <a:rPr lang="en-US" altLang="ko-KR" sz="1000" b="1" dirty="0">
                <a:solidFill>
                  <a:schemeClr val="tx1"/>
                </a:solidFill>
                <a:latin typeface="나눔고딕" panose="020D0604000000000000" pitchFamily="50" charset="-127"/>
                <a:ea typeface="나눔고딕" panose="020D0604000000000000" pitchFamily="50" charset="-127"/>
              </a:rPr>
              <a:t>C. </a:t>
            </a:r>
            <a:r>
              <a:rPr lang="ko-KR" altLang="en-US" sz="1000" b="1" dirty="0">
                <a:solidFill>
                  <a:schemeClr val="tx1"/>
                </a:solidFill>
                <a:latin typeface="나눔고딕" panose="020D0604000000000000" pitchFamily="50" charset="-127"/>
                <a:ea typeface="나눔고딕" panose="020D0604000000000000" pitchFamily="50" charset="-127"/>
              </a:rPr>
              <a:t>제품 표시와 라벨</a:t>
            </a:r>
            <a:r>
              <a:rPr lang="en-US" altLang="ko-KR" sz="1000" b="1"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아래 사항을 </a:t>
            </a:r>
            <a:r>
              <a:rPr lang="ko-KR" altLang="en-US" sz="1000" dirty="0" smtClean="0">
                <a:solidFill>
                  <a:schemeClr val="tx1"/>
                </a:solidFill>
                <a:latin typeface="나눔고딕" panose="020D0604000000000000" pitchFamily="50" charset="-127"/>
                <a:ea typeface="나눔고딕" panose="020D0604000000000000" pitchFamily="50" charset="-127"/>
              </a:rPr>
              <a:t>포함</a:t>
            </a:r>
            <a:r>
              <a:rPr lang="en-US" altLang="ko-KR" sz="1000" dirty="0" smtClean="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marL="182563" indent="-182563" fontAlgn="base">
              <a:lnSpc>
                <a:spcPts val="1500"/>
              </a:lnSpc>
            </a:pPr>
            <a:r>
              <a:rPr lang="en-US" altLang="ko-KR" sz="1000" dirty="0" smtClean="0">
                <a:solidFill>
                  <a:schemeClr val="tx1"/>
                </a:solidFill>
                <a:latin typeface="나눔고딕" panose="020D0604000000000000" pitchFamily="50" charset="-127"/>
                <a:ea typeface="나눔고딕" panose="020D0604000000000000" pitchFamily="50" charset="-127"/>
              </a:rPr>
              <a:t>     - </a:t>
            </a:r>
            <a:r>
              <a:rPr lang="ko-KR" altLang="en-US" sz="1000" dirty="0">
                <a:solidFill>
                  <a:schemeClr val="tx1"/>
                </a:solidFill>
                <a:latin typeface="나눔고딕" panose="020D0604000000000000" pitchFamily="50" charset="-127"/>
                <a:ea typeface="나눔고딕" panose="020D0604000000000000" pitchFamily="50" charset="-127"/>
              </a:rPr>
              <a:t>안과 밖의 라벨</a:t>
            </a:r>
            <a:r>
              <a:rPr lang="en-US" altLang="ko-KR" sz="1000" dirty="0">
                <a:solidFill>
                  <a:schemeClr val="tx1"/>
                </a:solidFill>
                <a:latin typeface="나눔고딕" panose="020D0604000000000000" pitchFamily="50" charset="-127"/>
                <a:ea typeface="나눔고딕" panose="020D0604000000000000" pitchFamily="50" charset="-127"/>
              </a:rPr>
              <a:t>(</a:t>
            </a:r>
            <a:r>
              <a:rPr lang="ko-KR" altLang="en-US" sz="1000" dirty="0">
                <a:solidFill>
                  <a:schemeClr val="tx1"/>
                </a:solidFill>
                <a:latin typeface="나눔고딕" panose="020D0604000000000000" pitchFamily="50" charset="-127"/>
                <a:ea typeface="나눔고딕" panose="020D0604000000000000" pitchFamily="50" charset="-127"/>
              </a:rPr>
              <a:t>사진 그리고</a:t>
            </a:r>
            <a:r>
              <a:rPr lang="en-US" altLang="ko-KR" sz="1000" dirty="0">
                <a:solidFill>
                  <a:schemeClr val="tx1"/>
                </a:solidFill>
                <a:latin typeface="나눔고딕" panose="020D0604000000000000" pitchFamily="50" charset="-127"/>
                <a:ea typeface="나눔고딕" panose="020D0604000000000000" pitchFamily="50" charset="-127"/>
              </a:rPr>
              <a:t>/</a:t>
            </a:r>
            <a:r>
              <a:rPr lang="ko-KR" altLang="en-US" sz="1000" dirty="0">
                <a:solidFill>
                  <a:schemeClr val="tx1"/>
                </a:solidFill>
                <a:latin typeface="나눔고딕" panose="020D0604000000000000" pitchFamily="50" charset="-127"/>
                <a:ea typeface="나눔고딕" panose="020D0604000000000000" pitchFamily="50" charset="-127"/>
              </a:rPr>
              <a:t>또는 그림이 유용</a:t>
            </a:r>
            <a:r>
              <a:rPr lang="en-US" altLang="ko-KR" sz="1000" dirty="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marL="182563" indent="-182563" fontAlgn="base">
              <a:lnSpc>
                <a:spcPts val="1500"/>
              </a:lnSpc>
            </a:pPr>
            <a:r>
              <a:rPr lang="en-US" altLang="ko-KR" sz="1000" dirty="0" smtClean="0">
                <a:solidFill>
                  <a:schemeClr val="tx1"/>
                </a:solidFill>
                <a:latin typeface="나눔고딕" panose="020D0604000000000000" pitchFamily="50" charset="-127"/>
                <a:ea typeface="나눔고딕" panose="020D0604000000000000" pitchFamily="50" charset="-127"/>
              </a:rPr>
              <a:t>     - </a:t>
            </a:r>
            <a:r>
              <a:rPr lang="ko-KR" altLang="en-US" sz="1000" dirty="0">
                <a:solidFill>
                  <a:schemeClr val="tx1"/>
                </a:solidFill>
                <a:latin typeface="나눔고딕" panose="020D0604000000000000" pitchFamily="50" charset="-127"/>
                <a:ea typeface="나눔고딕" panose="020D0604000000000000" pitchFamily="50" charset="-127"/>
              </a:rPr>
              <a:t>소비자 정보 리플렛과 사용방법</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만약 소비자에게 판매되는 제품의 부분인 경우에</a:t>
            </a:r>
            <a:r>
              <a:rPr lang="en-US" altLang="ko-KR" sz="1000" dirty="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marL="182563" indent="-182563" fontAlgn="base">
              <a:lnSpc>
                <a:spcPts val="1500"/>
              </a:lnSpc>
            </a:pPr>
            <a:r>
              <a:rPr lang="en-US" altLang="ko-KR" sz="1000" b="1" dirty="0">
                <a:solidFill>
                  <a:schemeClr val="tx1"/>
                </a:solidFill>
                <a:latin typeface="나눔고딕" panose="020D0604000000000000" pitchFamily="50" charset="-127"/>
                <a:ea typeface="나눔고딕" panose="020D0604000000000000" pitchFamily="50" charset="-127"/>
              </a:rPr>
              <a:t>D. </a:t>
            </a:r>
            <a:r>
              <a:rPr lang="ko-KR" altLang="en-US" sz="1000" b="1" dirty="0">
                <a:solidFill>
                  <a:schemeClr val="tx1"/>
                </a:solidFill>
                <a:latin typeface="나눔고딕" panose="020D0604000000000000" pitchFamily="50" charset="-127"/>
                <a:ea typeface="나눔고딕" panose="020D0604000000000000" pitchFamily="50" charset="-127"/>
              </a:rPr>
              <a:t>제조 성명서</a:t>
            </a:r>
          </a:p>
          <a:p>
            <a:pPr marL="358775" indent="-182563" fontAlgn="base">
              <a:lnSpc>
                <a:spcPts val="1500"/>
              </a:lnSpc>
            </a:pP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제조업자 또는 회사에 의해</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제품이 </a:t>
            </a:r>
            <a:r>
              <a:rPr lang="en-US" altLang="ko-KR" sz="1000" dirty="0">
                <a:solidFill>
                  <a:schemeClr val="tx1"/>
                </a:solidFill>
                <a:latin typeface="나눔고딕" panose="020D0604000000000000" pitchFamily="50" charset="-127"/>
                <a:ea typeface="나눔고딕" panose="020D0604000000000000" pitchFamily="50" charset="-127"/>
              </a:rPr>
              <a:t>ASEAN GMP </a:t>
            </a:r>
            <a:r>
              <a:rPr lang="ko-KR" altLang="en-US" sz="1000" dirty="0">
                <a:solidFill>
                  <a:schemeClr val="tx1"/>
                </a:solidFill>
                <a:latin typeface="나눔고딕" panose="020D0604000000000000" pitchFamily="50" charset="-127"/>
                <a:ea typeface="나눔고딕" panose="020D0604000000000000" pitchFamily="50" charset="-127"/>
              </a:rPr>
              <a:t>가이드라인 또는 아세안 화장품 위원회</a:t>
            </a:r>
            <a:r>
              <a:rPr lang="en-US" altLang="ko-KR" sz="1000" dirty="0">
                <a:solidFill>
                  <a:schemeClr val="tx1"/>
                </a:solidFill>
                <a:latin typeface="나눔고딕" panose="020D0604000000000000" pitchFamily="50" charset="-127"/>
                <a:ea typeface="나눔고딕" panose="020D0604000000000000" pitchFamily="50" charset="-127"/>
              </a:rPr>
              <a:t>(ACC)</a:t>
            </a:r>
            <a:r>
              <a:rPr lang="ko-KR" altLang="en-US" sz="1000" dirty="0">
                <a:solidFill>
                  <a:schemeClr val="tx1"/>
                </a:solidFill>
                <a:latin typeface="나눔고딕" panose="020D0604000000000000" pitchFamily="50" charset="-127"/>
                <a:ea typeface="나눔고딕" panose="020D0604000000000000" pitchFamily="50" charset="-127"/>
              </a:rPr>
              <a:t>가 이와 동등하다고 인정한 다른 </a:t>
            </a:r>
            <a:r>
              <a:rPr lang="en-US" altLang="ko-KR" sz="1000" dirty="0">
                <a:solidFill>
                  <a:schemeClr val="tx1"/>
                </a:solidFill>
                <a:latin typeface="나눔고딕" panose="020D0604000000000000" pitchFamily="50" charset="-127"/>
                <a:ea typeface="나눔고딕" panose="020D0604000000000000" pitchFamily="50" charset="-127"/>
              </a:rPr>
              <a:t>GMP </a:t>
            </a:r>
            <a:r>
              <a:rPr lang="ko-KR" altLang="en-US" sz="1000" dirty="0">
                <a:solidFill>
                  <a:schemeClr val="tx1"/>
                </a:solidFill>
                <a:latin typeface="나눔고딕" panose="020D0604000000000000" pitchFamily="50" charset="-127"/>
                <a:ea typeface="나눔고딕" panose="020D0604000000000000" pitchFamily="50" charset="-127"/>
              </a:rPr>
              <a:t>가이드라인을 따라 제조되었다는 성명서</a:t>
            </a:r>
            <a:r>
              <a:rPr lang="en-US" altLang="ko-KR" sz="1000" dirty="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marL="358775" indent="-182563" fontAlgn="base">
              <a:lnSpc>
                <a:spcPts val="1500"/>
              </a:lnSpc>
            </a:pP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제품의 배치 번호 체계</a:t>
            </a:r>
            <a:r>
              <a:rPr lang="en-US" altLang="ko-KR" sz="1000" dirty="0">
                <a:solidFill>
                  <a:schemeClr val="tx1"/>
                </a:solidFill>
                <a:latin typeface="나눔고딕" panose="020D0604000000000000" pitchFamily="50" charset="-127"/>
                <a:ea typeface="나눔고딕" panose="020D0604000000000000" pitchFamily="50" charset="-127"/>
              </a:rPr>
              <a:t>/</a:t>
            </a:r>
            <a:r>
              <a:rPr lang="ko-KR" altLang="en-US" sz="1000" dirty="0">
                <a:solidFill>
                  <a:schemeClr val="tx1"/>
                </a:solidFill>
                <a:latin typeface="나눔고딕" panose="020D0604000000000000" pitchFamily="50" charset="-127"/>
                <a:ea typeface="나눔고딕" panose="020D0604000000000000" pitchFamily="50" charset="-127"/>
              </a:rPr>
              <a:t>제품의 핵심내용을 제공</a:t>
            </a:r>
            <a:r>
              <a:rPr lang="en-US" altLang="ko-KR" sz="1000" dirty="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marL="182563" indent="-182563" fontAlgn="base">
              <a:lnSpc>
                <a:spcPts val="1500"/>
              </a:lnSpc>
            </a:pPr>
            <a:r>
              <a:rPr lang="en-US" altLang="ko-KR" sz="1000" b="1" dirty="0">
                <a:solidFill>
                  <a:schemeClr val="tx1"/>
                </a:solidFill>
                <a:latin typeface="나눔고딕" panose="020D0604000000000000" pitchFamily="50" charset="-127"/>
                <a:ea typeface="나눔고딕" panose="020D0604000000000000" pitchFamily="50" charset="-127"/>
              </a:rPr>
              <a:t>E. </a:t>
            </a:r>
            <a:r>
              <a:rPr lang="ko-KR" altLang="en-US" sz="1000" b="1" dirty="0">
                <a:solidFill>
                  <a:schemeClr val="tx1"/>
                </a:solidFill>
                <a:latin typeface="나눔고딕" panose="020D0604000000000000" pitchFamily="50" charset="-127"/>
                <a:ea typeface="나눔고딕" panose="020D0604000000000000" pitchFamily="50" charset="-127"/>
              </a:rPr>
              <a:t>화장품의 안전성 평가에 대해서 아세안 가이드라인에 따른 안전성 평가 </a:t>
            </a:r>
            <a:r>
              <a:rPr lang="en-US" altLang="ko-KR" sz="1000" b="1" dirty="0">
                <a:solidFill>
                  <a:schemeClr val="tx1"/>
                </a:solidFill>
                <a:latin typeface="나눔고딕" panose="020D0604000000000000" pitchFamily="50" charset="-127"/>
                <a:ea typeface="나눔고딕" panose="020D0604000000000000" pitchFamily="50" charset="-127"/>
              </a:rPr>
              <a:t>(</a:t>
            </a:r>
            <a:r>
              <a:rPr lang="ko-KR" altLang="en-US" sz="1000" b="1" dirty="0">
                <a:solidFill>
                  <a:schemeClr val="tx1"/>
                </a:solidFill>
                <a:latin typeface="나눔고딕" panose="020D0604000000000000" pitchFamily="50" charset="-127"/>
                <a:ea typeface="나눔고딕" panose="020D0604000000000000" pitchFamily="50" charset="-127"/>
              </a:rPr>
              <a:t>요약</a:t>
            </a:r>
            <a:r>
              <a:rPr lang="en-US" altLang="ko-KR" sz="1000" b="1" dirty="0">
                <a:solidFill>
                  <a:schemeClr val="tx1"/>
                </a:solidFill>
                <a:latin typeface="나눔고딕" panose="020D0604000000000000" pitchFamily="50" charset="-127"/>
                <a:ea typeface="나눔고딕" panose="020D0604000000000000" pitchFamily="50" charset="-127"/>
              </a:rPr>
              <a:t>) :</a:t>
            </a:r>
            <a:endParaRPr lang="ko-KR" altLang="en-US" sz="1000" b="1" dirty="0">
              <a:solidFill>
                <a:schemeClr val="tx1"/>
              </a:solidFill>
              <a:latin typeface="나눔고딕" panose="020D0604000000000000" pitchFamily="50" charset="-127"/>
              <a:ea typeface="나눔고딕" panose="020D0604000000000000" pitchFamily="50" charset="-127"/>
            </a:endParaRPr>
          </a:p>
          <a:p>
            <a:pPr marL="182563" indent="-182563" fontAlgn="base">
              <a:lnSpc>
                <a:spcPts val="1500"/>
              </a:lnSpc>
            </a:pPr>
            <a:r>
              <a:rPr lang="en-US" altLang="ko-KR" sz="1000" dirty="0" smtClean="0">
                <a:solidFill>
                  <a:schemeClr val="tx1"/>
                </a:solidFill>
                <a:latin typeface="나눔고딕" panose="020D0604000000000000" pitchFamily="50" charset="-127"/>
                <a:ea typeface="나눔고딕" panose="020D0604000000000000" pitchFamily="50" charset="-127"/>
              </a:rPr>
              <a:t>     - </a:t>
            </a:r>
            <a:r>
              <a:rPr lang="ko-KR" altLang="en-US" sz="1000" dirty="0">
                <a:solidFill>
                  <a:schemeClr val="tx1"/>
                </a:solidFill>
                <a:latin typeface="나눔고딕" panose="020D0604000000000000" pitchFamily="50" charset="-127"/>
                <a:ea typeface="나눔고딕" panose="020D0604000000000000" pitchFamily="50" charset="-127"/>
              </a:rPr>
              <a:t>안전성 보고 </a:t>
            </a:r>
            <a:r>
              <a:rPr lang="en-US" altLang="ko-KR" sz="1000" dirty="0">
                <a:solidFill>
                  <a:schemeClr val="tx1"/>
                </a:solidFill>
                <a:latin typeface="나눔고딕" panose="020D0604000000000000" pitchFamily="50" charset="-127"/>
                <a:ea typeface="나눔고딕" panose="020D0604000000000000" pitchFamily="50" charset="-127"/>
              </a:rPr>
              <a:t>(</a:t>
            </a:r>
            <a:r>
              <a:rPr lang="ko-KR" altLang="en-US" sz="1000" dirty="0">
                <a:solidFill>
                  <a:schemeClr val="tx1"/>
                </a:solidFill>
                <a:latin typeface="나눔고딕" panose="020D0604000000000000" pitchFamily="50" charset="-127"/>
                <a:ea typeface="나눔고딕" panose="020D0604000000000000" pitchFamily="50" charset="-127"/>
              </a:rPr>
              <a:t>서명된 의견서</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안전성 평가자의 이름과 자격을 포함</a:t>
            </a:r>
            <a:r>
              <a:rPr lang="en-US" altLang="ko-KR" sz="1000" dirty="0">
                <a:solidFill>
                  <a:schemeClr val="tx1"/>
                </a:solidFill>
                <a:latin typeface="나눔고딕" panose="020D0604000000000000" pitchFamily="50" charset="-127"/>
                <a:ea typeface="나눔고딕" panose="020D0604000000000000" pitchFamily="50" charset="-127"/>
              </a:rPr>
              <a:t>);</a:t>
            </a:r>
            <a:endParaRPr lang="ko-KR" altLang="en-US" sz="1000" dirty="0">
              <a:solidFill>
                <a:schemeClr val="tx1"/>
              </a:solidFill>
              <a:latin typeface="나눔고딕" panose="020D0604000000000000" pitchFamily="50" charset="-127"/>
              <a:ea typeface="나눔고딕" panose="020D0604000000000000" pitchFamily="50" charset="-127"/>
            </a:endParaRPr>
          </a:p>
          <a:p>
            <a:pPr marL="182563" indent="-182563" fontAlgn="base">
              <a:lnSpc>
                <a:spcPts val="1500"/>
              </a:lnSpc>
            </a:pPr>
            <a:r>
              <a:rPr lang="en-US" altLang="ko-KR" sz="1000" b="1" dirty="0">
                <a:solidFill>
                  <a:schemeClr val="tx1"/>
                </a:solidFill>
                <a:latin typeface="나눔고딕" panose="020D0604000000000000" pitchFamily="50" charset="-127"/>
                <a:ea typeface="나눔고딕" panose="020D0604000000000000" pitchFamily="50" charset="-127"/>
              </a:rPr>
              <a:t>F. </a:t>
            </a:r>
            <a:r>
              <a:rPr lang="ko-KR" altLang="en-US" sz="1000" b="1" dirty="0">
                <a:solidFill>
                  <a:schemeClr val="tx1"/>
                </a:solidFill>
                <a:latin typeface="나눔고딕" panose="020D0604000000000000" pitchFamily="50" charset="-127"/>
                <a:ea typeface="나눔고딕" panose="020D0604000000000000" pitchFamily="50" charset="-127"/>
              </a:rPr>
              <a:t>인체건강과 관련하여 확인된 바람직하지 않은 효과</a:t>
            </a:r>
            <a:r>
              <a:rPr lang="en-US" altLang="ko-KR" sz="1000" b="1" dirty="0">
                <a:solidFill>
                  <a:schemeClr val="tx1"/>
                </a:solidFill>
                <a:latin typeface="나눔고딕" panose="020D0604000000000000" pitchFamily="50" charset="-127"/>
                <a:ea typeface="나눔고딕" panose="020D0604000000000000" pitchFamily="50" charset="-127"/>
              </a:rPr>
              <a:t>(</a:t>
            </a:r>
            <a:r>
              <a:rPr lang="ko-KR" altLang="en-US" sz="1000" b="1" dirty="0">
                <a:solidFill>
                  <a:schemeClr val="tx1"/>
                </a:solidFill>
                <a:latin typeface="나눔고딕" panose="020D0604000000000000" pitchFamily="50" charset="-127"/>
                <a:ea typeface="나눔고딕" panose="020D0604000000000000" pitchFamily="50" charset="-127"/>
              </a:rPr>
              <a:t>요약</a:t>
            </a:r>
            <a:r>
              <a:rPr lang="en-US" altLang="ko-KR" sz="1000" b="1" dirty="0">
                <a:solidFill>
                  <a:schemeClr val="tx1"/>
                </a:solidFill>
                <a:latin typeface="나눔고딕" panose="020D0604000000000000" pitchFamily="50" charset="-127"/>
                <a:ea typeface="나눔고딕" panose="020D0604000000000000" pitchFamily="50" charset="-127"/>
              </a:rPr>
              <a:t>);</a:t>
            </a:r>
            <a:endParaRPr lang="ko-KR" altLang="en-US" sz="1000" b="1" dirty="0">
              <a:solidFill>
                <a:schemeClr val="tx1"/>
              </a:solidFill>
              <a:latin typeface="나눔고딕" panose="020D0604000000000000" pitchFamily="50" charset="-127"/>
              <a:ea typeface="나눔고딕" panose="020D0604000000000000" pitchFamily="50" charset="-127"/>
            </a:endParaRPr>
          </a:p>
          <a:p>
            <a:pPr marL="182563" indent="-182563" fontAlgn="base">
              <a:lnSpc>
                <a:spcPts val="1500"/>
              </a:lnSpc>
            </a:pPr>
            <a:r>
              <a:rPr lang="en-US" altLang="ko-KR" sz="1000" b="1" dirty="0">
                <a:solidFill>
                  <a:schemeClr val="tx1"/>
                </a:solidFill>
                <a:latin typeface="나눔고딕" panose="020D0604000000000000" pitchFamily="50" charset="-127"/>
                <a:ea typeface="나눔고딕" panose="020D0604000000000000" pitchFamily="50" charset="-127"/>
              </a:rPr>
              <a:t>G. </a:t>
            </a:r>
            <a:r>
              <a:rPr lang="ko-KR" altLang="en-US" sz="1000" b="1" dirty="0">
                <a:solidFill>
                  <a:schemeClr val="tx1"/>
                </a:solidFill>
                <a:latin typeface="나눔고딕" panose="020D0604000000000000" pitchFamily="50" charset="-127"/>
                <a:ea typeface="나눔고딕" panose="020D0604000000000000" pitchFamily="50" charset="-127"/>
              </a:rPr>
              <a:t>제품 효능표현 근거자료 </a:t>
            </a:r>
            <a:r>
              <a:rPr lang="en-US" altLang="ko-KR" sz="1000" b="1" dirty="0">
                <a:solidFill>
                  <a:schemeClr val="tx1"/>
                </a:solidFill>
                <a:latin typeface="나눔고딕" panose="020D0604000000000000" pitchFamily="50" charset="-127"/>
                <a:ea typeface="나눔고딕" panose="020D0604000000000000" pitchFamily="50" charset="-127"/>
              </a:rPr>
              <a:t>(</a:t>
            </a:r>
            <a:r>
              <a:rPr lang="ko-KR" altLang="en-US" sz="1000" b="1" dirty="0">
                <a:solidFill>
                  <a:schemeClr val="tx1"/>
                </a:solidFill>
                <a:latin typeface="나눔고딕" panose="020D0604000000000000" pitchFamily="50" charset="-127"/>
                <a:ea typeface="나눔고딕" panose="020D0604000000000000" pitchFamily="50" charset="-127"/>
              </a:rPr>
              <a:t>요약</a:t>
            </a:r>
            <a:r>
              <a:rPr lang="en-US" altLang="ko-KR" sz="1000" b="1" dirty="0">
                <a:solidFill>
                  <a:schemeClr val="tx1"/>
                </a:solidFill>
                <a:latin typeface="나눔고딕" panose="020D0604000000000000" pitchFamily="50" charset="-127"/>
                <a:ea typeface="나눔고딕" panose="020D0604000000000000" pitchFamily="50" charset="-127"/>
              </a:rPr>
              <a:t>) : </a:t>
            </a:r>
            <a:endParaRPr lang="ko-KR" altLang="en-US" sz="1000" b="1" dirty="0">
              <a:solidFill>
                <a:schemeClr val="tx1"/>
              </a:solidFill>
              <a:latin typeface="나눔고딕" panose="020D0604000000000000" pitchFamily="50" charset="-127"/>
              <a:ea typeface="나눔고딕" panose="020D0604000000000000" pitchFamily="50" charset="-127"/>
            </a:endParaRPr>
          </a:p>
          <a:p>
            <a:pPr marL="182563" indent="-182563" fontAlgn="base">
              <a:lnSpc>
                <a:spcPts val="1500"/>
              </a:lnSpc>
            </a:pPr>
            <a:r>
              <a:rPr lang="en-US" altLang="ko-KR" sz="1000" dirty="0" smtClean="0">
                <a:solidFill>
                  <a:schemeClr val="tx1"/>
                </a:solidFill>
                <a:latin typeface="나눔고딕" panose="020D0604000000000000" pitchFamily="50" charset="-127"/>
                <a:ea typeface="나눔고딕" panose="020D0604000000000000" pitchFamily="50" charset="-127"/>
              </a:rPr>
              <a:t>     - </a:t>
            </a:r>
            <a:r>
              <a:rPr lang="ko-KR" altLang="en-US" sz="1000" dirty="0">
                <a:solidFill>
                  <a:schemeClr val="tx1"/>
                </a:solidFill>
                <a:latin typeface="나눔고딕" panose="020D0604000000000000" pitchFamily="50" charset="-127"/>
                <a:ea typeface="나눔고딕" panose="020D0604000000000000" pitchFamily="50" charset="-127"/>
              </a:rPr>
              <a:t>제품의 조성 또는 수행된 실험에 근거하여</a:t>
            </a:r>
            <a:r>
              <a:rPr lang="en-US" altLang="ko-KR" sz="1000" dirty="0">
                <a:solidFill>
                  <a:schemeClr val="tx1"/>
                </a:solidFill>
                <a:latin typeface="나눔고딕" panose="020D0604000000000000" pitchFamily="50" charset="-127"/>
                <a:ea typeface="나눔고딕" panose="020D0604000000000000" pitchFamily="50" charset="-127"/>
              </a:rPr>
              <a:t>, </a:t>
            </a:r>
            <a:r>
              <a:rPr lang="ko-KR" altLang="en-US" sz="1000" dirty="0">
                <a:solidFill>
                  <a:schemeClr val="tx1"/>
                </a:solidFill>
                <a:latin typeface="나눔고딕" panose="020D0604000000000000" pitchFamily="50" charset="-127"/>
                <a:ea typeface="나눔고딕" panose="020D0604000000000000" pitchFamily="50" charset="-127"/>
              </a:rPr>
              <a:t>제품의 효능평가에 대한 요약 </a:t>
            </a:r>
            <a:r>
              <a:rPr lang="ko-KR" altLang="en-US" sz="1000" dirty="0" smtClean="0">
                <a:solidFill>
                  <a:schemeClr val="tx1"/>
                </a:solidFill>
                <a:latin typeface="나눔고딕" panose="020D0604000000000000" pitchFamily="50" charset="-127"/>
                <a:ea typeface="나눔고딕" panose="020D0604000000000000" pitchFamily="50" charset="-127"/>
              </a:rPr>
              <a:t>보고서</a:t>
            </a:r>
            <a:endParaRPr lang="en-US" altLang="ko-KR" sz="1000" b="1" dirty="0">
              <a:solidFill>
                <a:schemeClr val="tx1"/>
              </a:solidFill>
              <a:latin typeface="나눔고딕" panose="020D0604000000000000" pitchFamily="50" charset="-127"/>
              <a:ea typeface="나눔고딕" panose="020D0604000000000000" pitchFamily="50" charset="-127"/>
            </a:endParaRPr>
          </a:p>
        </p:txBody>
      </p:sp>
      <p:sp>
        <p:nvSpPr>
          <p:cNvPr id="39" name="모서리가 둥근 직사각형 38"/>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권고된 제품 정보</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파일 양식</a:t>
            </a:r>
            <a:r>
              <a:rPr lang="en-US" altLang="ko-KR" sz="1200" b="1" dirty="0">
                <a:solidFill>
                  <a:schemeClr val="bg1"/>
                </a:solidFill>
                <a:latin typeface="나눔고딕 ExtraBold" panose="020D0904000000000000" pitchFamily="50" charset="-127"/>
                <a:ea typeface="나눔고딕 ExtraBold" panose="020D0904000000000000" pitchFamily="50" charset="-127"/>
              </a:rPr>
              <a:t>(Recommended PIF </a:t>
            </a:r>
            <a:r>
              <a:rPr lang="en-US" altLang="ko-KR" sz="1200" b="1" dirty="0" smtClean="0">
                <a:solidFill>
                  <a:schemeClr val="bg1"/>
                </a:solidFill>
                <a:latin typeface="나눔고딕 ExtraBold" panose="020D0904000000000000" pitchFamily="50" charset="-127"/>
                <a:ea typeface="나눔고딕 ExtraBold" panose="020D0904000000000000" pitchFamily="50" charset="-127"/>
              </a:rPr>
              <a:t>format)</a:t>
            </a:r>
            <a:endParaRPr lang="ko-KR" altLang="en-US" sz="12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1" name="그룹 40"/>
          <p:cNvGrpSpPr/>
          <p:nvPr/>
        </p:nvGrpSpPr>
        <p:grpSpPr>
          <a:xfrm>
            <a:off x="503238" y="735013"/>
            <a:ext cx="288032" cy="323165"/>
            <a:chOff x="420543" y="842981"/>
            <a:chExt cx="288032" cy="323165"/>
          </a:xfrm>
        </p:grpSpPr>
        <p:sp>
          <p:nvSpPr>
            <p:cNvPr id="42" name="눈물 방울 41"/>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3" name="TextBox 42"/>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Tree>
    <p:extLst>
      <p:ext uri="{BB962C8B-B14F-4D97-AF65-F5344CB8AC3E}">
        <p14:creationId xmlns:p14="http://schemas.microsoft.com/office/powerpoint/2010/main" val="564144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a:latin typeface="나눔고딕 ExtraBold" panose="020D0904000000000000" pitchFamily="50" charset="-127"/>
                <a:ea typeface="나눔고딕 ExtraBold" panose="020D0904000000000000" pitchFamily="50" charset="-127"/>
              </a:rPr>
              <a:t>제품 정보 파일</a:t>
            </a:r>
            <a:r>
              <a:rPr lang="en-US" altLang="ko-KR" sz="1300" dirty="0">
                <a:latin typeface="나눔고딕 ExtraBold" panose="020D0904000000000000" pitchFamily="50" charset="-127"/>
                <a:ea typeface="나눔고딕 ExtraBold" panose="020D0904000000000000" pitchFamily="50" charset="-127"/>
              </a:rPr>
              <a:t>(Product Information File)</a:t>
            </a:r>
            <a:endParaRPr lang="ko-KR" altLang="en-US" sz="1300"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06</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66</a:t>
            </a:fld>
            <a:endParaRPr lang="ko-KR" altLang="en-US" dirty="0"/>
          </a:p>
        </p:txBody>
      </p:sp>
      <p:sp>
        <p:nvSpPr>
          <p:cNvPr id="11" name="사각형: 둥근 모서리 3">
            <a:extLst>
              <a:ext uri="{FF2B5EF4-FFF2-40B4-BE49-F238E27FC236}">
                <a16:creationId xmlns="" xmlns:a16="http://schemas.microsoft.com/office/drawing/2014/main" id="{A6493DF4-748A-4E4F-B37E-0F26F4691239}"/>
              </a:ext>
            </a:extLst>
          </p:cNvPr>
          <p:cNvSpPr/>
          <p:nvPr/>
        </p:nvSpPr>
        <p:spPr>
          <a:xfrm>
            <a:off x="484247" y="1577340"/>
            <a:ext cx="1321693" cy="1336010"/>
          </a:xfrm>
          <a:prstGeom prst="roundRect">
            <a:avLst/>
          </a:prstGeom>
          <a:solidFill>
            <a:srgbClr val="92D050"/>
          </a:solid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4" name="TextBox 13">
            <a:extLst>
              <a:ext uri="{FF2B5EF4-FFF2-40B4-BE49-F238E27FC236}">
                <a16:creationId xmlns="" xmlns:a16="http://schemas.microsoft.com/office/drawing/2014/main" id="{D9E4736E-ECF7-4659-AC8D-79D4AF33007F}"/>
              </a:ext>
            </a:extLst>
          </p:cNvPr>
          <p:cNvSpPr txBox="1"/>
          <p:nvPr/>
        </p:nvSpPr>
        <p:spPr>
          <a:xfrm>
            <a:off x="730160" y="1827826"/>
            <a:ext cx="867767" cy="861774"/>
          </a:xfrm>
          <a:prstGeom prst="rect">
            <a:avLst/>
          </a:prstGeom>
          <a:noFill/>
        </p:spPr>
        <p:txBody>
          <a:bodyPr wrap="square" rtlCol="0">
            <a:spAutoFit/>
          </a:bodyPr>
          <a:lstStyle/>
          <a:p>
            <a:pPr algn="ctr"/>
            <a:r>
              <a:rPr lang="en-US" altLang="ko-KR"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rPr>
              <a:t>Part Ⅱ </a:t>
            </a:r>
            <a:endParaRPr lang="ko-KR" altLang="en-US"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endParaRPr>
          </a:p>
        </p:txBody>
      </p:sp>
      <p:sp>
        <p:nvSpPr>
          <p:cNvPr id="16" name="TextBox 15">
            <a:extLst>
              <a:ext uri="{FF2B5EF4-FFF2-40B4-BE49-F238E27FC236}">
                <a16:creationId xmlns="" xmlns:a16="http://schemas.microsoft.com/office/drawing/2014/main" id="{847C7ADF-4DCD-41C1-A41C-31D9C1BD13EB}"/>
              </a:ext>
            </a:extLst>
          </p:cNvPr>
          <p:cNvSpPr txBox="1"/>
          <p:nvPr/>
        </p:nvSpPr>
        <p:spPr>
          <a:xfrm>
            <a:off x="291187" y="3070227"/>
            <a:ext cx="1918613" cy="692497"/>
          </a:xfrm>
          <a:prstGeom prst="rect">
            <a:avLst/>
          </a:prstGeom>
          <a:noFill/>
        </p:spPr>
        <p:txBody>
          <a:bodyPr wrap="square" rtlCol="0">
            <a:spAutoFit/>
          </a:bodyPr>
          <a:lstStyle/>
          <a:p>
            <a:pPr algn="ctr"/>
            <a:r>
              <a:rPr lang="ko-KR" altLang="en-US" sz="1300" b="1" dirty="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rPr>
              <a:t>원료의 품질데이터</a:t>
            </a:r>
            <a:endParaRPr lang="en-US" altLang="ko-KR" sz="1300" b="1" dirty="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endParaRPr>
          </a:p>
          <a:p>
            <a:pPr algn="ctr"/>
            <a:r>
              <a:rPr lang="en-US" altLang="ko-KR" sz="1300" b="1" dirty="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(Quality Data </a:t>
            </a:r>
            <a:r>
              <a:rPr lang="en-US" altLang="ko-KR" sz="1300" b="1" dirty="0" smtClean="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of</a:t>
            </a:r>
          </a:p>
          <a:p>
            <a:pPr algn="ctr"/>
            <a:r>
              <a:rPr lang="en-US" altLang="ko-KR" sz="1300" b="1" dirty="0" smtClean="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Raw </a:t>
            </a:r>
            <a:r>
              <a:rPr lang="en-US" altLang="ko-KR" sz="1300" b="1" dirty="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Material)</a:t>
            </a:r>
          </a:p>
        </p:txBody>
      </p:sp>
      <p:sp>
        <p:nvSpPr>
          <p:cNvPr id="36" name="모서리가 둥근 직사각형 35"/>
          <p:cNvSpPr/>
          <p:nvPr/>
        </p:nvSpPr>
        <p:spPr>
          <a:xfrm>
            <a:off x="2311500" y="1324324"/>
            <a:ext cx="6436259" cy="3080036"/>
          </a:xfrm>
          <a:prstGeom prst="roundRect">
            <a:avLst>
              <a:gd name="adj" fmla="val 4732"/>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lnSpc>
                <a:spcPct val="150000"/>
              </a:lnSpc>
            </a:pPr>
            <a:r>
              <a:rPr lang="en-US" altLang="ko-KR" sz="1200" b="1" dirty="0">
                <a:solidFill>
                  <a:schemeClr val="tx1"/>
                </a:solidFill>
                <a:latin typeface="나눔고딕" panose="020D0604000000000000" pitchFamily="50" charset="-127"/>
                <a:ea typeface="나눔고딕" panose="020D0604000000000000" pitchFamily="50" charset="-127"/>
              </a:rPr>
              <a:t>A. </a:t>
            </a:r>
            <a:r>
              <a:rPr lang="ko-KR" altLang="en-US" sz="1200" b="1" dirty="0">
                <a:solidFill>
                  <a:schemeClr val="tx1"/>
                </a:solidFill>
                <a:latin typeface="나눔고딕" panose="020D0604000000000000" pitchFamily="50" charset="-127"/>
                <a:ea typeface="나눔고딕" panose="020D0604000000000000" pitchFamily="50" charset="-127"/>
              </a:rPr>
              <a:t>원료</a:t>
            </a:r>
            <a:r>
              <a:rPr lang="en-US" altLang="ko-KR" sz="1200" b="1" dirty="0">
                <a:solidFill>
                  <a:schemeClr val="tx1"/>
                </a:solidFill>
                <a:latin typeface="나눔고딕" panose="020D0604000000000000" pitchFamily="50" charset="-127"/>
                <a:ea typeface="나눔고딕" panose="020D0604000000000000" pitchFamily="50" charset="-127"/>
              </a:rPr>
              <a:t>/</a:t>
            </a:r>
            <a:r>
              <a:rPr lang="ko-KR" altLang="en-US" sz="1200" b="1" dirty="0">
                <a:solidFill>
                  <a:schemeClr val="tx1"/>
                </a:solidFill>
                <a:latin typeface="나눔고딕" panose="020D0604000000000000" pitchFamily="50" charset="-127"/>
                <a:ea typeface="나눔고딕" panose="020D0604000000000000" pitchFamily="50" charset="-127"/>
              </a:rPr>
              <a:t>성분의 규격과 시험법</a:t>
            </a:r>
            <a:r>
              <a:rPr lang="en-US" altLang="ko-KR" sz="1200" b="1" dirty="0">
                <a:solidFill>
                  <a:schemeClr val="tx1"/>
                </a:solidFill>
                <a:latin typeface="나눔고딕" panose="020D0604000000000000" pitchFamily="50" charset="-127"/>
                <a:ea typeface="나눔고딕" panose="020D0604000000000000" pitchFamily="50" charset="-127"/>
              </a:rPr>
              <a:t>:</a:t>
            </a:r>
          </a:p>
          <a:p>
            <a:pPr marL="190500" indent="-98425" fontAlgn="base">
              <a:lnSpc>
                <a:spcPct val="150000"/>
              </a:lnSpc>
            </a:pPr>
            <a:r>
              <a:rPr lang="en-US" altLang="ko-KR" sz="1200" b="1" dirty="0" smtClean="0">
                <a:solidFill>
                  <a:schemeClr val="tx1"/>
                </a:solidFill>
                <a:latin typeface="나눔고딕" panose="020D0604000000000000" pitchFamily="50" charset="-127"/>
                <a:ea typeface="나눔고딕" panose="020D0604000000000000" pitchFamily="50" charset="-127"/>
              </a:rPr>
              <a:t>- </a:t>
            </a:r>
            <a:r>
              <a:rPr lang="ko-KR" altLang="en-US" sz="1200" b="1" dirty="0">
                <a:solidFill>
                  <a:schemeClr val="tx1"/>
                </a:solidFill>
                <a:latin typeface="나눔고딕" panose="020D0604000000000000" pitchFamily="50" charset="-127"/>
                <a:ea typeface="나눔고딕" panose="020D0604000000000000" pitchFamily="50" charset="-127"/>
              </a:rPr>
              <a:t>물을 포함한 각 성분의 규격</a:t>
            </a:r>
            <a:r>
              <a:rPr lang="en-US" altLang="ko-KR" sz="1200" b="1" dirty="0">
                <a:solidFill>
                  <a:schemeClr val="tx1"/>
                </a:solidFill>
                <a:latin typeface="나눔고딕" panose="020D0604000000000000" pitchFamily="50" charset="-127"/>
                <a:ea typeface="나눔고딕" panose="020D0604000000000000" pitchFamily="50" charset="-127"/>
              </a:rPr>
              <a:t>, </a:t>
            </a:r>
            <a:r>
              <a:rPr lang="ko-KR" altLang="en-US" sz="1200" b="1" dirty="0">
                <a:solidFill>
                  <a:schemeClr val="tx1"/>
                </a:solidFill>
                <a:latin typeface="나눔고딕" panose="020D0604000000000000" pitchFamily="50" charset="-127"/>
                <a:ea typeface="나눔고딕" panose="020D0604000000000000" pitchFamily="50" charset="-127"/>
              </a:rPr>
              <a:t>해당사항이 있는 경우</a:t>
            </a:r>
            <a:r>
              <a:rPr lang="en-US" altLang="ko-KR" sz="1200" b="1" dirty="0">
                <a:solidFill>
                  <a:schemeClr val="tx1"/>
                </a:solidFill>
                <a:latin typeface="나눔고딕" panose="020D0604000000000000" pitchFamily="50" charset="-127"/>
                <a:ea typeface="나눔고딕" panose="020D0604000000000000" pitchFamily="50" charset="-127"/>
              </a:rPr>
              <a:t>;</a:t>
            </a:r>
          </a:p>
          <a:p>
            <a:pPr marL="190500" indent="-98425" fontAlgn="base">
              <a:lnSpc>
                <a:spcPct val="150000"/>
              </a:lnSpc>
            </a:pPr>
            <a:r>
              <a:rPr lang="en-US" altLang="ko-KR" sz="1200" b="1" dirty="0" smtClean="0">
                <a:solidFill>
                  <a:schemeClr val="tx1"/>
                </a:solidFill>
                <a:latin typeface="나눔고딕" panose="020D0604000000000000" pitchFamily="50" charset="-127"/>
                <a:ea typeface="나눔고딕" panose="020D0604000000000000" pitchFamily="50" charset="-127"/>
              </a:rPr>
              <a:t>- </a:t>
            </a:r>
            <a:r>
              <a:rPr lang="ko-KR" altLang="en-US" sz="1200" b="1" dirty="0">
                <a:solidFill>
                  <a:schemeClr val="tx1"/>
                </a:solidFill>
                <a:latin typeface="나눔고딕" panose="020D0604000000000000" pitchFamily="50" charset="-127"/>
                <a:ea typeface="나눔고딕" panose="020D0604000000000000" pitchFamily="50" charset="-127"/>
              </a:rPr>
              <a:t>각 성분의 규격에 상응하는 분석법</a:t>
            </a:r>
            <a:r>
              <a:rPr lang="en-US" altLang="ko-KR" sz="1200" b="1" dirty="0">
                <a:solidFill>
                  <a:schemeClr val="tx1"/>
                </a:solidFill>
                <a:latin typeface="나눔고딕" panose="020D0604000000000000" pitchFamily="50" charset="-127"/>
                <a:ea typeface="나눔고딕" panose="020D0604000000000000" pitchFamily="50" charset="-127"/>
              </a:rPr>
              <a:t>, </a:t>
            </a:r>
            <a:r>
              <a:rPr lang="ko-KR" altLang="en-US" sz="1200" b="1" dirty="0">
                <a:solidFill>
                  <a:schemeClr val="tx1"/>
                </a:solidFill>
                <a:latin typeface="나눔고딕" panose="020D0604000000000000" pitchFamily="50" charset="-127"/>
                <a:ea typeface="나눔고딕" panose="020D0604000000000000" pitchFamily="50" charset="-127"/>
              </a:rPr>
              <a:t>성분의 정보를 포함하며</a:t>
            </a:r>
            <a:r>
              <a:rPr lang="en-US" altLang="ko-KR" sz="1200" b="1" dirty="0">
                <a:solidFill>
                  <a:schemeClr val="tx1"/>
                </a:solidFill>
                <a:latin typeface="나눔고딕" panose="020D0604000000000000" pitchFamily="50" charset="-127"/>
                <a:ea typeface="나눔고딕" panose="020D0604000000000000" pitchFamily="50" charset="-127"/>
              </a:rPr>
              <a:t>;</a:t>
            </a:r>
          </a:p>
          <a:p>
            <a:pPr marL="190500" indent="-98425" fontAlgn="base">
              <a:lnSpc>
                <a:spcPct val="150000"/>
              </a:lnSpc>
            </a:pPr>
            <a:r>
              <a:rPr lang="en-US" altLang="ko-KR" sz="1200" b="1" dirty="0" smtClean="0">
                <a:solidFill>
                  <a:schemeClr val="tx1"/>
                </a:solidFill>
                <a:latin typeface="나눔고딕" panose="020D0604000000000000" pitchFamily="50" charset="-127"/>
                <a:ea typeface="나눔고딕" panose="020D0604000000000000" pitchFamily="50" charset="-127"/>
              </a:rPr>
              <a:t>- </a:t>
            </a:r>
            <a:r>
              <a:rPr lang="ko-KR" altLang="en-US" sz="1200" b="1" dirty="0">
                <a:solidFill>
                  <a:schemeClr val="tx1"/>
                </a:solidFill>
                <a:latin typeface="나눔고딕" panose="020D0604000000000000" pitchFamily="50" charset="-127"/>
                <a:ea typeface="나눔고딕" panose="020D0604000000000000" pitchFamily="50" charset="-127"/>
              </a:rPr>
              <a:t>방향 물질의 경우</a:t>
            </a:r>
            <a:r>
              <a:rPr lang="en-US" altLang="ko-KR" sz="1200" b="1" dirty="0">
                <a:solidFill>
                  <a:schemeClr val="tx1"/>
                </a:solidFill>
                <a:latin typeface="나눔고딕" panose="020D0604000000000000" pitchFamily="50" charset="-127"/>
                <a:ea typeface="나눔고딕" panose="020D0604000000000000" pitchFamily="50" charset="-127"/>
              </a:rPr>
              <a:t>, </a:t>
            </a:r>
            <a:r>
              <a:rPr lang="ko-KR" altLang="en-US" sz="1200" b="1" dirty="0">
                <a:solidFill>
                  <a:schemeClr val="tx1"/>
                </a:solidFill>
                <a:latin typeface="나눔고딕" panose="020D0604000000000000" pitchFamily="50" charset="-127"/>
                <a:ea typeface="나눔고딕" panose="020D0604000000000000" pitchFamily="50" charset="-127"/>
              </a:rPr>
              <a:t>방향 성분의 명칭 및 코드 번호</a:t>
            </a:r>
            <a:r>
              <a:rPr lang="en-US" altLang="ko-KR" sz="1200" b="1" dirty="0">
                <a:solidFill>
                  <a:schemeClr val="tx1"/>
                </a:solidFill>
                <a:latin typeface="나눔고딕" panose="020D0604000000000000" pitchFamily="50" charset="-127"/>
                <a:ea typeface="나눔고딕" panose="020D0604000000000000" pitchFamily="50" charset="-127"/>
              </a:rPr>
              <a:t>, </a:t>
            </a:r>
            <a:r>
              <a:rPr lang="ko-KR" altLang="en-US" sz="1200" b="1" dirty="0">
                <a:solidFill>
                  <a:schemeClr val="tx1"/>
                </a:solidFill>
                <a:latin typeface="나눔고딕" panose="020D0604000000000000" pitchFamily="50" charset="-127"/>
                <a:ea typeface="나눔고딕" panose="020D0604000000000000" pitchFamily="50" charset="-127"/>
              </a:rPr>
              <a:t>공급자의 이름과 주소</a:t>
            </a:r>
            <a:r>
              <a:rPr lang="en-US" altLang="ko-KR" sz="1200" b="1" dirty="0">
                <a:solidFill>
                  <a:schemeClr val="tx1"/>
                </a:solidFill>
                <a:latin typeface="나눔고딕" panose="020D0604000000000000" pitchFamily="50" charset="-127"/>
                <a:ea typeface="나눔고딕" panose="020D0604000000000000" pitchFamily="50" charset="-127"/>
              </a:rPr>
              <a:t>, </a:t>
            </a:r>
            <a:r>
              <a:rPr lang="ko-KR" altLang="en-US" sz="1200" b="1" dirty="0">
                <a:solidFill>
                  <a:schemeClr val="tx1"/>
                </a:solidFill>
                <a:latin typeface="나눔고딕" panose="020D0604000000000000" pitchFamily="50" charset="-127"/>
                <a:ea typeface="나눔고딕" panose="020D0604000000000000" pitchFamily="50" charset="-127"/>
              </a:rPr>
              <a:t>국제향수협회</a:t>
            </a:r>
            <a:r>
              <a:rPr lang="en-US" altLang="ko-KR" sz="1200" b="1" dirty="0">
                <a:solidFill>
                  <a:schemeClr val="tx1"/>
                </a:solidFill>
                <a:latin typeface="나눔고딕" panose="020D0604000000000000" pitchFamily="50" charset="-127"/>
                <a:ea typeface="나눔고딕" panose="020D0604000000000000" pitchFamily="50" charset="-127"/>
              </a:rPr>
              <a:t>(IFRA)</a:t>
            </a:r>
            <a:r>
              <a:rPr lang="ko-KR" altLang="en-US" sz="1200" b="1" dirty="0">
                <a:solidFill>
                  <a:schemeClr val="tx1"/>
                </a:solidFill>
                <a:latin typeface="나눔고딕" panose="020D0604000000000000" pitchFamily="50" charset="-127"/>
                <a:ea typeface="나눔고딕" panose="020D0604000000000000" pitchFamily="50" charset="-127"/>
              </a:rPr>
              <a:t>의 최신 가이드라인을 준수하고 있다는 선언서</a:t>
            </a:r>
            <a:r>
              <a:rPr lang="en-US" altLang="ko-KR" sz="1200" b="1" dirty="0">
                <a:solidFill>
                  <a:schemeClr val="tx1"/>
                </a:solidFill>
                <a:latin typeface="나눔고딕" panose="020D0604000000000000" pitchFamily="50" charset="-127"/>
                <a:ea typeface="나눔고딕" panose="020D0604000000000000" pitchFamily="50" charset="-127"/>
              </a:rPr>
              <a:t>;</a:t>
            </a:r>
          </a:p>
          <a:p>
            <a:pPr fontAlgn="base">
              <a:lnSpc>
                <a:spcPct val="150000"/>
              </a:lnSpc>
            </a:pPr>
            <a:endParaRPr lang="en-US" altLang="ko-KR" sz="1200" b="1" dirty="0">
              <a:solidFill>
                <a:schemeClr val="tx1"/>
              </a:solidFill>
              <a:latin typeface="나눔고딕" panose="020D0604000000000000" pitchFamily="50" charset="-127"/>
              <a:ea typeface="나눔고딕" panose="020D0604000000000000" pitchFamily="50" charset="-127"/>
            </a:endParaRPr>
          </a:p>
          <a:p>
            <a:pPr marL="152400" indent="-152400" fontAlgn="base">
              <a:lnSpc>
                <a:spcPct val="150000"/>
              </a:lnSpc>
            </a:pPr>
            <a:r>
              <a:rPr lang="en-US" altLang="ko-KR" sz="1200" b="1" dirty="0">
                <a:solidFill>
                  <a:schemeClr val="tx1"/>
                </a:solidFill>
                <a:latin typeface="나눔고딕" panose="020D0604000000000000" pitchFamily="50" charset="-127"/>
                <a:ea typeface="나눔고딕" panose="020D0604000000000000" pitchFamily="50" charset="-127"/>
              </a:rPr>
              <a:t>B. </a:t>
            </a:r>
            <a:r>
              <a:rPr lang="ko-KR" altLang="en-US" sz="1200" b="1" dirty="0">
                <a:solidFill>
                  <a:schemeClr val="tx1"/>
                </a:solidFill>
                <a:latin typeface="나눔고딕" panose="020D0604000000000000" pitchFamily="50" charset="-127"/>
                <a:ea typeface="나눔고딕" panose="020D0604000000000000" pitchFamily="50" charset="-127"/>
              </a:rPr>
              <a:t>원료 공급자가 제공한 자료</a:t>
            </a:r>
            <a:r>
              <a:rPr lang="en-US" altLang="ko-KR" sz="1200" b="1" dirty="0">
                <a:solidFill>
                  <a:schemeClr val="tx1"/>
                </a:solidFill>
                <a:latin typeface="나눔고딕" panose="020D0604000000000000" pitchFamily="50" charset="-127"/>
                <a:ea typeface="나눔고딕" panose="020D0604000000000000" pitchFamily="50" charset="-127"/>
              </a:rPr>
              <a:t>, </a:t>
            </a:r>
            <a:r>
              <a:rPr lang="ko-KR" altLang="en-US" sz="1200" b="1" dirty="0">
                <a:solidFill>
                  <a:schemeClr val="tx1"/>
                </a:solidFill>
                <a:latin typeface="나눔고딕" panose="020D0604000000000000" pitchFamily="50" charset="-127"/>
                <a:ea typeface="나눔고딕" panose="020D0604000000000000" pitchFamily="50" charset="-127"/>
              </a:rPr>
              <a:t>출판된 자료 또는 아세안 화장품 과학 기구</a:t>
            </a:r>
            <a:r>
              <a:rPr lang="en-US" altLang="ko-KR" sz="1200" b="1" dirty="0">
                <a:solidFill>
                  <a:schemeClr val="tx1"/>
                </a:solidFill>
                <a:latin typeface="나눔고딕" panose="020D0604000000000000" pitchFamily="50" charset="-127"/>
                <a:ea typeface="나눔고딕" panose="020D0604000000000000" pitchFamily="50" charset="-127"/>
              </a:rPr>
              <a:t>(ACSB), </a:t>
            </a:r>
            <a:r>
              <a:rPr lang="ko-KR" altLang="en-US" sz="1200" b="1" dirty="0">
                <a:solidFill>
                  <a:schemeClr val="tx1"/>
                </a:solidFill>
                <a:latin typeface="나눔고딕" panose="020D0604000000000000" pitchFamily="50" charset="-127"/>
                <a:ea typeface="나눔고딕" panose="020D0604000000000000" pitchFamily="50" charset="-127"/>
              </a:rPr>
              <a:t>유럽 소비자용품 과학 위원회</a:t>
            </a:r>
            <a:r>
              <a:rPr lang="en-US" altLang="ko-KR" sz="1200" b="1" dirty="0">
                <a:solidFill>
                  <a:schemeClr val="tx1"/>
                </a:solidFill>
                <a:latin typeface="나눔고딕" panose="020D0604000000000000" pitchFamily="50" charset="-127"/>
                <a:ea typeface="나눔고딕" panose="020D0604000000000000" pitchFamily="50" charset="-127"/>
              </a:rPr>
              <a:t>(SCCP), </a:t>
            </a:r>
            <a:r>
              <a:rPr lang="ko-KR" altLang="en-US" sz="1200" b="1" dirty="0">
                <a:solidFill>
                  <a:schemeClr val="tx1"/>
                </a:solidFill>
                <a:latin typeface="나눔고딕" panose="020D0604000000000000" pitchFamily="50" charset="-127"/>
                <a:ea typeface="나눔고딕" panose="020D0604000000000000" pitchFamily="50" charset="-127"/>
              </a:rPr>
              <a:t>또는 미국 화장품 성분 검토 위원회</a:t>
            </a:r>
            <a:r>
              <a:rPr lang="en-US" altLang="ko-KR" sz="1200" b="1" dirty="0">
                <a:solidFill>
                  <a:schemeClr val="tx1"/>
                </a:solidFill>
                <a:latin typeface="나눔고딕" panose="020D0604000000000000" pitchFamily="50" charset="-127"/>
                <a:ea typeface="나눔고딕" panose="020D0604000000000000" pitchFamily="50" charset="-127"/>
              </a:rPr>
              <a:t>(CIR)</a:t>
            </a:r>
            <a:r>
              <a:rPr lang="ko-KR" altLang="en-US" sz="1200" b="1" dirty="0">
                <a:solidFill>
                  <a:schemeClr val="tx1"/>
                </a:solidFill>
                <a:latin typeface="나눔고딕" panose="020D0604000000000000" pitchFamily="50" charset="-127"/>
                <a:ea typeface="나눔고딕" panose="020D0604000000000000" pitchFamily="50" charset="-127"/>
              </a:rPr>
              <a:t>와 같은 과학 위원회의 보고서에 기반한 원료의 안전성 데이터</a:t>
            </a:r>
          </a:p>
        </p:txBody>
      </p:sp>
      <p:sp>
        <p:nvSpPr>
          <p:cNvPr id="39" name="모서리가 둥근 직사각형 38"/>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권고된 제품 정보</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파일 양식</a:t>
            </a:r>
            <a:r>
              <a:rPr lang="en-US" altLang="ko-KR" sz="1200" b="1" dirty="0">
                <a:solidFill>
                  <a:schemeClr val="bg1"/>
                </a:solidFill>
                <a:latin typeface="나눔고딕 ExtraBold" panose="020D0904000000000000" pitchFamily="50" charset="-127"/>
                <a:ea typeface="나눔고딕 ExtraBold" panose="020D0904000000000000" pitchFamily="50" charset="-127"/>
              </a:rPr>
              <a:t>(Recommended PIF </a:t>
            </a:r>
            <a:r>
              <a:rPr lang="en-US" altLang="ko-KR" sz="1200" b="1" dirty="0" smtClean="0">
                <a:solidFill>
                  <a:schemeClr val="bg1"/>
                </a:solidFill>
                <a:latin typeface="나눔고딕 ExtraBold" panose="020D0904000000000000" pitchFamily="50" charset="-127"/>
                <a:ea typeface="나눔고딕 ExtraBold" panose="020D0904000000000000" pitchFamily="50" charset="-127"/>
              </a:rPr>
              <a:t>format)</a:t>
            </a:r>
            <a:endParaRPr lang="ko-KR" altLang="en-US" sz="12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1" name="그룹 40"/>
          <p:cNvGrpSpPr/>
          <p:nvPr/>
        </p:nvGrpSpPr>
        <p:grpSpPr>
          <a:xfrm>
            <a:off x="503238" y="735013"/>
            <a:ext cx="288032" cy="323165"/>
            <a:chOff x="420543" y="842981"/>
            <a:chExt cx="288032" cy="323165"/>
          </a:xfrm>
        </p:grpSpPr>
        <p:sp>
          <p:nvSpPr>
            <p:cNvPr id="42" name="눈물 방울 41"/>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3" name="TextBox 42"/>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Tree>
    <p:extLst>
      <p:ext uri="{BB962C8B-B14F-4D97-AF65-F5344CB8AC3E}">
        <p14:creationId xmlns:p14="http://schemas.microsoft.com/office/powerpoint/2010/main" val="3334858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a:latin typeface="나눔고딕 ExtraBold" panose="020D0904000000000000" pitchFamily="50" charset="-127"/>
                <a:ea typeface="나눔고딕 ExtraBold" panose="020D0904000000000000" pitchFamily="50" charset="-127"/>
              </a:rPr>
              <a:t>제품 정보 파일</a:t>
            </a:r>
            <a:r>
              <a:rPr lang="en-US" altLang="ko-KR" sz="1300" dirty="0">
                <a:latin typeface="나눔고딕 ExtraBold" panose="020D0904000000000000" pitchFamily="50" charset="-127"/>
                <a:ea typeface="나눔고딕 ExtraBold" panose="020D0904000000000000" pitchFamily="50" charset="-127"/>
              </a:rPr>
              <a:t>(Product Information File)</a:t>
            </a:r>
            <a:endParaRPr lang="ko-KR" altLang="en-US" sz="1300"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06</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67</a:t>
            </a:fld>
            <a:endParaRPr lang="ko-KR" altLang="en-US" dirty="0"/>
          </a:p>
        </p:txBody>
      </p:sp>
      <p:sp>
        <p:nvSpPr>
          <p:cNvPr id="11" name="사각형: 둥근 모서리 3">
            <a:extLst>
              <a:ext uri="{FF2B5EF4-FFF2-40B4-BE49-F238E27FC236}">
                <a16:creationId xmlns="" xmlns:a16="http://schemas.microsoft.com/office/drawing/2014/main" id="{A6493DF4-748A-4E4F-B37E-0F26F4691239}"/>
              </a:ext>
            </a:extLst>
          </p:cNvPr>
          <p:cNvSpPr/>
          <p:nvPr/>
        </p:nvSpPr>
        <p:spPr>
          <a:xfrm>
            <a:off x="484247" y="1577340"/>
            <a:ext cx="1321693" cy="1336010"/>
          </a:xfrm>
          <a:prstGeom prst="roundRect">
            <a:avLst/>
          </a:prstGeom>
          <a:solidFill>
            <a:srgbClr val="00B050"/>
          </a:solid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4" name="TextBox 13">
            <a:extLst>
              <a:ext uri="{FF2B5EF4-FFF2-40B4-BE49-F238E27FC236}">
                <a16:creationId xmlns="" xmlns:a16="http://schemas.microsoft.com/office/drawing/2014/main" id="{D9E4736E-ECF7-4659-AC8D-79D4AF33007F}"/>
              </a:ext>
            </a:extLst>
          </p:cNvPr>
          <p:cNvSpPr txBox="1"/>
          <p:nvPr/>
        </p:nvSpPr>
        <p:spPr>
          <a:xfrm>
            <a:off x="730160" y="1827826"/>
            <a:ext cx="867767" cy="861774"/>
          </a:xfrm>
          <a:prstGeom prst="rect">
            <a:avLst/>
          </a:prstGeom>
          <a:noFill/>
        </p:spPr>
        <p:txBody>
          <a:bodyPr wrap="square" rtlCol="0">
            <a:spAutoFit/>
          </a:bodyPr>
          <a:lstStyle/>
          <a:p>
            <a:pPr algn="ctr"/>
            <a:r>
              <a:rPr lang="en-US" altLang="ko-KR"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rPr>
              <a:t>Part Ⅲ</a:t>
            </a:r>
            <a:endParaRPr lang="ko-KR" altLang="en-US" sz="2500" dirty="0">
              <a:ln>
                <a:solidFill>
                  <a:schemeClr val="accent1">
                    <a:shade val="50000"/>
                    <a:alpha val="0"/>
                  </a:schemeClr>
                </a:solidFill>
              </a:ln>
              <a:latin typeface="나눔스퀘어 ExtraBold" panose="020B0600000101010101" pitchFamily="50" charset="-127"/>
              <a:ea typeface="나눔스퀘어 ExtraBold" panose="020B0600000101010101" pitchFamily="50" charset="-127"/>
            </a:endParaRPr>
          </a:p>
        </p:txBody>
      </p:sp>
      <p:sp>
        <p:nvSpPr>
          <p:cNvPr id="16" name="TextBox 15">
            <a:extLst>
              <a:ext uri="{FF2B5EF4-FFF2-40B4-BE49-F238E27FC236}">
                <a16:creationId xmlns="" xmlns:a16="http://schemas.microsoft.com/office/drawing/2014/main" id="{847C7ADF-4DCD-41C1-A41C-31D9C1BD13EB}"/>
              </a:ext>
            </a:extLst>
          </p:cNvPr>
          <p:cNvSpPr txBox="1"/>
          <p:nvPr/>
        </p:nvSpPr>
        <p:spPr>
          <a:xfrm>
            <a:off x="291187" y="3070227"/>
            <a:ext cx="1918613" cy="692497"/>
          </a:xfrm>
          <a:prstGeom prst="rect">
            <a:avLst/>
          </a:prstGeom>
          <a:noFill/>
        </p:spPr>
        <p:txBody>
          <a:bodyPr wrap="square" rtlCol="0">
            <a:spAutoFit/>
          </a:bodyPr>
          <a:lstStyle/>
          <a:p>
            <a:pPr algn="ctr"/>
            <a:r>
              <a:rPr lang="ko-KR" altLang="en-US" sz="1300" b="1" dirty="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rPr>
              <a:t>최종제품의 품질데이터</a:t>
            </a:r>
            <a:r>
              <a:rPr lang="en-US" altLang="ko-KR" sz="1300" b="1" dirty="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(Quality Data of Finished Product)</a:t>
            </a:r>
          </a:p>
        </p:txBody>
      </p:sp>
      <p:sp>
        <p:nvSpPr>
          <p:cNvPr id="36" name="모서리가 둥근 직사각형 35"/>
          <p:cNvSpPr/>
          <p:nvPr/>
        </p:nvSpPr>
        <p:spPr>
          <a:xfrm>
            <a:off x="2395320" y="1190660"/>
            <a:ext cx="6625584" cy="3846160"/>
          </a:xfrm>
          <a:prstGeom prst="roundRect">
            <a:avLst>
              <a:gd name="adj" fmla="val 4732"/>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indent="-182563" fontAlgn="base">
              <a:lnSpc>
                <a:spcPct val="150000"/>
              </a:lnSpc>
            </a:pPr>
            <a:r>
              <a:rPr lang="en-US" altLang="ko-KR" sz="1100" b="1" dirty="0">
                <a:solidFill>
                  <a:schemeClr val="tx1"/>
                </a:solidFill>
                <a:latin typeface="나눔고딕" panose="020D0604000000000000" pitchFamily="50" charset="-127"/>
                <a:ea typeface="나눔고딕" panose="020D0604000000000000" pitchFamily="50" charset="-127"/>
              </a:rPr>
              <a:t>A. </a:t>
            </a:r>
            <a:r>
              <a:rPr lang="ko-KR" altLang="en-US" sz="1100" b="1" dirty="0">
                <a:solidFill>
                  <a:schemeClr val="tx1"/>
                </a:solidFill>
                <a:latin typeface="나눔고딕" panose="020D0604000000000000" pitchFamily="50" charset="-127"/>
                <a:ea typeface="나눔고딕" panose="020D0604000000000000" pitchFamily="50" charset="-127"/>
              </a:rPr>
              <a:t>제품의 정성 및 정량 성분표 </a:t>
            </a:r>
            <a:r>
              <a:rPr lang="en-US" altLang="ko-KR" sz="1100" b="1" dirty="0">
                <a:solidFill>
                  <a:schemeClr val="tx1"/>
                </a:solidFill>
                <a:latin typeface="나눔고딕" panose="020D0604000000000000" pitchFamily="50" charset="-127"/>
                <a:ea typeface="나눔고딕" panose="020D0604000000000000" pitchFamily="50" charset="-127"/>
              </a:rPr>
              <a:t>(INCI </a:t>
            </a:r>
            <a:r>
              <a:rPr lang="ko-KR" altLang="en-US" sz="1100" b="1" dirty="0">
                <a:solidFill>
                  <a:schemeClr val="tx1"/>
                </a:solidFill>
                <a:latin typeface="나눔고딕" panose="020D0604000000000000" pitchFamily="50" charset="-127"/>
                <a:ea typeface="나눔고딕" panose="020D0604000000000000" pitchFamily="50" charset="-127"/>
              </a:rPr>
              <a:t>명칭 또는 기타 승인된 </a:t>
            </a:r>
            <a:r>
              <a:rPr lang="en-US" altLang="ko-KR" sz="1100" b="1" dirty="0">
                <a:solidFill>
                  <a:schemeClr val="tx1"/>
                </a:solidFill>
                <a:latin typeface="나눔고딕" panose="020D0604000000000000" pitchFamily="50" charset="-127"/>
                <a:ea typeface="나눔고딕" panose="020D0604000000000000" pitchFamily="50" charset="-127"/>
              </a:rPr>
              <a:t>ASEAN Cosmetic Directive (ACD) </a:t>
            </a:r>
            <a:r>
              <a:rPr lang="ko-KR" altLang="en-US" sz="1100" b="1" dirty="0">
                <a:solidFill>
                  <a:schemeClr val="tx1"/>
                </a:solidFill>
                <a:latin typeface="나눔고딕" panose="020D0604000000000000" pitchFamily="50" charset="-127"/>
                <a:ea typeface="나눔고딕" panose="020D0604000000000000" pitchFamily="50" charset="-127"/>
              </a:rPr>
              <a:t>참조명칭 그리고 성분의 해당 농도</a:t>
            </a:r>
            <a:r>
              <a:rPr lang="en-US" altLang="ko-KR" sz="1100" b="1" dirty="0">
                <a:solidFill>
                  <a:schemeClr val="tx1"/>
                </a:solidFill>
                <a:latin typeface="나눔고딕" panose="020D0604000000000000" pitchFamily="50" charset="-127"/>
                <a:ea typeface="나눔고딕" panose="020D0604000000000000" pitchFamily="50" charset="-127"/>
              </a:rPr>
              <a:t>):</a:t>
            </a:r>
          </a:p>
          <a:p>
            <a:pPr marL="182563" indent="-182563" fontAlgn="base">
              <a:lnSpc>
                <a:spcPct val="150000"/>
              </a:lnSpc>
            </a:pPr>
            <a:r>
              <a:rPr lang="en-US" altLang="ko-KR" sz="1100" b="1" dirty="0">
                <a:solidFill>
                  <a:schemeClr val="tx1"/>
                </a:solidFill>
                <a:latin typeface="나눔고딕" panose="020D0604000000000000" pitchFamily="50" charset="-127"/>
                <a:ea typeface="나눔고딕" panose="020D0604000000000000" pitchFamily="50" charset="-127"/>
              </a:rPr>
              <a:t> - </a:t>
            </a:r>
            <a:r>
              <a:rPr lang="en-US" altLang="ko-KR" sz="1100" b="1" dirty="0" smtClean="0">
                <a:solidFill>
                  <a:schemeClr val="tx1"/>
                </a:solidFill>
                <a:latin typeface="나눔고딕" panose="020D0604000000000000" pitchFamily="50" charset="-127"/>
                <a:ea typeface="나눔고딕" panose="020D0604000000000000" pitchFamily="50" charset="-127"/>
              </a:rPr>
              <a:t> </a:t>
            </a:r>
            <a:r>
              <a:rPr lang="ko-KR" altLang="en-US" sz="1100" b="1" dirty="0" smtClean="0">
                <a:solidFill>
                  <a:schemeClr val="tx1"/>
                </a:solidFill>
                <a:latin typeface="나눔고딕" panose="020D0604000000000000" pitchFamily="50" charset="-127"/>
                <a:ea typeface="나눔고딕" panose="020D0604000000000000" pitchFamily="50" charset="-127"/>
              </a:rPr>
              <a:t>성분표는 </a:t>
            </a:r>
            <a:r>
              <a:rPr lang="ko-KR" altLang="en-US" sz="1100" b="1" dirty="0">
                <a:solidFill>
                  <a:schemeClr val="tx1"/>
                </a:solidFill>
                <a:latin typeface="나눔고딕" panose="020D0604000000000000" pitchFamily="50" charset="-127"/>
                <a:ea typeface="나눔고딕" panose="020D0604000000000000" pitchFamily="50" charset="-127"/>
              </a:rPr>
              <a:t>각 원료</a:t>
            </a:r>
            <a:r>
              <a:rPr lang="en-US" altLang="ko-KR" sz="1100" b="1" dirty="0">
                <a:solidFill>
                  <a:schemeClr val="tx1"/>
                </a:solidFill>
                <a:latin typeface="나눔고딕" panose="020D0604000000000000" pitchFamily="50" charset="-127"/>
                <a:ea typeface="나눔고딕" panose="020D0604000000000000" pitchFamily="50" charset="-127"/>
              </a:rPr>
              <a:t>/</a:t>
            </a:r>
            <a:r>
              <a:rPr lang="ko-KR" altLang="en-US" sz="1100" b="1" dirty="0">
                <a:solidFill>
                  <a:schemeClr val="tx1"/>
                </a:solidFill>
                <a:latin typeface="나눔고딕" panose="020D0604000000000000" pitchFamily="50" charset="-127"/>
                <a:ea typeface="나눔고딕" panose="020D0604000000000000" pitchFamily="50" charset="-127"/>
              </a:rPr>
              <a:t>성분의 기능을 </a:t>
            </a:r>
            <a:r>
              <a:rPr lang="ko-KR" altLang="en-US" sz="1100" b="1" dirty="0" smtClean="0">
                <a:solidFill>
                  <a:schemeClr val="tx1"/>
                </a:solidFill>
                <a:latin typeface="나눔고딕" panose="020D0604000000000000" pitchFamily="50" charset="-127"/>
                <a:ea typeface="나눔고딕" panose="020D0604000000000000" pitchFamily="50" charset="-127"/>
              </a:rPr>
              <a:t>명시</a:t>
            </a:r>
            <a:endParaRPr lang="en-US" altLang="ko-KR" sz="1100" b="1" dirty="0">
              <a:solidFill>
                <a:schemeClr val="tx1"/>
              </a:solidFill>
              <a:latin typeface="나눔고딕" panose="020D0604000000000000" pitchFamily="50" charset="-127"/>
              <a:ea typeface="나눔고딕" panose="020D0604000000000000" pitchFamily="50" charset="-127"/>
            </a:endParaRPr>
          </a:p>
          <a:p>
            <a:pPr marL="182563" indent="-182563" fontAlgn="base">
              <a:lnSpc>
                <a:spcPct val="150000"/>
              </a:lnSpc>
            </a:pPr>
            <a:endParaRPr lang="en-US" altLang="ko-KR" sz="1100" b="1" dirty="0">
              <a:solidFill>
                <a:schemeClr val="tx1"/>
              </a:solidFill>
              <a:latin typeface="나눔고딕" panose="020D0604000000000000" pitchFamily="50" charset="-127"/>
              <a:ea typeface="나눔고딕" panose="020D0604000000000000" pitchFamily="50" charset="-127"/>
            </a:endParaRPr>
          </a:p>
          <a:p>
            <a:pPr marL="182563" indent="-182563" fontAlgn="base">
              <a:lnSpc>
                <a:spcPct val="150000"/>
              </a:lnSpc>
            </a:pPr>
            <a:r>
              <a:rPr lang="en-US" altLang="ko-KR" sz="1100" b="1" dirty="0">
                <a:solidFill>
                  <a:schemeClr val="tx1"/>
                </a:solidFill>
                <a:latin typeface="나눔고딕" panose="020D0604000000000000" pitchFamily="50" charset="-127"/>
                <a:ea typeface="나눔고딕" panose="020D0604000000000000" pitchFamily="50" charset="-127"/>
              </a:rPr>
              <a:t>B. </a:t>
            </a:r>
            <a:r>
              <a:rPr lang="ko-KR" altLang="en-US" sz="1100" b="1" dirty="0">
                <a:solidFill>
                  <a:schemeClr val="tx1"/>
                </a:solidFill>
                <a:latin typeface="나눔고딕" panose="020D0604000000000000" pitchFamily="50" charset="-127"/>
                <a:ea typeface="나눔고딕" panose="020D0604000000000000" pitchFamily="50" charset="-127"/>
              </a:rPr>
              <a:t>제조</a:t>
            </a:r>
            <a:r>
              <a:rPr lang="en-US" altLang="ko-KR" sz="1100" b="1" dirty="0">
                <a:solidFill>
                  <a:schemeClr val="tx1"/>
                </a:solidFill>
                <a:latin typeface="나눔고딕" panose="020D0604000000000000" pitchFamily="50" charset="-127"/>
                <a:ea typeface="나눔고딕" panose="020D0604000000000000" pitchFamily="50" charset="-127"/>
              </a:rPr>
              <a:t>:</a:t>
            </a:r>
          </a:p>
          <a:p>
            <a:pPr marL="182563" indent="-182563" fontAlgn="base">
              <a:lnSpc>
                <a:spcPct val="150000"/>
              </a:lnSpc>
            </a:pPr>
            <a:r>
              <a:rPr lang="en-US" altLang="ko-KR" sz="1100" b="1" dirty="0">
                <a:solidFill>
                  <a:schemeClr val="tx1"/>
                </a:solidFill>
                <a:latin typeface="나눔고딕" panose="020D0604000000000000" pitchFamily="50" charset="-127"/>
                <a:ea typeface="나눔고딕" panose="020D0604000000000000" pitchFamily="50" charset="-127"/>
              </a:rPr>
              <a:t> - </a:t>
            </a:r>
            <a:r>
              <a:rPr lang="en-US" altLang="ko-KR" sz="1100" b="1" dirty="0" smtClean="0">
                <a:solidFill>
                  <a:schemeClr val="tx1"/>
                </a:solidFill>
                <a:latin typeface="나눔고딕" panose="020D0604000000000000" pitchFamily="50" charset="-127"/>
                <a:ea typeface="나눔고딕" panose="020D0604000000000000" pitchFamily="50" charset="-127"/>
              </a:rPr>
              <a:t> </a:t>
            </a:r>
            <a:r>
              <a:rPr lang="ko-KR" altLang="en-US" sz="1100" b="1" dirty="0" smtClean="0">
                <a:solidFill>
                  <a:schemeClr val="tx1"/>
                </a:solidFill>
                <a:latin typeface="나눔고딕" panose="020D0604000000000000" pitchFamily="50" charset="-127"/>
                <a:ea typeface="나눔고딕" panose="020D0604000000000000" pitchFamily="50" charset="-127"/>
              </a:rPr>
              <a:t>제조업자 </a:t>
            </a:r>
            <a:r>
              <a:rPr lang="ko-KR" altLang="en-US" sz="1100" b="1" dirty="0">
                <a:solidFill>
                  <a:schemeClr val="tx1"/>
                </a:solidFill>
                <a:latin typeface="나눔고딕" panose="020D0604000000000000" pitchFamily="50" charset="-127"/>
                <a:ea typeface="나눔고딕" panose="020D0604000000000000" pitchFamily="50" charset="-127"/>
              </a:rPr>
              <a:t>연락처</a:t>
            </a:r>
            <a:r>
              <a:rPr lang="en-US" altLang="ko-KR" sz="1100" b="1" dirty="0">
                <a:solidFill>
                  <a:schemeClr val="tx1"/>
                </a:solidFill>
                <a:latin typeface="나눔고딕" panose="020D0604000000000000" pitchFamily="50" charset="-127"/>
                <a:ea typeface="나눔고딕" panose="020D0604000000000000" pitchFamily="50" charset="-127"/>
              </a:rPr>
              <a:t>: </a:t>
            </a:r>
            <a:r>
              <a:rPr lang="ko-KR" altLang="en-US" sz="1100" b="1" dirty="0">
                <a:solidFill>
                  <a:schemeClr val="tx1"/>
                </a:solidFill>
                <a:latin typeface="나눔고딕" panose="020D0604000000000000" pitchFamily="50" charset="-127"/>
                <a:ea typeface="나눔고딕" panose="020D0604000000000000" pitchFamily="50" charset="-127"/>
              </a:rPr>
              <a:t>제조업자</a:t>
            </a:r>
            <a:r>
              <a:rPr lang="en-US" altLang="ko-KR" sz="1100" b="1" dirty="0">
                <a:solidFill>
                  <a:schemeClr val="tx1"/>
                </a:solidFill>
                <a:latin typeface="나눔고딕" panose="020D0604000000000000" pitchFamily="50" charset="-127"/>
                <a:ea typeface="나눔고딕" panose="020D0604000000000000" pitchFamily="50" charset="-127"/>
              </a:rPr>
              <a:t>, </a:t>
            </a:r>
            <a:r>
              <a:rPr lang="ko-KR" altLang="en-US" sz="1100" b="1" dirty="0">
                <a:solidFill>
                  <a:schemeClr val="tx1"/>
                </a:solidFill>
                <a:latin typeface="나눔고딕" panose="020D0604000000000000" pitchFamily="50" charset="-127"/>
                <a:ea typeface="나눔고딕" panose="020D0604000000000000" pitchFamily="50" charset="-127"/>
              </a:rPr>
              <a:t>포장업자의 이름</a:t>
            </a:r>
            <a:r>
              <a:rPr lang="en-US" altLang="ko-KR" sz="1100" b="1" dirty="0">
                <a:solidFill>
                  <a:schemeClr val="tx1"/>
                </a:solidFill>
                <a:latin typeface="나눔고딕" panose="020D0604000000000000" pitchFamily="50" charset="-127"/>
                <a:ea typeface="나눔고딕" panose="020D0604000000000000" pitchFamily="50" charset="-127"/>
              </a:rPr>
              <a:t>, </a:t>
            </a:r>
            <a:r>
              <a:rPr lang="ko-KR" altLang="en-US" sz="1100" b="1" dirty="0">
                <a:solidFill>
                  <a:schemeClr val="tx1"/>
                </a:solidFill>
                <a:latin typeface="나눔고딕" panose="020D0604000000000000" pitchFamily="50" charset="-127"/>
                <a:ea typeface="나눔고딕" panose="020D0604000000000000" pitchFamily="50" charset="-127"/>
              </a:rPr>
              <a:t>국가</a:t>
            </a:r>
            <a:r>
              <a:rPr lang="en-US" altLang="ko-KR" sz="1100" b="1" dirty="0">
                <a:solidFill>
                  <a:schemeClr val="tx1"/>
                </a:solidFill>
                <a:latin typeface="나눔고딕" panose="020D0604000000000000" pitchFamily="50" charset="-127"/>
                <a:ea typeface="나눔고딕" panose="020D0604000000000000" pitchFamily="50" charset="-127"/>
              </a:rPr>
              <a:t>, </a:t>
            </a:r>
            <a:r>
              <a:rPr lang="ko-KR" altLang="en-US" sz="1100" b="1" dirty="0">
                <a:solidFill>
                  <a:schemeClr val="tx1"/>
                </a:solidFill>
                <a:latin typeface="나눔고딕" panose="020D0604000000000000" pitchFamily="50" charset="-127"/>
                <a:ea typeface="나눔고딕" panose="020D0604000000000000" pitchFamily="50" charset="-127"/>
              </a:rPr>
              <a:t>그리고 주소</a:t>
            </a:r>
          </a:p>
          <a:p>
            <a:pPr marL="182563" indent="-182563" fontAlgn="base">
              <a:lnSpc>
                <a:spcPct val="150000"/>
              </a:lnSpc>
            </a:pPr>
            <a:r>
              <a:rPr lang="ko-KR" altLang="en-US" sz="1100" b="1" dirty="0">
                <a:solidFill>
                  <a:schemeClr val="tx1"/>
                </a:solidFill>
                <a:latin typeface="나눔고딕" panose="020D0604000000000000" pitchFamily="50" charset="-127"/>
                <a:ea typeface="나눔고딕" panose="020D0604000000000000" pitchFamily="50" charset="-127"/>
              </a:rPr>
              <a:t> </a:t>
            </a:r>
            <a:r>
              <a:rPr lang="en-US" altLang="ko-KR" sz="1100" b="1" dirty="0">
                <a:solidFill>
                  <a:schemeClr val="tx1"/>
                </a:solidFill>
                <a:latin typeface="나눔고딕" panose="020D0604000000000000" pitchFamily="50" charset="-127"/>
                <a:ea typeface="나눔고딕" panose="020D0604000000000000" pitchFamily="50" charset="-127"/>
              </a:rPr>
              <a:t>- </a:t>
            </a:r>
            <a:r>
              <a:rPr lang="en-US" altLang="ko-KR" sz="1100" b="1" dirty="0" smtClean="0">
                <a:solidFill>
                  <a:schemeClr val="tx1"/>
                </a:solidFill>
                <a:latin typeface="나눔고딕" panose="020D0604000000000000" pitchFamily="50" charset="-127"/>
                <a:ea typeface="나눔고딕" panose="020D0604000000000000" pitchFamily="50" charset="-127"/>
              </a:rPr>
              <a:t> </a:t>
            </a:r>
            <a:r>
              <a:rPr lang="ko-KR" altLang="en-US" sz="1100" b="1" dirty="0" smtClean="0">
                <a:solidFill>
                  <a:schemeClr val="tx1"/>
                </a:solidFill>
                <a:latin typeface="나눔고딕" panose="020D0604000000000000" pitchFamily="50" charset="-127"/>
                <a:ea typeface="나눔고딕" panose="020D0604000000000000" pitchFamily="50" charset="-127"/>
              </a:rPr>
              <a:t>제조 </a:t>
            </a:r>
            <a:r>
              <a:rPr lang="ko-KR" altLang="en-US" sz="1100" b="1" dirty="0">
                <a:solidFill>
                  <a:schemeClr val="tx1"/>
                </a:solidFill>
                <a:latin typeface="나눔고딕" panose="020D0604000000000000" pitchFamily="50" charset="-127"/>
                <a:ea typeface="나눔고딕" panose="020D0604000000000000" pitchFamily="50" charset="-127"/>
              </a:rPr>
              <a:t>공정 요약</a:t>
            </a:r>
          </a:p>
          <a:p>
            <a:pPr marL="182563" indent="-182563" fontAlgn="base">
              <a:lnSpc>
                <a:spcPct val="150000"/>
              </a:lnSpc>
            </a:pPr>
            <a:r>
              <a:rPr lang="ko-KR" altLang="en-US" sz="1100" b="1" dirty="0">
                <a:solidFill>
                  <a:schemeClr val="tx1"/>
                </a:solidFill>
                <a:latin typeface="나눔고딕" panose="020D0604000000000000" pitchFamily="50" charset="-127"/>
                <a:ea typeface="나눔고딕" panose="020D0604000000000000" pitchFamily="50" charset="-127"/>
              </a:rPr>
              <a:t> </a:t>
            </a:r>
            <a:r>
              <a:rPr lang="en-US" altLang="ko-KR" sz="1100" b="1" dirty="0">
                <a:solidFill>
                  <a:schemeClr val="tx1"/>
                </a:solidFill>
                <a:latin typeface="나눔고딕" panose="020D0604000000000000" pitchFamily="50" charset="-127"/>
                <a:ea typeface="나눔고딕" panose="020D0604000000000000" pitchFamily="50" charset="-127"/>
              </a:rPr>
              <a:t>- </a:t>
            </a:r>
            <a:r>
              <a:rPr lang="en-US" altLang="ko-KR" sz="1100" b="1" dirty="0" smtClean="0">
                <a:solidFill>
                  <a:schemeClr val="tx1"/>
                </a:solidFill>
                <a:latin typeface="나눔고딕" panose="020D0604000000000000" pitchFamily="50" charset="-127"/>
                <a:ea typeface="나눔고딕" panose="020D0604000000000000" pitchFamily="50" charset="-127"/>
              </a:rPr>
              <a:t> </a:t>
            </a:r>
            <a:r>
              <a:rPr lang="ko-KR" altLang="en-US" sz="1100" b="1" dirty="0" smtClean="0">
                <a:solidFill>
                  <a:schemeClr val="tx1"/>
                </a:solidFill>
                <a:latin typeface="나눔고딕" panose="020D0604000000000000" pitchFamily="50" charset="-127"/>
                <a:ea typeface="나눔고딕" panose="020D0604000000000000" pitchFamily="50" charset="-127"/>
              </a:rPr>
              <a:t>제조 </a:t>
            </a:r>
            <a:r>
              <a:rPr lang="ko-KR" altLang="en-US" sz="1100" b="1" dirty="0">
                <a:solidFill>
                  <a:schemeClr val="tx1"/>
                </a:solidFill>
                <a:latin typeface="나눔고딕" panose="020D0604000000000000" pitchFamily="50" charset="-127"/>
                <a:ea typeface="나눔고딕" panose="020D0604000000000000" pitchFamily="50" charset="-127"/>
              </a:rPr>
              <a:t>공정</a:t>
            </a:r>
            <a:r>
              <a:rPr lang="en-US" altLang="ko-KR" sz="1100" b="1" dirty="0">
                <a:solidFill>
                  <a:schemeClr val="tx1"/>
                </a:solidFill>
                <a:latin typeface="나눔고딕" panose="020D0604000000000000" pitchFamily="50" charset="-127"/>
                <a:ea typeface="나눔고딕" panose="020D0604000000000000" pitchFamily="50" charset="-127"/>
              </a:rPr>
              <a:t>, </a:t>
            </a:r>
            <a:r>
              <a:rPr lang="ko-KR" altLang="en-US" sz="1100" b="1" dirty="0">
                <a:solidFill>
                  <a:schemeClr val="tx1"/>
                </a:solidFill>
                <a:latin typeface="나눔고딕" panose="020D0604000000000000" pitchFamily="50" charset="-127"/>
                <a:ea typeface="나눔고딕" panose="020D0604000000000000" pitchFamily="50" charset="-127"/>
              </a:rPr>
              <a:t>품질 관리에 대한 추가적인 세부 정보 및 관련 제조 문서는 당국의 요청 시 이용 </a:t>
            </a:r>
            <a:r>
              <a:rPr lang="ko-KR" altLang="en-US" sz="1100" b="1" dirty="0" smtClean="0">
                <a:solidFill>
                  <a:schemeClr val="tx1"/>
                </a:solidFill>
                <a:latin typeface="나눔고딕" panose="020D0604000000000000" pitchFamily="50" charset="-127"/>
                <a:ea typeface="나눔고딕" panose="020D0604000000000000" pitchFamily="50" charset="-127"/>
              </a:rPr>
              <a:t>가능해야 함</a:t>
            </a:r>
            <a:r>
              <a:rPr lang="en-US" altLang="ko-KR" sz="1100" b="1" dirty="0" smtClean="0">
                <a:solidFill>
                  <a:schemeClr val="tx1"/>
                </a:solidFill>
                <a:latin typeface="나눔고딕" panose="020D0604000000000000" pitchFamily="50" charset="-127"/>
                <a:ea typeface="나눔고딕" panose="020D0604000000000000" pitchFamily="50" charset="-127"/>
              </a:rPr>
              <a:t> </a:t>
            </a:r>
          </a:p>
          <a:p>
            <a:pPr marL="182563" indent="-182563" fontAlgn="base">
              <a:lnSpc>
                <a:spcPct val="150000"/>
              </a:lnSpc>
            </a:pPr>
            <a:endParaRPr lang="en-US" altLang="ko-KR" sz="1100" b="1" dirty="0">
              <a:solidFill>
                <a:schemeClr val="tx1"/>
              </a:solidFill>
              <a:latin typeface="나눔고딕" panose="020D0604000000000000" pitchFamily="50" charset="-127"/>
              <a:ea typeface="나눔고딕" panose="020D0604000000000000" pitchFamily="50" charset="-127"/>
            </a:endParaRPr>
          </a:p>
          <a:p>
            <a:pPr marL="182563" indent="-182563" fontAlgn="base">
              <a:lnSpc>
                <a:spcPct val="150000"/>
              </a:lnSpc>
            </a:pPr>
            <a:r>
              <a:rPr lang="en-US" altLang="ko-KR" sz="1100" b="1" dirty="0" smtClean="0">
                <a:solidFill>
                  <a:schemeClr val="tx1"/>
                </a:solidFill>
                <a:latin typeface="나눔고딕" panose="020D0604000000000000" pitchFamily="50" charset="-127"/>
                <a:ea typeface="나눔고딕" panose="020D0604000000000000" pitchFamily="50" charset="-127"/>
              </a:rPr>
              <a:t>C</a:t>
            </a:r>
            <a:r>
              <a:rPr lang="en-US" altLang="ko-KR" sz="1100" b="1" dirty="0">
                <a:solidFill>
                  <a:schemeClr val="tx1"/>
                </a:solidFill>
                <a:latin typeface="나눔고딕" panose="020D0604000000000000" pitchFamily="50" charset="-127"/>
                <a:ea typeface="나눔고딕" panose="020D0604000000000000" pitchFamily="50" charset="-127"/>
              </a:rPr>
              <a:t>. </a:t>
            </a:r>
            <a:r>
              <a:rPr lang="ko-KR" altLang="en-US" sz="1100" b="1" dirty="0">
                <a:solidFill>
                  <a:schemeClr val="tx1"/>
                </a:solidFill>
                <a:latin typeface="나눔고딕" panose="020D0604000000000000" pitchFamily="50" charset="-127"/>
                <a:ea typeface="나눔고딕" panose="020D0604000000000000" pitchFamily="50" charset="-127"/>
              </a:rPr>
              <a:t>완제품의 규격과 시험법</a:t>
            </a:r>
            <a:r>
              <a:rPr lang="en-US" altLang="ko-KR" sz="1100" b="1" dirty="0">
                <a:solidFill>
                  <a:schemeClr val="tx1"/>
                </a:solidFill>
                <a:latin typeface="나눔고딕" panose="020D0604000000000000" pitchFamily="50" charset="-127"/>
                <a:ea typeface="나눔고딕" panose="020D0604000000000000" pitchFamily="50" charset="-127"/>
              </a:rPr>
              <a:t>:</a:t>
            </a:r>
          </a:p>
          <a:p>
            <a:pPr marL="182563" indent="-182563" fontAlgn="base">
              <a:lnSpc>
                <a:spcPct val="150000"/>
              </a:lnSpc>
            </a:pPr>
            <a:r>
              <a:rPr lang="en-US" altLang="ko-KR" sz="1100" b="1" dirty="0" smtClean="0">
                <a:solidFill>
                  <a:schemeClr val="tx1"/>
                </a:solidFill>
                <a:latin typeface="나눔고딕" panose="020D0604000000000000" pitchFamily="50" charset="-127"/>
                <a:ea typeface="나눔고딕" panose="020D0604000000000000" pitchFamily="50" charset="-127"/>
              </a:rPr>
              <a:t> </a:t>
            </a:r>
            <a:r>
              <a:rPr lang="en-US" altLang="ko-KR" sz="1100" b="1" dirty="0">
                <a:solidFill>
                  <a:schemeClr val="tx1"/>
                </a:solidFill>
                <a:latin typeface="나눔고딕" panose="020D0604000000000000" pitchFamily="50" charset="-127"/>
                <a:ea typeface="나눔고딕" panose="020D0604000000000000" pitchFamily="50" charset="-127"/>
              </a:rPr>
              <a:t>- </a:t>
            </a:r>
            <a:r>
              <a:rPr lang="en-US" altLang="ko-KR" sz="1100" b="1" dirty="0" smtClean="0">
                <a:solidFill>
                  <a:schemeClr val="tx1"/>
                </a:solidFill>
                <a:latin typeface="나눔고딕" panose="020D0604000000000000" pitchFamily="50" charset="-127"/>
                <a:ea typeface="나눔고딕" panose="020D0604000000000000" pitchFamily="50" charset="-127"/>
              </a:rPr>
              <a:t> </a:t>
            </a:r>
            <a:r>
              <a:rPr lang="ko-KR" altLang="en-US" sz="1100" b="1" dirty="0" smtClean="0">
                <a:solidFill>
                  <a:schemeClr val="tx1"/>
                </a:solidFill>
                <a:latin typeface="나눔고딕" panose="020D0604000000000000" pitchFamily="50" charset="-127"/>
                <a:ea typeface="나눔고딕" panose="020D0604000000000000" pitchFamily="50" charset="-127"/>
              </a:rPr>
              <a:t>화장품의 </a:t>
            </a:r>
            <a:r>
              <a:rPr lang="ko-KR" altLang="en-US" sz="1100" b="1" dirty="0">
                <a:solidFill>
                  <a:schemeClr val="tx1"/>
                </a:solidFill>
                <a:latin typeface="나눔고딕" panose="020D0604000000000000" pitchFamily="50" charset="-127"/>
                <a:ea typeface="나눔고딕" panose="020D0604000000000000" pitchFamily="50" charset="-127"/>
              </a:rPr>
              <a:t>미생물학적 관리와 화장품 성분의 화학적 순도에 사용되는 기준</a:t>
            </a:r>
          </a:p>
          <a:p>
            <a:pPr marL="182563" indent="-182563" fontAlgn="base">
              <a:lnSpc>
                <a:spcPct val="150000"/>
              </a:lnSpc>
            </a:pPr>
            <a:r>
              <a:rPr lang="ko-KR" altLang="en-US" sz="1100" b="1" dirty="0" smtClean="0">
                <a:solidFill>
                  <a:schemeClr val="tx1"/>
                </a:solidFill>
                <a:latin typeface="나눔고딕" panose="020D0604000000000000" pitchFamily="50" charset="-127"/>
                <a:ea typeface="나눔고딕" panose="020D0604000000000000" pitchFamily="50" charset="-127"/>
              </a:rPr>
              <a:t> </a:t>
            </a:r>
            <a:r>
              <a:rPr lang="en-US" altLang="ko-KR" sz="1100" b="1" dirty="0">
                <a:solidFill>
                  <a:schemeClr val="tx1"/>
                </a:solidFill>
                <a:latin typeface="나눔고딕" panose="020D0604000000000000" pitchFamily="50" charset="-127"/>
                <a:ea typeface="나눔고딕" panose="020D0604000000000000" pitchFamily="50" charset="-127"/>
              </a:rPr>
              <a:t>- </a:t>
            </a:r>
            <a:r>
              <a:rPr lang="en-US" altLang="ko-KR" sz="1100" b="1" dirty="0" smtClean="0">
                <a:solidFill>
                  <a:schemeClr val="tx1"/>
                </a:solidFill>
                <a:latin typeface="나눔고딕" panose="020D0604000000000000" pitchFamily="50" charset="-127"/>
                <a:ea typeface="나눔고딕" panose="020D0604000000000000" pitchFamily="50" charset="-127"/>
              </a:rPr>
              <a:t> </a:t>
            </a:r>
            <a:r>
              <a:rPr lang="ko-KR" altLang="en-US" sz="1100" b="1" dirty="0" smtClean="0">
                <a:solidFill>
                  <a:schemeClr val="tx1"/>
                </a:solidFill>
                <a:latin typeface="나눔고딕" panose="020D0604000000000000" pitchFamily="50" charset="-127"/>
                <a:ea typeface="나눔고딕" panose="020D0604000000000000" pitchFamily="50" charset="-127"/>
              </a:rPr>
              <a:t>규격 </a:t>
            </a:r>
            <a:r>
              <a:rPr lang="ko-KR" altLang="en-US" sz="1100" b="1" dirty="0">
                <a:solidFill>
                  <a:schemeClr val="tx1"/>
                </a:solidFill>
                <a:latin typeface="나눔고딕" panose="020D0604000000000000" pitchFamily="50" charset="-127"/>
                <a:ea typeface="나눔고딕" panose="020D0604000000000000" pitchFamily="50" charset="-127"/>
              </a:rPr>
              <a:t>준수 확인에 해당하는 </a:t>
            </a:r>
            <a:r>
              <a:rPr lang="ko-KR" altLang="en-US" sz="1100" b="1" dirty="0" smtClean="0">
                <a:solidFill>
                  <a:schemeClr val="tx1"/>
                </a:solidFill>
                <a:latin typeface="나눔고딕" panose="020D0604000000000000" pitchFamily="50" charset="-127"/>
                <a:ea typeface="나눔고딕" panose="020D0604000000000000" pitchFamily="50" charset="-127"/>
              </a:rPr>
              <a:t>시험법</a:t>
            </a:r>
            <a:endParaRPr lang="en-US" altLang="ko-KR" sz="1100" b="1" dirty="0" smtClean="0">
              <a:solidFill>
                <a:schemeClr val="tx1"/>
              </a:solidFill>
              <a:latin typeface="나눔고딕" panose="020D0604000000000000" pitchFamily="50" charset="-127"/>
              <a:ea typeface="나눔고딕" panose="020D0604000000000000" pitchFamily="50" charset="-127"/>
            </a:endParaRPr>
          </a:p>
          <a:p>
            <a:pPr marL="182563" indent="-182563" fontAlgn="base">
              <a:lnSpc>
                <a:spcPct val="150000"/>
              </a:lnSpc>
            </a:pPr>
            <a:endParaRPr lang="ko-KR" altLang="en-US" sz="1100" b="1" dirty="0">
              <a:solidFill>
                <a:schemeClr val="tx1"/>
              </a:solidFill>
              <a:latin typeface="나눔고딕" panose="020D0604000000000000" pitchFamily="50" charset="-127"/>
              <a:ea typeface="나눔고딕" panose="020D0604000000000000" pitchFamily="50" charset="-127"/>
            </a:endParaRPr>
          </a:p>
          <a:p>
            <a:pPr marL="182563" indent="-182563" fontAlgn="base">
              <a:lnSpc>
                <a:spcPct val="150000"/>
              </a:lnSpc>
            </a:pPr>
            <a:r>
              <a:rPr lang="en-US" altLang="ko-KR" sz="1100" b="1" dirty="0" smtClean="0">
                <a:solidFill>
                  <a:schemeClr val="tx1"/>
                </a:solidFill>
                <a:latin typeface="나눔고딕" panose="020D0604000000000000" pitchFamily="50" charset="-127"/>
                <a:ea typeface="나눔고딕" panose="020D0604000000000000" pitchFamily="50" charset="-127"/>
              </a:rPr>
              <a:t>D</a:t>
            </a:r>
            <a:r>
              <a:rPr lang="en-US" altLang="ko-KR" sz="1100" b="1" dirty="0">
                <a:solidFill>
                  <a:schemeClr val="tx1"/>
                </a:solidFill>
                <a:latin typeface="나눔고딕" panose="020D0604000000000000" pitchFamily="50" charset="-127"/>
                <a:ea typeface="나눔고딕" panose="020D0604000000000000" pitchFamily="50" charset="-127"/>
              </a:rPr>
              <a:t>. </a:t>
            </a:r>
            <a:r>
              <a:rPr lang="ko-KR" altLang="en-US" sz="1100" b="1" dirty="0">
                <a:solidFill>
                  <a:schemeClr val="tx1"/>
                </a:solidFill>
                <a:latin typeface="나눔고딕" panose="020D0604000000000000" pitchFamily="50" charset="-127"/>
                <a:ea typeface="나눔고딕" panose="020D0604000000000000" pitchFamily="50" charset="-127"/>
              </a:rPr>
              <a:t>품질유지기한이 </a:t>
            </a:r>
            <a:r>
              <a:rPr lang="en-US" altLang="ko-KR" sz="1100" b="1" dirty="0">
                <a:solidFill>
                  <a:schemeClr val="tx1"/>
                </a:solidFill>
                <a:latin typeface="나눔고딕" panose="020D0604000000000000" pitchFamily="50" charset="-127"/>
                <a:ea typeface="나눔고딕" panose="020D0604000000000000" pitchFamily="50" charset="-127"/>
              </a:rPr>
              <a:t>30</a:t>
            </a:r>
            <a:r>
              <a:rPr lang="ko-KR" altLang="en-US" sz="1100" b="1" dirty="0">
                <a:solidFill>
                  <a:schemeClr val="tx1"/>
                </a:solidFill>
                <a:latin typeface="나눔고딕" panose="020D0604000000000000" pitchFamily="50" charset="-127"/>
                <a:ea typeface="나눔고딕" panose="020D0604000000000000" pitchFamily="50" charset="-127"/>
              </a:rPr>
              <a:t>개월 미만인 제품의 제품 안정성 요약 보고서</a:t>
            </a:r>
          </a:p>
          <a:p>
            <a:pPr marL="182563" indent="-182563" fontAlgn="base">
              <a:lnSpc>
                <a:spcPct val="150000"/>
              </a:lnSpc>
            </a:pPr>
            <a:r>
              <a:rPr lang="ko-KR" altLang="en-US" sz="1100" b="1" dirty="0">
                <a:solidFill>
                  <a:schemeClr val="tx1"/>
                </a:solidFill>
                <a:latin typeface="나눔고딕" panose="020D0604000000000000" pitchFamily="50" charset="-127"/>
                <a:ea typeface="나눔고딕" panose="020D0604000000000000" pitchFamily="50" charset="-127"/>
              </a:rPr>
              <a:t> </a:t>
            </a:r>
            <a:r>
              <a:rPr lang="en-US" altLang="ko-KR" sz="1100" b="1" dirty="0">
                <a:solidFill>
                  <a:schemeClr val="tx1"/>
                </a:solidFill>
                <a:latin typeface="나눔고딕" panose="020D0604000000000000" pitchFamily="50" charset="-127"/>
                <a:ea typeface="나눔고딕" panose="020D0604000000000000" pitchFamily="50" charset="-127"/>
              </a:rPr>
              <a:t>- </a:t>
            </a:r>
            <a:r>
              <a:rPr lang="en-US" altLang="ko-KR" sz="1100" b="1" dirty="0" smtClean="0">
                <a:solidFill>
                  <a:schemeClr val="tx1"/>
                </a:solidFill>
                <a:latin typeface="나눔고딕" panose="020D0604000000000000" pitchFamily="50" charset="-127"/>
                <a:ea typeface="나눔고딕" panose="020D0604000000000000" pitchFamily="50" charset="-127"/>
              </a:rPr>
              <a:t> </a:t>
            </a:r>
            <a:r>
              <a:rPr lang="ko-KR" altLang="en-US" sz="1100" b="1" dirty="0" smtClean="0">
                <a:solidFill>
                  <a:schemeClr val="tx1"/>
                </a:solidFill>
                <a:latin typeface="나눔고딕" panose="020D0604000000000000" pitchFamily="50" charset="-127"/>
                <a:ea typeface="나눔고딕" panose="020D0604000000000000" pitchFamily="50" charset="-127"/>
              </a:rPr>
              <a:t>사용기한을 </a:t>
            </a:r>
            <a:r>
              <a:rPr lang="ko-KR" altLang="en-US" sz="1100" b="1" dirty="0">
                <a:solidFill>
                  <a:schemeClr val="tx1"/>
                </a:solidFill>
                <a:latin typeface="나눔고딕" panose="020D0604000000000000" pitchFamily="50" charset="-127"/>
                <a:ea typeface="나눔고딕" panose="020D0604000000000000" pitchFamily="50" charset="-127"/>
              </a:rPr>
              <a:t>뒷받침하기 위한 안정성 평가 데이터 및 보고서 또는 안정성 평가 </a:t>
            </a:r>
            <a:endParaRPr lang="en-US" altLang="ko-KR" sz="1100" b="1" dirty="0">
              <a:solidFill>
                <a:schemeClr val="tx1"/>
              </a:solidFill>
              <a:latin typeface="나눔고딕" panose="020D0604000000000000" pitchFamily="50" charset="-127"/>
              <a:ea typeface="나눔고딕" panose="020D0604000000000000" pitchFamily="50" charset="-127"/>
            </a:endParaRPr>
          </a:p>
        </p:txBody>
      </p:sp>
      <p:sp>
        <p:nvSpPr>
          <p:cNvPr id="39" name="모서리가 둥근 직사각형 38"/>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권고된 제품 정보</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파일 양식</a:t>
            </a:r>
            <a:r>
              <a:rPr lang="en-US" altLang="ko-KR" sz="1200" b="1" dirty="0">
                <a:solidFill>
                  <a:schemeClr val="bg1"/>
                </a:solidFill>
                <a:latin typeface="나눔고딕 ExtraBold" panose="020D0904000000000000" pitchFamily="50" charset="-127"/>
                <a:ea typeface="나눔고딕 ExtraBold" panose="020D0904000000000000" pitchFamily="50" charset="-127"/>
              </a:rPr>
              <a:t>(Recommended PIF </a:t>
            </a:r>
            <a:r>
              <a:rPr lang="en-US" altLang="ko-KR" sz="1200" b="1" dirty="0" smtClean="0">
                <a:solidFill>
                  <a:schemeClr val="bg1"/>
                </a:solidFill>
                <a:latin typeface="나눔고딕 ExtraBold" panose="020D0904000000000000" pitchFamily="50" charset="-127"/>
                <a:ea typeface="나눔고딕 ExtraBold" panose="020D0904000000000000" pitchFamily="50" charset="-127"/>
              </a:rPr>
              <a:t>format)</a:t>
            </a:r>
            <a:endParaRPr lang="ko-KR" altLang="en-US" sz="12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1" name="그룹 40"/>
          <p:cNvGrpSpPr/>
          <p:nvPr/>
        </p:nvGrpSpPr>
        <p:grpSpPr>
          <a:xfrm>
            <a:off x="503238" y="735013"/>
            <a:ext cx="288032" cy="323165"/>
            <a:chOff x="420543" y="842981"/>
            <a:chExt cx="288032" cy="323165"/>
          </a:xfrm>
        </p:grpSpPr>
        <p:sp>
          <p:nvSpPr>
            <p:cNvPr id="42" name="눈물 방울 41"/>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3" name="TextBox 42"/>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Tree>
    <p:extLst>
      <p:ext uri="{BB962C8B-B14F-4D97-AF65-F5344CB8AC3E}">
        <p14:creationId xmlns:p14="http://schemas.microsoft.com/office/powerpoint/2010/main" val="41421569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a:latin typeface="나눔고딕 ExtraBold" panose="020D0904000000000000" pitchFamily="50" charset="-127"/>
                <a:ea typeface="나눔고딕 ExtraBold" panose="020D0904000000000000" pitchFamily="50" charset="-127"/>
              </a:rPr>
              <a:t>제품 정보 파일</a:t>
            </a:r>
            <a:r>
              <a:rPr lang="en-US" altLang="ko-KR" sz="1300" dirty="0">
                <a:latin typeface="나눔고딕 ExtraBold" panose="020D0904000000000000" pitchFamily="50" charset="-127"/>
                <a:ea typeface="나눔고딕 ExtraBold" panose="020D0904000000000000" pitchFamily="50" charset="-127"/>
              </a:rPr>
              <a:t>(Product Information File)</a:t>
            </a:r>
            <a:endParaRPr lang="ko-KR" altLang="en-US" sz="1300"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06</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68</a:t>
            </a:fld>
            <a:endParaRPr lang="ko-KR" altLang="en-US" dirty="0"/>
          </a:p>
        </p:txBody>
      </p:sp>
      <p:sp>
        <p:nvSpPr>
          <p:cNvPr id="11" name="사각형: 둥근 모서리 3">
            <a:extLst>
              <a:ext uri="{FF2B5EF4-FFF2-40B4-BE49-F238E27FC236}">
                <a16:creationId xmlns="" xmlns:a16="http://schemas.microsoft.com/office/drawing/2014/main" id="{A6493DF4-748A-4E4F-B37E-0F26F4691239}"/>
              </a:ext>
            </a:extLst>
          </p:cNvPr>
          <p:cNvSpPr/>
          <p:nvPr/>
        </p:nvSpPr>
        <p:spPr>
          <a:xfrm>
            <a:off x="484247" y="1577340"/>
            <a:ext cx="1321693" cy="1336010"/>
          </a:xfrm>
          <a:prstGeom prst="roundRect">
            <a:avLst/>
          </a:prstGeom>
          <a:solidFill>
            <a:srgbClr val="00B0F0"/>
          </a:solid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4" name="TextBox 13">
            <a:extLst>
              <a:ext uri="{FF2B5EF4-FFF2-40B4-BE49-F238E27FC236}">
                <a16:creationId xmlns="" xmlns:a16="http://schemas.microsoft.com/office/drawing/2014/main" id="{D9E4736E-ECF7-4659-AC8D-79D4AF33007F}"/>
              </a:ext>
            </a:extLst>
          </p:cNvPr>
          <p:cNvSpPr txBox="1"/>
          <p:nvPr/>
        </p:nvSpPr>
        <p:spPr>
          <a:xfrm>
            <a:off x="730160" y="1827826"/>
            <a:ext cx="867767" cy="861774"/>
          </a:xfrm>
          <a:prstGeom prst="rect">
            <a:avLst/>
          </a:prstGeom>
          <a:noFill/>
        </p:spPr>
        <p:txBody>
          <a:bodyPr wrap="square" rtlCol="0">
            <a:spAutoFit/>
          </a:bodyPr>
          <a:lstStyle/>
          <a:p>
            <a:pPr algn="ctr"/>
            <a:r>
              <a:rPr lang="en-US" altLang="ko-KR" sz="2500" dirty="0">
                <a:ln>
                  <a:solidFill>
                    <a:schemeClr val="accent1">
                      <a:shade val="50000"/>
                      <a:alpha val="0"/>
                    </a:schemeClr>
                  </a:solidFill>
                </a:ln>
                <a:solidFill>
                  <a:schemeClr val="bg1"/>
                </a:solidFill>
                <a:latin typeface="나눔스퀘어 ExtraBold" panose="020B0600000101010101" pitchFamily="50" charset="-127"/>
                <a:ea typeface="나눔스퀘어 ExtraBold" panose="020B0600000101010101" pitchFamily="50" charset="-127"/>
              </a:rPr>
              <a:t>Part Ⅳ</a:t>
            </a:r>
            <a:endParaRPr lang="ko-KR" altLang="en-US" sz="2500" dirty="0">
              <a:ln>
                <a:solidFill>
                  <a:schemeClr val="accent1">
                    <a:shade val="50000"/>
                    <a:alpha val="0"/>
                  </a:schemeClr>
                </a:solidFill>
              </a:ln>
              <a:solidFill>
                <a:schemeClr val="bg1"/>
              </a:solidFill>
              <a:latin typeface="나눔스퀘어 ExtraBold" panose="020B0600000101010101" pitchFamily="50" charset="-127"/>
              <a:ea typeface="나눔스퀘어 ExtraBold" panose="020B0600000101010101" pitchFamily="50" charset="-127"/>
            </a:endParaRPr>
          </a:p>
        </p:txBody>
      </p:sp>
      <p:sp>
        <p:nvSpPr>
          <p:cNvPr id="16" name="TextBox 15">
            <a:extLst>
              <a:ext uri="{FF2B5EF4-FFF2-40B4-BE49-F238E27FC236}">
                <a16:creationId xmlns="" xmlns:a16="http://schemas.microsoft.com/office/drawing/2014/main" id="{847C7ADF-4DCD-41C1-A41C-31D9C1BD13EB}"/>
              </a:ext>
            </a:extLst>
          </p:cNvPr>
          <p:cNvSpPr txBox="1"/>
          <p:nvPr/>
        </p:nvSpPr>
        <p:spPr>
          <a:xfrm>
            <a:off x="291187" y="3070227"/>
            <a:ext cx="1918613" cy="692497"/>
          </a:xfrm>
          <a:prstGeom prst="rect">
            <a:avLst/>
          </a:prstGeom>
          <a:noFill/>
        </p:spPr>
        <p:txBody>
          <a:bodyPr wrap="square" rtlCol="0">
            <a:spAutoFit/>
          </a:bodyPr>
          <a:lstStyle/>
          <a:p>
            <a:pPr algn="ctr"/>
            <a:r>
              <a:rPr lang="ko-KR" altLang="en-US" sz="1300" b="1" dirty="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rPr>
              <a:t>안전성∙유효성데이터</a:t>
            </a:r>
            <a:endParaRPr lang="en-US" altLang="ko-KR" sz="1300" b="1" dirty="0">
              <a:ln>
                <a:solidFill>
                  <a:schemeClr val="accent1">
                    <a:shade val="50000"/>
                    <a:alpha val="0"/>
                  </a:schemeClr>
                </a:solidFill>
              </a:ln>
              <a:solidFill>
                <a:srgbClr val="FF0000"/>
              </a:solidFill>
              <a:latin typeface="나눔고딕" panose="020D0604000000000000" pitchFamily="50" charset="-127"/>
              <a:ea typeface="나눔고딕" panose="020D0604000000000000" pitchFamily="50" charset="-127"/>
            </a:endParaRPr>
          </a:p>
          <a:p>
            <a:pPr algn="ctr"/>
            <a:r>
              <a:rPr lang="en-US" altLang="ko-KR" sz="1300" b="1" dirty="0">
                <a:ln>
                  <a:solidFill>
                    <a:schemeClr val="accent1">
                      <a:shade val="50000"/>
                      <a:alpha val="0"/>
                    </a:schemeClr>
                  </a:solidFill>
                </a:ln>
                <a:solidFill>
                  <a:schemeClr val="tx2"/>
                </a:solidFill>
                <a:latin typeface="나눔고딕" panose="020D0604000000000000" pitchFamily="50" charset="-127"/>
                <a:ea typeface="나눔고딕" panose="020D0604000000000000" pitchFamily="50" charset="-127"/>
              </a:rPr>
              <a:t>(Safety and Efficacy Data)</a:t>
            </a:r>
          </a:p>
        </p:txBody>
      </p:sp>
      <p:sp>
        <p:nvSpPr>
          <p:cNvPr id="36" name="모서리가 둥근 직사각형 35"/>
          <p:cNvSpPr/>
          <p:nvPr/>
        </p:nvSpPr>
        <p:spPr>
          <a:xfrm>
            <a:off x="2395320" y="1190660"/>
            <a:ext cx="6436259" cy="3846160"/>
          </a:xfrm>
          <a:prstGeom prst="roundRect">
            <a:avLst>
              <a:gd name="adj" fmla="val 4732"/>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463" indent="-144463" fontAlgn="base">
              <a:lnSpc>
                <a:spcPct val="150000"/>
              </a:lnSpc>
            </a:pPr>
            <a:r>
              <a:rPr lang="en-US" altLang="ko-KR" sz="1100" b="1" dirty="0">
                <a:solidFill>
                  <a:schemeClr val="tx1"/>
                </a:solidFill>
                <a:latin typeface="나눔고딕" panose="020D0604000000000000" pitchFamily="50" charset="-127"/>
                <a:ea typeface="나눔고딕" panose="020D0604000000000000" pitchFamily="50" charset="-127"/>
              </a:rPr>
              <a:t>A. </a:t>
            </a:r>
            <a:r>
              <a:rPr lang="ko-KR" altLang="en-US" sz="1100" b="1" dirty="0">
                <a:solidFill>
                  <a:schemeClr val="tx1"/>
                </a:solidFill>
                <a:latin typeface="나눔고딕" panose="020D0604000000000000" pitchFamily="50" charset="-127"/>
                <a:ea typeface="나눔고딕" panose="020D0604000000000000" pitchFamily="50" charset="-127"/>
              </a:rPr>
              <a:t>안전성 평가</a:t>
            </a:r>
            <a:r>
              <a:rPr lang="en-US" altLang="ko-KR" sz="1100" b="1" dirty="0">
                <a:solidFill>
                  <a:schemeClr val="tx1"/>
                </a:solidFill>
                <a:latin typeface="나눔고딕" panose="020D0604000000000000" pitchFamily="50" charset="-127"/>
                <a:ea typeface="나눔고딕" panose="020D0604000000000000" pitchFamily="50" charset="-127"/>
              </a:rPr>
              <a:t>:</a:t>
            </a:r>
          </a:p>
          <a:p>
            <a:pPr marL="144463" indent="-144463" fontAlgn="base">
              <a:lnSpc>
                <a:spcPct val="150000"/>
              </a:lnSpc>
            </a:pPr>
            <a:r>
              <a:rPr lang="en-US" altLang="ko-KR" sz="1100" b="1" dirty="0">
                <a:solidFill>
                  <a:schemeClr val="tx1"/>
                </a:solidFill>
                <a:latin typeface="나눔고딕" panose="020D0604000000000000" pitchFamily="50" charset="-127"/>
                <a:ea typeface="나눔고딕" panose="020D0604000000000000" pitchFamily="50" charset="-127"/>
              </a:rPr>
              <a:t> - </a:t>
            </a:r>
            <a:r>
              <a:rPr lang="ko-KR" altLang="en-US" sz="1100" b="1" dirty="0">
                <a:solidFill>
                  <a:schemeClr val="tx1"/>
                </a:solidFill>
                <a:latin typeface="나눔고딕" panose="020D0604000000000000" pitchFamily="50" charset="-127"/>
                <a:ea typeface="나눔고딕" panose="020D0604000000000000" pitchFamily="50" charset="-127"/>
              </a:rPr>
              <a:t>제품의 성분과</a:t>
            </a:r>
            <a:r>
              <a:rPr lang="en-US" altLang="ko-KR" sz="1100" b="1" dirty="0">
                <a:solidFill>
                  <a:schemeClr val="tx1"/>
                </a:solidFill>
                <a:latin typeface="나눔고딕" panose="020D0604000000000000" pitchFamily="50" charset="-127"/>
                <a:ea typeface="나눔고딕" panose="020D0604000000000000" pitchFamily="50" charset="-127"/>
              </a:rPr>
              <a:t>, </a:t>
            </a:r>
            <a:r>
              <a:rPr lang="ko-KR" altLang="en-US" sz="1100" b="1" dirty="0">
                <a:solidFill>
                  <a:schemeClr val="tx1"/>
                </a:solidFill>
                <a:latin typeface="나눔고딕" panose="020D0604000000000000" pitchFamily="50" charset="-127"/>
                <a:ea typeface="나눔고딕" panose="020D0604000000000000" pitchFamily="50" charset="-127"/>
              </a:rPr>
              <a:t>화학적 구조 및 노출량에 기반하여 인체건강에 대해 안전성 평가자가 서명한 안전성 보고서</a:t>
            </a:r>
          </a:p>
          <a:p>
            <a:pPr marL="144463" indent="-144463" fontAlgn="base">
              <a:lnSpc>
                <a:spcPct val="150000"/>
              </a:lnSpc>
            </a:pPr>
            <a:r>
              <a:rPr lang="ko-KR" altLang="en-US" sz="1100" b="1" dirty="0" smtClean="0">
                <a:solidFill>
                  <a:schemeClr val="tx1"/>
                </a:solidFill>
                <a:latin typeface="나눔고딕" panose="020D0604000000000000" pitchFamily="50" charset="-127"/>
                <a:ea typeface="나눔고딕" panose="020D0604000000000000" pitchFamily="50" charset="-127"/>
              </a:rPr>
              <a:t> </a:t>
            </a:r>
            <a:r>
              <a:rPr lang="en-US" altLang="ko-KR" sz="1100" b="1" dirty="0">
                <a:solidFill>
                  <a:schemeClr val="tx1"/>
                </a:solidFill>
                <a:latin typeface="나눔고딕" panose="020D0604000000000000" pitchFamily="50" charset="-127"/>
                <a:ea typeface="나눔고딕" panose="020D0604000000000000" pitchFamily="50" charset="-127"/>
              </a:rPr>
              <a:t>- </a:t>
            </a:r>
            <a:r>
              <a:rPr lang="ko-KR" altLang="en-US" sz="1100" b="1" dirty="0">
                <a:solidFill>
                  <a:schemeClr val="tx1"/>
                </a:solidFill>
                <a:latin typeface="나눔고딕" panose="020D0604000000000000" pitchFamily="50" charset="-127"/>
                <a:ea typeface="나눔고딕" panose="020D0604000000000000" pitchFamily="50" charset="-127"/>
              </a:rPr>
              <a:t>안전성 평가자의 이력서</a:t>
            </a:r>
          </a:p>
          <a:p>
            <a:pPr marL="144463" indent="-144463" fontAlgn="base">
              <a:lnSpc>
                <a:spcPct val="150000"/>
              </a:lnSpc>
            </a:pPr>
            <a:endParaRPr lang="ko-KR" altLang="en-US" sz="1100" b="1" dirty="0">
              <a:solidFill>
                <a:schemeClr val="tx1"/>
              </a:solidFill>
              <a:latin typeface="나눔고딕" panose="020D0604000000000000" pitchFamily="50" charset="-127"/>
              <a:ea typeface="나눔고딕" panose="020D0604000000000000" pitchFamily="50" charset="-127"/>
            </a:endParaRPr>
          </a:p>
          <a:p>
            <a:pPr marL="144463" indent="-144463" fontAlgn="base">
              <a:lnSpc>
                <a:spcPct val="150000"/>
              </a:lnSpc>
            </a:pPr>
            <a:r>
              <a:rPr lang="en-US" altLang="ko-KR" sz="1100" b="1" dirty="0">
                <a:solidFill>
                  <a:schemeClr val="tx1"/>
                </a:solidFill>
                <a:latin typeface="나눔고딕" panose="020D0604000000000000" pitchFamily="50" charset="-127"/>
                <a:ea typeface="나눔고딕" panose="020D0604000000000000" pitchFamily="50" charset="-127"/>
              </a:rPr>
              <a:t>B. </a:t>
            </a:r>
            <a:r>
              <a:rPr lang="ko-KR" altLang="en-US" sz="1100" b="1" dirty="0">
                <a:solidFill>
                  <a:schemeClr val="tx1"/>
                </a:solidFill>
                <a:latin typeface="나눔고딕" panose="020D0604000000000000" pitchFamily="50" charset="-127"/>
                <a:ea typeface="나눔고딕" panose="020D0604000000000000" pitchFamily="50" charset="-127"/>
              </a:rPr>
              <a:t>화장품의 사용으로 인해 </a:t>
            </a:r>
            <a:r>
              <a:rPr lang="ko-KR" altLang="en-US" sz="1100" b="1" dirty="0" smtClean="0">
                <a:solidFill>
                  <a:schemeClr val="tx1"/>
                </a:solidFill>
                <a:latin typeface="나눔고딕" panose="020D0604000000000000" pitchFamily="50" charset="-127"/>
                <a:ea typeface="나눔고딕" panose="020D0604000000000000" pitchFamily="50" charset="-127"/>
              </a:rPr>
              <a:t>인체건강에 영향을 미치는 이상사례 </a:t>
            </a:r>
            <a:r>
              <a:rPr lang="ko-KR" altLang="en-US" sz="1100" b="1" dirty="0">
                <a:solidFill>
                  <a:schemeClr val="tx1"/>
                </a:solidFill>
                <a:latin typeface="나눔고딕" panose="020D0604000000000000" pitchFamily="50" charset="-127"/>
                <a:ea typeface="나눔고딕" panose="020D0604000000000000" pitchFamily="50" charset="-127"/>
              </a:rPr>
              <a:t>또는 바람직하지 않은 영향에 대하여 최근에 작성된 보고서</a:t>
            </a:r>
          </a:p>
          <a:p>
            <a:pPr marL="144463" indent="-144463" fontAlgn="base">
              <a:lnSpc>
                <a:spcPct val="150000"/>
              </a:lnSpc>
            </a:pPr>
            <a:r>
              <a:rPr lang="ko-KR" altLang="en-US" sz="1100" b="1" dirty="0">
                <a:solidFill>
                  <a:schemeClr val="tx1"/>
                </a:solidFill>
                <a:latin typeface="나눔고딕" panose="020D0604000000000000" pitchFamily="50" charset="-127"/>
                <a:ea typeface="나눔고딕" panose="020D0604000000000000" pitchFamily="50" charset="-127"/>
              </a:rPr>
              <a:t> </a:t>
            </a:r>
            <a:r>
              <a:rPr lang="en-US" altLang="ko-KR" sz="1100" b="1" dirty="0">
                <a:solidFill>
                  <a:schemeClr val="tx1"/>
                </a:solidFill>
                <a:latin typeface="나눔고딕" panose="020D0604000000000000" pitchFamily="50" charset="-127"/>
                <a:ea typeface="나눔고딕" panose="020D0604000000000000" pitchFamily="50" charset="-127"/>
              </a:rPr>
              <a:t>- PIF</a:t>
            </a:r>
            <a:r>
              <a:rPr lang="ko-KR" altLang="en-US" sz="1100" b="1" dirty="0">
                <a:solidFill>
                  <a:schemeClr val="tx1"/>
                </a:solidFill>
                <a:latin typeface="나눔고딕" panose="020D0604000000000000" pitchFamily="50" charset="-127"/>
                <a:ea typeface="나눔고딕" panose="020D0604000000000000" pitchFamily="50" charset="-127"/>
              </a:rPr>
              <a:t>의 이상사례 보고는 회사에 의해 정기적으로 </a:t>
            </a:r>
            <a:r>
              <a:rPr lang="ko-KR" altLang="en-US" sz="1100" b="1" dirty="0" smtClean="0">
                <a:solidFill>
                  <a:schemeClr val="tx1"/>
                </a:solidFill>
                <a:latin typeface="나눔고딕" panose="020D0604000000000000" pitchFamily="50" charset="-127"/>
                <a:ea typeface="나눔고딕" panose="020D0604000000000000" pitchFamily="50" charset="-127"/>
              </a:rPr>
              <a:t>업데이트</a:t>
            </a:r>
            <a:endParaRPr lang="en-US" altLang="ko-KR" sz="1100" b="1" dirty="0">
              <a:solidFill>
                <a:schemeClr val="tx1"/>
              </a:solidFill>
              <a:latin typeface="나눔고딕" panose="020D0604000000000000" pitchFamily="50" charset="-127"/>
              <a:ea typeface="나눔고딕" panose="020D0604000000000000" pitchFamily="50" charset="-127"/>
            </a:endParaRPr>
          </a:p>
          <a:p>
            <a:pPr marL="144463" indent="-144463" fontAlgn="base">
              <a:lnSpc>
                <a:spcPct val="150000"/>
              </a:lnSpc>
            </a:pPr>
            <a:endParaRPr lang="en-US" altLang="ko-KR" sz="1100" b="1" dirty="0">
              <a:solidFill>
                <a:schemeClr val="tx1"/>
              </a:solidFill>
              <a:latin typeface="나눔고딕" panose="020D0604000000000000" pitchFamily="50" charset="-127"/>
              <a:ea typeface="나눔고딕" panose="020D0604000000000000" pitchFamily="50" charset="-127"/>
            </a:endParaRPr>
          </a:p>
          <a:p>
            <a:pPr marL="144463" indent="-144463" fontAlgn="base">
              <a:lnSpc>
                <a:spcPct val="150000"/>
              </a:lnSpc>
            </a:pPr>
            <a:r>
              <a:rPr lang="en-US" altLang="ko-KR" sz="1100" b="1" dirty="0">
                <a:solidFill>
                  <a:schemeClr val="tx1"/>
                </a:solidFill>
                <a:latin typeface="나눔고딕" panose="020D0604000000000000" pitchFamily="50" charset="-127"/>
                <a:ea typeface="나눔고딕" panose="020D0604000000000000" pitchFamily="50" charset="-127"/>
              </a:rPr>
              <a:t>C. </a:t>
            </a:r>
            <a:r>
              <a:rPr lang="ko-KR" altLang="en-US" sz="1100" b="1" dirty="0">
                <a:solidFill>
                  <a:schemeClr val="tx1"/>
                </a:solidFill>
                <a:latin typeface="나눔고딕" panose="020D0604000000000000" pitchFamily="50" charset="-127"/>
                <a:ea typeface="나눔고딕" panose="020D0604000000000000" pitchFamily="50" charset="-127"/>
              </a:rPr>
              <a:t>제품 효능표현 근거자료</a:t>
            </a:r>
            <a:r>
              <a:rPr lang="en-US" altLang="ko-KR" sz="1100" b="1" dirty="0">
                <a:solidFill>
                  <a:schemeClr val="tx1"/>
                </a:solidFill>
                <a:latin typeface="나눔고딕" panose="020D0604000000000000" pitchFamily="50" charset="-127"/>
                <a:ea typeface="나눔고딕" panose="020D0604000000000000" pitchFamily="50" charset="-127"/>
              </a:rPr>
              <a:t>:</a:t>
            </a:r>
          </a:p>
          <a:p>
            <a:pPr marL="144463" indent="-144463" fontAlgn="base">
              <a:lnSpc>
                <a:spcPct val="150000"/>
              </a:lnSpc>
            </a:pPr>
            <a:r>
              <a:rPr lang="en-US" altLang="ko-KR" sz="1100" b="1" dirty="0">
                <a:solidFill>
                  <a:schemeClr val="tx1"/>
                </a:solidFill>
                <a:latin typeface="나눔고딕" panose="020D0604000000000000" pitchFamily="50" charset="-127"/>
                <a:ea typeface="나눔고딕" panose="020D0604000000000000" pitchFamily="50" charset="-127"/>
              </a:rPr>
              <a:t> - </a:t>
            </a:r>
            <a:r>
              <a:rPr lang="ko-KR" altLang="en-US" sz="1100" b="1" dirty="0">
                <a:solidFill>
                  <a:schemeClr val="tx1"/>
                </a:solidFill>
                <a:latin typeface="나눔고딕" panose="020D0604000000000000" pitchFamily="50" charset="-127"/>
                <a:ea typeface="나눔고딕" panose="020D0604000000000000" pitchFamily="50" charset="-127"/>
              </a:rPr>
              <a:t>제품의 조성 또는 수행된 시험에 기반한</a:t>
            </a:r>
            <a:r>
              <a:rPr lang="en-US" altLang="ko-KR" sz="1100" b="1" dirty="0">
                <a:solidFill>
                  <a:schemeClr val="tx1"/>
                </a:solidFill>
                <a:latin typeface="나눔고딕" panose="020D0604000000000000" pitchFamily="50" charset="-127"/>
                <a:ea typeface="나눔고딕" panose="020D0604000000000000" pitchFamily="50" charset="-127"/>
              </a:rPr>
              <a:t>, </a:t>
            </a:r>
            <a:r>
              <a:rPr lang="ko-KR" altLang="en-US" sz="1100" b="1" dirty="0">
                <a:solidFill>
                  <a:schemeClr val="tx1"/>
                </a:solidFill>
                <a:latin typeface="나눔고딕" panose="020D0604000000000000" pitchFamily="50" charset="-127"/>
                <a:ea typeface="나눔고딕" panose="020D0604000000000000" pitchFamily="50" charset="-127"/>
              </a:rPr>
              <a:t>서명된 제품의 효능 평가 보고서</a:t>
            </a:r>
          </a:p>
          <a:p>
            <a:pPr marL="144463" indent="-144463" fontAlgn="base">
              <a:lnSpc>
                <a:spcPct val="150000"/>
              </a:lnSpc>
            </a:pPr>
            <a:r>
              <a:rPr lang="ko-KR" altLang="en-US" sz="1100" b="1" dirty="0">
                <a:solidFill>
                  <a:schemeClr val="tx1"/>
                </a:solidFill>
                <a:latin typeface="나눔고딕" panose="020D0604000000000000" pitchFamily="50" charset="-127"/>
                <a:ea typeface="나눔고딕" panose="020D0604000000000000" pitchFamily="50" charset="-127"/>
              </a:rPr>
              <a:t> </a:t>
            </a:r>
            <a:r>
              <a:rPr lang="en-US" altLang="ko-KR" sz="1100" b="1" dirty="0">
                <a:solidFill>
                  <a:schemeClr val="tx1"/>
                </a:solidFill>
                <a:latin typeface="나눔고딕" panose="020D0604000000000000" pitchFamily="50" charset="-127"/>
                <a:ea typeface="나눔고딕" panose="020D0604000000000000" pitchFamily="50" charset="-127"/>
              </a:rPr>
              <a:t>- </a:t>
            </a:r>
            <a:r>
              <a:rPr lang="ko-KR" altLang="en-US" sz="1100" b="1" dirty="0">
                <a:solidFill>
                  <a:schemeClr val="tx1"/>
                </a:solidFill>
                <a:latin typeface="나눔고딕" panose="020D0604000000000000" pitchFamily="50" charset="-127"/>
                <a:ea typeface="나눔고딕" panose="020D0604000000000000" pitchFamily="50" charset="-127"/>
              </a:rPr>
              <a:t>효능이 타당함을 보여주기 위해서 화장품 효능표현의의 문헌 검토를 포함한 입증 데이터가 이용 가능해야 </a:t>
            </a:r>
            <a:r>
              <a:rPr lang="ko-KR" altLang="en-US" sz="1100" b="1" dirty="0" smtClean="0">
                <a:solidFill>
                  <a:schemeClr val="tx1"/>
                </a:solidFill>
                <a:latin typeface="나눔고딕" panose="020D0604000000000000" pitchFamily="50" charset="-127"/>
                <a:ea typeface="나눔고딕" panose="020D0604000000000000" pitchFamily="50" charset="-127"/>
              </a:rPr>
              <a:t>함</a:t>
            </a:r>
            <a:r>
              <a:rPr lang="en-US" altLang="ko-KR" sz="1100" b="1" dirty="0" smtClean="0">
                <a:solidFill>
                  <a:schemeClr val="tx1"/>
                </a:solidFill>
                <a:latin typeface="나눔고딕" panose="020D0604000000000000" pitchFamily="50" charset="-127"/>
                <a:ea typeface="나눔고딕" panose="020D0604000000000000" pitchFamily="50" charset="-127"/>
              </a:rPr>
              <a:t> </a:t>
            </a:r>
            <a:endParaRPr lang="en-US" altLang="ko-KR" sz="1100" b="1" dirty="0">
              <a:solidFill>
                <a:schemeClr val="tx1"/>
              </a:solidFill>
              <a:latin typeface="나눔고딕" panose="020D0604000000000000" pitchFamily="50" charset="-127"/>
              <a:ea typeface="나눔고딕" panose="020D0604000000000000" pitchFamily="50" charset="-127"/>
            </a:endParaRPr>
          </a:p>
        </p:txBody>
      </p:sp>
      <p:sp>
        <p:nvSpPr>
          <p:cNvPr id="39" name="모서리가 둥근 직사각형 38"/>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권고된 제품 정보</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파일 양식</a:t>
            </a:r>
            <a:r>
              <a:rPr lang="en-US" altLang="ko-KR" sz="1200" b="1" dirty="0">
                <a:solidFill>
                  <a:schemeClr val="bg1"/>
                </a:solidFill>
                <a:latin typeface="나눔고딕 ExtraBold" panose="020D0904000000000000" pitchFamily="50" charset="-127"/>
                <a:ea typeface="나눔고딕 ExtraBold" panose="020D0904000000000000" pitchFamily="50" charset="-127"/>
              </a:rPr>
              <a:t>(Recommended PIF </a:t>
            </a:r>
            <a:r>
              <a:rPr lang="en-US" altLang="ko-KR" sz="1200" b="1" dirty="0" smtClean="0">
                <a:solidFill>
                  <a:schemeClr val="bg1"/>
                </a:solidFill>
                <a:latin typeface="나눔고딕 ExtraBold" panose="020D0904000000000000" pitchFamily="50" charset="-127"/>
                <a:ea typeface="나눔고딕 ExtraBold" panose="020D0904000000000000" pitchFamily="50" charset="-127"/>
              </a:rPr>
              <a:t>format)</a:t>
            </a:r>
            <a:endParaRPr lang="ko-KR" altLang="en-US" sz="12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1" name="그룹 40"/>
          <p:cNvGrpSpPr/>
          <p:nvPr/>
        </p:nvGrpSpPr>
        <p:grpSpPr>
          <a:xfrm>
            <a:off x="503238" y="735013"/>
            <a:ext cx="288032" cy="323165"/>
            <a:chOff x="420543" y="842981"/>
            <a:chExt cx="288032" cy="323165"/>
          </a:xfrm>
        </p:grpSpPr>
        <p:sp>
          <p:nvSpPr>
            <p:cNvPr id="42" name="눈물 방울 41"/>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3" name="TextBox 42"/>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Tree>
    <p:extLst>
      <p:ext uri="{BB962C8B-B14F-4D97-AF65-F5344CB8AC3E}">
        <p14:creationId xmlns:p14="http://schemas.microsoft.com/office/powerpoint/2010/main" val="12653164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a:latin typeface="나눔고딕 ExtraBold" panose="020D0904000000000000" pitchFamily="50" charset="-127"/>
                <a:ea typeface="나눔고딕 ExtraBold" panose="020D0904000000000000" pitchFamily="50" charset="-127"/>
              </a:rPr>
              <a:t>제품 정보 파일</a:t>
            </a:r>
            <a:r>
              <a:rPr lang="en-US" altLang="ko-KR" sz="1300" dirty="0">
                <a:latin typeface="나눔고딕 ExtraBold" panose="020D0904000000000000" pitchFamily="50" charset="-127"/>
                <a:ea typeface="나눔고딕 ExtraBold" panose="020D0904000000000000" pitchFamily="50" charset="-127"/>
              </a:rPr>
              <a:t>(Product Information File)</a:t>
            </a:r>
            <a:endParaRPr lang="ko-KR" altLang="en-US" sz="1300"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06</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69</a:t>
            </a:fld>
            <a:endParaRPr lang="ko-KR" altLang="en-US" dirty="0"/>
          </a:p>
        </p:txBody>
      </p:sp>
      <p:sp>
        <p:nvSpPr>
          <p:cNvPr id="39" name="모서리가 둥근 직사각형 38"/>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PIF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관련 </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FAQ</a:t>
            </a:r>
            <a:endParaRPr lang="ko-KR" altLang="en-US" sz="12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1" name="그룹 40"/>
          <p:cNvGrpSpPr/>
          <p:nvPr/>
        </p:nvGrpSpPr>
        <p:grpSpPr>
          <a:xfrm>
            <a:off x="503238" y="735013"/>
            <a:ext cx="288032" cy="323165"/>
            <a:chOff x="420543" y="842981"/>
            <a:chExt cx="288032" cy="323165"/>
          </a:xfrm>
        </p:grpSpPr>
        <p:sp>
          <p:nvSpPr>
            <p:cNvPr id="42" name="눈물 방울 41"/>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3" name="TextBox 42"/>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3</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15" name="TextBox 17"/>
          <p:cNvSpPr txBox="1"/>
          <p:nvPr/>
        </p:nvSpPr>
        <p:spPr>
          <a:xfrm>
            <a:off x="869951" y="1827967"/>
            <a:ext cx="7352029" cy="1390124"/>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150000"/>
              </a:lnSpc>
              <a:spcBef>
                <a:spcPts val="200"/>
              </a:spcBef>
            </a:pP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누가 </a:t>
            </a:r>
            <a:r>
              <a:rPr lang="en-US" altLang="ko-KR"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PIF </a:t>
            </a:r>
            <a:r>
              <a:rPr lang="ko-KR" altLang="en-US" sz="1500" b="1" dirty="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보관 책임을 </a:t>
            </a:r>
            <a:r>
              <a:rPr lang="ko-KR" altLang="en-US"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가지는 건가요</a:t>
            </a:r>
            <a:r>
              <a:rPr lang="en-US" altLang="ko-KR"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t>
            </a:r>
          </a:p>
          <a:p>
            <a:pPr marL="285750" indent="-285750">
              <a:lnSpc>
                <a:spcPct val="150000"/>
              </a:lnSpc>
              <a:spcBef>
                <a:spcPts val="200"/>
              </a:spcBef>
              <a:buFont typeface="Wingdings" panose="05000000000000000000" pitchFamily="2" charset="2"/>
              <a:buChar char="§"/>
            </a:pP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ASEAN Cosmetic Directive</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의 제</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8</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조에 따라 판매하는 각 나라에서의 수입자</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제조업자 또는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유통업자가 </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PIF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보관 책임을 가집니다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endPar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endParaRPr>
          </a:p>
          <a:p>
            <a:pPr marL="285750" indent="-285750">
              <a:lnSpc>
                <a:spcPct val="150000"/>
              </a:lnSpc>
              <a:spcBef>
                <a:spcPts val="200"/>
              </a:spcBef>
              <a:buFont typeface="Wingdings" panose="05000000000000000000" pitchFamily="2" charset="2"/>
              <a:buChar char="§"/>
            </a:pP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PIF</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는 제품이 시장에 마지막으로 출시된 날 이후 최소 </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3</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년간 보관할 것이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권고됩니다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431" y="1376253"/>
            <a:ext cx="1231259" cy="376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직사각형 18"/>
          <p:cNvSpPr/>
          <p:nvPr/>
        </p:nvSpPr>
        <p:spPr>
          <a:xfrm>
            <a:off x="834111" y="4211300"/>
            <a:ext cx="7890789" cy="477054"/>
          </a:xfrm>
          <a:prstGeom prst="rect">
            <a:avLst/>
          </a:prstGeom>
        </p:spPr>
        <p:txBody>
          <a:bodyPr wrap="square">
            <a:spAutoFit/>
          </a:bodyPr>
          <a:lstStyle/>
          <a:p>
            <a:pPr fontAlgn="base" latinLnBrk="0"/>
            <a:r>
              <a:rPr lang="en-US" altLang="ko-KR" sz="1300" dirty="0" smtClean="0">
                <a:ln>
                  <a:solidFill>
                    <a:schemeClr val="tx1">
                      <a:alpha val="0"/>
                    </a:schemeClr>
                  </a:solidFill>
                </a:ln>
                <a:latin typeface="맑은 고딕"/>
                <a:ea typeface="맑은 고딕"/>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출처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제품 정보 파일 가이드라인</a:t>
            </a:r>
            <a:endPar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endParaRPr>
          </a:p>
          <a:p>
            <a:pPr fontAlgn="base" latinLnBrk="0"/>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(Guidelines for Product Information File(PIF</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a:t>
            </a:r>
            <a:endPar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endParaRPr>
          </a:p>
        </p:txBody>
      </p:sp>
    </p:spTree>
    <p:extLst>
      <p:ext uri="{BB962C8B-B14F-4D97-AF65-F5344CB8AC3E}">
        <p14:creationId xmlns:p14="http://schemas.microsoft.com/office/powerpoint/2010/main" val="33381929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시장 동향</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7</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41" name="모서리가 둥근 직사각형 40"/>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한국 화장품 수출 현황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2" name="그룹 41"/>
          <p:cNvGrpSpPr/>
          <p:nvPr/>
        </p:nvGrpSpPr>
        <p:grpSpPr>
          <a:xfrm>
            <a:off x="503238" y="735013"/>
            <a:ext cx="288032" cy="323165"/>
            <a:chOff x="420543" y="842981"/>
            <a:chExt cx="288032" cy="323165"/>
          </a:xfrm>
        </p:grpSpPr>
        <p:sp>
          <p:nvSpPr>
            <p:cNvPr id="43" name="눈물 방울 42"/>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4" name="TextBox 43"/>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1</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8"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0" name="Rectangle 5"/>
          <p:cNvSpPr>
            <a:spLocks noChangeArrowheads="1"/>
          </p:cNvSpPr>
          <p:nvPr/>
        </p:nvSpPr>
        <p:spPr bwMode="auto">
          <a:xfrm>
            <a:off x="2782888" y="12001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8" name="Rectangle 6"/>
          <p:cNvSpPr>
            <a:spLocks noChangeArrowheads="1"/>
          </p:cNvSpPr>
          <p:nvPr/>
        </p:nvSpPr>
        <p:spPr bwMode="auto">
          <a:xfrm>
            <a:off x="2782888" y="12001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9"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20" name="제목 1">
            <a:extLst>
              <a:ext uri="{FF2B5EF4-FFF2-40B4-BE49-F238E27FC236}">
                <a16:creationId xmlns="" xmlns:a16="http://schemas.microsoft.com/office/drawing/2014/main" id="{31B5B319-30EA-4CA8-8357-6E1D9097C463}"/>
              </a:ext>
            </a:extLst>
          </p:cNvPr>
          <p:cNvSpPr txBox="1">
            <a:spLocks/>
          </p:cNvSpPr>
          <p:nvPr/>
        </p:nvSpPr>
        <p:spPr>
          <a:xfrm>
            <a:off x="447759" y="1213581"/>
            <a:ext cx="3614736" cy="533400"/>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l"/>
            <a:r>
              <a:rPr lang="ko-KR" altLang="en-US" sz="2000" b="1" spc="-150" dirty="0">
                <a:solidFill>
                  <a:schemeClr val="bg2">
                    <a:lumMod val="25000"/>
                  </a:schemeClr>
                </a:solidFill>
                <a:latin typeface="+mn-ea"/>
                <a:ea typeface="+mn-ea"/>
              </a:rPr>
              <a:t>대한민국 화장품 수출 규모</a:t>
            </a:r>
            <a:endParaRPr lang="ko-KR" altLang="en-US" sz="1050" b="1" spc="-150" dirty="0">
              <a:solidFill>
                <a:schemeClr val="bg2">
                  <a:lumMod val="25000"/>
                </a:schemeClr>
              </a:solidFill>
              <a:latin typeface="+mn-ea"/>
              <a:ea typeface="+mn-ea"/>
            </a:endParaRPr>
          </a:p>
        </p:txBody>
      </p:sp>
      <p:pic>
        <p:nvPicPr>
          <p:cNvPr id="27" name="그림 26">
            <a:extLst>
              <a:ext uri="{FF2B5EF4-FFF2-40B4-BE49-F238E27FC236}">
                <a16:creationId xmlns="" xmlns:a16="http://schemas.microsoft.com/office/drawing/2014/main" id="{19DBB3C2-45C6-450A-817B-2A76A3068B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298" y="2186022"/>
            <a:ext cx="6270453" cy="2106577"/>
          </a:xfrm>
          <a:prstGeom prst="rect">
            <a:avLst/>
          </a:prstGeom>
        </p:spPr>
      </p:pic>
    </p:spTree>
    <p:extLst>
      <p:ext uri="{BB962C8B-B14F-4D97-AF65-F5344CB8AC3E}">
        <p14:creationId xmlns:p14="http://schemas.microsoft.com/office/powerpoint/2010/main" val="1983401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a:latin typeface="나눔고딕 ExtraBold" panose="020D0904000000000000" pitchFamily="50" charset="-127"/>
                <a:ea typeface="나눔고딕 ExtraBold" panose="020D0904000000000000" pitchFamily="50" charset="-127"/>
              </a:rPr>
              <a:t>제품 정보 파일</a:t>
            </a:r>
            <a:r>
              <a:rPr lang="en-US" altLang="ko-KR" sz="1300" dirty="0">
                <a:latin typeface="나눔고딕 ExtraBold" panose="020D0904000000000000" pitchFamily="50" charset="-127"/>
                <a:ea typeface="나눔고딕 ExtraBold" panose="020D0904000000000000" pitchFamily="50" charset="-127"/>
              </a:rPr>
              <a:t>(Product Information File)</a:t>
            </a:r>
            <a:endParaRPr lang="ko-KR" altLang="en-US" sz="1300"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06</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70</a:t>
            </a:fld>
            <a:endParaRPr lang="ko-KR" altLang="en-US" dirty="0"/>
          </a:p>
        </p:txBody>
      </p:sp>
      <p:sp>
        <p:nvSpPr>
          <p:cNvPr id="39" name="모서리가 둥근 직사각형 38"/>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PIF </a:t>
            </a: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관련 </a:t>
            </a:r>
            <a:r>
              <a:rPr lang="en-US" altLang="ko-KR" sz="1700" b="1" dirty="0" smtClean="0">
                <a:solidFill>
                  <a:schemeClr val="bg1"/>
                </a:solidFill>
                <a:latin typeface="나눔고딕 ExtraBold" panose="020D0904000000000000" pitchFamily="50" charset="-127"/>
                <a:ea typeface="나눔고딕 ExtraBold" panose="020D0904000000000000" pitchFamily="50" charset="-127"/>
              </a:rPr>
              <a:t>FAQ</a:t>
            </a:r>
            <a:endParaRPr lang="ko-KR" altLang="en-US" sz="12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1" name="그룹 40"/>
          <p:cNvGrpSpPr/>
          <p:nvPr/>
        </p:nvGrpSpPr>
        <p:grpSpPr>
          <a:xfrm>
            <a:off x="503238" y="735013"/>
            <a:ext cx="288032" cy="323165"/>
            <a:chOff x="420543" y="842981"/>
            <a:chExt cx="288032" cy="323165"/>
          </a:xfrm>
        </p:grpSpPr>
        <p:sp>
          <p:nvSpPr>
            <p:cNvPr id="42" name="눈물 방울 41"/>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3" name="TextBox 42"/>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3</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15" name="TextBox 17"/>
          <p:cNvSpPr txBox="1"/>
          <p:nvPr/>
        </p:nvSpPr>
        <p:spPr>
          <a:xfrm>
            <a:off x="869951" y="1827967"/>
            <a:ext cx="7854949" cy="2015936"/>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150000"/>
              </a:lnSpc>
              <a:spcBef>
                <a:spcPts val="200"/>
              </a:spcBef>
            </a:pPr>
            <a:r>
              <a:rPr lang="en-US" altLang="ko-KR"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PIF </a:t>
            </a:r>
            <a:r>
              <a:rPr lang="ko-KR" altLang="en-US"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감사에는 어떤 형태가 있나요</a:t>
            </a:r>
            <a:r>
              <a:rPr lang="en-US" altLang="ko-KR" sz="1500" b="1" dirty="0" smtClean="0">
                <a:ln>
                  <a:solidFill>
                    <a:schemeClr val="tx1">
                      <a:alpha val="0"/>
                    </a:schemeClr>
                  </a:solidFill>
                </a:ln>
                <a:solidFill>
                  <a:srgbClr val="FF0000"/>
                </a:solidFill>
                <a:latin typeface="나눔바른고딕" panose="020B0603020101020101" pitchFamily="50" charset="-127"/>
                <a:ea typeface="나눔바른고딕" panose="020B0603020101020101" pitchFamily="50" charset="-127"/>
              </a:rPr>
              <a:t>?</a:t>
            </a:r>
          </a:p>
          <a:p>
            <a:pPr marL="285750" indent="-285750">
              <a:lnSpc>
                <a:spcPct val="150000"/>
              </a:lnSpc>
              <a:spcBef>
                <a:spcPts val="200"/>
              </a:spcBef>
              <a:buFont typeface="Wingdings" panose="05000000000000000000" pitchFamily="2" charset="2"/>
              <a:buChar char="§"/>
            </a:pP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2</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가지 가능성이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있습니다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endPar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endParaRPr>
          </a:p>
          <a:p>
            <a:pPr marL="742950" lvl="1" indent="-285750">
              <a:lnSpc>
                <a:spcPct val="150000"/>
              </a:lnSpc>
              <a:spcBef>
                <a:spcPts val="200"/>
              </a:spcBef>
              <a:buFont typeface="Wingdings" panose="05000000000000000000" pitchFamily="2" charset="2"/>
              <a:buChar char="v"/>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정기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감사</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회사가 감사를 준비할 수 있도록 사전에</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적어도 </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1</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달 전에</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알려주도록 권고되고 있습니다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endPar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endParaRPr>
          </a:p>
          <a:p>
            <a:pPr marL="742950" lvl="1" indent="-285750">
              <a:lnSpc>
                <a:spcPct val="150000"/>
              </a:lnSpc>
              <a:spcBef>
                <a:spcPts val="200"/>
              </a:spcBef>
              <a:buFont typeface="Wingdings" panose="05000000000000000000" pitchFamily="2" charset="2"/>
              <a:buChar char="v"/>
            </a:pP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특별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감사</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이러한 감사는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유통중인</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제품에서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발견된 결과와 소비자 불만 등에 의해 발생할 수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있습니다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통상적으로 최소 </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2</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일 전에 알려줄 것이 권고되나</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극도의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긴급 상황인 경우</a:t>
            </a:r>
            <a:r>
              <a:rPr lang="en-US" altLang="ko-KR"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 </a:t>
            </a:r>
            <a:r>
              <a:rPr lang="ko-KR" altLang="en-US" sz="1300" b="1" dirty="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미리 알리지 않고 감사를 시행할 </a:t>
            </a:r>
            <a:r>
              <a:rPr lang="ko-KR" altLang="en-US"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수도 있습니다</a:t>
            </a:r>
            <a:r>
              <a:rPr lang="en-US" altLang="ko-KR" sz="1300" b="1" dirty="0" smtClean="0">
                <a:ln>
                  <a:solidFill>
                    <a:schemeClr val="tx1">
                      <a:alpha val="0"/>
                    </a:schemeClr>
                  </a:solidFill>
                </a:ln>
                <a:solidFill>
                  <a:schemeClr val="tx2"/>
                </a:solidFill>
                <a:latin typeface="나눔바른고딕" panose="020B0603020101020101" pitchFamily="50" charset="-127"/>
                <a:ea typeface="나눔바른고딕" panose="020B0603020101020101" pitchFamily="50" charset="-127"/>
              </a:rPr>
              <a:t>.</a:t>
            </a: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431" y="1376253"/>
            <a:ext cx="1231259" cy="376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직사각형 13"/>
          <p:cNvSpPr/>
          <p:nvPr/>
        </p:nvSpPr>
        <p:spPr>
          <a:xfrm>
            <a:off x="834111" y="4142720"/>
            <a:ext cx="7890789" cy="477054"/>
          </a:xfrm>
          <a:prstGeom prst="rect">
            <a:avLst/>
          </a:prstGeom>
        </p:spPr>
        <p:txBody>
          <a:bodyPr wrap="square">
            <a:spAutoFit/>
          </a:bodyPr>
          <a:lstStyle/>
          <a:p>
            <a:pPr fontAlgn="base" latinLnBrk="0"/>
            <a:r>
              <a:rPr lang="en-US" altLang="ko-KR" sz="1300" dirty="0" smtClean="0">
                <a:ln>
                  <a:solidFill>
                    <a:schemeClr val="tx1">
                      <a:alpha val="0"/>
                    </a:schemeClr>
                  </a:solidFill>
                </a:ln>
                <a:latin typeface="맑은 고딕"/>
                <a:ea typeface="맑은 고딕"/>
              </a:rPr>
              <a:t>※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출처 </a:t>
            </a:r>
            <a:r>
              <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아세안 통합 화장품 규제 체제에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관한 일반 </a:t>
            </a:r>
            <a:r>
              <a:rPr lang="ko-KR" altLang="en-US" sz="1300" dirty="0">
                <a:ln>
                  <a:solidFill>
                    <a:schemeClr val="tx1">
                      <a:alpha val="0"/>
                    </a:schemeClr>
                  </a:solidFill>
                </a:ln>
                <a:latin typeface="나눔바른고딕" panose="020B0603020101020101" pitchFamily="50" charset="-127"/>
                <a:ea typeface="나눔바른고딕" panose="020B0603020101020101" pitchFamily="50" charset="-127"/>
              </a:rPr>
              <a:t>정보 </a:t>
            </a:r>
            <a:r>
              <a:rPr lang="ko-KR" altLang="en-US" sz="1300" dirty="0" smtClean="0">
                <a:ln>
                  <a:solidFill>
                    <a:schemeClr val="tx1">
                      <a:alpha val="0"/>
                    </a:schemeClr>
                  </a:solidFill>
                </a:ln>
                <a:latin typeface="나눔바른고딕" panose="020B0603020101020101" pitchFamily="50" charset="-127"/>
                <a:ea typeface="나눔바른고딕" panose="020B0603020101020101" pitchFamily="50" charset="-127"/>
              </a:rPr>
              <a:t>안내서</a:t>
            </a:r>
            <a:endParaRPr lang="en-US" altLang="ko-KR" sz="1300" dirty="0" smtClean="0">
              <a:ln>
                <a:solidFill>
                  <a:schemeClr val="tx1">
                    <a:alpha val="0"/>
                  </a:schemeClr>
                </a:solidFill>
              </a:ln>
              <a:latin typeface="나눔바른고딕" panose="020B0603020101020101" pitchFamily="50" charset="-127"/>
              <a:ea typeface="나눔바른고딕" panose="020B0603020101020101" pitchFamily="50" charset="-127"/>
            </a:endParaRPr>
          </a:p>
          <a:p>
            <a:pPr fontAlgn="base" latinLnBrk="0"/>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ko-KR" altLang="en-US" sz="1200" dirty="0" smtClean="0">
                <a:ln>
                  <a:solidFill>
                    <a:schemeClr val="tx1">
                      <a:alpha val="0"/>
                    </a:schemeClr>
                  </a:solidFill>
                </a:ln>
                <a:latin typeface="나눔바른고딕" panose="020B0603020101020101" pitchFamily="50" charset="-127"/>
                <a:ea typeface="나눔바른고딕" panose="020B0603020101020101" pitchFamily="50" charset="-127"/>
              </a:rPr>
              <a: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(GENERAL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INFORMATION BOOKLET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ON ASEAN </a:t>
            </a:r>
            <a:r>
              <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rPr>
              <a:t>HARMONIZED COSMETIC REGULATORY </a:t>
            </a:r>
            <a:r>
              <a:rPr lang="en-US" altLang="ko-KR" sz="1200" dirty="0" smtClean="0">
                <a:ln>
                  <a:solidFill>
                    <a:schemeClr val="tx1">
                      <a:alpha val="0"/>
                    </a:schemeClr>
                  </a:solidFill>
                </a:ln>
                <a:latin typeface="나눔바른고딕" panose="020B0603020101020101" pitchFamily="50" charset="-127"/>
                <a:ea typeface="나눔바른고딕" panose="020B0603020101020101" pitchFamily="50" charset="-127"/>
              </a:rPr>
              <a:t>SCHEME)</a:t>
            </a:r>
            <a:endParaRPr lang="en-US" altLang="ko-KR" sz="1200" dirty="0">
              <a:ln>
                <a:solidFill>
                  <a:schemeClr val="tx1">
                    <a:alpha val="0"/>
                  </a:schemeClr>
                </a:solidFill>
              </a:ln>
              <a:latin typeface="나눔바른고딕" panose="020B0603020101020101" pitchFamily="50" charset="-127"/>
              <a:ea typeface="나눔바른고딕" panose="020B0603020101020101" pitchFamily="50" charset="-127"/>
            </a:endParaRPr>
          </a:p>
        </p:txBody>
      </p:sp>
    </p:spTree>
    <p:extLst>
      <p:ext uri="{BB962C8B-B14F-4D97-AF65-F5344CB8AC3E}">
        <p14:creationId xmlns:p14="http://schemas.microsoft.com/office/powerpoint/2010/main" val="882849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225040" y="2604682"/>
            <a:ext cx="4579621" cy="463138"/>
          </a:xfrm>
        </p:spPr>
        <p:txBody>
          <a:bodyPr/>
          <a:lstStyle/>
          <a:p>
            <a:pPr algn="ctr"/>
            <a:r>
              <a:rPr lang="ko-KR" altLang="en-US" sz="5000" dirty="0" smtClean="0">
                <a:latin typeface="나눔고딕 ExtraBold" panose="020D0904000000000000" pitchFamily="50" charset="-127"/>
                <a:ea typeface="나눔고딕 ExtraBold" panose="020D0904000000000000" pitchFamily="50" charset="-127"/>
              </a:rPr>
              <a:t>감사합니다</a:t>
            </a:r>
            <a:r>
              <a:rPr lang="en-US" altLang="ko-KR" sz="5000" dirty="0" smtClean="0">
                <a:latin typeface="나눔고딕 ExtraBold" panose="020D0904000000000000" pitchFamily="50" charset="-127"/>
                <a:ea typeface="나눔고딕 ExtraBold" panose="020D0904000000000000" pitchFamily="50" charset="-127"/>
              </a:rPr>
              <a:t>.</a:t>
            </a:r>
            <a:endParaRPr lang="ko-KR" altLang="en-US" sz="5000" dirty="0">
              <a:latin typeface="나눔고딕 ExtraBold" panose="020D0904000000000000" pitchFamily="50" charset="-127"/>
              <a:ea typeface="나눔고딕 ExtraBold" panose="020D0904000000000000" pitchFamily="50" charset="-127"/>
            </a:endParaRPr>
          </a:p>
        </p:txBody>
      </p:sp>
      <p:sp>
        <p:nvSpPr>
          <p:cNvPr id="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71</a:t>
            </a:fld>
            <a:endParaRPr lang="ko-KR" altLang="en-US" dirty="0"/>
          </a:p>
        </p:txBody>
      </p:sp>
    </p:spTree>
    <p:extLst>
      <p:ext uri="{BB962C8B-B14F-4D97-AF65-F5344CB8AC3E}">
        <p14:creationId xmlns:p14="http://schemas.microsoft.com/office/powerpoint/2010/main" val="4882781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시장 동향</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8</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41" name="모서리가 둥근 직사각형 40"/>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한국 화장품 수출 현황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2" name="그룹 41"/>
          <p:cNvGrpSpPr/>
          <p:nvPr/>
        </p:nvGrpSpPr>
        <p:grpSpPr>
          <a:xfrm>
            <a:off x="503238" y="735013"/>
            <a:ext cx="288032" cy="323165"/>
            <a:chOff x="420543" y="842981"/>
            <a:chExt cx="288032" cy="323165"/>
          </a:xfrm>
        </p:grpSpPr>
        <p:sp>
          <p:nvSpPr>
            <p:cNvPr id="43" name="눈물 방울 42"/>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4" name="TextBox 43"/>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1</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
        <p:nvSpPr>
          <p:cNvPr id="8"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0" name="Rectangle 5"/>
          <p:cNvSpPr>
            <a:spLocks noChangeArrowheads="1"/>
          </p:cNvSpPr>
          <p:nvPr/>
        </p:nvSpPr>
        <p:spPr bwMode="auto">
          <a:xfrm>
            <a:off x="2782888" y="12001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8" name="Rectangle 6"/>
          <p:cNvSpPr>
            <a:spLocks noChangeArrowheads="1"/>
          </p:cNvSpPr>
          <p:nvPr/>
        </p:nvSpPr>
        <p:spPr bwMode="auto">
          <a:xfrm>
            <a:off x="2782888" y="12001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9"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22" name="제목 1">
            <a:extLst>
              <a:ext uri="{FF2B5EF4-FFF2-40B4-BE49-F238E27FC236}">
                <a16:creationId xmlns="" xmlns:a16="http://schemas.microsoft.com/office/drawing/2014/main" id="{87B1561C-14D2-4FAA-AC6C-7DEC87F107FF}"/>
              </a:ext>
            </a:extLst>
          </p:cNvPr>
          <p:cNvSpPr txBox="1">
            <a:spLocks/>
          </p:cNvSpPr>
          <p:nvPr/>
        </p:nvSpPr>
        <p:spPr>
          <a:xfrm>
            <a:off x="644525" y="1569055"/>
            <a:ext cx="5781675" cy="490185"/>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l"/>
            <a:r>
              <a:rPr lang="en-US" altLang="ko-KR" sz="1100" dirty="0">
                <a:solidFill>
                  <a:schemeClr val="tx1">
                    <a:lumMod val="50000"/>
                    <a:lumOff val="50000"/>
                  </a:schemeClr>
                </a:solidFill>
                <a:latin typeface="+mn-ea"/>
                <a:ea typeface="+mn-ea"/>
              </a:rPr>
              <a:t>2018</a:t>
            </a:r>
            <a:r>
              <a:rPr lang="ko-KR" altLang="en-US" sz="1100" dirty="0">
                <a:solidFill>
                  <a:schemeClr val="tx1">
                    <a:lumMod val="50000"/>
                    <a:lumOff val="50000"/>
                  </a:schemeClr>
                </a:solidFill>
                <a:latin typeface="+mn-ea"/>
                <a:ea typeface="+mn-ea"/>
              </a:rPr>
              <a:t>년도 화장품의 총 수출액은 </a:t>
            </a:r>
            <a:r>
              <a:rPr lang="en-US" altLang="ko-KR" sz="1100" dirty="0">
                <a:solidFill>
                  <a:schemeClr val="tx1">
                    <a:lumMod val="50000"/>
                    <a:lumOff val="50000"/>
                  </a:schemeClr>
                </a:solidFill>
                <a:latin typeface="+mn-ea"/>
                <a:ea typeface="+mn-ea"/>
              </a:rPr>
              <a:t>62</a:t>
            </a:r>
            <a:r>
              <a:rPr lang="ko-KR" altLang="en-US" sz="1100" dirty="0">
                <a:solidFill>
                  <a:schemeClr val="tx1">
                    <a:lumMod val="50000"/>
                    <a:lumOff val="50000"/>
                  </a:schemeClr>
                </a:solidFill>
                <a:latin typeface="+mn-ea"/>
                <a:ea typeface="+mn-ea"/>
              </a:rPr>
              <a:t>억 달러로 약 </a:t>
            </a:r>
            <a:r>
              <a:rPr lang="en-US" altLang="ko-KR" sz="1100" dirty="0">
                <a:solidFill>
                  <a:schemeClr val="tx1">
                    <a:lumMod val="50000"/>
                    <a:lumOff val="50000"/>
                  </a:schemeClr>
                </a:solidFill>
                <a:latin typeface="+mn-ea"/>
                <a:ea typeface="+mn-ea"/>
              </a:rPr>
              <a:t>130</a:t>
            </a:r>
            <a:r>
              <a:rPr lang="ko-KR" altLang="en-US" sz="1100" dirty="0">
                <a:solidFill>
                  <a:schemeClr val="tx1">
                    <a:lumMod val="50000"/>
                    <a:lumOff val="50000"/>
                  </a:schemeClr>
                </a:solidFill>
                <a:latin typeface="+mn-ea"/>
                <a:ea typeface="+mn-ea"/>
              </a:rPr>
              <a:t>여 개국으로 수출하고 있으며</a:t>
            </a:r>
            <a:r>
              <a:rPr lang="en-US" altLang="ko-KR" sz="1100" dirty="0">
                <a:solidFill>
                  <a:schemeClr val="tx1">
                    <a:lumMod val="50000"/>
                    <a:lumOff val="50000"/>
                  </a:schemeClr>
                </a:solidFill>
                <a:latin typeface="+mn-ea"/>
                <a:ea typeface="+mn-ea"/>
              </a:rPr>
              <a:t>,</a:t>
            </a:r>
          </a:p>
          <a:p>
            <a:pPr algn="l"/>
            <a:r>
              <a:rPr lang="ko-KR" altLang="en-US" sz="1100" dirty="0">
                <a:solidFill>
                  <a:schemeClr val="tx1">
                    <a:lumMod val="50000"/>
                    <a:lumOff val="50000"/>
                  </a:schemeClr>
                </a:solidFill>
                <a:latin typeface="+mn-ea"/>
                <a:ea typeface="+mn-ea"/>
              </a:rPr>
              <a:t>뛰어난 기술력과 창의력을 바탕으로 국내를 넘어 해외 시장에서도 사랑받고 있습니다</a:t>
            </a:r>
            <a:r>
              <a:rPr lang="en-US" altLang="ko-KR" sz="1100" dirty="0">
                <a:solidFill>
                  <a:schemeClr val="tx1">
                    <a:lumMod val="50000"/>
                    <a:lumOff val="50000"/>
                  </a:schemeClr>
                </a:solidFill>
                <a:latin typeface="+mn-ea"/>
                <a:ea typeface="+mn-ea"/>
              </a:rPr>
              <a:t>.</a:t>
            </a:r>
            <a:endParaRPr lang="ko-KR" altLang="en-US" sz="600" b="1" spc="-150" dirty="0">
              <a:solidFill>
                <a:srgbClr val="7030A0"/>
              </a:solidFill>
              <a:latin typeface="+mn-ea"/>
              <a:ea typeface="+mn-ea"/>
            </a:endParaRPr>
          </a:p>
        </p:txBody>
      </p:sp>
      <p:sp>
        <p:nvSpPr>
          <p:cNvPr id="23" name="제목 1">
            <a:extLst>
              <a:ext uri="{FF2B5EF4-FFF2-40B4-BE49-F238E27FC236}">
                <a16:creationId xmlns="" xmlns:a16="http://schemas.microsoft.com/office/drawing/2014/main" id="{C64DA5EC-0BB2-43CD-A1FB-A53A36E99F87}"/>
              </a:ext>
            </a:extLst>
          </p:cNvPr>
          <p:cNvSpPr txBox="1">
            <a:spLocks/>
          </p:cNvSpPr>
          <p:nvPr/>
        </p:nvSpPr>
        <p:spPr>
          <a:xfrm>
            <a:off x="5230631" y="1899548"/>
            <a:ext cx="1206626" cy="578634"/>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r"/>
            <a:r>
              <a:rPr lang="en-US" altLang="ko-KR" sz="1000" dirty="0">
                <a:solidFill>
                  <a:schemeClr val="tx1">
                    <a:lumMod val="50000"/>
                    <a:lumOff val="50000"/>
                  </a:schemeClr>
                </a:solidFill>
                <a:latin typeface="+mn-ea"/>
                <a:ea typeface="+mn-ea"/>
              </a:rPr>
              <a:t>(</a:t>
            </a:r>
            <a:r>
              <a:rPr lang="ko-KR" altLang="en-US" sz="1000" dirty="0">
                <a:solidFill>
                  <a:schemeClr val="tx1">
                    <a:lumMod val="50000"/>
                    <a:lumOff val="50000"/>
                  </a:schemeClr>
                </a:solidFill>
                <a:latin typeface="+mn-ea"/>
                <a:ea typeface="+mn-ea"/>
              </a:rPr>
              <a:t>단위</a:t>
            </a:r>
            <a:r>
              <a:rPr lang="en-US" altLang="ko-KR" sz="1000" dirty="0">
                <a:solidFill>
                  <a:schemeClr val="tx1">
                    <a:lumMod val="50000"/>
                    <a:lumOff val="50000"/>
                  </a:schemeClr>
                </a:solidFill>
                <a:latin typeface="+mn-ea"/>
                <a:ea typeface="+mn-ea"/>
              </a:rPr>
              <a:t>: </a:t>
            </a:r>
            <a:r>
              <a:rPr lang="ko-KR" altLang="en-US" sz="1000" dirty="0">
                <a:solidFill>
                  <a:schemeClr val="tx1">
                    <a:lumMod val="50000"/>
                    <a:lumOff val="50000"/>
                  </a:schemeClr>
                </a:solidFill>
                <a:latin typeface="+mn-ea"/>
                <a:ea typeface="+mn-ea"/>
              </a:rPr>
              <a:t>억 달러</a:t>
            </a:r>
            <a:r>
              <a:rPr lang="en-US" altLang="ko-KR" sz="1000" dirty="0">
                <a:solidFill>
                  <a:schemeClr val="tx1">
                    <a:lumMod val="50000"/>
                    <a:lumOff val="50000"/>
                  </a:schemeClr>
                </a:solidFill>
                <a:latin typeface="+mn-ea"/>
                <a:ea typeface="+mn-ea"/>
              </a:rPr>
              <a:t>)</a:t>
            </a:r>
            <a:endParaRPr lang="ko-KR" altLang="en-US" sz="400" b="1" spc="-150" dirty="0">
              <a:solidFill>
                <a:srgbClr val="7030A0"/>
              </a:solidFill>
              <a:latin typeface="+mn-ea"/>
              <a:ea typeface="+mn-ea"/>
            </a:endParaRPr>
          </a:p>
        </p:txBody>
      </p:sp>
      <p:pic>
        <p:nvPicPr>
          <p:cNvPr id="24" name="그림 23">
            <a:extLst>
              <a:ext uri="{FF2B5EF4-FFF2-40B4-BE49-F238E27FC236}">
                <a16:creationId xmlns="" xmlns:a16="http://schemas.microsoft.com/office/drawing/2014/main" id="{8759475D-E696-4468-9372-D2327613E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435" y="2084641"/>
            <a:ext cx="4375261" cy="2931167"/>
          </a:xfrm>
          <a:prstGeom prst="rect">
            <a:avLst/>
          </a:prstGeom>
        </p:spPr>
      </p:pic>
      <p:sp>
        <p:nvSpPr>
          <p:cNvPr id="25" name="제목 1">
            <a:extLst>
              <a:ext uri="{FF2B5EF4-FFF2-40B4-BE49-F238E27FC236}">
                <a16:creationId xmlns="" xmlns:a16="http://schemas.microsoft.com/office/drawing/2014/main" id="{C6E37E9E-6F97-47DD-87C7-F69730F17175}"/>
              </a:ext>
            </a:extLst>
          </p:cNvPr>
          <p:cNvSpPr txBox="1">
            <a:spLocks/>
          </p:cNvSpPr>
          <p:nvPr/>
        </p:nvSpPr>
        <p:spPr>
          <a:xfrm>
            <a:off x="1629436" y="2862841"/>
            <a:ext cx="2599043" cy="1096863"/>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r>
              <a:rPr lang="en-US" altLang="ko-KR" sz="900" dirty="0">
                <a:latin typeface="+mn-ea"/>
                <a:ea typeface="+mn-ea"/>
              </a:rPr>
              <a:t>2014</a:t>
            </a:r>
            <a:r>
              <a:rPr lang="ko-KR" altLang="en-US" sz="900" dirty="0">
                <a:latin typeface="+mn-ea"/>
                <a:ea typeface="+mn-ea"/>
              </a:rPr>
              <a:t>년 처음으로 무역적자산업에서</a:t>
            </a:r>
          </a:p>
          <a:p>
            <a:r>
              <a:rPr lang="ko-KR" altLang="en-US" sz="900" dirty="0">
                <a:latin typeface="+mn-ea"/>
                <a:ea typeface="+mn-ea"/>
              </a:rPr>
              <a:t>무역흑자산업이 되었으며</a:t>
            </a:r>
            <a:r>
              <a:rPr lang="en-US" altLang="ko-KR" sz="900" dirty="0">
                <a:latin typeface="+mn-ea"/>
                <a:ea typeface="+mn-ea"/>
              </a:rPr>
              <a:t>, 4</a:t>
            </a:r>
            <a:r>
              <a:rPr lang="ko-KR" altLang="en-US" sz="900" dirty="0">
                <a:latin typeface="+mn-ea"/>
                <a:ea typeface="+mn-ea"/>
              </a:rPr>
              <a:t>년 후인</a:t>
            </a:r>
          </a:p>
          <a:p>
            <a:r>
              <a:rPr lang="en-US" altLang="ko-KR" sz="900" dirty="0">
                <a:latin typeface="+mn-ea"/>
                <a:ea typeface="+mn-ea"/>
              </a:rPr>
              <a:t>2018</a:t>
            </a:r>
            <a:r>
              <a:rPr lang="ko-KR" altLang="en-US" sz="900" dirty="0">
                <a:latin typeface="+mn-ea"/>
                <a:ea typeface="+mn-ea"/>
              </a:rPr>
              <a:t>년 </a:t>
            </a:r>
            <a:r>
              <a:rPr lang="ko-KR" altLang="en-US" sz="900" b="1" dirty="0">
                <a:solidFill>
                  <a:srgbClr val="7030A0"/>
                </a:solidFill>
                <a:latin typeface="+mn-ea"/>
                <a:ea typeface="+mn-ea"/>
              </a:rPr>
              <a:t>화장품 무역수지 흑자액은</a:t>
            </a:r>
          </a:p>
          <a:p>
            <a:r>
              <a:rPr lang="ko-KR" altLang="en-US" sz="900" b="1" dirty="0">
                <a:solidFill>
                  <a:srgbClr val="7030A0"/>
                </a:solidFill>
                <a:latin typeface="+mn-ea"/>
                <a:ea typeface="+mn-ea"/>
              </a:rPr>
              <a:t>사상 최대 </a:t>
            </a:r>
            <a:r>
              <a:rPr lang="en-US" altLang="ko-KR" sz="900" b="1" dirty="0">
                <a:solidFill>
                  <a:srgbClr val="7030A0"/>
                </a:solidFill>
                <a:latin typeface="+mn-ea"/>
                <a:ea typeface="+mn-ea"/>
              </a:rPr>
              <a:t>46</a:t>
            </a:r>
            <a:r>
              <a:rPr lang="ko-KR" altLang="en-US" sz="900" b="1" dirty="0">
                <a:solidFill>
                  <a:srgbClr val="7030A0"/>
                </a:solidFill>
                <a:latin typeface="+mn-ea"/>
                <a:ea typeface="+mn-ea"/>
              </a:rPr>
              <a:t>억 달러를 기록</a:t>
            </a:r>
            <a:r>
              <a:rPr lang="ko-KR" altLang="en-US" sz="900" dirty="0">
                <a:latin typeface="+mn-ea"/>
                <a:ea typeface="+mn-ea"/>
              </a:rPr>
              <a:t>했습니다</a:t>
            </a:r>
            <a:r>
              <a:rPr lang="en-US" altLang="ko-KR" sz="900" dirty="0">
                <a:latin typeface="+mn-ea"/>
                <a:ea typeface="+mn-ea"/>
              </a:rPr>
              <a:t>.</a:t>
            </a:r>
          </a:p>
          <a:p>
            <a:endParaRPr lang="en-US" altLang="ko-KR" sz="900" dirty="0">
              <a:solidFill>
                <a:schemeClr val="tx1">
                  <a:lumMod val="50000"/>
                  <a:lumOff val="50000"/>
                </a:schemeClr>
              </a:solidFill>
              <a:latin typeface="+mn-ea"/>
              <a:ea typeface="+mn-ea"/>
            </a:endParaRPr>
          </a:p>
          <a:p>
            <a:r>
              <a:rPr lang="ko-KR" altLang="en-US" sz="900" dirty="0">
                <a:latin typeface="+mn-ea"/>
                <a:ea typeface="+mn-ea"/>
              </a:rPr>
              <a:t>우리나라 </a:t>
            </a:r>
            <a:r>
              <a:rPr lang="ko-KR" altLang="en-US" sz="900" b="1" dirty="0">
                <a:solidFill>
                  <a:srgbClr val="7030A0"/>
                </a:solidFill>
                <a:latin typeface="+mn-ea"/>
                <a:ea typeface="+mn-ea"/>
              </a:rPr>
              <a:t>전체 무역수지 </a:t>
            </a:r>
            <a:r>
              <a:rPr lang="ko-KR" altLang="en-US" sz="900" b="1" dirty="0" err="1">
                <a:solidFill>
                  <a:srgbClr val="7030A0"/>
                </a:solidFill>
                <a:latin typeface="+mn-ea"/>
                <a:ea typeface="+mn-ea"/>
              </a:rPr>
              <a:t>흑자액</a:t>
            </a:r>
            <a:endParaRPr lang="ko-KR" altLang="en-US" sz="900" b="1" dirty="0">
              <a:solidFill>
                <a:srgbClr val="7030A0"/>
              </a:solidFill>
              <a:latin typeface="+mn-ea"/>
              <a:ea typeface="+mn-ea"/>
            </a:endParaRPr>
          </a:p>
          <a:p>
            <a:r>
              <a:rPr lang="en-US" altLang="ko-KR" sz="900" b="1" dirty="0">
                <a:solidFill>
                  <a:srgbClr val="7030A0"/>
                </a:solidFill>
                <a:latin typeface="+mn-ea"/>
                <a:ea typeface="+mn-ea"/>
              </a:rPr>
              <a:t>(705</a:t>
            </a:r>
            <a:r>
              <a:rPr lang="ko-KR" altLang="en-US" sz="900" b="1" dirty="0">
                <a:solidFill>
                  <a:srgbClr val="7030A0"/>
                </a:solidFill>
                <a:latin typeface="+mn-ea"/>
                <a:ea typeface="+mn-ea"/>
              </a:rPr>
              <a:t>억 달러</a:t>
            </a:r>
            <a:r>
              <a:rPr lang="en-US" altLang="ko-KR" sz="900" b="1" dirty="0">
                <a:solidFill>
                  <a:srgbClr val="7030A0"/>
                </a:solidFill>
                <a:latin typeface="+mn-ea"/>
                <a:ea typeface="+mn-ea"/>
              </a:rPr>
              <a:t>)</a:t>
            </a:r>
            <a:r>
              <a:rPr lang="ko-KR" altLang="en-US" sz="900" b="1" dirty="0">
                <a:solidFill>
                  <a:srgbClr val="7030A0"/>
                </a:solidFill>
                <a:latin typeface="+mn-ea"/>
                <a:ea typeface="+mn-ea"/>
              </a:rPr>
              <a:t>의 </a:t>
            </a:r>
            <a:r>
              <a:rPr lang="en-US" altLang="ko-KR" sz="900" b="1" dirty="0">
                <a:solidFill>
                  <a:srgbClr val="7030A0"/>
                </a:solidFill>
                <a:latin typeface="+mn-ea"/>
                <a:ea typeface="+mn-ea"/>
              </a:rPr>
              <a:t>6.5%</a:t>
            </a:r>
            <a:r>
              <a:rPr lang="ko-KR" altLang="en-US" sz="900" b="1" dirty="0">
                <a:solidFill>
                  <a:srgbClr val="7030A0"/>
                </a:solidFill>
                <a:latin typeface="+mn-ea"/>
                <a:ea typeface="+mn-ea"/>
              </a:rPr>
              <a:t>에 해당</a:t>
            </a:r>
            <a:r>
              <a:rPr lang="ko-KR" altLang="en-US" sz="900" dirty="0">
                <a:latin typeface="+mn-ea"/>
                <a:ea typeface="+mn-ea"/>
              </a:rPr>
              <a:t>합니다</a:t>
            </a:r>
            <a:r>
              <a:rPr lang="en-US" altLang="ko-KR" sz="900" dirty="0">
                <a:latin typeface="+mn-ea"/>
                <a:ea typeface="+mn-ea"/>
              </a:rPr>
              <a:t>.</a:t>
            </a:r>
            <a:endParaRPr lang="ko-KR" altLang="en-US" sz="900" b="1" spc="-150" dirty="0">
              <a:latin typeface="+mn-ea"/>
              <a:ea typeface="+mn-ea"/>
            </a:endParaRPr>
          </a:p>
        </p:txBody>
      </p:sp>
      <p:sp>
        <p:nvSpPr>
          <p:cNvPr id="28" name="제목 1">
            <a:extLst>
              <a:ext uri="{FF2B5EF4-FFF2-40B4-BE49-F238E27FC236}">
                <a16:creationId xmlns="" xmlns:a16="http://schemas.microsoft.com/office/drawing/2014/main" id="{82639C19-76C2-4EEA-9487-7C32BF7BB01D}"/>
              </a:ext>
            </a:extLst>
          </p:cNvPr>
          <p:cNvSpPr txBox="1">
            <a:spLocks/>
          </p:cNvSpPr>
          <p:nvPr/>
        </p:nvSpPr>
        <p:spPr>
          <a:xfrm>
            <a:off x="487831" y="1085850"/>
            <a:ext cx="4181475" cy="533400"/>
          </a:xfrm>
          <a:prstGeom prst="rect">
            <a:avLst/>
          </a:prstGeom>
        </p:spPr>
        <p:txBody>
          <a:bodyPr vert="horz" lIns="91440" tIns="45720" rIns="91440" bIns="45720" rtlCol="0" anchor="ctr">
            <a:noAutofit/>
          </a:bodyPr>
          <a:lstStyle>
            <a:lvl1pPr algn="ctr" defTabSz="914400" rtl="0" eaLnBrk="1" latinLnBrk="1" hangingPunct="1">
              <a:lnSpc>
                <a:spcPct val="90000"/>
              </a:lnSpc>
              <a:spcBef>
                <a:spcPct val="0"/>
              </a:spcBef>
              <a:buNone/>
              <a:defRPr sz="6000" kern="1200">
                <a:solidFill>
                  <a:schemeClr val="tx1"/>
                </a:solidFill>
                <a:latin typeface="+mj-lt"/>
                <a:ea typeface="+mj-ea"/>
                <a:cs typeface="+mj-cs"/>
              </a:defRPr>
            </a:lvl1pPr>
          </a:lstStyle>
          <a:p>
            <a:pPr algn="l"/>
            <a:r>
              <a:rPr lang="en-US" altLang="ko-KR" sz="2000" b="1" spc="-150" dirty="0">
                <a:solidFill>
                  <a:schemeClr val="bg2">
                    <a:lumMod val="25000"/>
                  </a:schemeClr>
                </a:solidFill>
                <a:latin typeface="+mn-ea"/>
                <a:ea typeface="+mn-ea"/>
              </a:rPr>
              <a:t>46</a:t>
            </a:r>
            <a:r>
              <a:rPr lang="ko-KR" altLang="en-US" sz="2000" b="1" spc="-150" dirty="0">
                <a:solidFill>
                  <a:schemeClr val="bg2">
                    <a:lumMod val="25000"/>
                  </a:schemeClr>
                </a:solidFill>
                <a:latin typeface="+mn-ea"/>
                <a:ea typeface="+mn-ea"/>
              </a:rPr>
              <a:t>억 달러에 달하는 무역 흑자 산업</a:t>
            </a:r>
            <a:endParaRPr lang="ko-KR" altLang="en-US" sz="1050" b="1" spc="-150" dirty="0">
              <a:solidFill>
                <a:schemeClr val="bg2">
                  <a:lumMod val="25000"/>
                </a:schemeClr>
              </a:solidFill>
              <a:latin typeface="+mn-ea"/>
              <a:ea typeface="+mn-ea"/>
            </a:endParaRPr>
          </a:p>
        </p:txBody>
      </p:sp>
    </p:spTree>
    <p:extLst>
      <p:ext uri="{BB962C8B-B14F-4D97-AF65-F5344CB8AC3E}">
        <p14:creationId xmlns:p14="http://schemas.microsoft.com/office/powerpoint/2010/main" val="4077413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5"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1"/>
          <p:cNvSpPr>
            <a:spLocks noGrp="1"/>
          </p:cNvSpPr>
          <p:nvPr>
            <p:ph type="title"/>
          </p:nvPr>
        </p:nvSpPr>
        <p:spPr/>
        <p:txBody>
          <a:bodyPr>
            <a:noAutofit/>
          </a:bodyPr>
          <a:lstStyle/>
          <a:p>
            <a:r>
              <a:rPr lang="ko-KR" altLang="en-US" dirty="0" smtClean="0">
                <a:latin typeface="나눔고딕 ExtraBold" panose="020D0904000000000000" pitchFamily="50" charset="-127"/>
                <a:ea typeface="나눔고딕 ExtraBold" panose="020D0904000000000000" pitchFamily="50" charset="-127"/>
              </a:rPr>
              <a:t>화장품 시장 동향</a:t>
            </a:r>
            <a:endParaRPr lang="ko-KR" altLang="en-US" dirty="0">
              <a:latin typeface="나눔고딕 ExtraBold" panose="020D0904000000000000" pitchFamily="50" charset="-127"/>
              <a:ea typeface="나눔고딕 ExtraBold" panose="020D0904000000000000" pitchFamily="50" charset="-127"/>
            </a:endParaRPr>
          </a:p>
        </p:txBody>
      </p:sp>
      <p:sp>
        <p:nvSpPr>
          <p:cNvPr id="6" name="텍스트 개체 틀 5"/>
          <p:cNvSpPr>
            <a:spLocks noGrp="1"/>
          </p:cNvSpPr>
          <p:nvPr>
            <p:ph type="body" sz="quarter" idx="10"/>
          </p:nvPr>
        </p:nvSpPr>
        <p:spPr/>
        <p:txBody>
          <a:bodyPr/>
          <a:lstStyle/>
          <a:p>
            <a:r>
              <a:rPr lang="en-US" altLang="ko-KR" dirty="0" smtClean="0">
                <a:latin typeface="나눔고딕 ExtraBold" panose="020D0904000000000000" pitchFamily="50" charset="-127"/>
                <a:ea typeface="나눔고딕 ExtraBold" panose="020D0904000000000000" pitchFamily="50" charset="-127"/>
              </a:rPr>
              <a:t>01</a:t>
            </a:r>
            <a:endParaRPr lang="ko-KR" altLang="en-US" dirty="0">
              <a:latin typeface="나눔고딕 ExtraBold" panose="020D0904000000000000" pitchFamily="50" charset="-127"/>
              <a:ea typeface="나눔고딕 ExtraBold" panose="020D0904000000000000" pitchFamily="50" charset="-127"/>
            </a:endParaRPr>
          </a:p>
        </p:txBody>
      </p:sp>
      <p:sp>
        <p:nvSpPr>
          <p:cNvPr id="13" name="슬라이드 번호 개체 틀 2"/>
          <p:cNvSpPr txBox="1">
            <a:spLocks/>
          </p:cNvSpPr>
          <p:nvPr/>
        </p:nvSpPr>
        <p:spPr>
          <a:xfrm>
            <a:off x="6887304" y="58142"/>
            <a:ext cx="21336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08A61187-0FE1-4F22-AD3D-666E39BBF2F5}" type="slidenum">
              <a:rPr lang="ko-KR" altLang="en-US" smtClean="0"/>
              <a:pPr algn="r"/>
              <a:t>9</a:t>
            </a:fld>
            <a:endParaRPr lang="ko-KR" altLang="en-US" dirty="0"/>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dirty="0"/>
          </a:p>
        </p:txBody>
      </p:sp>
      <p:pic>
        <p:nvPicPr>
          <p:cNvPr id="2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7658" r="8980" b="14232"/>
          <a:stretch/>
        </p:blipFill>
        <p:spPr bwMode="auto">
          <a:xfrm>
            <a:off x="427651" y="1631174"/>
            <a:ext cx="839174" cy="884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TextBox 20"/>
          <p:cNvSpPr txBox="1"/>
          <p:nvPr/>
        </p:nvSpPr>
        <p:spPr>
          <a:xfrm>
            <a:off x="1524045" y="1723262"/>
            <a:ext cx="1485855" cy="276999"/>
          </a:xfrm>
          <a:prstGeom prst="rect">
            <a:avLst/>
          </a:prstGeom>
          <a:noFill/>
        </p:spPr>
        <p:txBody>
          <a:bodyPr wrap="square" rtlCol="0" anchor="ctr">
            <a:spAutoFit/>
          </a:bodyPr>
          <a:lstStyle/>
          <a:p>
            <a:r>
              <a:rPr lang="ko-KR" altLang="en-US" sz="1200" b="1" dirty="0" smtClean="0">
                <a:solidFill>
                  <a:srgbClr val="FF0000"/>
                </a:solidFill>
                <a:latin typeface="+mn-ea"/>
                <a:cs typeface="Arial" pitchFamily="34" charset="0"/>
              </a:rPr>
              <a:t>인구 </a:t>
            </a:r>
            <a:r>
              <a:rPr lang="en-US" altLang="ko-KR" sz="1200" b="1" dirty="0" smtClean="0">
                <a:solidFill>
                  <a:srgbClr val="FF0000"/>
                </a:solidFill>
                <a:latin typeface="+mn-ea"/>
                <a:cs typeface="Arial" pitchFamily="34" charset="0"/>
              </a:rPr>
              <a:t>6</a:t>
            </a:r>
            <a:r>
              <a:rPr lang="ko-KR" altLang="en-US" sz="1200" b="1" dirty="0">
                <a:solidFill>
                  <a:srgbClr val="FF0000"/>
                </a:solidFill>
                <a:latin typeface="+mn-ea"/>
                <a:cs typeface="Arial" pitchFamily="34" charset="0"/>
              </a:rPr>
              <a:t>억 </a:t>
            </a:r>
            <a:r>
              <a:rPr lang="en-US" altLang="ko-KR" sz="1200" b="1" dirty="0">
                <a:solidFill>
                  <a:srgbClr val="FF0000"/>
                </a:solidFill>
                <a:latin typeface="+mn-ea"/>
                <a:cs typeface="Arial" pitchFamily="34" charset="0"/>
              </a:rPr>
              <a:t>3</a:t>
            </a:r>
            <a:r>
              <a:rPr lang="ko-KR" altLang="en-US" sz="1200" b="1" dirty="0">
                <a:solidFill>
                  <a:srgbClr val="FF0000"/>
                </a:solidFill>
                <a:latin typeface="+mn-ea"/>
                <a:cs typeface="Arial" pitchFamily="34" charset="0"/>
              </a:rPr>
              <a:t>천만 명</a:t>
            </a:r>
            <a:r>
              <a:rPr lang="en-US" altLang="ko-KR" sz="1200" b="1" dirty="0">
                <a:solidFill>
                  <a:srgbClr val="FF0000"/>
                </a:solidFill>
                <a:latin typeface="+mn-ea"/>
                <a:cs typeface="Arial" pitchFamily="34" charset="0"/>
              </a:rPr>
              <a:t> </a:t>
            </a:r>
          </a:p>
        </p:txBody>
      </p:sp>
      <p:sp>
        <p:nvSpPr>
          <p:cNvPr id="16" name="TextBox 15"/>
          <p:cNvSpPr txBox="1"/>
          <p:nvPr/>
        </p:nvSpPr>
        <p:spPr>
          <a:xfrm>
            <a:off x="1524045" y="2712969"/>
            <a:ext cx="1485855" cy="461665"/>
          </a:xfrm>
          <a:prstGeom prst="rect">
            <a:avLst/>
          </a:prstGeom>
          <a:noFill/>
        </p:spPr>
        <p:txBody>
          <a:bodyPr wrap="square" rtlCol="0" anchor="ctr">
            <a:spAutoFit/>
          </a:bodyPr>
          <a:lstStyle/>
          <a:p>
            <a:r>
              <a:rPr lang="en-US" altLang="ko-KR" sz="1200" b="1" dirty="0" smtClean="0">
                <a:solidFill>
                  <a:schemeClr val="tx1">
                    <a:lumMod val="65000"/>
                    <a:lumOff val="35000"/>
                  </a:schemeClr>
                </a:solidFill>
                <a:latin typeface="맑은 고딕"/>
                <a:ea typeface="맑은 고딕"/>
                <a:cs typeface="Arial" pitchFamily="34" charset="0"/>
              </a:rPr>
              <a:t>【 </a:t>
            </a:r>
            <a:r>
              <a:rPr lang="ko-KR" altLang="en-US" sz="1200" b="1" dirty="0" smtClean="0">
                <a:solidFill>
                  <a:schemeClr val="tx1">
                    <a:lumMod val="65000"/>
                    <a:lumOff val="35000"/>
                  </a:schemeClr>
                </a:solidFill>
                <a:latin typeface="맑은 고딕"/>
                <a:ea typeface="맑은 고딕"/>
                <a:cs typeface="Arial" pitchFamily="34" charset="0"/>
              </a:rPr>
              <a:t>회원국</a:t>
            </a:r>
            <a:r>
              <a:rPr lang="ko-KR" altLang="en-US" sz="1200" b="1" dirty="0" smtClean="0">
                <a:solidFill>
                  <a:schemeClr val="tx1">
                    <a:lumMod val="65000"/>
                    <a:lumOff val="35000"/>
                  </a:schemeClr>
                </a:solidFill>
                <a:latin typeface="맑은 고딕" panose="020B0503020000020004" pitchFamily="50" charset="-127"/>
                <a:cs typeface="Arial" pitchFamily="34" charset="0"/>
              </a:rPr>
              <a:t> </a:t>
            </a:r>
            <a:r>
              <a:rPr lang="en-US" altLang="ko-KR" sz="1200" b="1" dirty="0" smtClean="0">
                <a:solidFill>
                  <a:schemeClr val="tx1">
                    <a:lumMod val="65000"/>
                    <a:lumOff val="35000"/>
                  </a:schemeClr>
                </a:solidFill>
                <a:latin typeface="맑은 고딕"/>
                <a:ea typeface="맑은 고딕"/>
                <a:cs typeface="Arial" pitchFamily="34" charset="0"/>
              </a:rPr>
              <a:t>】</a:t>
            </a:r>
          </a:p>
          <a:p>
            <a:r>
              <a:rPr lang="en-US" altLang="ko-KR" sz="1200" b="1" dirty="0">
                <a:solidFill>
                  <a:srgbClr val="FF0000"/>
                </a:solidFill>
                <a:latin typeface="맑은 고딕" panose="020B0503020000020004" pitchFamily="50" charset="-127"/>
                <a:cs typeface="Arial" pitchFamily="34" charset="0"/>
              </a:rPr>
              <a:t>10</a:t>
            </a:r>
            <a:r>
              <a:rPr lang="ko-KR" altLang="en-US" sz="1200" b="1" dirty="0">
                <a:solidFill>
                  <a:srgbClr val="FF0000"/>
                </a:solidFill>
                <a:latin typeface="맑은 고딕" panose="020B0503020000020004" pitchFamily="50" charset="-127"/>
                <a:cs typeface="Arial" pitchFamily="34" charset="0"/>
              </a:rPr>
              <a:t>개국</a:t>
            </a:r>
            <a:r>
              <a:rPr lang="en-US" altLang="ko-KR" sz="1200" b="1" dirty="0">
                <a:solidFill>
                  <a:srgbClr val="FF0000"/>
                </a:solidFill>
                <a:latin typeface="맑은 고딕" panose="020B0503020000020004" pitchFamily="50" charset="-127"/>
                <a:cs typeface="Arial" pitchFamily="34" charset="0"/>
              </a:rPr>
              <a:t> </a:t>
            </a:r>
          </a:p>
        </p:txBody>
      </p:sp>
      <p:pic>
        <p:nvPicPr>
          <p:cNvPr id="2" name="그림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513" y="2704425"/>
            <a:ext cx="832312" cy="855726"/>
          </a:xfrm>
          <a:prstGeom prst="rect">
            <a:avLst/>
          </a:prstGeom>
        </p:spPr>
      </p:pic>
      <p:sp>
        <p:nvSpPr>
          <p:cNvPr id="27" name="TextBox 26"/>
          <p:cNvSpPr txBox="1"/>
          <p:nvPr/>
        </p:nvSpPr>
        <p:spPr>
          <a:xfrm>
            <a:off x="1524045" y="2013715"/>
            <a:ext cx="2120822" cy="461665"/>
          </a:xfrm>
          <a:prstGeom prst="rect">
            <a:avLst/>
          </a:prstGeom>
          <a:noFill/>
        </p:spPr>
        <p:txBody>
          <a:bodyPr wrap="square" rtlCol="0" anchor="ctr">
            <a:spAutoFit/>
          </a:bodyPr>
          <a:lstStyle/>
          <a:p>
            <a:r>
              <a:rPr lang="en-US" altLang="ko-KR" sz="1200" b="1" dirty="0" smtClean="0">
                <a:solidFill>
                  <a:schemeClr val="tx2">
                    <a:lumMod val="60000"/>
                    <a:lumOff val="40000"/>
                  </a:schemeClr>
                </a:solidFill>
                <a:latin typeface="맑은 고딕" panose="020B0503020000020004" pitchFamily="50" charset="-127"/>
                <a:cs typeface="Arial" pitchFamily="34" charset="0"/>
              </a:rPr>
              <a:t>30</a:t>
            </a:r>
            <a:r>
              <a:rPr lang="ko-KR" altLang="en-US" sz="1200" b="1" dirty="0" smtClean="0">
                <a:solidFill>
                  <a:schemeClr val="tx2">
                    <a:lumMod val="60000"/>
                    <a:lumOff val="40000"/>
                  </a:schemeClr>
                </a:solidFill>
                <a:latin typeface="맑은 고딕" panose="020B0503020000020004" pitchFamily="50" charset="-127"/>
                <a:cs typeface="Arial" pitchFamily="34" charset="0"/>
              </a:rPr>
              <a:t>세 미만 인구 비중 </a:t>
            </a:r>
            <a:r>
              <a:rPr lang="en-US" altLang="ko-KR" sz="1200" b="1" dirty="0" smtClean="0">
                <a:solidFill>
                  <a:schemeClr val="tx2">
                    <a:lumMod val="60000"/>
                    <a:lumOff val="40000"/>
                  </a:schemeClr>
                </a:solidFill>
                <a:latin typeface="맑은 고딕" panose="020B0503020000020004" pitchFamily="50" charset="-127"/>
                <a:cs typeface="Arial" pitchFamily="34" charset="0"/>
              </a:rPr>
              <a:t>50%</a:t>
            </a:r>
            <a:r>
              <a:rPr lang="en-US" altLang="ko-KR" sz="1200" b="1" dirty="0" smtClean="0">
                <a:solidFill>
                  <a:schemeClr val="tx2">
                    <a:lumMod val="60000"/>
                    <a:lumOff val="40000"/>
                  </a:schemeClr>
                </a:solidFill>
                <a:latin typeface="맑은 고딕"/>
                <a:ea typeface="맑은 고딕"/>
                <a:cs typeface="Arial" pitchFamily="34" charset="0"/>
              </a:rPr>
              <a:t>↑</a:t>
            </a:r>
          </a:p>
          <a:p>
            <a:r>
              <a:rPr lang="ko-KR" altLang="en-US" sz="1200" b="1" dirty="0" smtClean="0">
                <a:solidFill>
                  <a:schemeClr val="tx2">
                    <a:lumMod val="60000"/>
                    <a:lumOff val="40000"/>
                  </a:schemeClr>
                </a:solidFill>
                <a:latin typeface="맑은 고딕"/>
                <a:ea typeface="맑은 고딕"/>
                <a:cs typeface="Arial" pitchFamily="34" charset="0"/>
              </a:rPr>
              <a:t>도시 거주 인구 비중 </a:t>
            </a:r>
            <a:r>
              <a:rPr lang="en-US" altLang="ko-KR" sz="1200" b="1" dirty="0" smtClean="0">
                <a:solidFill>
                  <a:schemeClr val="tx2">
                    <a:lumMod val="60000"/>
                    <a:lumOff val="40000"/>
                  </a:schemeClr>
                </a:solidFill>
                <a:latin typeface="맑은 고딕"/>
                <a:ea typeface="맑은 고딕"/>
                <a:cs typeface="Arial" pitchFamily="34" charset="0"/>
              </a:rPr>
              <a:t>48%</a:t>
            </a:r>
            <a:r>
              <a:rPr lang="en-US" altLang="ko-KR" sz="1200" b="1" dirty="0" smtClean="0">
                <a:solidFill>
                  <a:schemeClr val="tx2">
                    <a:lumMod val="60000"/>
                    <a:lumOff val="40000"/>
                  </a:schemeClr>
                </a:solidFill>
                <a:latin typeface="맑은 고딕" panose="020B0503020000020004" pitchFamily="50" charset="-127"/>
                <a:cs typeface="Arial" pitchFamily="34" charset="0"/>
              </a:rPr>
              <a:t> </a:t>
            </a:r>
            <a:endParaRPr lang="en-US" altLang="ko-KR" sz="1200" b="1" dirty="0">
              <a:solidFill>
                <a:schemeClr val="tx2">
                  <a:lumMod val="60000"/>
                  <a:lumOff val="40000"/>
                </a:schemeClr>
              </a:solidFill>
              <a:latin typeface="맑은 고딕" panose="020B0503020000020004" pitchFamily="50" charset="-127"/>
              <a:cs typeface="Arial" pitchFamily="34" charset="0"/>
            </a:endParaRPr>
          </a:p>
        </p:txBody>
      </p:sp>
      <p:cxnSp>
        <p:nvCxnSpPr>
          <p:cNvPr id="33" name="직선 연결선 32"/>
          <p:cNvCxnSpPr/>
          <p:nvPr/>
        </p:nvCxnSpPr>
        <p:spPr>
          <a:xfrm>
            <a:off x="268893" y="2606855"/>
            <a:ext cx="8231162"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268893" y="3670006"/>
            <a:ext cx="8231162"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grpSp>
        <p:nvGrpSpPr>
          <p:cNvPr id="11" name="그룹 10"/>
          <p:cNvGrpSpPr/>
          <p:nvPr/>
        </p:nvGrpSpPr>
        <p:grpSpPr>
          <a:xfrm>
            <a:off x="3670268" y="1206063"/>
            <a:ext cx="5276248" cy="3475475"/>
            <a:chOff x="403860" y="986385"/>
            <a:chExt cx="5750743" cy="3798974"/>
          </a:xfrm>
          <a:effectLst>
            <a:outerShdw blurRad="50800" dist="38100" dir="5400000" algn="t" rotWithShape="0">
              <a:prstClr val="black">
                <a:alpha val="40000"/>
              </a:prstClr>
            </a:outerShdw>
          </a:effectLst>
        </p:grpSpPr>
        <p:pic>
          <p:nvPicPr>
            <p:cNvPr id="1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 y="986385"/>
              <a:ext cx="5750743" cy="565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_x306676656" descr="EMB000046e8397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860" y="1551622"/>
              <a:ext cx="5750743" cy="32337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그룹 35"/>
          <p:cNvGrpSpPr/>
          <p:nvPr/>
        </p:nvGrpSpPr>
        <p:grpSpPr>
          <a:xfrm>
            <a:off x="1357532" y="3243214"/>
            <a:ext cx="2158978" cy="286457"/>
            <a:chOff x="857250" y="2119313"/>
            <a:chExt cx="6819900" cy="904875"/>
          </a:xfrm>
          <a:effectLst>
            <a:outerShdw blurRad="50800" dist="38100" dir="2700000" algn="tl" rotWithShape="0">
              <a:prstClr val="black">
                <a:alpha val="40000"/>
              </a:prstClr>
            </a:outerShdw>
          </a:effectLst>
        </p:grpSpPr>
        <p:pic>
          <p:nvPicPr>
            <p:cNvPr id="37"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72564"/>
            <a:stretch/>
          </p:blipFill>
          <p:spPr bwMode="auto">
            <a:xfrm>
              <a:off x="857250" y="2119313"/>
              <a:ext cx="2038350" cy="90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5400"/>
            <a:stretch/>
          </p:blipFill>
          <p:spPr bwMode="auto">
            <a:xfrm>
              <a:off x="2877716" y="2119313"/>
              <a:ext cx="4799434" cy="90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1" name="모서리가 둥근 직사각형 40"/>
          <p:cNvSpPr/>
          <p:nvPr/>
        </p:nvSpPr>
        <p:spPr>
          <a:xfrm>
            <a:off x="632013" y="735013"/>
            <a:ext cx="5481331" cy="311523"/>
          </a:xfrm>
          <a:prstGeom prst="roundRect">
            <a:avLst>
              <a:gd name="adj" fmla="val 50000"/>
            </a:avLst>
          </a:prstGeom>
          <a:solidFill>
            <a:schemeClr val="tx1">
              <a:lumMod val="75000"/>
              <a:lumOff val="25000"/>
            </a:schemeClr>
          </a:solidFill>
          <a:ln w="12700" cap="flat">
            <a:noFill/>
            <a:round/>
          </a:ln>
          <a:effectLst/>
        </p:spPr>
        <p:style>
          <a:lnRef idx="3">
            <a:schemeClr val="lt1"/>
          </a:lnRef>
          <a:fillRef idx="1">
            <a:schemeClr val="accent3"/>
          </a:fillRef>
          <a:effectRef idx="1">
            <a:schemeClr val="accent3"/>
          </a:effectRef>
          <a:fontRef idx="minor">
            <a:schemeClr val="lt1"/>
          </a:fontRef>
        </p:style>
        <p:txBody>
          <a:bodyPr wrap="square" lIns="0" tIns="0" rIns="0" bIns="0" rtlCol="0" anchor="ctr">
            <a:noAutofit/>
          </a:bodyPr>
          <a:lstStyle/>
          <a:p>
            <a:pPr marL="0" lvl="1" indent="411163">
              <a:spcBef>
                <a:spcPts val="600"/>
              </a:spcBef>
              <a:buClr>
                <a:schemeClr val="bg1"/>
              </a:buClr>
            </a:pPr>
            <a:r>
              <a:rPr lang="ko-KR" altLang="en-US" sz="1700" b="1" dirty="0" smtClean="0">
                <a:solidFill>
                  <a:schemeClr val="bg1"/>
                </a:solidFill>
                <a:latin typeface="나눔고딕 ExtraBold" panose="020D0904000000000000" pitchFamily="50" charset="-127"/>
                <a:ea typeface="나눔고딕 ExtraBold" panose="020D0904000000000000" pitchFamily="50" charset="-127"/>
              </a:rPr>
              <a:t>아세안 화장품 시장 현황</a:t>
            </a:r>
            <a:endParaRPr lang="ko-KR" altLang="en-US" sz="1700" b="1" dirty="0">
              <a:solidFill>
                <a:schemeClr val="bg1"/>
              </a:solidFill>
              <a:latin typeface="나눔고딕 ExtraBold" panose="020D0904000000000000" pitchFamily="50" charset="-127"/>
              <a:ea typeface="나눔고딕 ExtraBold" panose="020D0904000000000000" pitchFamily="50" charset="-127"/>
            </a:endParaRPr>
          </a:p>
        </p:txBody>
      </p:sp>
      <p:grpSp>
        <p:nvGrpSpPr>
          <p:cNvPr id="42" name="그룹 41"/>
          <p:cNvGrpSpPr/>
          <p:nvPr/>
        </p:nvGrpSpPr>
        <p:grpSpPr>
          <a:xfrm>
            <a:off x="503238" y="735013"/>
            <a:ext cx="288032" cy="323165"/>
            <a:chOff x="420543" y="842981"/>
            <a:chExt cx="288032" cy="323165"/>
          </a:xfrm>
        </p:grpSpPr>
        <p:sp>
          <p:nvSpPr>
            <p:cNvPr id="43" name="눈물 방울 42"/>
            <p:cNvSpPr/>
            <p:nvPr/>
          </p:nvSpPr>
          <p:spPr>
            <a:xfrm rot="2680279">
              <a:off x="420543" y="852093"/>
              <a:ext cx="288032" cy="288032"/>
            </a:xfrm>
            <a:prstGeom prst="teardrop">
              <a:avLst>
                <a:gd name="adj" fmla="val 104838"/>
              </a:avLst>
            </a:prstGeom>
            <a:solidFill>
              <a:srgbClr val="F96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나눔고딕 ExtraBold" panose="020D0904000000000000" pitchFamily="50" charset="-127"/>
                <a:ea typeface="나눔고딕 ExtraBold" panose="020D0904000000000000" pitchFamily="50" charset="-127"/>
              </a:endParaRPr>
            </a:p>
          </p:txBody>
        </p:sp>
        <p:sp>
          <p:nvSpPr>
            <p:cNvPr id="44" name="TextBox 43"/>
            <p:cNvSpPr txBox="1"/>
            <p:nvPr/>
          </p:nvSpPr>
          <p:spPr>
            <a:xfrm>
              <a:off x="468671" y="842981"/>
              <a:ext cx="178130" cy="323165"/>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altLang="ko-KR" sz="1500" b="1" spc="-150" dirty="0" smtClean="0">
                  <a:latin typeface="나눔고딕 ExtraBold" panose="020D0904000000000000" pitchFamily="50" charset="-127"/>
                  <a:ea typeface="나눔고딕 ExtraBold" panose="020D0904000000000000" pitchFamily="50" charset="-127"/>
                </a:rPr>
                <a:t>2</a:t>
              </a:r>
              <a:endParaRPr lang="ko-KR" altLang="en-US" sz="1500" b="1" spc="-150" dirty="0" smtClean="0">
                <a:latin typeface="나눔고딕 ExtraBold" panose="020D0904000000000000" pitchFamily="50" charset="-127"/>
                <a:ea typeface="나눔고딕 ExtraBold" panose="020D0904000000000000" pitchFamily="50" charset="-127"/>
              </a:endParaRPr>
            </a:p>
          </p:txBody>
        </p:sp>
      </p:grpSp>
    </p:spTree>
    <p:extLst>
      <p:ext uri="{BB962C8B-B14F-4D97-AF65-F5344CB8AC3E}">
        <p14:creationId xmlns:p14="http://schemas.microsoft.com/office/powerpoint/2010/main" val="32883534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_디자인 사용자 지정">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75000"/>
            <a:lumOff val="25000"/>
            <a:alpha val="23000"/>
          </a:schemeClr>
        </a:solidFill>
      </a:spPr>
      <a:bodyPr wrap="none" rtlCol="0" anchor="ctr">
        <a:spAutoFit/>
      </a:bodyPr>
      <a:lstStyle>
        <a:defPPr algn="ctr">
          <a:defRPr sz="1700" b="1" dirty="0">
            <a:solidFill>
              <a:srgbClr val="5A5A5A"/>
            </a:solidFill>
            <a:latin typeface="나눔고딕" pitchFamily="50" charset="-127"/>
            <a:ea typeface="나눔고딕" pitchFamily="50" charset="-127"/>
          </a:defRPr>
        </a:defPPr>
      </a:lstStyle>
    </a:spDef>
    <a:txDef>
      <a:spPr>
        <a:noFill/>
      </a:spPr>
      <a:bodyPr wrap="none" rtlCol="0">
        <a:spAutoFit/>
      </a:bodyPr>
      <a:lstStyle>
        <a:defPPr>
          <a:defRPr sz="1700" b="1" dirty="0" smtClean="0">
            <a:solidFill>
              <a:srgbClr val="5A5A5A"/>
            </a:solidFill>
            <a:latin typeface="나눔고딕" pitchFamily="50" charset="-127"/>
            <a:ea typeface="나눔고딕" pitchFamily="50" charset="-127"/>
          </a:defRPr>
        </a:defPPr>
      </a:lstStyle>
    </a:txDef>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31280</TotalTime>
  <Words>6157</Words>
  <Application>Microsoft Office PowerPoint</Application>
  <PresentationFormat>화면 슬라이드 쇼(16:9)</PresentationFormat>
  <Paragraphs>1021</Paragraphs>
  <Slides>71</Slides>
  <Notes>69</Notes>
  <HiddenSlides>0</HiddenSlides>
  <MMClips>0</MMClips>
  <ScaleCrop>false</ScaleCrop>
  <HeadingPairs>
    <vt:vector size="6" baseType="variant">
      <vt:variant>
        <vt:lpstr>사용한 글꼴</vt:lpstr>
      </vt:variant>
      <vt:variant>
        <vt:i4>17</vt:i4>
      </vt:variant>
      <vt:variant>
        <vt:lpstr>테마</vt:lpstr>
      </vt:variant>
      <vt:variant>
        <vt:i4>2</vt:i4>
      </vt:variant>
      <vt:variant>
        <vt:lpstr>슬라이드 제목</vt:lpstr>
      </vt:variant>
      <vt:variant>
        <vt:i4>71</vt:i4>
      </vt:variant>
    </vt:vector>
  </HeadingPairs>
  <TitlesOfParts>
    <vt:vector size="90" baseType="lpstr">
      <vt:lpstr>굴림</vt:lpstr>
      <vt:lpstr>Arial</vt:lpstr>
      <vt:lpstr>맑은 고딕</vt:lpstr>
      <vt:lpstr>나눔바른고딕</vt:lpstr>
      <vt:lpstr>배달의민족 도현</vt:lpstr>
      <vt:lpstr>나눔고딕</vt:lpstr>
      <vt:lpstr>Adobe 고딕 Std B</vt:lpstr>
      <vt:lpstr>스웨거</vt:lpstr>
      <vt:lpstr>나눔명조 ExtraBold</vt:lpstr>
      <vt:lpstr>Arial Unicode MS</vt:lpstr>
      <vt:lpstr>나눔고딕 ExtraBold</vt:lpstr>
      <vt:lpstr>Wingdings</vt:lpstr>
      <vt:lpstr>Calibri</vt:lpstr>
      <vt:lpstr>나눔스퀘어 ExtraBold</vt:lpstr>
      <vt:lpstr>HY울릉도M</vt:lpstr>
      <vt:lpstr>나눔스퀘어</vt:lpstr>
      <vt:lpstr>Century Gothic</vt:lpstr>
      <vt:lpstr>1_디자인 사용자 지정</vt:lpstr>
      <vt:lpstr>3_Office 테마</vt:lpstr>
      <vt:lpstr>PowerPoint 프레젠테이션</vt:lpstr>
      <vt:lpstr>목차</vt:lpstr>
      <vt:lpstr>01</vt:lpstr>
      <vt:lpstr>화장품 시장 동향</vt:lpstr>
      <vt:lpstr>화장품 시장 동향</vt:lpstr>
      <vt:lpstr>화장품 시장 동향</vt:lpstr>
      <vt:lpstr>화장품 시장 동향</vt:lpstr>
      <vt:lpstr>화장품 시장 동향</vt:lpstr>
      <vt:lpstr>화장품 시장 동향</vt:lpstr>
      <vt:lpstr>화장품 시장 동향</vt:lpstr>
      <vt:lpstr>화장품 시장 동향</vt:lpstr>
      <vt:lpstr>화장품 시장 동향</vt:lpstr>
      <vt:lpstr>화장품 시장 동향</vt:lpstr>
      <vt:lpstr>화장품 시장 동향</vt:lpstr>
      <vt:lpstr>02</vt:lpstr>
      <vt:lpstr>아세안의 화장품 관련 규정 및 가이드라인 개요</vt:lpstr>
      <vt:lpstr>아세안의 화장품 관련 규정 및 가이드라인 개요</vt:lpstr>
      <vt:lpstr>아세안의 화장품 관련 규정 및 가이드라인 개요</vt:lpstr>
      <vt:lpstr>아세안의 화장품 관련 규정 및 가이드라인 개요</vt:lpstr>
      <vt:lpstr>아세안의 화장품 관련 규정 및 가이드라인 개요</vt:lpstr>
      <vt:lpstr>아세안의 화장품 관련 규정 및 가이드라인 개요</vt:lpstr>
      <vt:lpstr>아세안의 화장품 관련 규정 및 가이드라인 개요</vt:lpstr>
      <vt:lpstr>03</vt:lpstr>
      <vt:lpstr>화장품의 정의 및 유형 구분</vt:lpstr>
      <vt:lpstr>화장품의 정의 및 유형 구분</vt:lpstr>
      <vt:lpstr>화장품의 정의 및 유형 구분</vt:lpstr>
      <vt:lpstr>04</vt:lpstr>
      <vt:lpstr>화장품 성분 관련 규정</vt:lpstr>
      <vt:lpstr>화장품 성분 관련 규정</vt:lpstr>
      <vt:lpstr>화장품 성분 관련 규정</vt:lpstr>
      <vt:lpstr>화장품 성분 관련 규정</vt:lpstr>
      <vt:lpstr>화장품 성분 관련 규정</vt:lpstr>
      <vt:lpstr>화장품 성분 관련 규정</vt:lpstr>
      <vt:lpstr>화장품 성분 관련 규정</vt:lpstr>
      <vt:lpstr>화장품 성분 관련 규정</vt:lpstr>
      <vt:lpstr>화장품 성분 관련 규정</vt:lpstr>
      <vt:lpstr>화장품 성분 관련 규정</vt:lpstr>
      <vt:lpstr>화장품 성분 관련 규정</vt:lpstr>
      <vt:lpstr>05</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화장품 신고(notification)</vt:lpstr>
      <vt:lpstr>06</vt:lpstr>
      <vt:lpstr>제품 정보 파일(Product Information File)</vt:lpstr>
      <vt:lpstr>제품 정보 파일(Product Information File)</vt:lpstr>
      <vt:lpstr>제품 정보 파일(Product Information File)</vt:lpstr>
      <vt:lpstr>제품 정보 파일(Product Information File)</vt:lpstr>
      <vt:lpstr>제품 정보 파일(Product Information File)</vt:lpstr>
      <vt:lpstr>제품 정보 파일(Product Information File)</vt:lpstr>
      <vt:lpstr>제품 정보 파일(Product Information File)</vt:lpstr>
      <vt:lpstr>제품 정보 파일(Product Information File)</vt:lpstr>
      <vt:lpstr>제품 정보 파일(Product Information File)</vt:lpstr>
      <vt:lpstr>제품 정보 파일(Product Information File)</vt:lpstr>
      <vt:lpstr>감사합니다.</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HEE</dc:creator>
  <cp:lastModifiedBy>대한화장품협회</cp:lastModifiedBy>
  <cp:revision>4206</cp:revision>
  <cp:lastPrinted>2018-10-25T01:57:49Z</cp:lastPrinted>
  <dcterms:created xsi:type="dcterms:W3CDTF">2014-11-17T08:06:19Z</dcterms:created>
  <dcterms:modified xsi:type="dcterms:W3CDTF">2019-03-08T07:48:13Z</dcterms:modified>
</cp:coreProperties>
</file>