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4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Default Extension="gif" ContentType="image/gif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  <p:sldMasterId id="2147483686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395" r:id="rId7"/>
    <p:sldId id="504" r:id="rId8"/>
    <p:sldId id="506" r:id="rId9"/>
    <p:sldId id="507" r:id="rId10"/>
    <p:sldId id="508" r:id="rId11"/>
    <p:sldId id="503" r:id="rId12"/>
    <p:sldId id="500" r:id="rId13"/>
    <p:sldId id="512" r:id="rId14"/>
    <p:sldId id="511" r:id="rId15"/>
    <p:sldId id="260" r:id="rId16"/>
    <p:sldId id="494" r:id="rId17"/>
    <p:sldId id="509" r:id="rId18"/>
    <p:sldId id="510" r:id="rId19"/>
    <p:sldId id="499" r:id="rId20"/>
  </p:sldIdLst>
  <p:sldSz cx="9144000" cy="5143500" type="screen16x9"/>
  <p:notesSz cx="10234613" cy="70993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0F0"/>
    <a:srgbClr val="004990"/>
    <a:srgbClr val="D0D8E8"/>
    <a:srgbClr val="000000"/>
    <a:srgbClr val="E9EEF7"/>
    <a:srgbClr val="E300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7020" autoAdjust="0"/>
  </p:normalViewPr>
  <p:slideViewPr>
    <p:cSldViewPr snapToGrid="0" snapToObjects="1" showGuides="1">
      <p:cViewPr>
        <p:scale>
          <a:sx n="120" d="100"/>
          <a:sy n="120" d="100"/>
        </p:scale>
        <p:origin x="-1512" y="-546"/>
      </p:cViewPr>
      <p:guideLst>
        <p:guide orient="horz" pos="1619"/>
        <p:guide orient="horz" pos="1081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1314" y="-96"/>
      </p:cViewPr>
      <p:guideLst>
        <p:guide orient="horz" pos="2236"/>
        <p:guide pos="32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1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it-IT" sz="900" dirty="0" smtClean="0"/>
              <a:t>Turnover Italy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mercato Italia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Foglio1!$B$2:$B$5</c:f>
              <c:numCache>
                <c:formatCode>0</c:formatCode>
                <c:ptCount val="4"/>
                <c:pt idx="0">
                  <c:v>6180.2152000000024</c:v>
                </c:pt>
                <c:pt idx="1">
                  <c:v>6131.2370017999992</c:v>
                </c:pt>
                <c:pt idx="2">
                  <c:v>6088.2001037342015</c:v>
                </c:pt>
                <c:pt idx="3">
                  <c:v>6220.0775408272975</c:v>
                </c:pt>
              </c:numCache>
            </c:numRef>
          </c:val>
        </c:ser>
        <c:marker val="1"/>
        <c:axId val="59082240"/>
        <c:axId val="59083776"/>
      </c:lineChart>
      <c:catAx>
        <c:axId val="5908224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59083776"/>
        <c:crosses val="autoZero"/>
        <c:auto val="1"/>
        <c:lblAlgn val="ctr"/>
        <c:lblOffset val="100"/>
      </c:catAx>
      <c:valAx>
        <c:axId val="59083776"/>
        <c:scaling>
          <c:orientation val="minMax"/>
          <c:max val="6600"/>
          <c:min val="5800"/>
        </c:scaling>
        <c:delete val="1"/>
        <c:axPos val="l"/>
        <c:numFmt formatCode="0" sourceLinked="1"/>
        <c:tickLblPos val="none"/>
        <c:crossAx val="5908224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8640042650918656"/>
          <c:y val="0.15360851377952756"/>
          <c:w val="0.56426099081364756"/>
          <c:h val="0.84639148622047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Corea del Sud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1"/>
              </a:solidFill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109375000000000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layout>
                <c:manualLayout>
                  <c:x val="9.5833333333333368E-2"/>
                  <c:y val="3.7500000000000006E-2"/>
                </c:manualLayout>
              </c:layout>
              <c:showVal val="1"/>
            </c:dLbl>
            <c:dLbl>
              <c:idx val="5"/>
              <c:layout>
                <c:manualLayout>
                  <c:x val="9.3750000000000194E-2"/>
                  <c:y val="5.9375000000000004E-2"/>
                </c:manualLayout>
              </c:layout>
              <c:showVal val="1"/>
            </c:dLbl>
            <c:dLbl>
              <c:idx val="6"/>
              <c:layout>
                <c:manualLayout>
                  <c:x val="7.2916666666666782E-2"/>
                  <c:y val="9.6874753937007854E-2"/>
                </c:manualLayout>
              </c:layout>
              <c:showVal val="1"/>
            </c:dLbl>
            <c:dLbl>
              <c:idx val="7"/>
              <c:layout>
                <c:manualLayout>
                  <c:x val="3.333333333333334E-2"/>
                  <c:y val="0.1187500000000001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Foglio1!$A$2:$A$9</c:f>
              <c:strCache>
                <c:ptCount val="8"/>
                <c:pt idx="0">
                  <c:v>Alcohol-based perfume products</c:v>
                </c:pt>
                <c:pt idx="1">
                  <c:v>Products for body care</c:v>
                </c:pt>
                <c:pt idx="2">
                  <c:v>Products for make-up</c:v>
                </c:pt>
                <c:pt idx="3">
                  <c:v>Products for hair care</c:v>
                </c:pt>
                <c:pt idx="4">
                  <c:v>Products for men</c:v>
                </c:pt>
                <c:pt idx="5">
                  <c:v>Personal hygiene</c:v>
                </c:pt>
                <c:pt idx="6">
                  <c:v>Oral hygiene</c:v>
                </c:pt>
                <c:pt idx="7">
                  <c:v>Other products</c:v>
                </c:pt>
              </c:strCache>
            </c:strRef>
          </c:cat>
          <c:val>
            <c:numRef>
              <c:f>Foglio1!$B$2:$B$9</c:f>
              <c:numCache>
                <c:formatCode>0.0%</c:formatCode>
                <c:ptCount val="8"/>
                <c:pt idx="0">
                  <c:v>0.6497710870039336</c:v>
                </c:pt>
                <c:pt idx="1">
                  <c:v>0.19763735083228057</c:v>
                </c:pt>
                <c:pt idx="2">
                  <c:v>5.5969945736594057E-2</c:v>
                </c:pt>
                <c:pt idx="3">
                  <c:v>5.0933212433283484E-2</c:v>
                </c:pt>
                <c:pt idx="4">
                  <c:v>2.0669801651896066E-2</c:v>
                </c:pt>
                <c:pt idx="5">
                  <c:v>9.1315548725593113E-3</c:v>
                </c:pt>
                <c:pt idx="6">
                  <c:v>3.3529735221607608E-3</c:v>
                </c:pt>
                <c:pt idx="7">
                  <c:v>1.2534073947293566E-2</c:v>
                </c:pt>
              </c:numCache>
            </c:numRef>
          </c:val>
        </c:ser>
        <c:firstSliceAng val="134"/>
        <c:holeSize val="50"/>
      </c:doughnut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9801457102296"/>
          <c:y val="0.15257408105019218"/>
          <c:w val="0.57093421140106293"/>
          <c:h val="0.8474259189498090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Pt>
            <c:idx val="0"/>
            <c:spPr>
              <a:solidFill>
                <a:srgbClr val="1F497D">
                  <a:lumMod val="50000"/>
                </a:srgbClr>
              </a:solidFill>
            </c:spPr>
          </c:dPt>
          <c:dPt>
            <c:idx val="1"/>
            <c:spPr>
              <a:solidFill>
                <a:srgbClr val="1F497D">
                  <a:lumMod val="75000"/>
                </a:srgbClr>
              </a:solidFill>
            </c:spPr>
          </c:dPt>
          <c:dPt>
            <c:idx val="2"/>
            <c:spPr>
              <a:solidFill>
                <a:srgbClr val="4F81BD">
                  <a:lumMod val="50000"/>
                </a:srgbClr>
              </a:solidFill>
            </c:spPr>
          </c:dPt>
          <c:dPt>
            <c:idx val="3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spPr>
              <a:solidFill>
                <a:srgbClr val="4F81BD"/>
              </a:solidFill>
            </c:spPr>
          </c:dPt>
          <c:dPt>
            <c:idx val="5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7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Lbls>
            <c:dLbl>
              <c:idx val="0"/>
              <c:layout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Percent val="1"/>
            </c:dLbl>
            <c:dLbl>
              <c:idx val="1"/>
              <c:layout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Percent val="1"/>
            </c:dLbl>
            <c:dLbl>
              <c:idx val="2"/>
              <c:layout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Percent val="1"/>
            </c:dLbl>
            <c:dLbl>
              <c:idx val="3"/>
              <c:layout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Percent val="1"/>
            </c:dLbl>
            <c:dLbl>
              <c:idx val="4"/>
              <c:layout>
                <c:manualLayout>
                  <c:x val="1.2416263545459156E-2"/>
                  <c:y val="8.8460183340114892E-2"/>
                </c:manualLayout>
              </c:layout>
              <c:showPercent val="1"/>
            </c:dLbl>
            <c:dLbl>
              <c:idx val="5"/>
              <c:layout>
                <c:manualLayout>
                  <c:x val="-7.4497581272755112E-3"/>
                  <c:y val="8.8460183340114892E-2"/>
                </c:manualLayout>
              </c:layout>
              <c:showPercent val="1"/>
            </c:dLbl>
            <c:dLbl>
              <c:idx val="6"/>
              <c:layout>
                <c:manualLayout>
                  <c:x val="-4.6970040631489123E-2"/>
                  <c:y val="7.2291821089859654E-2"/>
                </c:manualLayout>
              </c:layout>
              <c:showPercent val="1"/>
              <c:separator>
</c:separator>
            </c:dLbl>
            <c:dLbl>
              <c:idx val="7"/>
              <c:layout>
                <c:manualLayout>
                  <c:x val="-6.2697438143543907E-2"/>
                  <c:y val="4.0544250697552645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Percent val="1"/>
            <c:separator>
</c:separator>
            <c:showLeaderLines val="1"/>
          </c:dLbls>
          <c:cat>
            <c:strRef>
              <c:f>Foglio1!$A$2:$A$9</c:f>
              <c:strCache>
                <c:ptCount val="8"/>
                <c:pt idx="0">
                  <c:v>Alcohol-based perfume products</c:v>
                </c:pt>
                <c:pt idx="1">
                  <c:v>Products for body care</c:v>
                </c:pt>
                <c:pt idx="2">
                  <c:v>Products for make-up</c:v>
                </c:pt>
                <c:pt idx="3">
                  <c:v>Products for hair care</c:v>
                </c:pt>
                <c:pt idx="4">
                  <c:v>Products for men</c:v>
                </c:pt>
                <c:pt idx="5">
                  <c:v>Personal hygiene</c:v>
                </c:pt>
                <c:pt idx="6">
                  <c:v>Oral hygiene</c:v>
                </c:pt>
                <c:pt idx="7">
                  <c:v>Other products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913</c:v>
                </c:pt>
                <c:pt idx="1">
                  <c:v>672</c:v>
                </c:pt>
                <c:pt idx="2">
                  <c:v>704</c:v>
                </c:pt>
                <c:pt idx="3">
                  <c:v>757</c:v>
                </c:pt>
                <c:pt idx="4">
                  <c:v>42</c:v>
                </c:pt>
                <c:pt idx="5">
                  <c:v>410</c:v>
                </c:pt>
                <c:pt idx="6">
                  <c:v>173</c:v>
                </c:pt>
                <c:pt idx="7">
                  <c:v>135</c:v>
                </c:pt>
              </c:numCache>
            </c:numRef>
          </c:val>
        </c:ser>
        <c:firstSliceAng val="241"/>
        <c:holeSize val="50"/>
      </c:doughnutChart>
    </c:plotArea>
    <c:legend>
      <c:legendPos val="l"/>
      <c:layout>
        <c:manualLayout>
          <c:xMode val="edge"/>
          <c:yMode val="edge"/>
          <c:x val="0"/>
          <c:y val="7.0548447332234754E-2"/>
          <c:w val="0.52165924297943489"/>
          <c:h val="0.9289340838131217"/>
        </c:manualLayout>
      </c:layout>
    </c:legend>
    <c:plotVisOnly val="1"/>
    <c:dispBlanksAs val="zero"/>
  </c:chart>
  <c:txPr>
    <a:bodyPr/>
    <a:lstStyle/>
    <a:p>
      <a:pPr>
        <a:defRPr sz="1400"/>
      </a:pPr>
      <a:endParaRPr lang="it-I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en-US" sz="900" dirty="0" smtClean="0"/>
              <a:t>Exports</a:t>
            </a:r>
            <a:endParaRPr lang="en-US" sz="900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Foglio1!$B$2:$B$5</c:f>
              <c:numCache>
                <c:formatCode>0</c:formatCode>
                <c:ptCount val="4"/>
                <c:pt idx="0">
                  <c:v>2860</c:v>
                </c:pt>
                <c:pt idx="1">
                  <c:v>3177.46</c:v>
                </c:pt>
                <c:pt idx="2">
                  <c:v>3331</c:v>
                </c:pt>
                <c:pt idx="3">
                  <c:v>3810</c:v>
                </c:pt>
              </c:numCache>
            </c:numRef>
          </c:val>
        </c:ser>
        <c:marker val="1"/>
        <c:axId val="59071104"/>
        <c:axId val="59523456"/>
      </c:lineChart>
      <c:catAx>
        <c:axId val="5907110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59523456"/>
        <c:crosses val="autoZero"/>
        <c:auto val="1"/>
        <c:lblAlgn val="ctr"/>
        <c:lblOffset val="100"/>
      </c:catAx>
      <c:valAx>
        <c:axId val="59523456"/>
        <c:scaling>
          <c:orientation val="minMax"/>
        </c:scaling>
        <c:delete val="1"/>
        <c:axPos val="l"/>
        <c:numFmt formatCode="0" sourceLinked="1"/>
        <c:tickLblPos val="none"/>
        <c:crossAx val="5907110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it-IT" dirty="0" smtClean="0"/>
              <a:t>Global turnover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globale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Foglio1!$B$2:$B$5</c:f>
              <c:numCache>
                <c:formatCode>_-* #,##0_-;\-* #,##0_-;_-* "-"??_-;_-@_-</c:formatCode>
                <c:ptCount val="4"/>
                <c:pt idx="0">
                  <c:v>9040.2152000000006</c:v>
                </c:pt>
                <c:pt idx="1">
                  <c:v>9308.6970017999993</c:v>
                </c:pt>
                <c:pt idx="2">
                  <c:v>9419.2001037342015</c:v>
                </c:pt>
                <c:pt idx="3">
                  <c:v>10027.410540827304</c:v>
                </c:pt>
              </c:numCache>
            </c:numRef>
          </c:val>
        </c:ser>
        <c:marker val="1"/>
        <c:axId val="59658240"/>
        <c:axId val="59659776"/>
      </c:lineChart>
      <c:catAx>
        <c:axId val="5965824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59659776"/>
        <c:crosses val="autoZero"/>
        <c:auto val="1"/>
        <c:lblAlgn val="ctr"/>
        <c:lblOffset val="100"/>
      </c:catAx>
      <c:valAx>
        <c:axId val="59659776"/>
        <c:scaling>
          <c:orientation val="minMax"/>
        </c:scaling>
        <c:delete val="1"/>
        <c:axPos val="l"/>
        <c:numFmt formatCode="_-* #,##0_-;\-* #,##0_-;_-* &quot;-&quot;??_-;_-@_-" sourceLinked="1"/>
        <c:tickLblPos val="none"/>
        <c:crossAx val="5965824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095012036592639E-2"/>
          <c:y val="9.038322487346348E-2"/>
          <c:w val="0.91465434677765856"/>
          <c:h val="0.74674022580149813"/>
        </c:manualLayout>
      </c:layout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dPt>
            <c:idx val="2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4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Pharmacies</c:v>
                </c:pt>
                <c:pt idx="1">
                  <c:v>Perfume shops</c:v>
                </c:pt>
                <c:pt idx="2">
                  <c:v>Other channels</c:v>
                </c:pt>
                <c:pt idx="3">
                  <c:v>Herbalist shops</c:v>
                </c:pt>
                <c:pt idx="4">
                  <c:v>Direct sales</c:v>
                </c:pt>
                <c:pt idx="5">
                  <c:v>Hairdressing</c:v>
                </c:pt>
                <c:pt idx="6">
                  <c:v>Beauty salons</c:v>
                </c:pt>
              </c:strCache>
            </c:str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1833.8609579962431</c:v>
                </c:pt>
                <c:pt idx="1">
                  <c:v>1963.8354053935536</c:v>
                </c:pt>
                <c:pt idx="2">
                  <c:v>1905.1465442593276</c:v>
                </c:pt>
                <c:pt idx="3">
                  <c:v>431.09999999999923</c:v>
                </c:pt>
                <c:pt idx="4">
                  <c:v>462.40984570000006</c:v>
                </c:pt>
                <c:pt idx="5">
                  <c:v>557.59819139999991</c:v>
                </c:pt>
                <c:pt idx="6">
                  <c:v>225.51492096000001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Pharmacies</c:v>
                </c:pt>
                <c:pt idx="1">
                  <c:v>Perfume shops</c:v>
                </c:pt>
                <c:pt idx="2">
                  <c:v>Other channels</c:v>
                </c:pt>
                <c:pt idx="3">
                  <c:v>Herbalist shops</c:v>
                </c:pt>
                <c:pt idx="4">
                  <c:v>Direct sales</c:v>
                </c:pt>
                <c:pt idx="5">
                  <c:v>Hairdressing</c:v>
                </c:pt>
                <c:pt idx="6">
                  <c:v>Beauty salons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2" formatCode="_-* #,##0_-;\-* #,##0_-;_-* &quot;-&quot;??_-;_-@_-">
                  <c:v>1205.0751637652272</c:v>
                </c:pt>
                <c:pt idx="4" formatCode="_-* #,##0_-;\-* #,##0_-;_-* &quot;-&quot;??_-;_-@_-">
                  <c:v>239.44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4BACC6"/>
            </a:solidFill>
          </c:spPr>
          <c:cat>
            <c:strRef>
              <c:f>Foglio1!$A$2:$A$8</c:f>
              <c:strCache>
                <c:ptCount val="7"/>
                <c:pt idx="0">
                  <c:v>Pharmacies</c:v>
                </c:pt>
                <c:pt idx="1">
                  <c:v>Perfume shops</c:v>
                </c:pt>
                <c:pt idx="2">
                  <c:v>Other channels</c:v>
                </c:pt>
                <c:pt idx="3">
                  <c:v>Herbalist shops</c:v>
                </c:pt>
                <c:pt idx="4">
                  <c:v>Direct sales</c:v>
                </c:pt>
                <c:pt idx="5">
                  <c:v>Hairdressing</c:v>
                </c:pt>
                <c:pt idx="6">
                  <c:v>Beauty salons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2" formatCode="_-* #,##0_-;\-* #,##0_-;_-* &quot;-&quot;??_-;_-@_-">
                  <c:v>1023.7782919754479</c:v>
                </c:pt>
              </c:numCache>
            </c:numRef>
          </c:val>
        </c:ser>
        <c:overlap val="100"/>
        <c:axId val="38987264"/>
        <c:axId val="38988800"/>
      </c:barChart>
      <c:catAx>
        <c:axId val="38987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 i="1"/>
            </a:pPr>
            <a:endParaRPr lang="it-IT"/>
          </a:p>
        </c:txPr>
        <c:crossAx val="38988800"/>
        <c:crosses val="autoZero"/>
        <c:auto val="1"/>
        <c:lblAlgn val="ctr"/>
        <c:lblOffset val="100"/>
      </c:catAx>
      <c:valAx>
        <c:axId val="38988800"/>
        <c:scaling>
          <c:orientation val="minMax"/>
          <c:max val="4500"/>
        </c:scaling>
        <c:axPos val="l"/>
        <c:majorGridlines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900" i="1"/>
            </a:pPr>
            <a:endParaRPr lang="it-IT"/>
          </a:p>
        </c:txPr>
        <c:crossAx val="38987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42819320135516"/>
          <c:y val="8.7421414842829684E-2"/>
          <c:w val="0.83630866404105786"/>
          <c:h val="0.71532147064294105"/>
        </c:manualLayout>
      </c:layou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export</c:v>
                </c:pt>
              </c:strCache>
            </c:strRef>
          </c:tx>
          <c:spPr>
            <a:ln>
              <a:solidFill>
                <a:srgbClr val="00499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4990"/>
                </a:solidFill>
              </a:ln>
            </c:spPr>
          </c:marker>
          <c:cat>
            <c:strRef>
              <c:f>Foglio1!$A$2:$A$15</c:f>
              <c:strCache>
                <c:ptCount val="14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  <c:pt idx="11">
                  <c:v>'14</c:v>
                </c:pt>
                <c:pt idx="12">
                  <c:v>'15</c:v>
                </c:pt>
                <c:pt idx="13">
                  <c:v>'16</c:v>
                </c:pt>
              </c:strCache>
            </c:strRef>
          </c:cat>
          <c:val>
            <c:numRef>
              <c:f>Foglio1!$B$2:$B$15</c:f>
              <c:numCache>
                <c:formatCode>_-* #,##0_-;\-* #,##0_-;_-* "-"??_-;_-@_-</c:formatCode>
                <c:ptCount val="14"/>
                <c:pt idx="0">
                  <c:v>1822.4</c:v>
                </c:pt>
                <c:pt idx="1">
                  <c:v>2003.8</c:v>
                </c:pt>
                <c:pt idx="2">
                  <c:v>2143.6999999999998</c:v>
                </c:pt>
                <c:pt idx="3">
                  <c:v>2274.1999999999998</c:v>
                </c:pt>
                <c:pt idx="4">
                  <c:v>2296.6999999999998</c:v>
                </c:pt>
                <c:pt idx="5">
                  <c:v>2328.3000000000002</c:v>
                </c:pt>
                <c:pt idx="6">
                  <c:v>2053.9</c:v>
                </c:pt>
                <c:pt idx="7">
                  <c:v>2407</c:v>
                </c:pt>
                <c:pt idx="8">
                  <c:v>2671</c:v>
                </c:pt>
                <c:pt idx="9">
                  <c:v>2861</c:v>
                </c:pt>
                <c:pt idx="10">
                  <c:v>3200</c:v>
                </c:pt>
                <c:pt idx="11">
                  <c:v>3335</c:v>
                </c:pt>
                <c:pt idx="12">
                  <c:v>3807</c:v>
                </c:pt>
                <c:pt idx="13">
                  <c:v>4244.8050000000003</c:v>
                </c:pt>
              </c:numCache>
            </c:numRef>
          </c:val>
        </c:ser>
        <c:marker val="1"/>
        <c:axId val="39264640"/>
        <c:axId val="39266176"/>
      </c:lineChart>
      <c:catAx>
        <c:axId val="3926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39266176"/>
        <c:crosses val="autoZero"/>
        <c:auto val="1"/>
        <c:lblAlgn val="ctr"/>
        <c:lblOffset val="100"/>
      </c:catAx>
      <c:valAx>
        <c:axId val="39266176"/>
        <c:scaling>
          <c:orientation val="minMax"/>
          <c:min val="1500"/>
        </c:scaling>
        <c:axPos val="l"/>
        <c:majorGridlines/>
        <c:numFmt formatCode="_-* #,##0_-;\-* #,##0_-;_-* &quot;-&quot;??_-;_-@_-" sourceLinked="1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39264640"/>
        <c:crosses val="autoZero"/>
        <c:crossBetween val="between"/>
        <c:majorUnit val="500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1743841205323"/>
          <c:y val="9.5171305920786237E-2"/>
          <c:w val="0.86324079939976128"/>
          <c:h val="0.6900847755068984"/>
        </c:manualLayout>
      </c:layou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export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Foglio1!$A$2:$A$15</c:f>
              <c:strCache>
                <c:ptCount val="14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  <c:pt idx="11">
                  <c:v>'14</c:v>
                </c:pt>
                <c:pt idx="12">
                  <c:v>'15</c:v>
                </c:pt>
                <c:pt idx="13">
                  <c:v>'16</c:v>
                </c:pt>
              </c:strCache>
            </c:strRef>
          </c:cat>
          <c:val>
            <c:numRef>
              <c:f>Foglio1!$B$2:$B$15</c:f>
              <c:numCache>
                <c:formatCode>0.0</c:formatCode>
                <c:ptCount val="14"/>
                <c:pt idx="0">
                  <c:v>1399.8131999999998</c:v>
                </c:pt>
                <c:pt idx="1">
                  <c:v>1421.6113999999998</c:v>
                </c:pt>
                <c:pt idx="2">
                  <c:v>1437.0843999999995</c:v>
                </c:pt>
                <c:pt idx="3">
                  <c:v>1469.6963999999998</c:v>
                </c:pt>
                <c:pt idx="4">
                  <c:v>1492.4124000000002</c:v>
                </c:pt>
                <c:pt idx="5">
                  <c:v>1475.11</c:v>
                </c:pt>
                <c:pt idx="6">
                  <c:v>1393.922</c:v>
                </c:pt>
                <c:pt idx="7">
                  <c:v>1418.5809999999999</c:v>
                </c:pt>
                <c:pt idx="8">
                  <c:v>1426.472</c:v>
                </c:pt>
                <c:pt idx="9">
                  <c:v>1396.5160880000001</c:v>
                </c:pt>
                <c:pt idx="10">
                  <c:v>1390.9300236480001</c:v>
                </c:pt>
                <c:pt idx="11">
                  <c:v>1385.3663035534078</c:v>
                </c:pt>
                <c:pt idx="12">
                  <c:v>1393.6785013747285</c:v>
                </c:pt>
                <c:pt idx="13">
                  <c:v>1402.0405723829774</c:v>
                </c:pt>
              </c:numCache>
            </c:numRef>
          </c:val>
        </c:ser>
        <c:marker val="1"/>
        <c:axId val="39329792"/>
        <c:axId val="39331712"/>
      </c:lineChart>
      <c:catAx>
        <c:axId val="3932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39331712"/>
        <c:crosses val="autoZero"/>
        <c:auto val="1"/>
        <c:lblAlgn val="ctr"/>
        <c:lblOffset val="100"/>
      </c:catAx>
      <c:valAx>
        <c:axId val="39331712"/>
        <c:scaling>
          <c:orientation val="minMax"/>
          <c:max val="1550"/>
          <c:min val="130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39329792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2036898060509"/>
          <c:y val="2.6656639692186273E-2"/>
          <c:w val="0.73597861669817799"/>
          <c:h val="0.89207209346675442"/>
        </c:manualLayout>
      </c:layout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export 2015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10"/>
            <c:spPr>
              <a:solidFill>
                <a:srgbClr val="8064A2"/>
              </a:solidFill>
            </c:spPr>
          </c:dPt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Foglio1!$A$2:$A$12</c:f>
              <c:strCache>
                <c:ptCount val="11"/>
                <c:pt idx="0">
                  <c:v>France</c:v>
                </c:pt>
                <c:pt idx="1">
                  <c:v>Germany</c:v>
                </c:pt>
                <c:pt idx="2">
                  <c:v>United States</c:v>
                </c:pt>
                <c:pt idx="3">
                  <c:v>United Kingdom</c:v>
                </c:pt>
                <c:pt idx="4">
                  <c:v>Spain</c:v>
                </c:pt>
                <c:pt idx="5">
                  <c:v>Hong Kong </c:v>
                </c:pt>
                <c:pt idx="6">
                  <c:v>UAE</c:v>
                </c:pt>
                <c:pt idx="7">
                  <c:v>The Netherlands</c:v>
                </c:pt>
                <c:pt idx="8">
                  <c:v>Poland</c:v>
                </c:pt>
                <c:pt idx="9">
                  <c:v>Russia</c:v>
                </c:pt>
                <c:pt idx="10">
                  <c:v>South Korea</c:v>
                </c:pt>
              </c:strCache>
            </c:strRef>
          </c:cat>
          <c:val>
            <c:numRef>
              <c:f>Foglio1!$B$2:$B$12</c:f>
              <c:numCache>
                <c:formatCode>0</c:formatCode>
                <c:ptCount val="11"/>
                <c:pt idx="0">
                  <c:v>436</c:v>
                </c:pt>
                <c:pt idx="1">
                  <c:v>420</c:v>
                </c:pt>
                <c:pt idx="2">
                  <c:v>326</c:v>
                </c:pt>
                <c:pt idx="3">
                  <c:v>318</c:v>
                </c:pt>
                <c:pt idx="4">
                  <c:v>262</c:v>
                </c:pt>
                <c:pt idx="5">
                  <c:v>148</c:v>
                </c:pt>
                <c:pt idx="6">
                  <c:v>135</c:v>
                </c:pt>
                <c:pt idx="7">
                  <c:v>129</c:v>
                </c:pt>
                <c:pt idx="8">
                  <c:v>123</c:v>
                </c:pt>
                <c:pt idx="9">
                  <c:v>120</c:v>
                </c:pt>
                <c:pt idx="10">
                  <c:v>49</c:v>
                </c:pt>
              </c:numCache>
            </c:numRef>
          </c:val>
        </c:ser>
        <c:gapWidth val="88"/>
        <c:overlap val="100"/>
        <c:axId val="39471744"/>
        <c:axId val="39510400"/>
      </c:barChart>
      <c:catAx>
        <c:axId val="39471744"/>
        <c:scaling>
          <c:orientation val="minMax"/>
        </c:scaling>
        <c:axPos val="l"/>
        <c:tickLblPos val="nextTo"/>
        <c:txPr>
          <a:bodyPr anchor="ctr" anchorCtr="1"/>
          <a:lstStyle/>
          <a:p>
            <a:pPr>
              <a:defRPr sz="1000" b="0" spc="0"/>
            </a:pPr>
            <a:endParaRPr lang="it-IT"/>
          </a:p>
        </c:txPr>
        <c:crossAx val="39510400"/>
        <c:crosses val="autoZero"/>
        <c:lblAlgn val="l"/>
        <c:lblOffset val="100"/>
      </c:catAx>
      <c:valAx>
        <c:axId val="39510400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sz="800" i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39471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72494878185601"/>
          <c:y val="0"/>
          <c:w val="0.66855010243628865"/>
          <c:h val="0.94907416438348158"/>
        </c:manualLayout>
      </c:layout>
      <c:bubbleChart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solidFill>
              <a:srgbClr val="336699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BubbleSize val="1"/>
          </c:dLbls>
          <c:xVal>
            <c:numRef>
              <c:f>Foglio1!$A$2:$A$12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xVal>
          <c:yVal>
            <c:numRef>
              <c:f>Foglio1!$B$2:$B$12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4.8</c:v>
                </c:pt>
                <c:pt idx="3">
                  <c:v>6.5</c:v>
                </c:pt>
                <c:pt idx="4">
                  <c:v>8</c:v>
                </c:pt>
                <c:pt idx="5">
                  <c:v>9.1</c:v>
                </c:pt>
                <c:pt idx="6">
                  <c:v>10</c:v>
                </c:pt>
                <c:pt idx="7">
                  <c:v>10.8</c:v>
                </c:pt>
                <c:pt idx="8">
                  <c:v>11.5</c:v>
                </c:pt>
                <c:pt idx="9">
                  <c:v>12.2</c:v>
                </c:pt>
                <c:pt idx="10">
                  <c:v>13</c:v>
                </c:pt>
              </c:numCache>
            </c:numRef>
          </c:yVal>
          <c:bubbleSize>
            <c:numRef>
              <c:f>Foglio1!$C$2:$C$12</c:f>
              <c:numCache>
                <c:formatCode>0.0</c:formatCode>
                <c:ptCount val="11"/>
                <c:pt idx="0">
                  <c:v>11.444627100564349</c:v>
                </c:pt>
                <c:pt idx="1">
                  <c:v>11.033025758515235</c:v>
                </c:pt>
                <c:pt idx="2">
                  <c:v>8.5716557806900333</c:v>
                </c:pt>
                <c:pt idx="3">
                  <c:v>8.351003725578801</c:v>
                </c:pt>
                <c:pt idx="4">
                  <c:v>6.8943878542978076</c:v>
                </c:pt>
                <c:pt idx="5">
                  <c:v>3.8819227454730805</c:v>
                </c:pt>
                <c:pt idx="6">
                  <c:v>3.5501095866656862</c:v>
                </c:pt>
                <c:pt idx="7">
                  <c:v>3.4013167214906512</c:v>
                </c:pt>
                <c:pt idx="8">
                  <c:v>3.2245640967704681</c:v>
                </c:pt>
                <c:pt idx="9">
                  <c:v>3.1652201717234352</c:v>
                </c:pt>
                <c:pt idx="10">
                  <c:v>1.3</c:v>
                </c:pt>
              </c:numCache>
            </c:numRef>
          </c:bubbleSize>
        </c:ser>
        <c:bubbleScale val="100"/>
        <c:sizeRepresents val="w"/>
        <c:axId val="41693184"/>
        <c:axId val="41694720"/>
      </c:bubbleChart>
      <c:valAx>
        <c:axId val="41693184"/>
        <c:scaling>
          <c:orientation val="minMax"/>
        </c:scaling>
        <c:delete val="1"/>
        <c:axPos val="b"/>
        <c:numFmt formatCode="General" sourceLinked="1"/>
        <c:tickLblPos val="none"/>
        <c:crossAx val="41694720"/>
        <c:crosses val="autoZero"/>
        <c:crossBetween val="midCat"/>
        <c:minorUnit val="1"/>
      </c:valAx>
      <c:valAx>
        <c:axId val="41694720"/>
        <c:scaling>
          <c:orientation val="minMax"/>
          <c:max val="14"/>
          <c:min val="0"/>
        </c:scaling>
        <c:delete val="1"/>
        <c:axPos val="l"/>
        <c:numFmt formatCode="General" sourceLinked="1"/>
        <c:tickLblPos val="none"/>
        <c:crossAx val="4169318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27033965677841E-2"/>
          <c:y val="0"/>
          <c:w val="0.81474593206865364"/>
          <c:h val="0.96314496314496312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990"/>
            </a:solidFill>
          </c:spPr>
          <c:dPt>
            <c:idx val="10"/>
            <c:spPr>
              <a:solidFill>
                <a:srgbClr val="8064A2"/>
              </a:solidFill>
            </c:spPr>
          </c:dPt>
          <c:dLbls>
            <c:dLbl>
              <c:idx val="9"/>
              <c:spPr/>
              <c:txPr>
                <a:bodyPr/>
                <a:lstStyle/>
                <a:p>
                  <a:pPr>
                    <a:defRPr sz="900">
                      <a:solidFill>
                        <a:srgbClr val="FF0000"/>
                      </a:solidFill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900">
                    <a:solidFill>
                      <a:schemeClr val="tx2"/>
                    </a:solidFill>
                  </a:defRPr>
                </a:pPr>
                <a:endParaRPr lang="it-IT"/>
              </a:p>
            </c:txPr>
            <c:showVal val="1"/>
          </c:dLbls>
          <c:cat>
            <c:numRef>
              <c:f>Foglio1!$A$2:$A$12</c:f>
              <c:numCache>
                <c:formatCode>General</c:formatCode>
                <c:ptCount val="11"/>
              </c:numCache>
            </c:numRef>
          </c:cat>
          <c:val>
            <c:numRef>
              <c:f>Foglio1!$B$2:$B$12</c:f>
              <c:numCache>
                <c:formatCode>0.0</c:formatCode>
                <c:ptCount val="11"/>
                <c:pt idx="0">
                  <c:v>11.679968525462314</c:v>
                </c:pt>
                <c:pt idx="1">
                  <c:v>6.8500658341432485</c:v>
                </c:pt>
                <c:pt idx="2">
                  <c:v>31.213609688267617</c:v>
                </c:pt>
                <c:pt idx="3">
                  <c:v>18.625805969805601</c:v>
                </c:pt>
                <c:pt idx="4">
                  <c:v>22.69899185069033</c:v>
                </c:pt>
                <c:pt idx="5">
                  <c:v>31.771153441837875</c:v>
                </c:pt>
                <c:pt idx="6">
                  <c:v>15.069054539999696</c:v>
                </c:pt>
                <c:pt idx="7">
                  <c:v>11.080000002402501</c:v>
                </c:pt>
                <c:pt idx="8">
                  <c:v>14.883010280078</c:v>
                </c:pt>
                <c:pt idx="9">
                  <c:v>-13.341181622492819</c:v>
                </c:pt>
                <c:pt idx="10">
                  <c:v>12.2</c:v>
                </c:pt>
              </c:numCache>
            </c:numRef>
          </c:val>
        </c:ser>
        <c:dLbls>
          <c:showVal val="1"/>
        </c:dLbls>
        <c:gapWidth val="54"/>
        <c:overlap val="-3"/>
        <c:axId val="41727488"/>
        <c:axId val="41729024"/>
      </c:barChart>
      <c:catAx>
        <c:axId val="41727488"/>
        <c:scaling>
          <c:orientation val="minMax"/>
        </c:scaling>
        <c:axPos val="l"/>
        <c:numFmt formatCode="General" sourceLinked="1"/>
        <c:tickLblPos val="nextTo"/>
        <c:crossAx val="41729024"/>
        <c:crosses val="autoZero"/>
        <c:auto val="1"/>
        <c:lblAlgn val="ctr"/>
        <c:lblOffset val="100"/>
      </c:catAx>
      <c:valAx>
        <c:axId val="41729024"/>
        <c:scaling>
          <c:orientation val="minMax"/>
        </c:scaling>
        <c:delete val="1"/>
        <c:axPos val="b"/>
        <c:numFmt formatCode="0.0" sourceLinked="1"/>
        <c:tickLblPos val="none"/>
        <c:crossAx val="41727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362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4966"/>
          </a:xfrm>
          <a:prstGeom prst="rect">
            <a:avLst/>
          </a:prstGeom>
        </p:spPr>
        <p:txBody>
          <a:bodyPr vert="horz" lIns="99040" tIns="49519" rIns="99040" bIns="4951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8" cy="354966"/>
          </a:xfrm>
          <a:prstGeom prst="rect">
            <a:avLst/>
          </a:prstGeom>
        </p:spPr>
        <p:txBody>
          <a:bodyPr vert="horz" lIns="99040" tIns="49519" rIns="99040" bIns="49519" rtlCol="0"/>
          <a:lstStyle>
            <a:lvl1pPr algn="r">
              <a:defRPr sz="1300"/>
            </a:lvl1pPr>
          </a:lstStyle>
          <a:p>
            <a:fld id="{B2AD0E29-0DE7-4D1B-9C55-1C36CAC03672}" type="datetimeFigureOut">
              <a:rPr lang="it-IT" smtClean="0"/>
              <a:pPr/>
              <a:t>04/11/2016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34988"/>
            <a:ext cx="4725987" cy="2659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19" rIns="99040" bIns="495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6"/>
          </a:xfrm>
          <a:prstGeom prst="rect">
            <a:avLst/>
          </a:prstGeom>
        </p:spPr>
        <p:txBody>
          <a:bodyPr vert="horz" lIns="99040" tIns="49519" rIns="99040" bIns="4951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743103"/>
            <a:ext cx="4434998" cy="354966"/>
          </a:xfrm>
          <a:prstGeom prst="rect">
            <a:avLst/>
          </a:prstGeom>
        </p:spPr>
        <p:txBody>
          <a:bodyPr vert="horz" lIns="99040" tIns="49519" rIns="99040" bIns="4951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8" y="6743103"/>
            <a:ext cx="4434998" cy="354966"/>
          </a:xfrm>
          <a:prstGeom prst="rect">
            <a:avLst/>
          </a:prstGeom>
        </p:spPr>
        <p:txBody>
          <a:bodyPr vert="horz" lIns="99040" tIns="49519" rIns="99040" bIns="49519" rtlCol="0" anchor="b"/>
          <a:lstStyle>
            <a:lvl1pPr algn="r">
              <a:defRPr sz="1300"/>
            </a:lvl1pPr>
          </a:lstStyle>
          <a:p>
            <a:fld id="{24B16D94-D865-4007-BF16-B57C4027E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928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 userDrawn="1"/>
        </p:nvSpPr>
        <p:spPr>
          <a:xfrm>
            <a:off x="5598042" y="395351"/>
            <a:ext cx="310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noProof="0" smtClean="0">
                <a:solidFill>
                  <a:schemeClr val="bg1">
                    <a:lumMod val="50000"/>
                  </a:schemeClr>
                </a:solidFill>
              </a:rPr>
              <a:t>The Italian cosmetics system</a:t>
            </a:r>
            <a:endParaRPr lang="en-US" sz="1000" i="1" noProof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Immagine 14" descr="c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5580" y="795496"/>
            <a:ext cx="3551075" cy="3551076"/>
          </a:xfrm>
          <a:prstGeom prst="rect">
            <a:avLst/>
          </a:prstGeom>
        </p:spPr>
      </p:pic>
      <p:cxnSp>
        <p:nvCxnSpPr>
          <p:cNvPr id="21" name="Connettore 1 20"/>
          <p:cNvCxnSpPr/>
          <p:nvPr userDrawn="1"/>
        </p:nvCxnSpPr>
        <p:spPr>
          <a:xfrm>
            <a:off x="-42948" y="635421"/>
            <a:ext cx="9288780" cy="9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0"/>
          <p:cNvSpPr txBox="1">
            <a:spLocks/>
          </p:cNvSpPr>
          <p:nvPr userDrawn="1"/>
        </p:nvSpPr>
        <p:spPr>
          <a:xfrm>
            <a:off x="7294212" y="4656313"/>
            <a:ext cx="1397266" cy="282575"/>
          </a:xfrm>
          <a:prstGeom prst="rect">
            <a:avLst/>
          </a:prstGeom>
        </p:spPr>
        <p:txBody>
          <a:bodyPr/>
          <a:lstStyle>
            <a:lvl1pPr marL="228600" marR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it-IT" sz="10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-38100" y="4549118"/>
            <a:ext cx="9245600" cy="39600"/>
          </a:xfrm>
          <a:prstGeom prst="rect">
            <a:avLst/>
          </a:prstGeom>
          <a:solidFill>
            <a:schemeClr val="bg1"/>
          </a:solidFill>
          <a:ln w="63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9957" y="4660775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4990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5762250" y="4745832"/>
            <a:ext cx="310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baseline="0" noProof="0" dirty="0" smtClean="0">
                <a:solidFill>
                  <a:schemeClr val="bg1">
                    <a:lumMod val="50000"/>
                  </a:schemeClr>
                </a:solidFill>
              </a:rPr>
              <a:t>November, 17. </a:t>
            </a:r>
            <a:r>
              <a:rPr lang="en-US" sz="1000" i="1" noProof="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US" sz="1000" i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magine 10" descr="Logo istituzionale_Cosmetica Italia_ENG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592" y="4689321"/>
            <a:ext cx="1565050" cy="3239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EAA-A52B-4C4A-84B2-56660C0D9EFF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71AB-D0AC-47BF-A815-CC2AF7226B12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4213" y="3112294"/>
            <a:ext cx="6400800" cy="3238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800" smtClean="0">
                <a:solidFill>
                  <a:srgbClr val="7F7F7F"/>
                </a:solidFill>
                <a:latin typeface="Arial" charset="0"/>
                <a:cs typeface="Verdana" charset="0"/>
              </a:rPr>
              <a:t>© 2014 Mintel Group Ltd. All Rights Reserved. Confidential to Mintel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705"/>
            <a:ext cx="7772400" cy="432060"/>
          </a:xfrm>
        </p:spPr>
        <p:txBody>
          <a:bodyPr lIns="0" rIns="0">
            <a:normAutofit/>
          </a:bodyPr>
          <a:lstStyle>
            <a:lvl1pPr algn="l">
              <a:defRPr sz="28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460" y="2733773"/>
            <a:ext cx="7777080" cy="32404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156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47813" y="3436144"/>
            <a:ext cx="6400800" cy="3238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800" smtClean="0">
                <a:solidFill>
                  <a:srgbClr val="7F7F7F"/>
                </a:solidFill>
                <a:latin typeface="Arial" charset="0"/>
                <a:cs typeface="Verdana" charset="0"/>
              </a:rPr>
              <a:t>© 2014 Mintel Group Ltd. All Rights Reserved. Confidential to Mintel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547814" y="2625329"/>
            <a:ext cx="2592387" cy="70246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Tel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	</a:t>
            </a:r>
            <a:b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</a:b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Email</a:t>
            </a:r>
            <a:endParaRPr lang="de-DE" sz="14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Twitter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	@mintelnews</a:t>
            </a:r>
          </a:p>
        </p:txBody>
      </p:sp>
      <p:sp>
        <p:nvSpPr>
          <p:cNvPr id="8" name="Footer Placeholder 10"/>
          <p:cNvSpPr txBox="1">
            <a:spLocks/>
          </p:cNvSpPr>
          <p:nvPr/>
        </p:nvSpPr>
        <p:spPr>
          <a:xfrm>
            <a:off x="7615238" y="4677967"/>
            <a:ext cx="1079500" cy="297656"/>
          </a:xfrm>
          <a:prstGeom prst="rect">
            <a:avLst/>
          </a:prstGeom>
        </p:spPr>
        <p:txBody>
          <a:bodyPr tIns="46800" rIns="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</a:rPr>
              <a:t>mintel.com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2"/>
          </p:nvPr>
        </p:nvSpPr>
        <p:spPr>
          <a:xfrm>
            <a:off x="2491568" y="2612210"/>
            <a:ext cx="5464903" cy="685800"/>
          </a:xfrm>
        </p:spPr>
        <p:txBody>
          <a:bodyPr lIns="0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49921" y="1869652"/>
            <a:ext cx="6474519" cy="270038"/>
          </a:xfrm>
        </p:spPr>
        <p:txBody>
          <a:bodyPr lIns="0" rIns="0" anchor="t">
            <a:noAutofit/>
          </a:bodyPr>
          <a:lstStyle>
            <a:lvl1pPr algn="l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47580" y="2151168"/>
            <a:ext cx="6480900" cy="32404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4264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547813" y="3436144"/>
            <a:ext cx="6400800" cy="3238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800" smtClean="0">
                <a:solidFill>
                  <a:srgbClr val="7F7F7F"/>
                </a:solidFill>
                <a:latin typeface="Arial" charset="0"/>
                <a:cs typeface="Verdana" charset="0"/>
              </a:rPr>
              <a:t>© 2014 Mintel Group Ltd. All Rights Reserved. Confidential to Mintel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547814" y="2625329"/>
            <a:ext cx="2592387" cy="70246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Tel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	</a:t>
            </a:r>
            <a:b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</a:b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Email</a:t>
            </a:r>
            <a:endParaRPr lang="de-DE" sz="14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Twitter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	@mintelnews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749800" y="2625329"/>
            <a:ext cx="2592388" cy="70246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Tel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	</a:t>
            </a:r>
            <a:b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</a:b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Email</a:t>
            </a:r>
            <a:endParaRPr lang="de-DE" sz="14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de-DE" sz="1400" b="1" dirty="0" smtClean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Twitter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charset="0"/>
              </a:rPr>
              <a:t>	@mintelnews</a:t>
            </a:r>
          </a:p>
        </p:txBody>
      </p:sp>
      <p:sp>
        <p:nvSpPr>
          <p:cNvPr id="13" name="Footer Placeholder 10"/>
          <p:cNvSpPr txBox="1">
            <a:spLocks/>
          </p:cNvSpPr>
          <p:nvPr/>
        </p:nvSpPr>
        <p:spPr>
          <a:xfrm>
            <a:off x="7615238" y="4677967"/>
            <a:ext cx="1079500" cy="297656"/>
          </a:xfrm>
          <a:prstGeom prst="rect">
            <a:avLst/>
          </a:prstGeom>
        </p:spPr>
        <p:txBody>
          <a:bodyPr tIns="46800" rIns="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7054A3"/>
                </a:solidFill>
                <a:latin typeface="Arial" panose="020B0604020202020204" pitchFamily="34" charset="0"/>
                <a:ea typeface="ＭＳ Ｐゴシック" charset="0"/>
              </a:rPr>
              <a:t>mintel.com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921" y="1869652"/>
            <a:ext cx="2949503" cy="270038"/>
          </a:xfrm>
        </p:spPr>
        <p:txBody>
          <a:bodyPr lIns="0" rIns="0" anchor="t">
            <a:noAutofit/>
          </a:bodyPr>
          <a:lstStyle>
            <a:lvl1pPr algn="l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580" y="2151168"/>
            <a:ext cx="2952410" cy="32404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63323" y="1869282"/>
            <a:ext cx="2952750" cy="270272"/>
          </a:xfrm>
        </p:spPr>
        <p:txBody>
          <a:bodyPr lIns="0" rIns="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63323" y="2139690"/>
            <a:ext cx="2952750" cy="335523"/>
          </a:xfrm>
        </p:spPr>
        <p:txBody>
          <a:bodyPr lIns="0" r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5"/>
          </p:nvPr>
        </p:nvSpPr>
        <p:spPr>
          <a:xfrm>
            <a:off x="2491568" y="2612210"/>
            <a:ext cx="2152443" cy="685800"/>
          </a:xfrm>
        </p:spPr>
        <p:txBody>
          <a:bodyPr lIns="0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16"/>
          </p:nvPr>
        </p:nvSpPr>
        <p:spPr>
          <a:xfrm>
            <a:off x="5670996" y="2612210"/>
            <a:ext cx="2152443" cy="685800"/>
          </a:xfrm>
        </p:spPr>
        <p:txBody>
          <a:bodyPr lIns="0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957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8"/>
          <p:cNvCxnSpPr/>
          <p:nvPr/>
        </p:nvCxnSpPr>
        <p:spPr bwMode="gray">
          <a:xfrm>
            <a:off x="8027988" y="195263"/>
            <a:ext cx="0" cy="48577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7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0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3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57"/>
          <p:cNvGrpSpPr>
            <a:grpSpLocks/>
          </p:cNvGrpSpPr>
          <p:nvPr userDrawn="1"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47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VCT_Backup_ID_27806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23850" y="1653779"/>
            <a:ext cx="8496300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380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61" name="VCT_Backup_ID_27807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23850" y="2895601"/>
            <a:ext cx="8496300" cy="10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" rIns="0" bIns="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1588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3175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4763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6350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63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7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35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subtitle style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8170865" y="195264"/>
            <a:ext cx="505592" cy="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/>
          </p:cNvSpPr>
          <p:nvPr>
            <p:ph type="ctrTitle"/>
          </p:nvPr>
        </p:nvSpPr>
        <p:spPr>
          <a:xfrm>
            <a:off x="323850" y="1653779"/>
            <a:ext cx="8496300" cy="1188244"/>
          </a:xfrm>
        </p:spPr>
        <p:txBody>
          <a:bodyPr/>
          <a:lstStyle>
            <a:lvl1pPr>
              <a:defRPr sz="38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subTitle" idx="1"/>
          </p:nvPr>
        </p:nvSpPr>
        <p:spPr>
          <a:xfrm>
            <a:off x="323850" y="2895601"/>
            <a:ext cx="8496300" cy="1079897"/>
          </a:xfrm>
        </p:spPr>
        <p:txBody>
          <a:bodyPr/>
          <a:lstStyle>
            <a:lvl1pPr>
              <a:spcBef>
                <a:spcPct val="20000"/>
              </a:spcBef>
              <a:defRPr sz="2000" smtClean="0"/>
            </a:lvl1pPr>
          </a:lstStyle>
          <a:p>
            <a:pPr lvl="0"/>
            <a:r>
              <a:rPr lang="it-IT" noProof="0" dirty="0" smtClean="0"/>
              <a:t>Fare clic per modificare lo stile del sottotitolo dello schema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54" y="289198"/>
            <a:ext cx="2586022" cy="4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84769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63678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789552"/>
            <a:ext cx="8496944" cy="3996444"/>
          </a:xfrm>
        </p:spPr>
        <p:txBody>
          <a:bodyPr/>
          <a:lstStyle>
            <a:lvl2pPr marL="1588" indent="-1588">
              <a:spcAft>
                <a:spcPts val="0"/>
              </a:spcAft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518069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3528" y="2301720"/>
            <a:ext cx="1296144" cy="14581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2301720"/>
            <a:ext cx="1296144" cy="14581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90" y="3273829"/>
            <a:ext cx="2736303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294979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2301714"/>
            <a:ext cx="2736304" cy="648079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3435846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3597864"/>
            <a:ext cx="2736226" cy="16126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3273829"/>
            <a:ext cx="2736304" cy="162017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294979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2301721"/>
            <a:ext cx="2736304" cy="64807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3435846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3597864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74661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170761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170761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10" y="2679763"/>
            <a:ext cx="2736953" cy="162017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2355726"/>
            <a:ext cx="273687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1707655"/>
            <a:ext cx="2736304" cy="64807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8" y="2841780"/>
            <a:ext cx="2736875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3003798"/>
            <a:ext cx="2736226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267976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2355726"/>
            <a:ext cx="2736304" cy="16257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1707622"/>
            <a:ext cx="2736304" cy="648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2841780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3003798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332779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332779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4300300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3975907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3327794"/>
            <a:ext cx="2736304" cy="64811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4461928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4623555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4300308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3975907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3327802"/>
            <a:ext cx="2736304" cy="648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4461935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4623562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9086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F23-8DCA-4247-9862-B44B934F923C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5598042" y="395351"/>
            <a:ext cx="310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Italian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cosmetics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-42948" y="635421"/>
            <a:ext cx="9288780" cy="9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309957" y="4660775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4990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5D166-E824-4D06-88CC-83AC1F808AFD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5598042" y="4656313"/>
            <a:ext cx="31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Oct</a:t>
            </a:r>
            <a:r>
              <a:rPr lang="it-IT" sz="1000" i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b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dept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magine 10" descr="Logo istituzionale_Cosmetica Italia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592" y="4689321"/>
            <a:ext cx="1565050" cy="3239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252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95263"/>
            <a:ext cx="6335713" cy="485775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789385"/>
            <a:ext cx="8496300" cy="3996928"/>
          </a:xfrm>
        </p:spPr>
        <p:txBody>
          <a:bodyPr/>
          <a:lstStyle>
            <a:lvl2pPr marL="1588" indent="-1588"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79754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95263"/>
            <a:ext cx="6335713" cy="485775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844531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8496944" cy="1472420"/>
          </a:xfrm>
        </p:spPr>
        <p:txBody>
          <a:bodyPr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125685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8"/>
          <p:cNvCxnSpPr/>
          <p:nvPr/>
        </p:nvCxnSpPr>
        <p:spPr bwMode="gray">
          <a:xfrm>
            <a:off x="8027988" y="195263"/>
            <a:ext cx="0" cy="48577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7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0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3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57"/>
          <p:cNvGrpSpPr>
            <a:grpSpLocks/>
          </p:cNvGrpSpPr>
          <p:nvPr userDrawn="1"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47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VCT_Backup_ID_27806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23850" y="1653779"/>
            <a:ext cx="8496300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380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61" name="VCT_Backup_ID_27807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23850" y="2895601"/>
            <a:ext cx="8496300" cy="10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" rIns="0" bIns="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1588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3175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4763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6350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63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7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35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subtitle style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8170865" y="195264"/>
            <a:ext cx="505592" cy="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/>
          </p:cNvSpPr>
          <p:nvPr>
            <p:ph type="ctrTitle"/>
          </p:nvPr>
        </p:nvSpPr>
        <p:spPr>
          <a:xfrm>
            <a:off x="323850" y="1653779"/>
            <a:ext cx="8496300" cy="1188244"/>
          </a:xfrm>
        </p:spPr>
        <p:txBody>
          <a:bodyPr/>
          <a:lstStyle>
            <a:lvl1pPr>
              <a:defRPr sz="38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subTitle" idx="1"/>
          </p:nvPr>
        </p:nvSpPr>
        <p:spPr>
          <a:xfrm>
            <a:off x="323850" y="2895601"/>
            <a:ext cx="8496300" cy="1079897"/>
          </a:xfrm>
        </p:spPr>
        <p:txBody>
          <a:bodyPr/>
          <a:lstStyle>
            <a:lvl1pPr>
              <a:spcBef>
                <a:spcPct val="20000"/>
              </a:spcBef>
              <a:defRPr sz="2000" smtClean="0"/>
            </a:lvl1pPr>
          </a:lstStyle>
          <a:p>
            <a:pPr lvl="0"/>
            <a:r>
              <a:rPr lang="it-IT" noProof="0" dirty="0" smtClean="0"/>
              <a:t>Fare clic per modificare lo stile del sottotitolo dello schema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54" y="289198"/>
            <a:ext cx="2586022" cy="4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18668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15221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789552"/>
            <a:ext cx="8496944" cy="3996444"/>
          </a:xfrm>
        </p:spPr>
        <p:txBody>
          <a:bodyPr/>
          <a:lstStyle>
            <a:lvl2pPr marL="1588" indent="-1588">
              <a:spcAft>
                <a:spcPts val="0"/>
              </a:spcAft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412345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3528" y="2301720"/>
            <a:ext cx="1296144" cy="14581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2301720"/>
            <a:ext cx="1296144" cy="14581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90" y="3273829"/>
            <a:ext cx="2736303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294979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2301714"/>
            <a:ext cx="2736304" cy="648079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3435846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3597864"/>
            <a:ext cx="2736226" cy="16126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3273829"/>
            <a:ext cx="2736304" cy="162017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294979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2301721"/>
            <a:ext cx="2736304" cy="64807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3435846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3597864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464243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170761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170761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10" y="2679763"/>
            <a:ext cx="2736953" cy="162017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2355726"/>
            <a:ext cx="273687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1707655"/>
            <a:ext cx="2736304" cy="64807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8" y="2841780"/>
            <a:ext cx="2736875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3003798"/>
            <a:ext cx="2736226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267976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2355726"/>
            <a:ext cx="2736304" cy="16257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1707622"/>
            <a:ext cx="2736304" cy="648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2841780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3003798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332779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332779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4300300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3975907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3327794"/>
            <a:ext cx="2736304" cy="64811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4461928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4623555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4300308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3975907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3327802"/>
            <a:ext cx="2736304" cy="648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4461935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4623562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3271111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5725042" y="395351"/>
            <a:ext cx="310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i="1" baseline="0" dirty="0" smtClean="0">
                <a:solidFill>
                  <a:schemeClr val="bg1">
                    <a:lumMod val="50000"/>
                  </a:schemeClr>
                </a:solidFill>
              </a:rPr>
              <a:t>Kit GPPA 2015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4956" y="4671529"/>
            <a:ext cx="1983491" cy="325464"/>
          </a:xfrm>
          <a:prstGeom prst="rect">
            <a:avLst/>
          </a:prstGeom>
        </p:spPr>
      </p:pic>
      <p:sp>
        <p:nvSpPr>
          <p:cNvPr id="6" name="Rettangolo 5"/>
          <p:cNvSpPr/>
          <p:nvPr userDrawn="1"/>
        </p:nvSpPr>
        <p:spPr>
          <a:xfrm>
            <a:off x="-38100" y="4541622"/>
            <a:ext cx="9245600" cy="36000"/>
          </a:xfrm>
          <a:prstGeom prst="rect">
            <a:avLst/>
          </a:prstGeom>
          <a:solidFill>
            <a:schemeClr val="bg1"/>
          </a:solidFill>
          <a:ln w="63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-42948" y="635421"/>
            <a:ext cx="9288780" cy="9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771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237E-A6E7-4202-B69E-9F7DF10AFF2A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95263"/>
            <a:ext cx="6335713" cy="485775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789385"/>
            <a:ext cx="8496300" cy="3996928"/>
          </a:xfrm>
        </p:spPr>
        <p:txBody>
          <a:bodyPr/>
          <a:lstStyle>
            <a:lvl2pPr marL="1588" indent="-1588"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pic>
        <p:nvPicPr>
          <p:cNvPr id="4" name="Picture 7" descr="BANDA IN ALTO ALIA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53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6452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95263"/>
            <a:ext cx="6335713" cy="485775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pic>
        <p:nvPicPr>
          <p:cNvPr id="3" name="Picture 7" descr="BANDA IN ALTO ALIA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53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0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8"/>
          <p:cNvCxnSpPr/>
          <p:nvPr/>
        </p:nvCxnSpPr>
        <p:spPr bwMode="gray">
          <a:xfrm>
            <a:off x="8027988" y="195263"/>
            <a:ext cx="0" cy="48577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7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0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3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57"/>
          <p:cNvGrpSpPr>
            <a:grpSpLocks/>
          </p:cNvGrpSpPr>
          <p:nvPr userDrawn="1"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47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VCT_Backup_ID_27806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23850" y="1653779"/>
            <a:ext cx="8496300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380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61" name="VCT_Backup_ID_27807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23850" y="2895601"/>
            <a:ext cx="8496300" cy="10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" rIns="0" bIns="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1588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3175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4763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6350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63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7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35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subtitle style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8170865" y="195264"/>
            <a:ext cx="505592" cy="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/>
          </p:cNvSpPr>
          <p:nvPr>
            <p:ph type="ctrTitle"/>
          </p:nvPr>
        </p:nvSpPr>
        <p:spPr>
          <a:xfrm>
            <a:off x="323850" y="1653779"/>
            <a:ext cx="8496300" cy="1188244"/>
          </a:xfrm>
        </p:spPr>
        <p:txBody>
          <a:bodyPr/>
          <a:lstStyle>
            <a:lvl1pPr>
              <a:defRPr sz="38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subTitle" idx="1"/>
          </p:nvPr>
        </p:nvSpPr>
        <p:spPr>
          <a:xfrm>
            <a:off x="323850" y="2895601"/>
            <a:ext cx="8496300" cy="1079897"/>
          </a:xfrm>
        </p:spPr>
        <p:txBody>
          <a:bodyPr/>
          <a:lstStyle>
            <a:lvl1pPr>
              <a:spcBef>
                <a:spcPct val="20000"/>
              </a:spcBef>
              <a:defRPr sz="2000" smtClean="0"/>
            </a:lvl1pPr>
          </a:lstStyle>
          <a:p>
            <a:pPr lvl="0"/>
            <a:r>
              <a:rPr lang="it-IT" noProof="0" dirty="0" smtClean="0"/>
              <a:t>Fare clic per modificare lo stile del sottotitolo dello schema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54" y="289198"/>
            <a:ext cx="2586022" cy="4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4177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6553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789552"/>
            <a:ext cx="8496944" cy="3996444"/>
          </a:xfrm>
        </p:spPr>
        <p:txBody>
          <a:bodyPr/>
          <a:lstStyle>
            <a:lvl2pPr marL="1588" indent="-1588">
              <a:spcAft>
                <a:spcPts val="0"/>
              </a:spcAft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924426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3528" y="2301720"/>
            <a:ext cx="1296144" cy="14581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2301720"/>
            <a:ext cx="1296144" cy="145816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90" y="3273829"/>
            <a:ext cx="2736303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294979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2301714"/>
            <a:ext cx="2736304" cy="648079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3435846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3597864"/>
            <a:ext cx="2736226" cy="16126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3273829"/>
            <a:ext cx="2736304" cy="162017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294979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2301721"/>
            <a:ext cx="2736304" cy="64807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3435846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3597864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42856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170761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170761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10" y="2679763"/>
            <a:ext cx="2736953" cy="162017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2355726"/>
            <a:ext cx="273687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1707655"/>
            <a:ext cx="2736304" cy="648072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8" y="2841780"/>
            <a:ext cx="2736875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3003798"/>
            <a:ext cx="2736226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2679763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2355726"/>
            <a:ext cx="2736304" cy="16257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1707622"/>
            <a:ext cx="2736304" cy="648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2841780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3003798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332779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3327793"/>
            <a:ext cx="1295400" cy="145820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4300300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3975907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3327794"/>
            <a:ext cx="2736304" cy="64811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4461928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4623555"/>
            <a:ext cx="273687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4300308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3975907"/>
            <a:ext cx="2736304" cy="162018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3327802"/>
            <a:ext cx="2736304" cy="648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4461935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4623562"/>
            <a:ext cx="2736304" cy="161651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828687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7863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95263"/>
            <a:ext cx="6335713" cy="485775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789385"/>
            <a:ext cx="8496300" cy="3996928"/>
          </a:xfrm>
        </p:spPr>
        <p:txBody>
          <a:bodyPr/>
          <a:lstStyle>
            <a:lvl2pPr marL="1588" indent="-1588"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945423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95263"/>
            <a:ext cx="6335713" cy="485775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80151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6163-EC41-48AC-898E-EB2485E68144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8496944" cy="1472420"/>
          </a:xfrm>
        </p:spPr>
        <p:txBody>
          <a:bodyPr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5478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AD71-5A06-419C-91A6-962196D84CE3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0DD5-3BDA-48E3-B6CA-00B1EC12D017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EFDD-D855-415A-8DFA-8FB2F5C434BA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5598042" y="395351"/>
            <a:ext cx="310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Italian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cosmetics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-42948" y="635421"/>
            <a:ext cx="9288780" cy="9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309957" y="4660775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4990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5D166-E824-4D06-88CC-83AC1F808AFD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5598042" y="4656313"/>
            <a:ext cx="31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Oct</a:t>
            </a:r>
            <a:r>
              <a:rPr lang="it-IT" sz="1000" i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b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bg1">
                    <a:lumMod val="50000"/>
                  </a:schemeClr>
                </a:solidFill>
              </a:rPr>
              <a:t>dept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magine 8" descr="Logo istituzionale_Cosmetica Italia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592" y="4689321"/>
            <a:ext cx="1565050" cy="3239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D2D9-56BC-4D81-8511-2D736BE60BCE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AF92-6684-4994-8FF0-47B30386204A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jpe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ags" Target="../tags/tag1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6.jpe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BF12-D742-4548-B6EC-8C1F7D1E336B}" type="datetime1">
              <a:rPr lang="it-IT" smtClean="0"/>
              <a:pPr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653B-D323-3B47-9ABE-84FA35FEB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673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263"/>
            <a:ext cx="6335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gray">
          <a:xfrm>
            <a:off x="323850" y="789385"/>
            <a:ext cx="8496300" cy="39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Testo</a:t>
            </a:r>
          </a:p>
          <a:p>
            <a:pPr lvl="1"/>
            <a:r>
              <a:rPr lang="it-IT" dirty="0" smtClean="0"/>
              <a:t>Testo</a:t>
            </a:r>
          </a:p>
          <a:p>
            <a:pPr lvl="2"/>
            <a:r>
              <a:rPr lang="it-IT" dirty="0" smtClean="0"/>
              <a:t>Testo</a:t>
            </a:r>
          </a:p>
          <a:p>
            <a:pPr lvl="3"/>
            <a:r>
              <a:rPr lang="it-IT" dirty="0" smtClean="0"/>
              <a:t>Testo</a:t>
            </a:r>
          </a:p>
          <a:p>
            <a:pPr lvl="4"/>
            <a:r>
              <a:rPr lang="it-IT" dirty="0" smtClean="0"/>
              <a:t>Testo</a:t>
            </a:r>
          </a:p>
        </p:txBody>
      </p:sp>
      <p:sp>
        <p:nvSpPr>
          <p:cNvPr id="4" name="VCT_Marker_ID_4" hidden="1"/>
          <p:cNvSpPr/>
          <p:nvPr>
            <p:custDataLst>
              <p:tags r:id="rId12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Straight Connector 8"/>
          <p:cNvCxnSpPr/>
          <p:nvPr/>
        </p:nvCxnSpPr>
        <p:spPr bwMode="gray">
          <a:xfrm>
            <a:off x="8027988" y="195263"/>
            <a:ext cx="0" cy="48577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2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7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86"/>
          <p:cNvSpPr>
            <a:spLocks noChangeArrowheads="1"/>
          </p:cNvSpPr>
          <p:nvPr/>
        </p:nvSpPr>
        <p:spPr bwMode="gray">
          <a:xfrm>
            <a:off x="7596188" y="4948237"/>
            <a:ext cx="1223962" cy="80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506EDE17-3B4D-4794-B558-9D624719E52A}" type="slidenum">
              <a:rPr lang="it-IT" sz="800">
                <a:solidFill>
                  <a:srgbClr val="92858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800">
              <a:solidFill>
                <a:srgbClr val="9285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hteck 13"/>
          <p:cNvSpPr/>
          <p:nvPr/>
        </p:nvSpPr>
        <p:spPr bwMode="gray">
          <a:xfrm>
            <a:off x="324390" y="4948080"/>
            <a:ext cx="705600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 anchor="ctr"/>
          <a:lstStyle/>
          <a:p>
            <a:pPr marL="0" lvl="8" defTabSz="914400">
              <a:defRPr/>
            </a:pPr>
            <a:r>
              <a:rPr lang="it-IT" sz="800" dirty="0">
                <a:solidFill>
                  <a:srgbClr val="928580"/>
                </a:solidFill>
                <a:latin typeface="Arial" pitchFamily="34" charset="0"/>
                <a:cs typeface="Arial" charset="0"/>
              </a:rPr>
              <a:t>© GfK Eurisko | </a:t>
            </a:r>
            <a:r>
              <a:rPr lang="it-IT" sz="800" dirty="0" smtClean="0">
                <a:solidFill>
                  <a:srgbClr val="928580"/>
                </a:solidFill>
                <a:latin typeface="Arial" pitchFamily="34" charset="0"/>
                <a:cs typeface="Arial" charset="0"/>
              </a:rPr>
              <a:t>La Clientela della cosmetica </a:t>
            </a:r>
            <a:endParaRPr lang="it-IT" sz="800" dirty="0">
              <a:solidFill>
                <a:srgbClr val="92858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8170865" y="195264"/>
            <a:ext cx="505592" cy="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54" y="289198"/>
            <a:ext cx="2586022" cy="4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magine 68" descr="Logo_Gruppo Prodotti Professionali per Acconciatori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730" y="4648794"/>
            <a:ext cx="1280421" cy="4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3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1588" indent="-158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80975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360363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539750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263"/>
            <a:ext cx="6335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gray">
          <a:xfrm>
            <a:off x="323850" y="789385"/>
            <a:ext cx="8496300" cy="39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Testo</a:t>
            </a:r>
          </a:p>
          <a:p>
            <a:pPr lvl="1"/>
            <a:r>
              <a:rPr lang="it-IT" dirty="0" smtClean="0"/>
              <a:t>Testo</a:t>
            </a:r>
          </a:p>
          <a:p>
            <a:pPr lvl="2"/>
            <a:r>
              <a:rPr lang="it-IT" dirty="0" smtClean="0"/>
              <a:t>Testo</a:t>
            </a:r>
          </a:p>
          <a:p>
            <a:pPr lvl="3"/>
            <a:r>
              <a:rPr lang="it-IT" dirty="0" smtClean="0"/>
              <a:t>Testo</a:t>
            </a:r>
          </a:p>
          <a:p>
            <a:pPr lvl="4"/>
            <a:r>
              <a:rPr lang="it-IT" dirty="0" smtClean="0"/>
              <a:t>Testo</a:t>
            </a:r>
          </a:p>
        </p:txBody>
      </p:sp>
      <p:sp>
        <p:nvSpPr>
          <p:cNvPr id="4" name="VCT_Marker_ID_4" hidden="1"/>
          <p:cNvSpPr/>
          <p:nvPr>
            <p:custDataLst>
              <p:tags r:id="rId1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2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7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86"/>
          <p:cNvSpPr>
            <a:spLocks noChangeArrowheads="1"/>
          </p:cNvSpPr>
          <p:nvPr/>
        </p:nvSpPr>
        <p:spPr bwMode="gray">
          <a:xfrm>
            <a:off x="7596188" y="4948237"/>
            <a:ext cx="1223962" cy="80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506EDE17-3B4D-4794-B558-9D624719E52A}" type="slidenum">
              <a:rPr lang="it-IT" sz="800">
                <a:solidFill>
                  <a:srgbClr val="92858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800">
              <a:solidFill>
                <a:srgbClr val="9285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magine 64" descr="Logo_Gruppo Prodotti Professionali per Acconciatori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729" y="4648794"/>
            <a:ext cx="1280421" cy="4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1588" indent="-158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80975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360363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539750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263"/>
            <a:ext cx="6335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gray">
          <a:xfrm>
            <a:off x="323850" y="789385"/>
            <a:ext cx="8496300" cy="39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Testo</a:t>
            </a:r>
          </a:p>
          <a:p>
            <a:pPr lvl="1"/>
            <a:r>
              <a:rPr lang="it-IT" dirty="0" smtClean="0"/>
              <a:t>Testo</a:t>
            </a:r>
          </a:p>
          <a:p>
            <a:pPr lvl="2"/>
            <a:r>
              <a:rPr lang="it-IT" dirty="0" smtClean="0"/>
              <a:t>Testo</a:t>
            </a:r>
          </a:p>
          <a:p>
            <a:pPr lvl="3"/>
            <a:r>
              <a:rPr lang="it-IT" dirty="0" smtClean="0"/>
              <a:t>Testo</a:t>
            </a:r>
          </a:p>
          <a:p>
            <a:pPr lvl="4"/>
            <a:r>
              <a:rPr lang="it-IT" dirty="0" smtClean="0"/>
              <a:t>Testo</a:t>
            </a:r>
          </a:p>
        </p:txBody>
      </p:sp>
      <p:sp>
        <p:nvSpPr>
          <p:cNvPr id="4" name="VCT_Marker_ID_4" hidden="1"/>
          <p:cNvSpPr/>
          <p:nvPr>
            <p:custDataLst>
              <p:tags r:id="rId12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Straight Connector 8"/>
          <p:cNvCxnSpPr/>
          <p:nvPr userDrawn="1"/>
        </p:nvCxnSpPr>
        <p:spPr bwMode="gray">
          <a:xfrm>
            <a:off x="8027988" y="195263"/>
            <a:ext cx="0" cy="48577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2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7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86"/>
          <p:cNvSpPr>
            <a:spLocks noChangeArrowheads="1"/>
          </p:cNvSpPr>
          <p:nvPr/>
        </p:nvSpPr>
        <p:spPr bwMode="gray">
          <a:xfrm>
            <a:off x="7596188" y="4948237"/>
            <a:ext cx="1223962" cy="80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506EDE17-3B4D-4794-B558-9D624719E52A}" type="slidenum">
              <a:rPr lang="it-IT" sz="800">
                <a:solidFill>
                  <a:srgbClr val="92858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800">
              <a:solidFill>
                <a:srgbClr val="9285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hteck 13"/>
          <p:cNvSpPr/>
          <p:nvPr/>
        </p:nvSpPr>
        <p:spPr bwMode="gray">
          <a:xfrm>
            <a:off x="324390" y="4948080"/>
            <a:ext cx="705600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 anchor="ctr"/>
          <a:lstStyle/>
          <a:p>
            <a:pPr marL="0" lvl="8" defTabSz="914400">
              <a:defRPr/>
            </a:pPr>
            <a:r>
              <a:rPr lang="it-IT" sz="800" dirty="0">
                <a:solidFill>
                  <a:srgbClr val="928580"/>
                </a:solidFill>
                <a:latin typeface="Arial" pitchFamily="34" charset="0"/>
                <a:cs typeface="Arial" charset="0"/>
              </a:rPr>
              <a:t>© GfK Eurisko | </a:t>
            </a:r>
            <a:r>
              <a:rPr lang="it-IT" sz="800" dirty="0" smtClean="0">
                <a:solidFill>
                  <a:srgbClr val="928580"/>
                </a:solidFill>
                <a:latin typeface="Arial" pitchFamily="34" charset="0"/>
                <a:cs typeface="Arial" charset="0"/>
              </a:rPr>
              <a:t>La Clientela della cosmetica</a:t>
            </a:r>
            <a:endParaRPr lang="it-IT" sz="800" dirty="0">
              <a:solidFill>
                <a:srgbClr val="92858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8170865" y="195264"/>
            <a:ext cx="505592" cy="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54" y="289198"/>
            <a:ext cx="2586022" cy="4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9957" y="4729523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4990"/>
                </a:solidFill>
                <a:latin typeface="Calibri"/>
                <a:ea typeface="Verdana" pitchFamily="34" charset="0"/>
                <a:cs typeface="Calibri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0" name="Immagine 69" descr="Logo_Gruppo Prodotti Professionali per Acconciatori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6246" y="4648794"/>
            <a:ext cx="1280421" cy="4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96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1588" indent="-158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80975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360363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539750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url?sa=i&amp;source=images&amp;cd=&amp;cad=rja&amp;docid=yIZSnJKIgzWKpM&amp;tbnid=86_FBkWuUVYjUM:&amp;ved=0CAgQjRwwAA&amp;url=http://dryicons.com/icon/luna-blue-icons/chart/&amp;ei=MX9OUo2BO6Wi4gT67YHACw&amp;psig=AFQjCNHnAU_VqDFFqjXszFDo9ZY5UPEcYg&amp;ust=138096248200766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url?sa=i&amp;source=images&amp;cd=&amp;cad=rja&amp;docid=yIZSnJKIgzWKpM&amp;tbnid=86_FBkWuUVYjUM:&amp;ved=0CAgQjRwwAA&amp;url=http://dryicons.com/icon/luna-blue-icons/chart/&amp;ei=MX9OUo2BO6Wi4gT67YHACw&amp;psig=AFQjCNHnAU_VqDFFqjXszFDo9ZY5UPEcYg&amp;ust=138096248200766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ezzo c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67"/>
            <a:ext cx="9143999" cy="5035266"/>
          </a:xfrm>
          <a:prstGeom prst="rect">
            <a:avLst/>
          </a:prstGeom>
        </p:spPr>
      </p:pic>
      <p:pic>
        <p:nvPicPr>
          <p:cNvPr id="8" name="Immagine 7" descr="ci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23" y="1469528"/>
            <a:ext cx="3430302" cy="3430302"/>
          </a:xfrm>
          <a:prstGeom prst="rect">
            <a:avLst/>
          </a:prstGeom>
        </p:spPr>
      </p:pic>
      <p:pic>
        <p:nvPicPr>
          <p:cNvPr id="10" name="Immagine 9" descr="montaggio5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3" y="1805527"/>
            <a:ext cx="3313446" cy="309430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213637" y="4040049"/>
            <a:ext cx="365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Luca Nava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General Director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November, 17. 2016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4" name="Immagine 13" descr="Logo istituzionale_Cosmetica Italia_E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40" y="4221124"/>
            <a:ext cx="2787496" cy="57701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375" y="757967"/>
            <a:ext cx="8982231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800" b="1" dirty="0" smtClean="0">
                <a:solidFill>
                  <a:schemeClr val="tx2"/>
                </a:solidFill>
              </a:rPr>
              <a:t>Introduction to the Italian Cosmetic System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4691266" y="1033670"/>
            <a:ext cx="445277" cy="3180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err="1" smtClean="0">
                <a:latin typeface="Calibri" pitchFamily="34" charset="0"/>
              </a:rPr>
              <a:t>Macroeconomics</a:t>
            </a:r>
            <a:r>
              <a:rPr lang="it-IT" kern="0" dirty="0" smtClean="0">
                <a:latin typeface="Calibri" pitchFamily="34" charset="0"/>
              </a:rPr>
              <a:t> ’04-’16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31" name="Grafico 30"/>
          <p:cNvGraphicFramePr/>
          <p:nvPr>
            <p:extLst>
              <p:ext uri="{D42A27DB-BD31-4B8C-83A1-F6EECF244321}">
                <p14:modId xmlns:p14="http://schemas.microsoft.com/office/powerpoint/2010/main" xmlns="" val="2609703856"/>
              </p:ext>
            </p:extLst>
          </p:nvPr>
        </p:nvGraphicFramePr>
        <p:xfrm>
          <a:off x="461176" y="1039815"/>
          <a:ext cx="4700878" cy="124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xmlns="" val="2609744298"/>
              </p:ext>
            </p:extLst>
          </p:nvPr>
        </p:nvGraphicFramePr>
        <p:xfrm>
          <a:off x="581025" y="2767054"/>
          <a:ext cx="4555518" cy="148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5193250" y="1474197"/>
            <a:ext cx="33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4990"/>
                </a:solidFill>
              </a:rPr>
              <a:t>Italian</a:t>
            </a:r>
            <a:r>
              <a:rPr lang="it-IT" dirty="0" smtClean="0">
                <a:solidFill>
                  <a:srgbClr val="004990"/>
                </a:solidFill>
              </a:rPr>
              <a:t> </a:t>
            </a:r>
            <a:r>
              <a:rPr lang="it-IT" dirty="0" err="1" smtClean="0">
                <a:solidFill>
                  <a:srgbClr val="004990"/>
                </a:solidFill>
              </a:rPr>
              <a:t>cosmetics</a:t>
            </a:r>
            <a:r>
              <a:rPr lang="it-IT" dirty="0" smtClean="0">
                <a:solidFill>
                  <a:srgbClr val="004990"/>
                </a:solidFill>
              </a:rPr>
              <a:t> </a:t>
            </a:r>
            <a:r>
              <a:rPr lang="it-IT" dirty="0" err="1" smtClean="0">
                <a:solidFill>
                  <a:srgbClr val="004990"/>
                </a:solidFill>
              </a:rPr>
              <a:t>industry</a:t>
            </a:r>
            <a:r>
              <a:rPr lang="it-IT" dirty="0" smtClean="0">
                <a:solidFill>
                  <a:srgbClr val="004990"/>
                </a:solidFill>
              </a:rPr>
              <a:t> </a:t>
            </a:r>
            <a:r>
              <a:rPr lang="it-IT" dirty="0" err="1" smtClean="0">
                <a:solidFill>
                  <a:srgbClr val="004990"/>
                </a:solidFill>
              </a:rPr>
              <a:t>exports</a:t>
            </a:r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193250" y="3415305"/>
            <a:ext cx="33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Italian</a:t>
            </a:r>
            <a:r>
              <a:rPr lang="it-IT" dirty="0" smtClean="0">
                <a:solidFill>
                  <a:srgbClr val="FF0000"/>
                </a:solidFill>
              </a:rPr>
              <a:t> GDP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 rot="16200000">
            <a:off x="-166379" y="1548472"/>
            <a:ext cx="1089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i="1" dirty="0" err="1" smtClean="0"/>
              <a:t>Million</a:t>
            </a:r>
            <a:r>
              <a:rPr lang="it-IT" sz="900" i="1" dirty="0" smtClean="0"/>
              <a:t> euro</a:t>
            </a:r>
            <a:endParaRPr lang="it-IT" sz="900" i="1" dirty="0"/>
          </a:p>
        </p:txBody>
      </p:sp>
      <p:sp>
        <p:nvSpPr>
          <p:cNvPr id="38" name="CasellaDiTesto 37"/>
          <p:cNvSpPr txBox="1"/>
          <p:nvPr/>
        </p:nvSpPr>
        <p:spPr>
          <a:xfrm rot="16200000">
            <a:off x="-162532" y="3343984"/>
            <a:ext cx="1089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i="1" dirty="0" err="1" smtClean="0"/>
              <a:t>Billion</a:t>
            </a:r>
            <a:r>
              <a:rPr lang="it-IT" sz="900" i="1" dirty="0" smtClean="0"/>
              <a:t> euro</a:t>
            </a:r>
            <a:endParaRPr lang="it-IT" sz="900" i="1" dirty="0"/>
          </a:p>
        </p:txBody>
      </p:sp>
      <p:sp>
        <p:nvSpPr>
          <p:cNvPr id="39" name="Rettangolo 38"/>
          <p:cNvSpPr/>
          <p:nvPr/>
        </p:nvSpPr>
        <p:spPr>
          <a:xfrm>
            <a:off x="5793813" y="4248614"/>
            <a:ext cx="28892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processing by </a:t>
            </a:r>
            <a:r>
              <a:rPr lang="en-US" sz="800" i="1" u="sng" dirty="0" err="1" smtClean="0">
                <a:solidFill>
                  <a:schemeClr val="bg1">
                    <a:lumMod val="50000"/>
                  </a:schemeClr>
                </a:solidFill>
              </a:rPr>
              <a:t>Cosmetica</a:t>
            </a: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 Italia Statistics Dept. of ISTAT data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87903" y="803080"/>
            <a:ext cx="739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err="1" smtClean="0"/>
              <a:t>forecast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xmlns="" val="329841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48862" y="1136974"/>
            <a:ext cx="8781778" cy="277156"/>
          </a:xfrm>
          <a:prstGeom prst="rect">
            <a:avLst/>
          </a:prstGeom>
          <a:solidFill>
            <a:srgbClr val="F0F0F0"/>
          </a:solidFill>
          <a:ln w="190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cosmetics</a:t>
            </a:r>
            <a:r>
              <a:rPr lang="it-IT" dirty="0"/>
              <a:t>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err="1"/>
              <a:t>exports</a:t>
            </a:r>
            <a:r>
              <a:rPr lang="it-IT" dirty="0"/>
              <a:t> </a:t>
            </a:r>
            <a:r>
              <a:rPr lang="it-IT" sz="1600" b="0" i="1" dirty="0" smtClean="0"/>
              <a:t>- </a:t>
            </a:r>
            <a:r>
              <a:rPr lang="it-IT" sz="1600" b="0" i="1" dirty="0"/>
              <a:t>top 10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2719" y="704787"/>
            <a:ext cx="1132844" cy="369332"/>
          </a:xfrm>
          <a:prstGeom prst="rect">
            <a:avLst/>
          </a:prstGeom>
          <a:noFill/>
          <a:ln w="38100" cap="flat" cmpd="thickThin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it-IT" sz="9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</a:t>
            </a: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b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export in 2015</a:t>
            </a:r>
            <a:endParaRPr kumimoji="0" lang="it-IT" sz="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13000" y="682077"/>
            <a:ext cx="1086113" cy="369332"/>
          </a:xfrm>
          <a:prstGeom prst="rect">
            <a:avLst/>
          </a:prstGeom>
          <a:noFill/>
          <a:ln w="38100" cap="flat" cmpd="thickThin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exports</a:t>
            </a: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 </a:t>
            </a:r>
            <a:r>
              <a:rPr kumimoji="0" lang="it-IT" sz="9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</a:t>
            </a:r>
            <a:r>
              <a:rPr lang="it-IT" sz="900" b="1" i="1" kern="0" dirty="0">
                <a:solidFill>
                  <a:sysClr val="windowText" lastClr="000000"/>
                </a:solidFill>
                <a:latin typeface="Calibri"/>
              </a:rPr>
              <a:t>.</a:t>
            </a: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’15/’14</a:t>
            </a:r>
            <a:endParaRPr kumimoji="0" lang="it-IT" sz="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xmlns="" val="1023829962"/>
              </p:ext>
            </p:extLst>
          </p:nvPr>
        </p:nvGraphicFramePr>
        <p:xfrm>
          <a:off x="2169811" y="1051409"/>
          <a:ext cx="4820958" cy="333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9"/>
          <p:cNvSpPr/>
          <p:nvPr/>
        </p:nvSpPr>
        <p:spPr>
          <a:xfrm>
            <a:off x="344533" y="4334670"/>
            <a:ext cx="38401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processing by Cosmetica Italia Statistics Dept. of ISTAT data, figures in million euro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Grafico 16"/>
          <p:cNvGraphicFramePr/>
          <p:nvPr>
            <p:extLst>
              <p:ext uri="{D42A27DB-BD31-4B8C-83A1-F6EECF244321}">
                <p14:modId xmlns="" xmlns:p14="http://schemas.microsoft.com/office/powerpoint/2010/main" val="1332078450"/>
              </p:ext>
            </p:extLst>
          </p:nvPr>
        </p:nvGraphicFramePr>
        <p:xfrm>
          <a:off x="320041" y="1051409"/>
          <a:ext cx="1849770" cy="338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/>
          <p:cNvGraphicFramePr/>
          <p:nvPr>
            <p:extLst>
              <p:ext uri="{D42A27DB-BD31-4B8C-83A1-F6EECF244321}">
                <p14:modId xmlns="" xmlns:p14="http://schemas.microsoft.com/office/powerpoint/2010/main" val="3473638742"/>
              </p:ext>
            </p:extLst>
          </p:nvPr>
        </p:nvGraphicFramePr>
        <p:xfrm>
          <a:off x="7148223" y="1158240"/>
          <a:ext cx="1782417" cy="310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48862" y="1147607"/>
          <a:ext cx="669851" cy="297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9851"/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16.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</a:t>
                      </a:r>
                      <a:endParaRPr lang="it-IT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91947" y="830740"/>
            <a:ext cx="854362" cy="230832"/>
          </a:xfrm>
          <a:prstGeom prst="rect">
            <a:avLst/>
          </a:prstGeom>
          <a:noFill/>
          <a:ln w="38100" cap="flat" cmpd="thickThin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ranking</a:t>
            </a:r>
            <a:endParaRPr kumimoji="0" lang="it-IT" sz="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cosmetics</a:t>
            </a:r>
            <a:r>
              <a:rPr lang="it-IT" dirty="0"/>
              <a:t>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err="1" smtClean="0"/>
              <a:t>exports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South </a:t>
            </a:r>
            <a:r>
              <a:rPr lang="it-IT" dirty="0" err="1" smtClean="0"/>
              <a:t>Korea</a:t>
            </a:r>
            <a:r>
              <a:rPr lang="it-IT" dirty="0" smtClean="0"/>
              <a:t> </a:t>
            </a:r>
            <a:r>
              <a:rPr lang="it-IT" sz="1600" b="0" i="1" dirty="0" smtClean="0"/>
              <a:t>- 2015</a:t>
            </a:r>
            <a:endParaRPr lang="it-IT" b="0" i="1" dirty="0"/>
          </a:p>
        </p:txBody>
      </p:sp>
      <p:graphicFrame>
        <p:nvGraphicFramePr>
          <p:cNvPr id="40" name="Grafico 39"/>
          <p:cNvGraphicFramePr/>
          <p:nvPr/>
        </p:nvGraphicFramePr>
        <p:xfrm>
          <a:off x="-92159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CasellaDiTesto 51"/>
          <p:cNvSpPr txBox="1"/>
          <p:nvPr/>
        </p:nvSpPr>
        <p:spPr>
          <a:xfrm>
            <a:off x="690983" y="2692297"/>
            <a:ext cx="24880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Exports to </a:t>
            </a:r>
            <a:r>
              <a:rPr lang="en-US" sz="2000" b="1" dirty="0" smtClean="0">
                <a:solidFill>
                  <a:srgbClr val="7030A0"/>
                </a:solidFill>
              </a:rPr>
              <a:t>South Korea</a:t>
            </a:r>
          </a:p>
          <a:p>
            <a:pPr algn="ctr"/>
            <a:r>
              <a:rPr lang="en-US" b="1" dirty="0" smtClean="0"/>
              <a:t>49</a:t>
            </a:r>
            <a:r>
              <a:rPr lang="en-US" dirty="0" smtClean="0"/>
              <a:t> </a:t>
            </a:r>
            <a:r>
              <a:rPr lang="en-US" sz="1200" dirty="0" smtClean="0"/>
              <a:t>million euro</a:t>
            </a:r>
            <a:endParaRPr lang="en-US" sz="1200" dirty="0"/>
          </a:p>
        </p:txBody>
      </p:sp>
      <p:graphicFrame>
        <p:nvGraphicFramePr>
          <p:cNvPr id="54" name="Grafico 53"/>
          <p:cNvGraphicFramePr/>
          <p:nvPr>
            <p:extLst>
              <p:ext uri="{D42A27DB-BD31-4B8C-83A1-F6EECF244321}">
                <p14:modId xmlns:p14="http://schemas.microsoft.com/office/powerpoint/2010/main" xmlns="" val="590524604"/>
              </p:ext>
            </p:extLst>
          </p:nvPr>
        </p:nvGraphicFramePr>
        <p:xfrm>
          <a:off x="3870251" y="946706"/>
          <a:ext cx="5273749" cy="344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CasellaDiTesto 54"/>
          <p:cNvSpPr txBox="1"/>
          <p:nvPr/>
        </p:nvSpPr>
        <p:spPr>
          <a:xfrm>
            <a:off x="6170295" y="2692297"/>
            <a:ext cx="248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Worldwide</a:t>
            </a:r>
            <a:r>
              <a:rPr lang="en-US" sz="1600" dirty="0" smtClean="0"/>
              <a:t> </a:t>
            </a:r>
            <a:r>
              <a:rPr lang="en-US" sz="1200" dirty="0" smtClean="0"/>
              <a:t>Exports</a:t>
            </a:r>
            <a:endParaRPr lang="en-US" dirty="0" smtClean="0"/>
          </a:p>
          <a:p>
            <a:pPr algn="ctr"/>
            <a:r>
              <a:rPr lang="en-US" sz="1600" b="1" dirty="0" smtClean="0"/>
              <a:t>3.810 </a:t>
            </a:r>
            <a:r>
              <a:rPr lang="en-US" sz="1200" dirty="0" smtClean="0"/>
              <a:t>million euro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69973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dirty="0" smtClean="0"/>
              <a:t>...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words</a:t>
            </a:r>
            <a:r>
              <a:rPr lang="it-IT" dirty="0" smtClean="0"/>
              <a:t> on the </a:t>
            </a:r>
            <a:r>
              <a:rPr lang="it-IT" dirty="0" err="1" smtClean="0"/>
              <a:t>regulatory</a:t>
            </a:r>
            <a:r>
              <a:rPr lang="it-IT" dirty="0" smtClean="0"/>
              <a:t> system in </a:t>
            </a:r>
            <a:r>
              <a:rPr lang="it-IT" dirty="0" err="1" smtClean="0"/>
              <a:t>place</a:t>
            </a:r>
            <a:endParaRPr lang="it-IT" b="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8699" y="858743"/>
            <a:ext cx="8646762" cy="120032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Since</a:t>
            </a:r>
            <a:r>
              <a:rPr lang="it-IT" dirty="0" smtClean="0"/>
              <a:t> </a:t>
            </a:r>
            <a:r>
              <a:rPr lang="it-IT" dirty="0" err="1" smtClean="0"/>
              <a:t>July</a:t>
            </a:r>
            <a:r>
              <a:rPr lang="it-IT" dirty="0" smtClean="0"/>
              <a:t> 2013, the EU </a:t>
            </a:r>
            <a:r>
              <a:rPr lang="it-IT" dirty="0" err="1" smtClean="0"/>
              <a:t>Regulation</a:t>
            </a:r>
            <a:r>
              <a:rPr lang="it-IT" dirty="0" smtClean="0"/>
              <a:t> 1223/2009 on </a:t>
            </a:r>
            <a:r>
              <a:rPr lang="it-IT" dirty="0" err="1" smtClean="0"/>
              <a:t>cosmetics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err="1" smtClean="0"/>
              <a:t>place</a:t>
            </a:r>
            <a:r>
              <a:rPr lang="it-IT" dirty="0" smtClean="0"/>
              <a:t> (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replaced</a:t>
            </a:r>
            <a:r>
              <a:rPr lang="it-IT" dirty="0" smtClean="0"/>
              <a:t>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Directive</a:t>
            </a:r>
            <a:r>
              <a:rPr lang="it-IT" dirty="0" smtClean="0"/>
              <a:t> 76/768/EC)</a:t>
            </a:r>
            <a:br>
              <a:rPr lang="it-IT" dirty="0" smtClean="0"/>
            </a:b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r>
              <a:rPr lang="it-IT" dirty="0" smtClean="0"/>
              <a:t> for 28 EU </a:t>
            </a:r>
            <a:r>
              <a:rPr lang="it-IT" dirty="0" err="1" smtClean="0"/>
              <a:t>countries</a:t>
            </a:r>
            <a:r>
              <a:rPr lang="it-IT" dirty="0" smtClean="0"/>
              <a:t> (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including</a:t>
            </a:r>
            <a:r>
              <a:rPr lang="it-IT" dirty="0" smtClean="0"/>
              <a:t> UK): full </a:t>
            </a:r>
            <a:r>
              <a:rPr lang="it-IT" dirty="0" err="1" smtClean="0"/>
              <a:t>regulatory</a:t>
            </a:r>
            <a:r>
              <a:rPr lang="it-IT" dirty="0" smtClean="0"/>
              <a:t> </a:t>
            </a:r>
            <a:r>
              <a:rPr lang="it-IT" dirty="0" err="1" smtClean="0"/>
              <a:t>harmonisation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0748" y="2178664"/>
            <a:ext cx="8678566" cy="230832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The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pillars</a:t>
            </a:r>
            <a:endParaRPr lang="it-IT" b="1" dirty="0" smtClean="0"/>
          </a:p>
          <a:p>
            <a:pPr algn="ctr"/>
            <a:endParaRPr lang="it-IT" b="1" dirty="0" smtClean="0"/>
          </a:p>
          <a:p>
            <a:pPr marL="185738" lvl="1">
              <a:buFont typeface="Wingdings" pitchFamily="2" charset="2"/>
              <a:buChar char="ü"/>
            </a:pPr>
            <a:r>
              <a:rPr lang="it-IT" dirty="0" smtClean="0"/>
              <a:t> a </a:t>
            </a:r>
            <a:r>
              <a:rPr lang="it-IT" dirty="0" err="1" smtClean="0"/>
              <a:t>clear</a:t>
            </a:r>
            <a:r>
              <a:rPr lang="it-IT" dirty="0" smtClean="0"/>
              <a:t> and wide </a:t>
            </a:r>
            <a:r>
              <a:rPr lang="it-IT" dirty="0" err="1" smtClean="0"/>
              <a:t>definition</a:t>
            </a:r>
            <a:r>
              <a:rPr lang="it-IT" dirty="0" smtClean="0"/>
              <a:t> of “</a:t>
            </a:r>
            <a:r>
              <a:rPr lang="it-IT" dirty="0" err="1" smtClean="0"/>
              <a:t>cosmetic</a:t>
            </a:r>
            <a:r>
              <a:rPr lang="it-IT" dirty="0" smtClean="0"/>
              <a:t>” (no </a:t>
            </a:r>
            <a:r>
              <a:rPr lang="it-IT" dirty="0" err="1" smtClean="0"/>
              <a:t>cosmeceutical</a:t>
            </a:r>
            <a:r>
              <a:rPr lang="it-IT" dirty="0" smtClean="0"/>
              <a:t>, no </a:t>
            </a:r>
            <a:r>
              <a:rPr lang="it-IT" dirty="0" err="1" smtClean="0"/>
              <a:t>quasi-drug</a:t>
            </a:r>
            <a:r>
              <a:rPr lang="it-IT" dirty="0" smtClean="0"/>
              <a:t>, etc.)</a:t>
            </a:r>
          </a:p>
          <a:p>
            <a:pPr marL="185738"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in-market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at </a:t>
            </a:r>
            <a:r>
              <a:rPr lang="it-IT" dirty="0" err="1" smtClean="0"/>
              <a:t>member</a:t>
            </a:r>
            <a:r>
              <a:rPr lang="it-IT" dirty="0" smtClean="0"/>
              <a:t> state </a:t>
            </a:r>
            <a:r>
              <a:rPr lang="it-IT" dirty="0" err="1" smtClean="0"/>
              <a:t>level</a:t>
            </a:r>
            <a:r>
              <a:rPr lang="it-IT" dirty="0" smtClean="0"/>
              <a:t> (no </a:t>
            </a:r>
            <a:r>
              <a:rPr lang="it-IT" dirty="0" err="1" smtClean="0"/>
              <a:t>pre-authorisation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marketing)</a:t>
            </a:r>
          </a:p>
          <a:p>
            <a:pPr marL="185738"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roles</a:t>
            </a:r>
            <a:r>
              <a:rPr lang="it-IT" dirty="0" smtClean="0"/>
              <a:t> and </a:t>
            </a:r>
            <a:r>
              <a:rPr lang="it-IT" dirty="0" err="1" smtClean="0"/>
              <a:t>responsibilities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endParaRPr lang="it-IT" dirty="0" smtClean="0"/>
          </a:p>
          <a:p>
            <a:pPr marL="185738" lvl="1">
              <a:buFont typeface="Wingdings" pitchFamily="2" charset="2"/>
              <a:buChar char="ü"/>
            </a:pPr>
            <a:r>
              <a:rPr lang="it-IT" dirty="0" err="1" smtClean="0"/>
              <a:t>responsibility</a:t>
            </a:r>
            <a:r>
              <a:rPr lang="it-IT" dirty="0" smtClean="0"/>
              <a:t> for the </a:t>
            </a:r>
            <a:r>
              <a:rPr lang="it-IT" dirty="0" err="1" smtClean="0"/>
              <a:t>compliance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Responsible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endParaRPr lang="it-IT" dirty="0" smtClean="0"/>
          </a:p>
          <a:p>
            <a:pPr marL="185738" lvl="1">
              <a:buFont typeface="Wingdings" pitchFamily="2" charset="2"/>
              <a:buChar char="ü"/>
            </a:pPr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to </a:t>
            </a:r>
            <a:r>
              <a:rPr lang="it-IT" dirty="0" err="1" smtClean="0"/>
              <a:t>assess</a:t>
            </a:r>
            <a:r>
              <a:rPr lang="it-IT" dirty="0" smtClean="0"/>
              <a:t> the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product</a:t>
            </a:r>
            <a:r>
              <a:rPr lang="it-IT" dirty="0" smtClean="0"/>
              <a:t> </a:t>
            </a:r>
            <a:r>
              <a:rPr lang="it-IT" dirty="0" err="1" smtClean="0"/>
              <a:t>safety</a:t>
            </a:r>
            <a:r>
              <a:rPr lang="it-IT" dirty="0" smtClean="0"/>
              <a:t> (</a:t>
            </a:r>
            <a:r>
              <a:rPr lang="it-IT" dirty="0" err="1" smtClean="0"/>
              <a:t>Cosmetic</a:t>
            </a:r>
            <a:r>
              <a:rPr lang="it-IT" dirty="0" smtClean="0"/>
              <a:t> </a:t>
            </a:r>
            <a:r>
              <a:rPr lang="it-IT" dirty="0" err="1" smtClean="0"/>
              <a:t>Safety</a:t>
            </a:r>
            <a:r>
              <a:rPr lang="it-IT" dirty="0" smtClean="0"/>
              <a:t> Report)</a:t>
            </a:r>
          </a:p>
          <a:p>
            <a:pPr marL="185738" lvl="1">
              <a:buFont typeface="Wingdings" pitchFamily="2" charset="2"/>
              <a:buChar char="ü"/>
            </a:pPr>
            <a:r>
              <a:rPr lang="it-IT" dirty="0" smtClean="0"/>
              <a:t>positive and Negative Ingredient </a:t>
            </a:r>
            <a:r>
              <a:rPr lang="it-IT" dirty="0" err="1" smtClean="0"/>
              <a:t>Lists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69973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42510" y="1001864"/>
            <a:ext cx="5466241" cy="203132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The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pillars</a:t>
            </a:r>
            <a:endParaRPr lang="it-IT" b="1" dirty="0" smtClean="0"/>
          </a:p>
          <a:p>
            <a:pPr algn="ctr"/>
            <a:endParaRPr lang="it-IT" dirty="0" smtClean="0"/>
          </a:p>
          <a:p>
            <a:pPr marL="90488"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Product</a:t>
            </a:r>
            <a:r>
              <a:rPr lang="it-IT" dirty="0" smtClean="0"/>
              <a:t> </a:t>
            </a:r>
            <a:r>
              <a:rPr lang="it-IT" dirty="0" err="1" smtClean="0"/>
              <a:t>notification</a:t>
            </a:r>
            <a:r>
              <a:rPr lang="it-IT" dirty="0" smtClean="0"/>
              <a:t> </a:t>
            </a:r>
            <a:r>
              <a:rPr lang="it-IT" dirty="0" err="1" smtClean="0"/>
              <a:t>centralised</a:t>
            </a:r>
            <a:r>
              <a:rPr lang="it-IT" dirty="0" smtClean="0"/>
              <a:t> at EU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90488"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Manufacturing </a:t>
            </a:r>
            <a:r>
              <a:rPr lang="it-IT" dirty="0" err="1" smtClean="0"/>
              <a:t>Practices</a:t>
            </a:r>
            <a:r>
              <a:rPr lang="it-IT" dirty="0" smtClean="0"/>
              <a:t> (GMP)</a:t>
            </a:r>
          </a:p>
          <a:p>
            <a:pPr marL="90488"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Pre-market</a:t>
            </a:r>
            <a:r>
              <a:rPr lang="it-IT" dirty="0" smtClean="0"/>
              <a:t> </a:t>
            </a:r>
            <a:r>
              <a:rPr lang="it-IT" dirty="0" err="1" smtClean="0"/>
              <a:t>notification</a:t>
            </a:r>
            <a:r>
              <a:rPr lang="it-IT" dirty="0" smtClean="0"/>
              <a:t> of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nanomaterials</a:t>
            </a:r>
            <a:endParaRPr lang="it-IT" dirty="0" smtClean="0"/>
          </a:p>
          <a:p>
            <a:pPr marL="90488" lvl="1">
              <a:buFont typeface="Wingdings" pitchFamily="2" charset="2"/>
              <a:buChar char="ü"/>
            </a:pPr>
            <a:r>
              <a:rPr lang="it-IT" dirty="0" err="1" smtClean="0"/>
              <a:t>Cosmetovigilance</a:t>
            </a:r>
            <a:r>
              <a:rPr lang="it-IT" dirty="0" smtClean="0"/>
              <a:t> system in </a:t>
            </a:r>
            <a:r>
              <a:rPr lang="it-IT" dirty="0" err="1" smtClean="0"/>
              <a:t>place</a:t>
            </a:r>
            <a:endParaRPr lang="it-IT" dirty="0" smtClean="0"/>
          </a:p>
          <a:p>
            <a:pPr marL="90488" lvl="1"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dirty="0" err="1" smtClean="0"/>
              <a:t>Cosmetic</a:t>
            </a:r>
            <a:r>
              <a:rPr lang="it-IT" dirty="0" smtClean="0"/>
              <a:t> </a:t>
            </a:r>
            <a:r>
              <a:rPr lang="it-IT" dirty="0" err="1" smtClean="0"/>
              <a:t>claims</a:t>
            </a:r>
            <a:r>
              <a:rPr lang="it-IT" dirty="0" smtClean="0"/>
              <a:t> management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dirty="0" smtClean="0"/>
              <a:t>...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words</a:t>
            </a:r>
            <a:r>
              <a:rPr lang="it-IT" dirty="0" smtClean="0"/>
              <a:t> on the </a:t>
            </a:r>
            <a:r>
              <a:rPr lang="it-IT" dirty="0" err="1" smtClean="0"/>
              <a:t>regulatory</a:t>
            </a:r>
            <a:r>
              <a:rPr lang="it-IT" dirty="0" smtClean="0"/>
              <a:t> system in </a:t>
            </a:r>
            <a:r>
              <a:rPr lang="it-IT" dirty="0" err="1" smtClean="0"/>
              <a:t>place</a:t>
            </a:r>
            <a:endParaRPr lang="it-IT" b="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1237" y="3424737"/>
            <a:ext cx="755743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Italian Ministry of Health is the local Competent Authority, responsible for both the correct application of the Regulation and post-marketing controls.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973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ezzo c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67"/>
            <a:ext cx="9143999" cy="5035266"/>
          </a:xfrm>
          <a:prstGeom prst="rect">
            <a:avLst/>
          </a:prstGeom>
        </p:spPr>
      </p:pic>
      <p:pic>
        <p:nvPicPr>
          <p:cNvPr id="8" name="Immagine 7" descr="ci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96" y="1469528"/>
            <a:ext cx="3430302" cy="343030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9375" y="501942"/>
            <a:ext cx="8982231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800" b="1" dirty="0" smtClean="0">
                <a:solidFill>
                  <a:schemeClr val="tx2"/>
                </a:solidFill>
              </a:rPr>
              <a:t>Introduction to the Italian Cosmetic System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067728" y="1068142"/>
            <a:ext cx="498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Thank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you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1" name="Immagine 10" descr="ci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23" y="1469528"/>
            <a:ext cx="3430302" cy="3430302"/>
          </a:xfrm>
          <a:prstGeom prst="rect">
            <a:avLst/>
          </a:prstGeom>
        </p:spPr>
      </p:pic>
      <p:pic>
        <p:nvPicPr>
          <p:cNvPr id="15" name="Immagine 14" descr="montaggio5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3" y="1805527"/>
            <a:ext cx="3313446" cy="309430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213637" y="4040049"/>
            <a:ext cx="365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Luca Nava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General Director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November, 17. 2016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7" name="Immagine 16" descr="Logo istituzionale_Cosmetica Italia_E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40" y="4221124"/>
            <a:ext cx="2787496" cy="5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607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6828385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/>
              <a:t>Cosmetica Italia - </a:t>
            </a:r>
            <a:r>
              <a:rPr lang="it-IT" b="0" kern="0" dirty="0" smtClean="0"/>
              <a:t>the personal care </a:t>
            </a:r>
            <a:r>
              <a:rPr lang="en-US" b="0" kern="0" dirty="0" smtClean="0"/>
              <a:t>association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8704" y="931522"/>
            <a:ext cx="8973408" cy="35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/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4990"/>
                </a:solidFill>
                <a:latin typeface="+mn-lt"/>
              </a:defRPr>
            </a:lvl2pPr>
            <a:lvl3pPr marL="1295400" indent="-3810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4990"/>
                </a:solidFill>
                <a:latin typeface="+mn-lt"/>
              </a:defRPr>
            </a:lvl3pPr>
            <a:lvl4pPr marL="17145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4990"/>
                </a:solidFill>
                <a:latin typeface="+mn-lt"/>
              </a:defRPr>
            </a:lvl4pPr>
            <a:lvl5pPr marL="2133600" indent="-304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5pPr>
            <a:lvl6pPr marL="25908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6pPr>
            <a:lvl7pPr marL="30480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7pPr>
            <a:lvl8pPr marL="35052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8pPr>
            <a:lvl9pPr marL="39624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✓</a:t>
            </a:r>
            <a:r>
              <a:rPr lang="it-IT" sz="1800" dirty="0" err="1" smtClean="0">
                <a:solidFill>
                  <a:schemeClr val="tx1"/>
                </a:solidFill>
              </a:rPr>
              <a:t>about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</a:rPr>
              <a:t>500 </a:t>
            </a:r>
            <a:r>
              <a:rPr lang="en-US" sz="1800" b="1" dirty="0" smtClean="0">
                <a:solidFill>
                  <a:schemeClr val="tx1"/>
                </a:solidFill>
              </a:rPr>
              <a:t>companies associated </a:t>
            </a:r>
            <a:r>
              <a:rPr lang="en-US" sz="1800" dirty="0" smtClean="0">
                <a:solidFill>
                  <a:schemeClr val="tx1"/>
                </a:solidFill>
              </a:rPr>
              <a:t>(95% of them are SMEs)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it-IT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✓</a:t>
            </a:r>
            <a:r>
              <a:rPr lang="en-US" sz="1800" b="1" dirty="0" smtClean="0">
                <a:solidFill>
                  <a:schemeClr val="tx1"/>
                </a:solidFill>
              </a:rPr>
              <a:t>Industry employees: 35,000 direct </a:t>
            </a:r>
            <a:r>
              <a:rPr lang="en-US" sz="1800" dirty="0" smtClean="0">
                <a:solidFill>
                  <a:schemeClr val="tx1"/>
                </a:solidFill>
              </a:rPr>
              <a:t>(200,000 including indirect workers)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it-IT" sz="1800" dirty="0" smtClean="0">
              <a:solidFill>
                <a:schemeClr val="tx1"/>
              </a:solidFill>
            </a:endParaRPr>
          </a:p>
          <a:p>
            <a:pPr marL="263525" indent="-263525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✓</a:t>
            </a:r>
            <a:r>
              <a:rPr lang="en-US" sz="1800" dirty="0" smtClean="0">
                <a:solidFill>
                  <a:schemeClr val="tx1"/>
                </a:solidFill>
              </a:rPr>
              <a:t>Member of </a:t>
            </a:r>
            <a:r>
              <a:rPr lang="en-US" sz="1800" b="1" dirty="0" smtClean="0">
                <a:solidFill>
                  <a:schemeClr val="tx1"/>
                </a:solidFill>
              </a:rPr>
              <a:t>Cosmetics Europe </a:t>
            </a:r>
            <a:r>
              <a:rPr lang="en-US" sz="1800" dirty="0" smtClean="0">
                <a:solidFill>
                  <a:schemeClr val="tx1"/>
                </a:solidFill>
              </a:rPr>
              <a:t>(the </a:t>
            </a:r>
            <a:r>
              <a:rPr lang="en-US" sz="1800" dirty="0" err="1" smtClean="0">
                <a:solidFill>
                  <a:schemeClr val="tx1"/>
                </a:solidFill>
              </a:rPr>
              <a:t>european</a:t>
            </a:r>
            <a:r>
              <a:rPr lang="en-US" sz="1800" dirty="0" smtClean="0">
                <a:solidFill>
                  <a:schemeClr val="tx1"/>
                </a:solidFill>
              </a:rPr>
              <a:t> personal care association)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it-IT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✓</a:t>
            </a:r>
            <a:r>
              <a:rPr lang="en-US" sz="1800" dirty="0" smtClean="0">
                <a:latin typeface="LyonText-Regular"/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Achieved </a:t>
            </a:r>
            <a:r>
              <a:rPr lang="en-US" sz="1800" b="1" dirty="0" smtClean="0">
                <a:solidFill>
                  <a:schemeClr val="tx1"/>
                </a:solidFill>
              </a:rPr>
              <a:t>ISO 9001</a:t>
            </a:r>
            <a:r>
              <a:rPr lang="en-US" sz="1800" dirty="0" smtClean="0">
                <a:solidFill>
                  <a:schemeClr val="tx1"/>
                </a:solidFill>
              </a:rPr>
              <a:t>-2000 certification since June 2008 and </a:t>
            </a:r>
            <a:r>
              <a:rPr lang="en-US" sz="1800" b="1" dirty="0" smtClean="0">
                <a:solidFill>
                  <a:schemeClr val="tx1"/>
                </a:solidFill>
              </a:rPr>
              <a:t>ISO 14001</a:t>
            </a:r>
            <a:r>
              <a:rPr lang="en-US" sz="1800" dirty="0" smtClean="0">
                <a:solidFill>
                  <a:schemeClr val="tx1"/>
                </a:solidFill>
              </a:rPr>
              <a:t>-2004 since June 2013</a:t>
            </a:r>
            <a:endParaRPr lang="it-IT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3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6828385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/>
              <a:t>Cosmetica Italia - </a:t>
            </a:r>
            <a:r>
              <a:rPr lang="it-IT" b="0" kern="0" dirty="0" smtClean="0"/>
              <a:t>the personal care </a:t>
            </a:r>
            <a:r>
              <a:rPr lang="en-US" b="0" kern="0" dirty="0" smtClean="0"/>
              <a:t>association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689" y="794361"/>
            <a:ext cx="3397149" cy="14453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6000"/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4990"/>
                </a:solidFill>
                <a:latin typeface="+mn-lt"/>
              </a:defRPr>
            </a:lvl2pPr>
            <a:lvl3pPr marL="1295400" indent="-3810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4990"/>
                </a:solidFill>
                <a:latin typeface="+mn-lt"/>
              </a:defRPr>
            </a:lvl3pPr>
            <a:lvl4pPr marL="17145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4990"/>
                </a:solidFill>
                <a:latin typeface="+mn-lt"/>
              </a:defRPr>
            </a:lvl4pPr>
            <a:lvl5pPr marL="2133600" indent="-304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5pPr>
            <a:lvl6pPr marL="25908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6pPr>
            <a:lvl7pPr marL="30480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7pPr>
            <a:lvl8pPr marL="35052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8pPr>
            <a:lvl9pPr marL="39624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600">
                <a:solidFill>
                  <a:srgbClr val="004990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it-IT" sz="1600" b="1" dirty="0" err="1" smtClean="0">
                <a:solidFill>
                  <a:schemeClr val="bg1"/>
                </a:solidFill>
              </a:rPr>
              <a:t>General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Assembly</a:t>
            </a:r>
            <a:endParaRPr lang="it-IT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600" dirty="0" err="1" smtClean="0">
                <a:solidFill>
                  <a:schemeClr val="bg1"/>
                </a:solidFill>
              </a:rPr>
              <a:t>Council</a:t>
            </a:r>
            <a:r>
              <a:rPr lang="it-IT" sz="1600" dirty="0" smtClean="0">
                <a:solidFill>
                  <a:schemeClr val="bg1"/>
                </a:solidFill>
              </a:rPr>
              <a:t> (50)</a:t>
            </a:r>
          </a:p>
          <a:p>
            <a:pPr>
              <a:buNone/>
            </a:pPr>
            <a:r>
              <a:rPr lang="it-IT" sz="1600" dirty="0" err="1" smtClean="0">
                <a:solidFill>
                  <a:schemeClr val="bg1"/>
                </a:solidFill>
              </a:rPr>
              <a:t>Managing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board</a:t>
            </a:r>
            <a:r>
              <a:rPr lang="it-IT" sz="1600" dirty="0" smtClean="0">
                <a:solidFill>
                  <a:schemeClr val="bg1"/>
                </a:solidFill>
              </a:rPr>
              <a:t> (14)</a:t>
            </a:r>
          </a:p>
          <a:p>
            <a:pPr>
              <a:buNone/>
            </a:pPr>
            <a:r>
              <a:rPr lang="it-IT" sz="1600" dirty="0" err="1" smtClean="0">
                <a:solidFill>
                  <a:schemeClr val="bg1"/>
                </a:solidFill>
              </a:rPr>
              <a:t>President</a:t>
            </a:r>
            <a:r>
              <a:rPr lang="it-IT" sz="1600" dirty="0" smtClean="0">
                <a:solidFill>
                  <a:schemeClr val="bg1"/>
                </a:solidFill>
              </a:rPr>
              <a:t> (+2 </a:t>
            </a:r>
            <a:r>
              <a:rPr lang="it-IT" sz="1600" dirty="0" err="1" smtClean="0">
                <a:solidFill>
                  <a:schemeClr val="bg1"/>
                </a:solidFill>
              </a:rPr>
              <a:t>Vice-Presidents</a:t>
            </a:r>
            <a:r>
              <a:rPr lang="it-IT" sz="1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24587" y="1693695"/>
            <a:ext cx="3443565" cy="267765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600" b="1" dirty="0" err="1" smtClean="0"/>
              <a:t>Six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product</a:t>
            </a:r>
            <a:r>
              <a:rPr lang="it-IT" sz="1600" b="1" dirty="0" smtClean="0"/>
              <a:t> area </a:t>
            </a:r>
            <a:r>
              <a:rPr lang="it-IT" sz="1600" b="1" dirty="0" err="1" smtClean="0"/>
              <a:t>groups</a:t>
            </a:r>
            <a:endParaRPr lang="it-IT" sz="1600" b="1" dirty="0" smtClean="0"/>
          </a:p>
          <a:p>
            <a:pPr algn="r">
              <a:lnSpc>
                <a:spcPct val="150000"/>
              </a:lnSpc>
            </a:pPr>
            <a:r>
              <a:rPr lang="it-IT" sz="1600" dirty="0" err="1" smtClean="0"/>
              <a:t>cosmetics</a:t>
            </a:r>
            <a:r>
              <a:rPr lang="it-IT" sz="1600" dirty="0" smtClean="0"/>
              <a:t> in </a:t>
            </a:r>
            <a:r>
              <a:rPr lang="it-IT" sz="1600" dirty="0" err="1" smtClean="0"/>
              <a:t>pharmacies</a:t>
            </a:r>
            <a:endParaRPr lang="it-IT" sz="1600" dirty="0" smtClean="0"/>
          </a:p>
          <a:p>
            <a:pPr algn="r">
              <a:lnSpc>
                <a:spcPct val="150000"/>
              </a:lnSpc>
            </a:pPr>
            <a:r>
              <a:rPr lang="it-IT" sz="1600" dirty="0" err="1" smtClean="0"/>
              <a:t>cosmetics</a:t>
            </a:r>
            <a:r>
              <a:rPr lang="it-IT" sz="1600" dirty="0" smtClean="0"/>
              <a:t> for beauty </a:t>
            </a:r>
            <a:r>
              <a:rPr lang="it-IT" sz="1600" dirty="0" err="1" smtClean="0"/>
              <a:t>salons</a:t>
            </a:r>
            <a:endParaRPr lang="it-IT" sz="1600" dirty="0" smtClean="0"/>
          </a:p>
          <a:p>
            <a:pPr algn="r">
              <a:lnSpc>
                <a:spcPct val="150000"/>
              </a:lnSpc>
            </a:pPr>
            <a:r>
              <a:rPr lang="it-IT" sz="1600" dirty="0" err="1" smtClean="0"/>
              <a:t>professional</a:t>
            </a:r>
            <a:r>
              <a:rPr lang="it-IT" sz="1600" dirty="0" smtClean="0"/>
              <a:t> products for </a:t>
            </a:r>
            <a:r>
              <a:rPr lang="it-IT" sz="1600" dirty="0" err="1" smtClean="0"/>
              <a:t>hairdressers</a:t>
            </a:r>
            <a:endParaRPr lang="it-IT" sz="1600" dirty="0" smtClean="0"/>
          </a:p>
          <a:p>
            <a:pPr algn="r">
              <a:lnSpc>
                <a:spcPct val="150000"/>
              </a:lnSpc>
            </a:pPr>
            <a:r>
              <a:rPr lang="it-IT" sz="1600" dirty="0" err="1" smtClean="0"/>
              <a:t>contract</a:t>
            </a:r>
            <a:r>
              <a:rPr lang="it-IT" sz="1600" dirty="0" smtClean="0"/>
              <a:t> </a:t>
            </a:r>
            <a:r>
              <a:rPr lang="it-IT" sz="1600" dirty="0" err="1" smtClean="0"/>
              <a:t>manufactoring</a:t>
            </a:r>
            <a:endParaRPr lang="it-IT" sz="1600" dirty="0" smtClean="0"/>
          </a:p>
          <a:p>
            <a:pPr algn="r">
              <a:lnSpc>
                <a:spcPct val="150000"/>
              </a:lnSpc>
            </a:pPr>
            <a:r>
              <a:rPr lang="it-IT" sz="1600" dirty="0" err="1" smtClean="0"/>
              <a:t>cosmetics</a:t>
            </a:r>
            <a:r>
              <a:rPr lang="it-IT" sz="1600" dirty="0" smtClean="0"/>
              <a:t> in </a:t>
            </a:r>
            <a:r>
              <a:rPr lang="it-IT" sz="1600" dirty="0" err="1" smtClean="0"/>
              <a:t>herbalist</a:t>
            </a:r>
            <a:r>
              <a:rPr lang="it-IT" sz="1600" dirty="0" smtClean="0"/>
              <a:t> </a:t>
            </a:r>
            <a:r>
              <a:rPr lang="it-IT" sz="1600" dirty="0" err="1" smtClean="0"/>
              <a:t>shops</a:t>
            </a:r>
            <a:endParaRPr lang="it-IT" sz="1600" dirty="0" smtClean="0"/>
          </a:p>
          <a:p>
            <a:pPr algn="r">
              <a:lnSpc>
                <a:spcPct val="150000"/>
              </a:lnSpc>
            </a:pPr>
            <a:r>
              <a:rPr lang="it-IT" sz="1600" dirty="0" err="1" smtClean="0"/>
              <a:t>cosmetics</a:t>
            </a:r>
            <a:r>
              <a:rPr lang="it-IT" sz="1600" dirty="0" smtClean="0"/>
              <a:t> in </a:t>
            </a:r>
            <a:r>
              <a:rPr lang="it-IT" sz="1600" dirty="0" err="1" smtClean="0"/>
              <a:t>perfume</a:t>
            </a:r>
            <a:r>
              <a:rPr lang="it-IT" sz="1600" dirty="0" smtClean="0"/>
              <a:t> </a:t>
            </a:r>
            <a:r>
              <a:rPr lang="it-IT" sz="1600" dirty="0" err="1" smtClean="0"/>
              <a:t>shops</a:t>
            </a:r>
            <a:endParaRPr lang="it-IT" sz="1600" kern="0" dirty="0" smtClean="0">
              <a:latin typeface="Verdana"/>
            </a:endParaRPr>
          </a:p>
        </p:txBody>
      </p:sp>
      <p:pic>
        <p:nvPicPr>
          <p:cNvPr id="9" name="Picture 2" descr="Y:\Loghi\GRUPPI COSMETICA ITALIA\Gruppo Produzione Conto Terzi\Logo_Gruppo Produzione Conto Terzi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944" y="3217292"/>
            <a:ext cx="166979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Y:\Loghi\GRUPPI COSMETICA ITALIA\Gruppo Prodotti Professionali per Acconciatori\Logo_Gruppo Prodotti Professionali per Acconciatori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66" y="3193453"/>
            <a:ext cx="1669793" cy="540000"/>
          </a:xfrm>
          <a:prstGeom prst="rect">
            <a:avLst/>
          </a:prstGeom>
          <a:noFill/>
        </p:spPr>
      </p:pic>
      <p:pic>
        <p:nvPicPr>
          <p:cNvPr id="11" name="Picture 4" descr="Y:\Loghi\GRUPPI COSMETICA ITALIA\Gruppo Cosmetici Erboristeria\Logo_Gruppo Cosmetici Erboristeria_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81" y="3837737"/>
            <a:ext cx="1363325" cy="54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272" y="2577375"/>
            <a:ext cx="1258530" cy="46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5131" y="2592405"/>
            <a:ext cx="1401743" cy="4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6291" y="3871747"/>
            <a:ext cx="1458505" cy="4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563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6828385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/>
              <a:t>Cosmetica Italia - </a:t>
            </a:r>
            <a:r>
              <a:rPr lang="it-IT" b="0" kern="0" dirty="0" smtClean="0"/>
              <a:t>the personal care </a:t>
            </a:r>
            <a:r>
              <a:rPr lang="en-US" b="0" kern="0" dirty="0" smtClean="0"/>
              <a:t>association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0273" y="1315269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and </a:t>
            </a:r>
            <a:r>
              <a:rPr lang="it-IT" dirty="0" err="1" smtClean="0"/>
              <a:t>Regulatory</a:t>
            </a:r>
            <a:r>
              <a:rPr lang="it-IT" dirty="0" smtClean="0"/>
              <a:t> Area</a:t>
            </a:r>
            <a:endParaRPr lang="it-IT" dirty="0"/>
          </a:p>
          <a:p>
            <a:pPr marL="87313" indent="-8731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en-US" dirty="0" smtClean="0"/>
              <a:t>Taxes and Economic affairs Area</a:t>
            </a:r>
            <a:endParaRPr lang="it-IT" dirty="0"/>
          </a:p>
          <a:p>
            <a:pPr marL="87313" indent="-8731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 International Relations Area</a:t>
            </a:r>
            <a:endParaRPr lang="it-IT" dirty="0"/>
          </a:p>
          <a:p>
            <a:pPr marL="87313" indent="-8731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and 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</a:p>
          <a:p>
            <a:pPr marL="87313" indent="-8731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ABC-cosmetici.it</a:t>
            </a:r>
            <a:r>
              <a:rPr lang="it-IT" dirty="0" smtClean="0"/>
              <a:t> </a:t>
            </a:r>
            <a:r>
              <a:rPr lang="it-IT" sz="1200" dirty="0" smtClean="0"/>
              <a:t>(</a:t>
            </a:r>
            <a:r>
              <a:rPr lang="it-IT" sz="1200" dirty="0" err="1" smtClean="0"/>
              <a:t>our</a:t>
            </a:r>
            <a:r>
              <a:rPr lang="it-IT" sz="1200" dirty="0" smtClean="0"/>
              <a:t> consumer </a:t>
            </a:r>
            <a:r>
              <a:rPr lang="it-IT" sz="1200" dirty="0" err="1" smtClean="0"/>
              <a:t>focused</a:t>
            </a:r>
            <a:r>
              <a:rPr lang="it-IT" sz="1200" dirty="0" smtClean="0"/>
              <a:t> website)</a:t>
            </a:r>
            <a:endParaRPr lang="it-IT" dirty="0" smtClean="0"/>
          </a:p>
          <a:p>
            <a:pPr>
              <a:lnSpc>
                <a:spcPct val="200000"/>
              </a:lnSpc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411069" y="1311201"/>
            <a:ext cx="47695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err="1" smtClean="0"/>
              <a:t>Certification</a:t>
            </a:r>
            <a:r>
              <a:rPr lang="it-IT" dirty="0" smtClean="0"/>
              <a:t> and </a:t>
            </a:r>
            <a:r>
              <a:rPr lang="it-IT" dirty="0" err="1" smtClean="0"/>
              <a:t>testing</a:t>
            </a:r>
            <a:endParaRPr lang="it-IT" dirty="0" smtClean="0"/>
          </a:p>
          <a:p>
            <a:pPr marL="182563" indent="-18256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Training</a:t>
            </a:r>
          </a:p>
          <a:p>
            <a:pPr marL="182563" indent="-18256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err="1" smtClean="0"/>
              <a:t>School</a:t>
            </a:r>
            <a:r>
              <a:rPr lang="it-IT" dirty="0" smtClean="0"/>
              <a:t> and </a:t>
            </a:r>
            <a:r>
              <a:rPr lang="it-IT" dirty="0" err="1" smtClean="0"/>
              <a:t>university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Communication</a:t>
            </a:r>
            <a:r>
              <a:rPr lang="it-IT" dirty="0" smtClean="0"/>
              <a:t> and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relationships</a:t>
            </a:r>
            <a:endParaRPr lang="it-IT" dirty="0" smtClean="0"/>
          </a:p>
          <a:p>
            <a:pPr marL="182563" indent="-182563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meetings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entrepreneurs</a:t>
            </a:r>
            <a:endParaRPr lang="it-IT" kern="0" dirty="0" smtClean="0">
              <a:latin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3738" y="1051717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Activities</a:t>
            </a:r>
            <a:r>
              <a:rPr lang="it-IT" b="1" dirty="0" smtClean="0"/>
              <a:t> and </a:t>
            </a:r>
            <a:r>
              <a:rPr lang="it-IT" b="1" dirty="0" err="1" smtClean="0"/>
              <a:t>servicies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436383" y="1051717"/>
            <a:ext cx="8385749" cy="312180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563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26574" y="936342"/>
            <a:ext cx="4377407" cy="352978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6828385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Cosmetics in Italy: benchmark</a:t>
            </a:r>
            <a:endParaRPr lang="it-IT" b="0" kern="0" dirty="0" smtClean="0">
              <a:latin typeface="Calibri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95984" y="980981"/>
            <a:ext cx="3688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• </a:t>
            </a:r>
            <a:r>
              <a:rPr lang="en-US" sz="1600" dirty="0" smtClean="0"/>
              <a:t>The </a:t>
            </a:r>
            <a:r>
              <a:rPr lang="en-US" sz="1600" b="1" dirty="0" smtClean="0"/>
              <a:t>production/export ratio has gone up to 38% in 2015</a:t>
            </a:r>
            <a:r>
              <a:rPr lang="en-US" sz="1600" dirty="0" smtClean="0"/>
              <a:t>; other consumer goods sectors, such as the shoe market, reported a value of 80%: consequently, there are solid opportunities to further expand the </a:t>
            </a:r>
            <a:r>
              <a:rPr lang="it-IT" sz="1600" dirty="0" err="1" smtClean="0"/>
              <a:t>internationalisation</a:t>
            </a:r>
            <a:r>
              <a:rPr lang="it-IT" sz="1600" dirty="0" smtClean="0"/>
              <a:t> </a:t>
            </a:r>
            <a:r>
              <a:rPr lang="it-IT" sz="1600" dirty="0" err="1" smtClean="0"/>
              <a:t>processes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  <a:p>
            <a:r>
              <a:rPr lang="it-IT" sz="1600" dirty="0"/>
              <a:t>• </a:t>
            </a:r>
            <a:r>
              <a:rPr lang="en-US" sz="1600" dirty="0" smtClean="0"/>
              <a:t>The value of </a:t>
            </a:r>
            <a:r>
              <a:rPr lang="en-US" sz="1600" b="1" dirty="0" smtClean="0"/>
              <a:t>communication investments in cosmetics represent</a:t>
            </a:r>
          </a:p>
          <a:p>
            <a:r>
              <a:rPr lang="it-IT" sz="1600" b="1" dirty="0" smtClean="0"/>
              <a:t>44%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“</a:t>
            </a:r>
            <a:r>
              <a:rPr lang="it-IT" sz="1600" b="1" dirty="0" err="1" smtClean="0"/>
              <a:t>non-food</a:t>
            </a:r>
            <a:r>
              <a:rPr lang="it-IT" sz="1600" b="1" dirty="0" smtClean="0"/>
              <a:t>” </a:t>
            </a:r>
            <a:r>
              <a:rPr lang="it-IT" sz="1600" b="1" dirty="0" err="1" smtClean="0"/>
              <a:t>products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  <a:p>
            <a:r>
              <a:rPr lang="it-IT" sz="1600" dirty="0" smtClean="0"/>
              <a:t>• </a:t>
            </a:r>
            <a:r>
              <a:rPr lang="en-US" sz="1600" b="1" dirty="0" smtClean="0"/>
              <a:t>60% of make-up distributed around the world is produced by Italian</a:t>
            </a:r>
          </a:p>
          <a:p>
            <a:r>
              <a:rPr lang="it-IT" sz="1600" dirty="0" err="1" smtClean="0"/>
              <a:t>contract</a:t>
            </a:r>
            <a:r>
              <a:rPr lang="it-IT" sz="1600" dirty="0" smtClean="0"/>
              <a:t> </a:t>
            </a:r>
            <a:r>
              <a:rPr lang="it-IT" sz="1600" dirty="0" err="1" smtClean="0"/>
              <a:t>manufactures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4491931" y="1438420"/>
            <a:ext cx="3528000" cy="262800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• </a:t>
            </a:r>
            <a:r>
              <a:rPr lang="en-US" sz="1600" dirty="0" smtClean="0">
                <a:solidFill>
                  <a:schemeClr val="bg1"/>
                </a:solidFill>
              </a:rPr>
              <a:t>Since 1990 </a:t>
            </a:r>
            <a:r>
              <a:rPr lang="en-US" sz="1600" b="1" dirty="0" smtClean="0">
                <a:solidFill>
                  <a:schemeClr val="bg1"/>
                </a:solidFill>
              </a:rPr>
              <a:t>exports of cosmetic products reported an average growth of </a:t>
            </a:r>
            <a:r>
              <a:rPr lang="en-US" sz="1600" dirty="0" smtClean="0">
                <a:solidFill>
                  <a:schemeClr val="bg1"/>
                </a:solidFill>
              </a:rPr>
              <a:t>more than 5% per year; the highest percentage of the last decade was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reached in 2010 with +17%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/>
            </a:r>
            <a:br>
              <a:rPr lang="it-IT" sz="1600" dirty="0" smtClean="0">
                <a:solidFill>
                  <a:schemeClr val="bg1"/>
                </a:solidFill>
              </a:rPr>
            </a:br>
            <a:r>
              <a:rPr lang="it-IT" sz="1600" dirty="0" smtClean="0">
                <a:solidFill>
                  <a:schemeClr val="bg1"/>
                </a:solidFill>
              </a:rPr>
              <a:t>• </a:t>
            </a:r>
            <a:r>
              <a:rPr lang="en-US" sz="1600" dirty="0" smtClean="0">
                <a:solidFill>
                  <a:schemeClr val="bg1"/>
                </a:solidFill>
              </a:rPr>
              <a:t>In Europe </a:t>
            </a:r>
            <a:r>
              <a:rPr lang="en-US" sz="1600" b="1" dirty="0" smtClean="0">
                <a:solidFill>
                  <a:schemeClr val="bg1"/>
                </a:solidFill>
              </a:rPr>
              <a:t>Italy is the fourth cosmetics market after Germany, UK and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France</a:t>
            </a:r>
            <a:r>
              <a:rPr lang="en-US" sz="1600" dirty="0" smtClean="0">
                <a:solidFill>
                  <a:schemeClr val="bg1"/>
                </a:solidFill>
              </a:rPr>
              <a:t>; in world sales it ranks </a:t>
            </a:r>
            <a:r>
              <a:rPr lang="en-US" sz="1600" b="1" dirty="0" smtClean="0">
                <a:solidFill>
                  <a:schemeClr val="bg1"/>
                </a:solidFill>
              </a:rPr>
              <a:t>sixth</a:t>
            </a:r>
            <a:r>
              <a:rPr lang="en-US" sz="1600" dirty="0" smtClean="0">
                <a:solidFill>
                  <a:schemeClr val="bg1"/>
                </a:solidFill>
              </a:rPr>
              <a:t> (following USA and Japan)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t1.gstatic.com/images?q=tbn:ANd9GcRKH5nkGLk1W2R2cz98zugRyHctIYlcOYsnVjzVJYDzGy7VM47t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135939" y="918816"/>
            <a:ext cx="560386" cy="56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563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26574" y="936342"/>
            <a:ext cx="4377407" cy="352978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95984" y="868014"/>
            <a:ext cx="3880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• </a:t>
            </a:r>
            <a:r>
              <a:rPr lang="en-US" sz="1600" dirty="0" smtClean="0"/>
              <a:t>The </a:t>
            </a:r>
            <a:r>
              <a:rPr lang="en-US" sz="1600" b="1" dirty="0" smtClean="0"/>
              <a:t>industry provides employment for a total of 35,000 people: 54% women (by comparison the average percentage in manufacturing </a:t>
            </a:r>
            <a:r>
              <a:rPr lang="it-IT" sz="1600" dirty="0" err="1" smtClean="0"/>
              <a:t>industry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28</a:t>
            </a:r>
            <a:r>
              <a:rPr lang="it-IT" sz="1600" dirty="0" smtClean="0"/>
              <a:t>%)</a:t>
            </a:r>
            <a:endParaRPr lang="it-IT" sz="1600" dirty="0"/>
          </a:p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• </a:t>
            </a:r>
            <a:r>
              <a:rPr lang="en-US" sz="1600" b="1" dirty="0" smtClean="0"/>
              <a:t>Graduated women are approximately 1,700 (45% of graduated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in </a:t>
            </a:r>
            <a:r>
              <a:rPr lang="it-IT" sz="1600" dirty="0" err="1" smtClean="0"/>
              <a:t>cosmetic</a:t>
            </a:r>
            <a:r>
              <a:rPr lang="it-IT" sz="1600" dirty="0" smtClean="0"/>
              <a:t> </a:t>
            </a:r>
            <a:r>
              <a:rPr lang="it-IT" sz="1600" dirty="0" err="1" smtClean="0"/>
              <a:t>industry</a:t>
            </a:r>
            <a:r>
              <a:rPr lang="it-IT" sz="1600" dirty="0" smtClean="0"/>
              <a:t>)</a:t>
            </a:r>
          </a:p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• </a:t>
            </a:r>
            <a:r>
              <a:rPr lang="en-US" sz="1600" dirty="0" smtClean="0"/>
              <a:t>Considering the total amount of people employed in the sector, </a:t>
            </a:r>
            <a:r>
              <a:rPr lang="en-US" sz="1600" b="1" dirty="0" smtClean="0"/>
              <a:t>11% are graduated (whereas the national average is 6%)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4483065" y="1442628"/>
            <a:ext cx="3528000" cy="262800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• </a:t>
            </a:r>
            <a:r>
              <a:rPr lang="en-US" sz="1600" dirty="0" smtClean="0">
                <a:solidFill>
                  <a:schemeClr val="bg1"/>
                </a:solidFill>
              </a:rPr>
              <a:t>Considering </a:t>
            </a:r>
            <a:r>
              <a:rPr lang="en-US" sz="1600" b="1" dirty="0" smtClean="0">
                <a:solidFill>
                  <a:schemeClr val="bg1"/>
                </a:solidFill>
              </a:rPr>
              <a:t>contract manufacturing (third party manufacturing)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women employed represent the 75% of the total workforce</a:t>
            </a:r>
            <a:r>
              <a:rPr lang="it-IT" sz="1600" dirty="0" smtClean="0">
                <a:solidFill>
                  <a:schemeClr val="bg1"/>
                </a:solidFill>
              </a:rPr>
              <a:t/>
            </a:r>
            <a:br>
              <a:rPr lang="it-IT" sz="1600" dirty="0" smtClean="0">
                <a:solidFill>
                  <a:schemeClr val="bg1"/>
                </a:solidFill>
              </a:rPr>
            </a:br>
            <a:r>
              <a:rPr lang="it-IT" sz="1600" dirty="0" smtClean="0">
                <a:solidFill>
                  <a:schemeClr val="bg1"/>
                </a:solidFill>
              </a:rPr>
              <a:t/>
            </a:r>
            <a:br>
              <a:rPr lang="it-IT" sz="1600" dirty="0" smtClean="0">
                <a:solidFill>
                  <a:schemeClr val="bg1"/>
                </a:solidFill>
              </a:rPr>
            </a:b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• </a:t>
            </a:r>
            <a:r>
              <a:rPr lang="en-US" sz="1600" dirty="0" smtClean="0">
                <a:solidFill>
                  <a:schemeClr val="bg1"/>
                </a:solidFill>
              </a:rPr>
              <a:t>Not only graduated with a Science degree, but also </a:t>
            </a:r>
            <a:r>
              <a:rPr lang="en-US" sz="1600" b="1" dirty="0" smtClean="0">
                <a:solidFill>
                  <a:schemeClr val="bg1"/>
                </a:solidFill>
              </a:rPr>
              <a:t>graduated with competences in economics and marketing are requested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t1.gstatic.com/images?q=tbn:ANd9GcRKH5nkGLk1W2R2cz98zugRyHctIYlcOYsnVjzVJYDzGy7VM47t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135939" y="918816"/>
            <a:ext cx="560386" cy="560388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6828385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Cosmetics in Italy: benchmark</a:t>
            </a:r>
            <a:endParaRPr lang="it-IT" b="0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3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6828385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err="1">
                <a:latin typeface="Calibri" pitchFamily="34" charset="0"/>
              </a:rPr>
              <a:t>Developments</a:t>
            </a:r>
            <a:r>
              <a:rPr lang="it-IT" kern="0" dirty="0">
                <a:latin typeface="Calibri" pitchFamily="34" charset="0"/>
              </a:rPr>
              <a:t> in the Cosmetics </a:t>
            </a:r>
            <a:r>
              <a:rPr lang="it-IT" kern="0" dirty="0" err="1">
                <a:latin typeface="Calibri" pitchFamily="34" charset="0"/>
              </a:rPr>
              <a:t>Industry</a:t>
            </a:r>
            <a:endParaRPr lang="it-IT" b="0" i="1" kern="0" dirty="0">
              <a:latin typeface="Calibri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6232330" y="2703763"/>
            <a:ext cx="1620000" cy="1620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6502330" y="3243763"/>
            <a:ext cx="1080000" cy="10800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772330" y="3783763"/>
            <a:ext cx="540000" cy="540000"/>
          </a:xfrm>
          <a:prstGeom prst="ellipse">
            <a:avLst/>
          </a:prstGeom>
          <a:solidFill>
            <a:srgbClr val="D1D1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7047330" y="4085499"/>
            <a:ext cx="1732817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ysDot"/>
            <a:miter lim="800000"/>
            <a:headEnd type="oval" w="sm" len="sm"/>
          </a:ln>
          <a:effectLst/>
        </p:spPr>
      </p:cxnSp>
      <p:cxnSp>
        <p:nvCxnSpPr>
          <p:cNvPr id="26" name="Connettore 1 25"/>
          <p:cNvCxnSpPr/>
          <p:nvPr/>
        </p:nvCxnSpPr>
        <p:spPr>
          <a:xfrm>
            <a:off x="7047330" y="3613644"/>
            <a:ext cx="1732817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ysDot"/>
            <a:miter lim="800000"/>
            <a:headEnd type="oval" w="sm" len="sm"/>
          </a:ln>
          <a:effectLst/>
        </p:spPr>
      </p:cxnSp>
      <p:cxnSp>
        <p:nvCxnSpPr>
          <p:cNvPr id="27" name="Connettore 1 26"/>
          <p:cNvCxnSpPr/>
          <p:nvPr/>
        </p:nvCxnSpPr>
        <p:spPr>
          <a:xfrm>
            <a:off x="7047330" y="3141791"/>
            <a:ext cx="1732817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ysDot"/>
            <a:miter lim="800000"/>
            <a:headEnd type="oval" w="sm" len="sm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7531637" y="3912959"/>
            <a:ext cx="1248508" cy="323165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38% </a:t>
            </a:r>
            <a:r>
              <a:rPr kumimoji="0" lang="it-IT" sz="9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exports</a:t>
            </a:r>
            <a:endParaRPr kumimoji="0" lang="it-IT" sz="9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r" defTabSz="914400">
              <a:defRPr/>
            </a:pPr>
            <a:r>
              <a:rPr lang="it-IT" sz="900" i="1" kern="0" dirty="0" smtClean="0">
                <a:solidFill>
                  <a:sysClr val="windowText" lastClr="000000"/>
                </a:solidFill>
              </a:rPr>
              <a:t>(35% in 2014)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531637" y="3428455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62% </a:t>
            </a:r>
            <a:r>
              <a:rPr kumimoji="0" lang="it-IT" sz="9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Italy</a:t>
            </a:r>
            <a:endParaRPr kumimoji="0" lang="it-IT" sz="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31637" y="2959350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lvl="0" algn="r" defTabSz="914400">
              <a:defRPr/>
            </a:pPr>
            <a:r>
              <a:rPr lang="it-IT" sz="900" b="1" kern="0" dirty="0" smtClean="0">
                <a:solidFill>
                  <a:sysClr val="windowText" lastClr="000000"/>
                </a:solidFill>
              </a:rPr>
              <a:t>10,030 global</a:t>
            </a:r>
            <a:endParaRPr lang="it-IT" sz="9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522721" y="2409826"/>
            <a:ext cx="103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2015</a:t>
            </a:r>
            <a:endParaRPr kumimoji="0" lang="it-IT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2" name="Grafico 31"/>
          <p:cNvGraphicFramePr/>
          <p:nvPr/>
        </p:nvGraphicFramePr>
        <p:xfrm>
          <a:off x="474345" y="805592"/>
          <a:ext cx="2304000" cy="12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Grafico 32"/>
          <p:cNvGraphicFramePr/>
          <p:nvPr>
            <p:extLst>
              <p:ext uri="{D42A27DB-BD31-4B8C-83A1-F6EECF244321}">
                <p14:modId xmlns="" xmlns:p14="http://schemas.microsoft.com/office/powerpoint/2010/main" val="4227049280"/>
              </p:ext>
            </p:extLst>
          </p:nvPr>
        </p:nvGraphicFramePr>
        <p:xfrm>
          <a:off x="3406016" y="805592"/>
          <a:ext cx="2304000" cy="12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Grafico 33"/>
          <p:cNvGraphicFramePr/>
          <p:nvPr>
            <p:extLst>
              <p:ext uri="{D42A27DB-BD31-4B8C-83A1-F6EECF244321}">
                <p14:modId xmlns="" xmlns:p14="http://schemas.microsoft.com/office/powerpoint/2010/main" val="1456404052"/>
              </p:ext>
            </p:extLst>
          </p:nvPr>
        </p:nvGraphicFramePr>
        <p:xfrm>
          <a:off x="6355344" y="805592"/>
          <a:ext cx="2304000" cy="12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6395610"/>
              </p:ext>
            </p:extLst>
          </p:nvPr>
        </p:nvGraphicFramePr>
        <p:xfrm>
          <a:off x="440645" y="2268185"/>
          <a:ext cx="5136539" cy="2037780"/>
        </p:xfrm>
        <a:graphic>
          <a:graphicData uri="http://schemas.openxmlformats.org/drawingml/2006/table">
            <a:tbl>
              <a:tblPr lastRow="1" bandRow="1"/>
              <a:tblGrid>
                <a:gridCol w="1473604"/>
                <a:gridCol w="720000"/>
                <a:gridCol w="674936"/>
                <a:gridCol w="829343"/>
                <a:gridCol w="683103"/>
                <a:gridCol w="755553"/>
              </a:tblGrid>
              <a:tr h="545285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900" b="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figures</a:t>
                      </a:r>
                      <a:r>
                        <a:rPr lang="it-IT" sz="9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9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</a:t>
                      </a:r>
                      <a:r>
                        <a:rPr lang="it-IT" sz="900" b="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million</a:t>
                      </a:r>
                      <a:r>
                        <a:rPr lang="it-IT" sz="9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euro</a:t>
                      </a:r>
                      <a:endParaRPr lang="it-IT" sz="9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i="1" dirty="0" err="1" smtClean="0"/>
                        <a:t>final</a:t>
                      </a:r>
                      <a:r>
                        <a:rPr lang="it-IT" sz="900" i="1" dirty="0" smtClean="0"/>
                        <a:t> </a:t>
                      </a:r>
                      <a:r>
                        <a:rPr lang="it-IT" sz="900" i="1" dirty="0" err="1" smtClean="0"/>
                        <a:t>figures</a:t>
                      </a:r>
                      <a:r>
                        <a:rPr lang="it-IT" sz="900" i="1" dirty="0" smtClean="0"/>
                        <a:t/>
                      </a:r>
                      <a:br>
                        <a:rPr lang="it-IT" sz="900" i="1" dirty="0" smtClean="0"/>
                      </a:br>
                      <a:r>
                        <a:rPr lang="it-IT" sz="900" i="1" dirty="0" smtClean="0"/>
                        <a:t>2014</a:t>
                      </a:r>
                      <a:endParaRPr lang="it-IT" sz="900" i="1" dirty="0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i="1" dirty="0" err="1" smtClean="0"/>
                        <a:t>variation</a:t>
                      </a:r>
                      <a:r>
                        <a:rPr lang="it-IT" sz="900" i="1" dirty="0" smtClean="0"/>
                        <a:t> % 2014/13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i="1" dirty="0" err="1" smtClean="0"/>
                        <a:t>final</a:t>
                      </a:r>
                      <a:r>
                        <a:rPr lang="it-IT" sz="900" i="1" dirty="0" smtClean="0"/>
                        <a:t> </a:t>
                      </a:r>
                      <a:r>
                        <a:rPr lang="it-IT" sz="900" i="1" dirty="0" err="1" smtClean="0"/>
                        <a:t>figures</a:t>
                      </a:r>
                      <a:r>
                        <a:rPr lang="it-IT" sz="900" i="1" dirty="0" smtClean="0"/>
                        <a:t/>
                      </a:r>
                      <a:br>
                        <a:rPr lang="it-IT" sz="900" i="1" dirty="0" smtClean="0"/>
                      </a:br>
                      <a:r>
                        <a:rPr lang="it-IT" sz="900" i="1" dirty="0" smtClean="0"/>
                        <a:t>2015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i="1" dirty="0" err="1" smtClean="0"/>
                        <a:t>variation</a:t>
                      </a:r>
                      <a:r>
                        <a:rPr lang="it-IT" sz="900" i="1" dirty="0" smtClean="0"/>
                        <a:t> % 2015/14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i="1" dirty="0" err="1" smtClean="0"/>
                        <a:t>forecasts</a:t>
                      </a:r>
                      <a:r>
                        <a:rPr lang="it-IT" sz="900" i="1" dirty="0" smtClean="0"/>
                        <a:t> % 2016/15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kern="1200" baseline="0" dirty="0" smtClean="0"/>
                        <a:t>Turnover Italy </a:t>
                      </a:r>
                      <a:r>
                        <a:rPr lang="it-IT" sz="800" b="1" dirty="0" smtClean="0"/>
                        <a:t>(</a:t>
                      </a:r>
                      <a:r>
                        <a:rPr lang="it-IT" sz="800" b="1" i="0" u="none" strike="noStrike" baseline="0" dirty="0" smtClean="0"/>
                        <a:t>sell-in)</a:t>
                      </a:r>
                      <a:endParaRPr lang="it-IT" sz="10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6,116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-1.0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6,207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1.5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1.5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8499">
                <a:tc>
                  <a:txBody>
                    <a:bodyPr/>
                    <a:lstStyle/>
                    <a:p>
                      <a:r>
                        <a:rPr lang="it-IT" sz="1000" kern="1200" baseline="0" dirty="0" err="1" smtClean="0"/>
                        <a:t>Traditional</a:t>
                      </a:r>
                      <a:r>
                        <a:rPr lang="it-IT" sz="1000" kern="1200" baseline="0" dirty="0" smtClean="0"/>
                        <a:t> </a:t>
                      </a:r>
                      <a:r>
                        <a:rPr lang="it-IT" sz="1000" kern="1200" baseline="0" dirty="0" err="1" smtClean="0"/>
                        <a:t>channels</a:t>
                      </a:r>
                      <a:endParaRPr lang="it-IT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5,610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-0.7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5,713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1.8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2.0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8499">
                <a:tc>
                  <a:txBody>
                    <a:bodyPr/>
                    <a:lstStyle/>
                    <a:p>
                      <a:r>
                        <a:rPr lang="it-IT" sz="1000" kern="1200" baseline="0" dirty="0" smtClean="0"/>
                        <a:t>Professional </a:t>
                      </a:r>
                      <a:r>
                        <a:rPr lang="it-IT" sz="1000" kern="1200" baseline="0" dirty="0" err="1" smtClean="0"/>
                        <a:t>channels</a:t>
                      </a:r>
                      <a:endParaRPr lang="it-IT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506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-3.5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494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-2.4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 smtClean="0"/>
                        <a:t>-1.5</a:t>
                      </a:r>
                      <a:endParaRPr lang="it-IT" sz="900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98499">
                <a:tc>
                  <a:txBody>
                    <a:bodyPr/>
                    <a:lstStyle/>
                    <a:p>
                      <a:r>
                        <a:rPr lang="it-IT" sz="1000" b="1" kern="1200" baseline="0" dirty="0" err="1" smtClean="0"/>
                        <a:t>Exports</a:t>
                      </a:r>
                      <a:endParaRPr lang="it-IT" sz="10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3,333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4.9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3,810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14.2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dirty="0" smtClean="0"/>
                        <a:t>10.0</a:t>
                      </a:r>
                      <a:endParaRPr lang="it-IT" sz="900" b="1" dirty="0"/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98499">
                <a:tc>
                  <a:txBody>
                    <a:bodyPr/>
                    <a:lstStyle/>
                    <a:p>
                      <a:r>
                        <a:rPr lang="it-IT" sz="1000" b="1" i="0" kern="1200" baseline="0" dirty="0" smtClean="0">
                          <a:solidFill>
                            <a:schemeClr val="tx1"/>
                          </a:solidFill>
                        </a:rPr>
                        <a:t>Global turnover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i="0" dirty="0" smtClean="0">
                          <a:solidFill>
                            <a:schemeClr val="tx1"/>
                          </a:solidFill>
                        </a:rPr>
                        <a:t>9,449</a:t>
                      </a:r>
                      <a:endParaRPr lang="it-IT" sz="9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i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it-IT" sz="9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i="0" dirty="0" smtClean="0">
                          <a:solidFill>
                            <a:schemeClr val="tx1"/>
                          </a:solidFill>
                        </a:rPr>
                        <a:t>10,013</a:t>
                      </a:r>
                      <a:endParaRPr lang="it-IT" sz="9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i="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it-IT" sz="9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b="1" i="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it-IT" sz="9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563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Structure of the Cosmetics supply chain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>
                <a:latin typeface="Calibri"/>
              </a:rPr>
              <a:pPr/>
              <a:t>8</a:t>
            </a:fld>
            <a:endParaRPr lang="it-IT" dirty="0">
              <a:latin typeface="Calibri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85957" y="1180214"/>
          <a:ext cx="7848000" cy="30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/>
                <a:gridCol w="1188000"/>
                <a:gridCol w="1188000"/>
                <a:gridCol w="1188000"/>
                <a:gridCol w="1188000"/>
                <a:gridCol w="12240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INDUSTRY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RAW MATERIALS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MACHINERY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PACKAGING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/>
                          </a:solidFill>
                        </a:rPr>
                        <a:t>TOTAL SUPPLY CHAIN</a:t>
                      </a:r>
                      <a:endParaRPr lang="it-IT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Turnover </a:t>
                      </a:r>
                      <a:r>
                        <a:rPr lang="it-IT" sz="1400" b="1" baseline="0" dirty="0" smtClean="0"/>
                        <a:t>2014</a:t>
                      </a:r>
                    </a:p>
                    <a:p>
                      <a:pPr algn="l"/>
                      <a:r>
                        <a:rPr lang="it-IT" sz="1200" baseline="0" dirty="0" smtClean="0"/>
                        <a:t>(var.% 2014/13)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9,419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(+1.2%)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870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(+2.5%)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295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(+2.0%)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2,990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(+2,1%)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13,574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(+1.5%)</a:t>
                      </a:r>
                      <a:endParaRPr lang="it-IT" sz="1200" dirty="0"/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Turnover 2015</a:t>
                      </a:r>
                    </a:p>
                    <a:p>
                      <a:pPr algn="l"/>
                      <a:r>
                        <a:rPr lang="it-IT" sz="1200" dirty="0" smtClean="0"/>
                        <a:t>(var.% 2015/14)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10,030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(+6.6%)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895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(+3.0%)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300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(+2.0%)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3,140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(+5,0%)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14,365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(+5.8%)</a:t>
                      </a:r>
                      <a:endParaRPr lang="it-IT" sz="1200" dirty="0"/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/>
                        <a:t>Forecast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% 2016/15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+5,0%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+2,0%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+3,0%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+3,0%</a:t>
                      </a:r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+3.5%</a:t>
                      </a:r>
                      <a:endParaRPr lang="it-IT" sz="1400" dirty="0"/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/>
                        <a:t>Exports</a:t>
                      </a:r>
                      <a:r>
                        <a:rPr lang="it-IT" sz="1400" b="1" dirty="0" smtClean="0"/>
                        <a:t> 2015</a:t>
                      </a:r>
                    </a:p>
                    <a:p>
                      <a:pPr algn="l"/>
                      <a:r>
                        <a:rPr lang="it-IT" sz="1200" dirty="0" smtClean="0"/>
                        <a:t>(var.% 2015/14)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3,810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(+14.3%)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305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(+3.0%)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225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(+1.0%)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1,500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(+3,0%)</a:t>
                      </a:r>
                      <a:endParaRPr lang="it-IT" sz="12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5,840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dirty="0" smtClean="0"/>
                        <a:t>(+8.5%)</a:t>
                      </a:r>
                      <a:endParaRPr lang="it-IT" sz="1200" dirty="0"/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/>
                        <a:t>Exports</a:t>
                      </a:r>
                      <a:r>
                        <a:rPr lang="it-IT" sz="1400" b="1" dirty="0" smtClean="0"/>
                        <a:t>/turnover</a:t>
                      </a:r>
                      <a:r>
                        <a:rPr lang="it-IT" sz="1400" b="1" baseline="0" dirty="0" smtClean="0"/>
                        <a:t> 2015</a:t>
                      </a:r>
                      <a:endParaRPr lang="it-IT" sz="1400" b="1" dirty="0"/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38%</a:t>
                      </a:r>
                      <a:endParaRPr lang="it-IT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34%</a:t>
                      </a:r>
                      <a:endParaRPr lang="it-IT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74%</a:t>
                      </a:r>
                      <a:endParaRPr lang="it-IT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48%</a:t>
                      </a:r>
                      <a:endParaRPr lang="it-IT" sz="1400" b="1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41%</a:t>
                      </a:r>
                      <a:endParaRPr lang="it-IT" sz="1400" b="1" dirty="0"/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304009" y="4198620"/>
            <a:ext cx="14184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Figures in million euro</a:t>
            </a:r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53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945" y="64390"/>
            <a:ext cx="8229600" cy="5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>
                <a:latin typeface="Calibri" pitchFamily="34" charset="0"/>
              </a:rPr>
              <a:t>The </a:t>
            </a:r>
            <a:r>
              <a:rPr lang="it-IT" kern="0" dirty="0" err="1">
                <a:latin typeface="Calibri" pitchFamily="34" charset="0"/>
              </a:rPr>
              <a:t>cosmetic</a:t>
            </a:r>
            <a:r>
              <a:rPr lang="it-IT" kern="0" dirty="0">
                <a:latin typeface="Calibri" pitchFamily="34" charset="0"/>
              </a:rPr>
              <a:t> </a:t>
            </a:r>
            <a:r>
              <a:rPr lang="it-IT" kern="0" dirty="0" err="1">
                <a:latin typeface="Calibri" pitchFamily="34" charset="0"/>
              </a:rPr>
              <a:t>products</a:t>
            </a:r>
            <a:r>
              <a:rPr lang="it-IT" kern="0" dirty="0">
                <a:latin typeface="Calibri" pitchFamily="34" charset="0"/>
              </a:rPr>
              <a:t> market in </a:t>
            </a:r>
            <a:r>
              <a:rPr lang="it-IT" kern="0" dirty="0" smtClean="0">
                <a:latin typeface="Calibri" pitchFamily="34" charset="0"/>
              </a:rPr>
              <a:t>2015</a:t>
            </a:r>
            <a:endParaRPr lang="it-IT" b="0" i="1" kern="0" dirty="0">
              <a:latin typeface="Calibri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>
          <a:xfrm>
            <a:off x="4309957" y="4778375"/>
            <a:ext cx="522287" cy="365125"/>
          </a:xfrm>
        </p:spPr>
        <p:txBody>
          <a:bodyPr/>
          <a:lstStyle/>
          <a:p>
            <a:fld id="{F9A5D166-E824-4D06-88CC-83AC1F808AFD}" type="slidenum">
              <a:rPr lang="it-IT" smtClean="0"/>
              <a:pPr/>
              <a:t>9</a:t>
            </a:fld>
            <a:endParaRPr lang="it-IT" dirty="0"/>
          </a:p>
        </p:txBody>
      </p:sp>
      <p:graphicFrame>
        <p:nvGraphicFramePr>
          <p:cNvPr id="22" name="Grafico 21"/>
          <p:cNvGraphicFramePr/>
          <p:nvPr>
            <p:extLst>
              <p:ext uri="{D42A27DB-BD31-4B8C-83A1-F6EECF244321}">
                <p14:modId xmlns="" xmlns:p14="http://schemas.microsoft.com/office/powerpoint/2010/main" val="3783757553"/>
              </p:ext>
            </p:extLst>
          </p:nvPr>
        </p:nvGraphicFramePr>
        <p:xfrm>
          <a:off x="1093836" y="830885"/>
          <a:ext cx="6898547" cy="351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3871155" y="2429135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kern="0" dirty="0" smtClean="0">
                <a:solidFill>
                  <a:sysClr val="window" lastClr="FFFFFF"/>
                </a:solidFill>
              </a:rPr>
              <a:t>1.940</a:t>
            </a:r>
            <a:r>
              <a:rPr kumimoji="0" lang="it-IT" sz="700" b="1" i="0" u="none" strike="noStrike" kern="0" cap="none" spc="0" normalizeH="0" baseline="8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</a:t>
            </a:r>
            <a:endParaRPr kumimoji="0" lang="it-IT" sz="1200" b="1" i="1" u="none" strike="noStrike" kern="0" cap="none" spc="0" normalizeH="0" baseline="8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5" name="Pentagono 24"/>
          <p:cNvSpPr/>
          <p:nvPr/>
        </p:nvSpPr>
        <p:spPr>
          <a:xfrm rot="5400000">
            <a:off x="1855322" y="2242285"/>
            <a:ext cx="288000" cy="4320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0" dirty="0" smtClean="0">
                <a:solidFill>
                  <a:schemeClr val="tx2"/>
                </a:solidFill>
                <a:latin typeface="Calibri"/>
              </a:rPr>
              <a:t>+1,5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7343768" y="975319"/>
            <a:ext cx="1450974" cy="2080471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287279" y="969608"/>
            <a:ext cx="1540516" cy="2123658"/>
          </a:xfrm>
          <a:prstGeom prst="rect">
            <a:avLst/>
          </a:prstGeom>
          <a:noFill/>
          <a:ln w="38100" cap="flat" cmpd="thickThin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9,847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it-IT" sz="1200" b="1" i="1" dirty="0" err="1" smtClean="0">
                <a:solidFill>
                  <a:srgbClr val="336699"/>
                </a:solidFill>
              </a:rPr>
              <a:t>million</a:t>
            </a:r>
            <a:r>
              <a:rPr lang="it-IT" sz="1200" b="1" i="1" dirty="0" smtClean="0">
                <a:solidFill>
                  <a:srgbClr val="336699"/>
                </a:solidFill>
              </a:rPr>
              <a:t> euro</a:t>
            </a:r>
            <a:r>
              <a:rPr lang="it-IT" sz="1200" b="1" i="1" dirty="0" smtClean="0"/>
              <a:t/>
            </a:r>
            <a:br>
              <a:rPr lang="it-IT" sz="1200" b="1" i="1" dirty="0" smtClean="0"/>
            </a:br>
            <a:r>
              <a:rPr lang="it-IT" sz="1200" b="1" i="1" dirty="0" err="1" smtClean="0"/>
              <a:t>Italian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consumption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of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cosmetic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products</a:t>
            </a:r>
            <a:r>
              <a:rPr lang="it-IT" sz="1200" b="1" i="1" dirty="0" smtClean="0"/>
              <a:t> in</a:t>
            </a:r>
            <a:r>
              <a:rPr kumimoji="0" lang="it-IT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i="1" kern="0" dirty="0" smtClean="0">
                <a:solidFill>
                  <a:sysClr val="windowText" lastClr="000000"/>
                </a:solidFill>
                <a:latin typeface="Calibri"/>
              </a:rPr>
              <a:t>(var.2015-14 </a:t>
            </a:r>
            <a:r>
              <a:rPr lang="it-IT" sz="1600" b="1" i="1" kern="0" dirty="0" smtClean="0">
                <a:solidFill>
                  <a:schemeClr val="tx2"/>
                </a:solidFill>
                <a:latin typeface="Calibri"/>
              </a:rPr>
              <a:t>+1,4%</a:t>
            </a:r>
            <a:r>
              <a:rPr lang="it-IT" sz="1050" b="1" i="1" kern="0" dirty="0" smtClean="0">
                <a:solidFill>
                  <a:sysClr val="windowText" lastClr="000000"/>
                </a:solidFill>
                <a:latin typeface="Calibri"/>
              </a:rPr>
              <a:t>)</a:t>
            </a:r>
            <a:endParaRPr kumimoji="0" lang="it-IT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030833" y="4224532"/>
            <a:ext cx="145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figures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million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euro</a:t>
            </a:r>
          </a:p>
        </p:txBody>
      </p:sp>
      <p:sp>
        <p:nvSpPr>
          <p:cNvPr id="29" name="Pentagono 28"/>
          <p:cNvSpPr/>
          <p:nvPr/>
        </p:nvSpPr>
        <p:spPr>
          <a:xfrm rot="5400000">
            <a:off x="2762665" y="2240622"/>
            <a:ext cx="288000" cy="4320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0" dirty="0" smtClean="0">
                <a:solidFill>
                  <a:schemeClr val="tx2"/>
                </a:solidFill>
                <a:latin typeface="Calibri"/>
              </a:rPr>
              <a:t>+0,9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entagono 31"/>
          <p:cNvSpPr/>
          <p:nvPr/>
        </p:nvSpPr>
        <p:spPr>
          <a:xfrm rot="5400000">
            <a:off x="5456693" y="2740904"/>
            <a:ext cx="288000" cy="4320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0" dirty="0" smtClean="0">
                <a:solidFill>
                  <a:schemeClr val="tx2"/>
                </a:solidFill>
                <a:latin typeface="Calibri"/>
              </a:rPr>
              <a:t>+8,1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entagono 48"/>
          <p:cNvSpPr/>
          <p:nvPr/>
        </p:nvSpPr>
        <p:spPr>
          <a:xfrm rot="5400000">
            <a:off x="4572992" y="3147723"/>
            <a:ext cx="260667" cy="3429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kern="0" dirty="0" smtClean="0">
                <a:solidFill>
                  <a:schemeClr val="tx2"/>
                </a:solidFill>
                <a:latin typeface="Calibri"/>
              </a:rPr>
              <a:t>+2,9</a:t>
            </a: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it-IT" sz="1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789671" y="3352341"/>
            <a:ext cx="1440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/>
              <a:t>3.</a:t>
            </a:r>
            <a:endParaRPr lang="it-IT" sz="11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803842" y="3561224"/>
            <a:ext cx="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/>
              <a:t>4.</a:t>
            </a:r>
            <a:endParaRPr lang="it-IT" sz="1100" b="1" dirty="0"/>
          </a:p>
        </p:txBody>
      </p:sp>
      <p:sp>
        <p:nvSpPr>
          <p:cNvPr id="52" name="Pentagono 51"/>
          <p:cNvSpPr/>
          <p:nvPr/>
        </p:nvSpPr>
        <p:spPr>
          <a:xfrm rot="5400000">
            <a:off x="6336272" y="2936603"/>
            <a:ext cx="288000" cy="4320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-2,2%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entagono 52"/>
          <p:cNvSpPr/>
          <p:nvPr/>
        </p:nvSpPr>
        <p:spPr>
          <a:xfrm rot="5400000">
            <a:off x="7284805" y="3195180"/>
            <a:ext cx="288000" cy="4320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0" noProof="0" dirty="0" smtClean="0">
                <a:solidFill>
                  <a:schemeClr val="tx2"/>
                </a:solidFill>
                <a:latin typeface="Calibri"/>
              </a:rPr>
              <a:t>-3,2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entagono 53"/>
          <p:cNvSpPr/>
          <p:nvPr/>
        </p:nvSpPr>
        <p:spPr>
          <a:xfrm rot="5400000">
            <a:off x="3659718" y="761961"/>
            <a:ext cx="288000" cy="432000"/>
          </a:xfrm>
          <a:prstGeom prst="homePlate">
            <a:avLst/>
          </a:prstGeom>
          <a:solidFill>
            <a:sysClr val="window" lastClr="FFFFFF"/>
          </a:solidFill>
          <a:ln w="952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0" noProof="0" dirty="0" smtClean="0">
                <a:solidFill>
                  <a:schemeClr val="tx2"/>
                </a:solidFill>
                <a:latin typeface="Calibri"/>
              </a:rPr>
              <a:t>1,2</a:t>
            </a: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142773" y="4196945"/>
            <a:ext cx="1985176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228600" indent="-228600" defTabSz="914400">
              <a:defRPr/>
            </a:pPr>
            <a:r>
              <a:rPr lang="it-IT" sz="800" b="1" kern="0" dirty="0" smtClean="0">
                <a:solidFill>
                  <a:sysClr val="windowText" lastClr="000000"/>
                </a:solidFill>
              </a:rPr>
              <a:t>1. </a:t>
            </a:r>
            <a:r>
              <a:rPr lang="it-IT" sz="800" kern="0" dirty="0" smtClean="0">
                <a:solidFill>
                  <a:sysClr val="windowText" lastClr="000000"/>
                </a:solidFill>
              </a:rPr>
              <a:t>	 </a:t>
            </a:r>
            <a:r>
              <a:rPr lang="it-IT" sz="800" dirty="0" err="1" smtClean="0"/>
              <a:t>Self</a:t>
            </a:r>
            <a:r>
              <a:rPr lang="it-IT" sz="800" dirty="0" smtClean="0"/>
              <a:t> Service </a:t>
            </a:r>
            <a:r>
              <a:rPr lang="it-IT" sz="800" dirty="0" err="1" smtClean="0"/>
              <a:t>Specialist</a:t>
            </a:r>
            <a:r>
              <a:rPr lang="it-IT" sz="800" dirty="0" smtClean="0"/>
              <a:t> </a:t>
            </a:r>
            <a:r>
              <a:rPr lang="it-IT" sz="800" dirty="0" err="1" smtClean="0"/>
              <a:t>Drug</a:t>
            </a:r>
            <a:endParaRPr lang="it-IT" sz="800" i="1" kern="0" dirty="0" smtClean="0">
              <a:solidFill>
                <a:sysClr val="windowText" lastClr="000000"/>
              </a:solidFill>
            </a:endParaRPr>
          </a:p>
          <a:p>
            <a:pPr marL="228600" indent="-228600" defTabSz="914400">
              <a:defRPr/>
            </a:pPr>
            <a:r>
              <a:rPr lang="it-IT" sz="800" b="1" kern="0" dirty="0" smtClean="0">
                <a:solidFill>
                  <a:sysClr val="windowText" lastClr="000000"/>
                </a:solidFill>
              </a:rPr>
              <a:t>2. </a:t>
            </a:r>
            <a:r>
              <a:rPr lang="it-IT" sz="800" kern="0" dirty="0" smtClean="0">
                <a:solidFill>
                  <a:sysClr val="windowText" lastClr="000000"/>
                </a:solidFill>
              </a:rPr>
              <a:t>	 Super/</a:t>
            </a:r>
            <a:r>
              <a:rPr lang="it-IT" sz="800" kern="0" dirty="0" err="1" smtClean="0">
                <a:solidFill>
                  <a:sysClr val="windowText" lastClr="000000"/>
                </a:solidFill>
              </a:rPr>
              <a:t>Hypermarket</a:t>
            </a:r>
            <a:endParaRPr kumimoji="0" lang="it-IT" sz="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4018173" y="2224580"/>
            <a:ext cx="1440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/>
              <a:t>1.</a:t>
            </a:r>
            <a:endParaRPr lang="it-IT" sz="1100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4017713" y="3128410"/>
            <a:ext cx="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/>
              <a:t>2.</a:t>
            </a:r>
            <a:endParaRPr lang="it-IT" sz="11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3547612" y="2385178"/>
            <a:ext cx="5047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/>
                </a:solidFill>
              </a:rPr>
              <a:t>(+12,7%)</a:t>
            </a:r>
            <a:endParaRPr lang="it-IT" sz="700" b="1" dirty="0">
              <a:solidFill>
                <a:schemeClr val="bg1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3583784" y="3315766"/>
            <a:ext cx="5047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/>
                </a:solidFill>
              </a:rPr>
              <a:t>(-1,7%)</a:t>
            </a:r>
            <a:endParaRPr lang="it-IT" sz="700" b="1" dirty="0">
              <a:solidFill>
                <a:schemeClr val="bg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513108" y="1112807"/>
            <a:ext cx="577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 4.134 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5322493" y="3089972"/>
            <a:ext cx="577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701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4242133" y="1404063"/>
            <a:ext cx="864000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r>
              <a:rPr lang="it-IT" sz="800" dirty="0" err="1" smtClean="0"/>
              <a:t>Self</a:t>
            </a:r>
            <a:r>
              <a:rPr lang="it-IT" sz="800" dirty="0" smtClean="0"/>
              <a:t> service</a:t>
            </a:r>
          </a:p>
          <a:p>
            <a:r>
              <a:rPr lang="it-IT" sz="800" dirty="0" smtClean="0"/>
              <a:t>Discount</a:t>
            </a:r>
          </a:p>
          <a:p>
            <a:r>
              <a:rPr lang="it-IT" sz="800" dirty="0" smtClean="0"/>
              <a:t>Traditional grocery</a:t>
            </a:r>
          </a:p>
          <a:p>
            <a:r>
              <a:rPr lang="it-IT" sz="800" dirty="0" smtClean="0"/>
              <a:t>Single brand </a:t>
            </a:r>
            <a:r>
              <a:rPr lang="it-IT" sz="800" dirty="0" err="1" smtClean="0"/>
              <a:t>stores</a:t>
            </a:r>
            <a:endParaRPr lang="it-IT" sz="8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3534813" y="1519196"/>
            <a:ext cx="577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</a:rPr>
              <a:t> 1.024</a:t>
            </a:r>
            <a:endParaRPr lang="it-IT" sz="1100" b="1" dirty="0">
              <a:solidFill>
                <a:schemeClr val="bg1"/>
              </a:solidFill>
            </a:endParaRPr>
          </a:p>
        </p:txBody>
      </p:sp>
      <p:cxnSp>
        <p:nvCxnSpPr>
          <p:cNvPr id="64" name="Connettore 1 63"/>
          <p:cNvCxnSpPr/>
          <p:nvPr/>
        </p:nvCxnSpPr>
        <p:spPr>
          <a:xfrm flipV="1">
            <a:off x="4021957" y="1639019"/>
            <a:ext cx="21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e 64"/>
          <p:cNvSpPr/>
          <p:nvPr/>
        </p:nvSpPr>
        <p:spPr>
          <a:xfrm>
            <a:off x="3999108" y="160301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380999" y="5844757"/>
            <a:ext cx="2755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figures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million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euro</a:t>
            </a:r>
          </a:p>
          <a:p>
            <a:pPr>
              <a:buFont typeface="Arial" charset="0"/>
              <a:buChar char="•"/>
            </a:pP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301952" y="4189989"/>
            <a:ext cx="1980251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6000" tIns="0" rIns="36000" bIns="0" rtlCol="0" anchor="ctr">
            <a:spAutoFit/>
          </a:bodyPr>
          <a:lstStyle/>
          <a:p>
            <a:pPr marL="228600" indent="-228600" defTabSz="914400">
              <a:defRPr/>
            </a:pPr>
            <a:r>
              <a:rPr lang="it-IT" sz="800" b="1" kern="0" dirty="0" smtClean="0">
                <a:solidFill>
                  <a:sysClr val="windowText" lastClr="000000"/>
                </a:solidFill>
              </a:rPr>
              <a:t>3. </a:t>
            </a:r>
            <a:r>
              <a:rPr lang="it-IT" sz="800" kern="0" dirty="0" smtClean="0">
                <a:solidFill>
                  <a:sysClr val="windowText" lastClr="000000"/>
                </a:solidFill>
              </a:rPr>
              <a:t>	</a:t>
            </a:r>
            <a:r>
              <a:rPr lang="it-IT" sz="800" kern="0" dirty="0" err="1" smtClean="0">
                <a:solidFill>
                  <a:sysClr val="windowText" lastClr="000000"/>
                </a:solidFill>
              </a:rPr>
              <a:t>Domicile</a:t>
            </a:r>
            <a:r>
              <a:rPr lang="it-IT" sz="8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228600" indent="-228600" defTabSz="914400">
              <a:defRPr/>
            </a:pPr>
            <a:r>
              <a:rPr lang="it-IT" sz="800" b="1" kern="0" dirty="0" smtClean="0">
                <a:solidFill>
                  <a:sysClr val="windowText" lastClr="000000"/>
                </a:solidFill>
              </a:rPr>
              <a:t>4. 	</a:t>
            </a:r>
            <a:r>
              <a:rPr lang="it-IT" sz="800" kern="0" dirty="0" smtClean="0">
                <a:solidFill>
                  <a:sysClr val="windowText" lastClr="000000"/>
                </a:solidFill>
              </a:rPr>
              <a:t>Mail </a:t>
            </a:r>
            <a:r>
              <a:rPr lang="it-IT" sz="800" kern="0" dirty="0" err="1" smtClean="0">
                <a:solidFill>
                  <a:sysClr val="windowText" lastClr="000000"/>
                </a:solidFill>
              </a:rPr>
              <a:t>order</a:t>
            </a:r>
            <a:r>
              <a:rPr lang="it-IT" sz="800" kern="0" dirty="0" smtClean="0">
                <a:solidFill>
                  <a:sysClr val="windowText" lastClr="000000"/>
                </a:solidFill>
              </a:rPr>
              <a:t> and e-commerce</a:t>
            </a:r>
            <a:endParaRPr kumimoji="0" lang="it-IT" sz="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;0.125;0.25;14.25;14.375;28.375;28.5;42.5;"/>
  <p:tag name="VCT-BULLETVISIBILITY" val="L  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4"/>
  <p:tag name="VCT-BODYINDENTATION" val="0;0;0.125;0.125;0.25;0.25;0.375;0.375;0.5;0.5;"/>
  <p:tag name="VCT-BULLETVISIBILITY" val="L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;0.125;0.25;14.25;14.375;28.375;28.5;42.5;"/>
  <p:tag name="VCT-BULLETVISIBILITY" val="L  ***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3 4-3.pot"/>
  <p:tag name="VCTMASTER" val="GfK Master for PPT 2010 4-3"/>
  <p:tag name="VCT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Master for PPT 2010 4-3.potx"/>
  <p:tag name="VCTMASTER" val="GfK Master for PPT 2010 4-3"/>
  <p:tag name="VCTLAYOUT" val="title"/>
  <p:tag name="VCT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3"/>
  <p:tag name="VCT-BODYINDENTATION" val="0;0;0;0;0;0;0;0;0;0;"/>
  <p:tag name="VCT-BULLETVISIBILITY" val="L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4"/>
  <p:tag name="VCT-BODYINDENTATION" val="0;0;0.125;0.125;0.25;0.25;0.375;0.375;0.5;0.5;"/>
  <p:tag name="VCT-BULLETVISIBILITY" val="L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3 4-3.pot"/>
  <p:tag name="VCTMASTER" val="GfK Master for PPT 2010 4-3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Master for PPT 2010 4-3.potx"/>
  <p:tag name="VCTMASTER" val="GfK Master for PPT 2010 4-3"/>
  <p:tag name="VCTLAYOUT" val="title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3"/>
  <p:tag name="VCT-BODYINDENTATION" val="0;0;0;0;0;0;0;0;0;0;"/>
  <p:tag name="VCT-BULLETVISIBILITY" val="L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4"/>
  <p:tag name="VCT-BODYINDENTATION" val="0;0;0.125;0.125;0.25;0.25;0.375;0.375;0.5;0.5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;0.125;0.25;14.25;14.375;28.375;28.5;42.5;"/>
  <p:tag name="VCT-BULLETVISIBILITY" val="L  ***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3 4-3.pot"/>
  <p:tag name="VCTMASTER" val="GfK Master for PPT 2010 4-3"/>
  <p:tag name="VCT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Master for PPT 2010 4-3.potx"/>
  <p:tag name="VCTMASTER" val="GfK Master for PPT 2010 4-3"/>
  <p:tag name="VCTLAYOUT" val="title"/>
  <p:tag name="VCT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3"/>
  <p:tag name="VCT-BODYINDENTATION" val="0;0;0;0;0;0;0;0;0;0;"/>
  <p:tag name="VCT-BULLETVISIBILITY" val="L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/>
          <a:srcRect/>
          <a:tile tx="19050" ty="0" sx="59000" sy="60000" flip="none" algn="tl"/>
        </a:blipFill>
        <a:ln w="635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s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054A3"/>
      </a:accent1>
      <a:accent2>
        <a:srgbClr val="84C441"/>
      </a:accent2>
      <a:accent3>
        <a:srgbClr val="1EA8E1"/>
      </a:accent3>
      <a:accent4>
        <a:srgbClr val="983E97"/>
      </a:accent4>
      <a:accent5>
        <a:srgbClr val="FFE502"/>
      </a:accent5>
      <a:accent6>
        <a:srgbClr val="00A7B8"/>
      </a:accent6>
      <a:hlink>
        <a:srgbClr val="CDA7CE"/>
      </a:hlink>
      <a:folHlink>
        <a:srgbClr val="9FC76E"/>
      </a:folHlink>
    </a:clrScheme>
    <a:fontScheme name="Mintel Defaul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tIns="0" bIns="180000" rtlCol="0" anchor="ctr"/>
      <a:lstStyle>
        <a:defPPr algn="ctr">
          <a:defRPr sz="4800" i="0" dirty="0">
            <a:solidFill>
              <a:schemeClr val="accent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ormat - Presentazione - 4_3 (italiano)">
  <a:themeElements>
    <a:clrScheme name="GfK Master for PPT 2010 4-3 1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FFFFFF"/>
      </a:accent3>
      <a:accent4>
        <a:srgbClr val="000000"/>
      </a:accent4>
      <a:accent5>
        <a:srgbClr val="AAB0C3"/>
      </a:accent5>
      <a:accent6>
        <a:srgbClr val="007AB5"/>
      </a:accent6>
      <a:hlink>
        <a:srgbClr val="E95E0F"/>
      </a:hlink>
      <a:folHlink>
        <a:srgbClr val="004186"/>
      </a:folHlink>
    </a:clrScheme>
    <a:fontScheme name="GfK">
      <a:majorFont>
        <a:latin typeface="Insight screen"/>
        <a:ea typeface=""/>
        <a:cs typeface=""/>
      </a:majorFont>
      <a:minorFont>
        <a:latin typeface="Insight scre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fK Master for PPT 2010 4-3 1">
        <a:dk1>
          <a:srgbClr val="000000"/>
        </a:dk1>
        <a:lt1>
          <a:srgbClr val="FFFFFF"/>
        </a:lt1>
        <a:dk2>
          <a:srgbClr val="E95E0F"/>
        </a:dk2>
        <a:lt2>
          <a:srgbClr val="928580"/>
        </a:lt2>
        <a:accent1>
          <a:srgbClr val="004186"/>
        </a:accent1>
        <a:accent2>
          <a:srgbClr val="0087C8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7AB5"/>
        </a:accent6>
        <a:hlink>
          <a:srgbClr val="E95E0F"/>
        </a:hlink>
        <a:folHlink>
          <a:srgbClr val="0041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ormat - Presentazione - 4_3 (italiano)">
  <a:themeElements>
    <a:clrScheme name="GfK Master for PPT 2010 4-3 1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FFFFFF"/>
      </a:accent3>
      <a:accent4>
        <a:srgbClr val="000000"/>
      </a:accent4>
      <a:accent5>
        <a:srgbClr val="AAB0C3"/>
      </a:accent5>
      <a:accent6>
        <a:srgbClr val="007AB5"/>
      </a:accent6>
      <a:hlink>
        <a:srgbClr val="E95E0F"/>
      </a:hlink>
      <a:folHlink>
        <a:srgbClr val="004186"/>
      </a:folHlink>
    </a:clrScheme>
    <a:fontScheme name="GfK">
      <a:majorFont>
        <a:latin typeface="Insight screen"/>
        <a:ea typeface=""/>
        <a:cs typeface=""/>
      </a:majorFont>
      <a:minorFont>
        <a:latin typeface="Insight scre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fK Master for PPT 2010 4-3 1">
        <a:dk1>
          <a:srgbClr val="000000"/>
        </a:dk1>
        <a:lt1>
          <a:srgbClr val="FFFFFF"/>
        </a:lt1>
        <a:dk2>
          <a:srgbClr val="E95E0F"/>
        </a:dk2>
        <a:lt2>
          <a:srgbClr val="928580"/>
        </a:lt2>
        <a:accent1>
          <a:srgbClr val="004186"/>
        </a:accent1>
        <a:accent2>
          <a:srgbClr val="0087C8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7AB5"/>
        </a:accent6>
        <a:hlink>
          <a:srgbClr val="E95E0F"/>
        </a:hlink>
        <a:folHlink>
          <a:srgbClr val="0041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ormat - Presentazione - 4_3 (italiano)">
  <a:themeElements>
    <a:clrScheme name="GfK Master for PPT 2010 4-3 1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FFFFFF"/>
      </a:accent3>
      <a:accent4>
        <a:srgbClr val="000000"/>
      </a:accent4>
      <a:accent5>
        <a:srgbClr val="AAB0C3"/>
      </a:accent5>
      <a:accent6>
        <a:srgbClr val="007AB5"/>
      </a:accent6>
      <a:hlink>
        <a:srgbClr val="E95E0F"/>
      </a:hlink>
      <a:folHlink>
        <a:srgbClr val="004186"/>
      </a:folHlink>
    </a:clrScheme>
    <a:fontScheme name="GfK">
      <a:majorFont>
        <a:latin typeface="Insight screen"/>
        <a:ea typeface=""/>
        <a:cs typeface=""/>
      </a:majorFont>
      <a:minorFont>
        <a:latin typeface="Insight scre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fK Master for PPT 2010 4-3 1">
        <a:dk1>
          <a:srgbClr val="000000"/>
        </a:dk1>
        <a:lt1>
          <a:srgbClr val="FFFFFF"/>
        </a:lt1>
        <a:dk2>
          <a:srgbClr val="E95E0F"/>
        </a:dk2>
        <a:lt2>
          <a:srgbClr val="928580"/>
        </a:lt2>
        <a:accent1>
          <a:srgbClr val="004186"/>
        </a:accent1>
        <a:accent2>
          <a:srgbClr val="0087C8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7AB5"/>
        </a:accent6>
        <a:hlink>
          <a:srgbClr val="E95E0F"/>
        </a:hlink>
        <a:folHlink>
          <a:srgbClr val="0041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16796</TotalTime>
  <Words>866</Words>
  <Application>Microsoft Office PowerPoint</Application>
  <PresentationFormat>Presentazione su schermo (16:9)</PresentationFormat>
  <Paragraphs>258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Tema di Office</vt:lpstr>
      <vt:lpstr>Covers</vt:lpstr>
      <vt:lpstr>Format - Presentazione - 4_3 (italiano)</vt:lpstr>
      <vt:lpstr>1_Format - Presentazione - 4_3 (italiano)</vt:lpstr>
      <vt:lpstr>2_Format - Presentazione - 4_3 (italiano)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guido corziatto</dc:creator>
  <cp:lastModifiedBy>Administrator</cp:lastModifiedBy>
  <cp:revision>534</cp:revision>
  <cp:lastPrinted>2015-07-03T10:25:42Z</cp:lastPrinted>
  <dcterms:created xsi:type="dcterms:W3CDTF">2014-03-06T10:54:26Z</dcterms:created>
  <dcterms:modified xsi:type="dcterms:W3CDTF">2016-11-04T10:49:18Z</dcterms:modified>
</cp:coreProperties>
</file>