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64" r:id="rId3"/>
    <p:sldId id="263" r:id="rId4"/>
    <p:sldId id="278" r:id="rId5"/>
    <p:sldId id="271" r:id="rId6"/>
    <p:sldId id="257" r:id="rId7"/>
    <p:sldId id="272" r:id="rId8"/>
    <p:sldId id="258" r:id="rId9"/>
    <p:sldId id="274" r:id="rId10"/>
    <p:sldId id="276" r:id="rId11"/>
    <p:sldId id="277" r:id="rId12"/>
    <p:sldId id="265" r:id="rId13"/>
    <p:sldId id="273" r:id="rId14"/>
    <p:sldId id="268" r:id="rId15"/>
    <p:sldId id="28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398" y="-31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77B65A-6E3D-47BC-B6E3-595E6A3571C8}" type="doc">
      <dgm:prSet loTypeId="urn:microsoft.com/office/officeart/2005/8/layout/orgChart1" loCatId="hierarchy" qsTypeId="urn:microsoft.com/office/officeart/2005/8/quickstyle/3d2" qsCatId="3D" csTypeId="urn:microsoft.com/office/officeart/2005/8/colors/colorful2" csCatId="colorful" phldr="1"/>
      <dgm:spPr/>
      <dgm:t>
        <a:bodyPr/>
        <a:lstStyle/>
        <a:p>
          <a:endParaRPr lang="en-US"/>
        </a:p>
      </dgm:t>
    </dgm:pt>
    <dgm:pt modelId="{CCE543AD-553C-4840-9274-B0CBE00F5D70}">
      <dgm:prSet phldrT="[Text]" custT="1"/>
      <dgm:spPr/>
      <dgm:t>
        <a:bodyPr/>
        <a:lstStyle/>
        <a:p>
          <a:r>
            <a:rPr lang="en-US" sz="2400" dirty="0" smtClean="0">
              <a:latin typeface="Adobe Caslon Pro" pitchFamily="18" charset="0"/>
            </a:rPr>
            <a:t>Cosmetics in Thailand</a:t>
          </a:r>
          <a:endParaRPr lang="en-US" sz="2400" dirty="0">
            <a:latin typeface="Adobe Caslon Pro" pitchFamily="18" charset="0"/>
          </a:endParaRPr>
        </a:p>
      </dgm:t>
    </dgm:pt>
    <dgm:pt modelId="{4D6F4B22-A733-434F-82FD-E5238879DC1E}" type="parTrans" cxnId="{586434FD-C524-46E3-B828-96FEE7D16A41}">
      <dgm:prSet/>
      <dgm:spPr/>
      <dgm:t>
        <a:bodyPr/>
        <a:lstStyle/>
        <a:p>
          <a:endParaRPr lang="en-US" sz="2000">
            <a:latin typeface="Adobe Caslon Pro" pitchFamily="18" charset="0"/>
          </a:endParaRPr>
        </a:p>
      </dgm:t>
    </dgm:pt>
    <dgm:pt modelId="{95180200-E7E3-4556-88AA-AEC901E2DF49}" type="sibTrans" cxnId="{586434FD-C524-46E3-B828-96FEE7D16A41}">
      <dgm:prSet/>
      <dgm:spPr/>
      <dgm:t>
        <a:bodyPr/>
        <a:lstStyle/>
        <a:p>
          <a:endParaRPr lang="en-US" sz="2000">
            <a:latin typeface="Adobe Caslon Pro" pitchFamily="18" charset="0"/>
          </a:endParaRPr>
        </a:p>
      </dgm:t>
    </dgm:pt>
    <dgm:pt modelId="{3B4D9D7E-8674-41AB-B6CF-479CA72C5518}">
      <dgm:prSet phldrT="[Text]" custT="1"/>
      <dgm:spPr/>
      <dgm:t>
        <a:bodyPr/>
        <a:lstStyle/>
        <a:p>
          <a:r>
            <a:rPr lang="en-US" sz="2000" dirty="0" smtClean="0">
              <a:latin typeface="Adobe Caslon Pro" pitchFamily="18" charset="0"/>
            </a:rPr>
            <a:t>General </a:t>
          </a:r>
          <a:endParaRPr lang="en-US" sz="2000" dirty="0">
            <a:latin typeface="Adobe Caslon Pro" pitchFamily="18" charset="0"/>
          </a:endParaRPr>
        </a:p>
      </dgm:t>
    </dgm:pt>
    <dgm:pt modelId="{0562E740-2390-45D3-9DFC-CC4102AD7EB0}" type="parTrans" cxnId="{E0054DF7-2B17-4CE7-BA4A-F2780864593A}">
      <dgm:prSet/>
      <dgm:spPr/>
      <dgm:t>
        <a:bodyPr/>
        <a:lstStyle/>
        <a:p>
          <a:endParaRPr lang="en-US" sz="2000">
            <a:latin typeface="Adobe Caslon Pro" pitchFamily="18" charset="0"/>
          </a:endParaRPr>
        </a:p>
      </dgm:t>
    </dgm:pt>
    <dgm:pt modelId="{A7F25B07-EC16-4F09-A11D-2B785E17907B}" type="sibTrans" cxnId="{E0054DF7-2B17-4CE7-BA4A-F2780864593A}">
      <dgm:prSet/>
      <dgm:spPr/>
      <dgm:t>
        <a:bodyPr/>
        <a:lstStyle/>
        <a:p>
          <a:endParaRPr lang="en-US" sz="2000">
            <a:latin typeface="Adobe Caslon Pro" pitchFamily="18" charset="0"/>
          </a:endParaRPr>
        </a:p>
      </dgm:t>
    </dgm:pt>
    <dgm:pt modelId="{3032673E-B468-424E-B9E2-20F11A83D7CA}">
      <dgm:prSet phldrT="[Text]" custT="1"/>
      <dgm:spPr/>
      <dgm:t>
        <a:bodyPr/>
        <a:lstStyle/>
        <a:p>
          <a:r>
            <a:rPr lang="en-US" sz="2000" dirty="0" smtClean="0">
              <a:latin typeface="Adobe Caslon Pro" pitchFamily="18" charset="0"/>
            </a:rPr>
            <a:t>Controlled</a:t>
          </a:r>
          <a:endParaRPr lang="en-US" sz="2000" dirty="0">
            <a:latin typeface="Adobe Caslon Pro" pitchFamily="18" charset="0"/>
          </a:endParaRPr>
        </a:p>
      </dgm:t>
    </dgm:pt>
    <dgm:pt modelId="{D8543CAA-3B8A-46D0-B7D6-F811209FED7F}" type="parTrans" cxnId="{5426DF72-1B91-4E18-952D-C0AE43335BEF}">
      <dgm:prSet/>
      <dgm:spPr/>
      <dgm:t>
        <a:bodyPr/>
        <a:lstStyle/>
        <a:p>
          <a:endParaRPr lang="en-US" sz="2000">
            <a:latin typeface="Adobe Caslon Pro" pitchFamily="18" charset="0"/>
          </a:endParaRPr>
        </a:p>
      </dgm:t>
    </dgm:pt>
    <dgm:pt modelId="{13BFF142-90F0-490E-9F93-D24A95BDE8AF}" type="sibTrans" cxnId="{5426DF72-1B91-4E18-952D-C0AE43335BEF}">
      <dgm:prSet/>
      <dgm:spPr/>
      <dgm:t>
        <a:bodyPr/>
        <a:lstStyle/>
        <a:p>
          <a:endParaRPr lang="en-US" sz="2000">
            <a:latin typeface="Adobe Caslon Pro" pitchFamily="18" charset="0"/>
          </a:endParaRPr>
        </a:p>
      </dgm:t>
    </dgm:pt>
    <dgm:pt modelId="{CD579646-DA6E-4E6F-A332-AA88882DAD86}">
      <dgm:prSet phldrT="[Text]" custT="1"/>
      <dgm:spPr/>
      <dgm:t>
        <a:bodyPr/>
        <a:lstStyle/>
        <a:p>
          <a:r>
            <a:rPr lang="en-US" sz="2000" dirty="0" smtClean="0">
              <a:latin typeface="Adobe Caslon Pro" pitchFamily="18" charset="0"/>
            </a:rPr>
            <a:t>Specially </a:t>
          </a:r>
        </a:p>
        <a:p>
          <a:r>
            <a:rPr lang="en-US" sz="2000" dirty="0" smtClean="0">
              <a:latin typeface="Adobe Caslon Pro" pitchFamily="18" charset="0"/>
            </a:rPr>
            <a:t>Controlled</a:t>
          </a:r>
          <a:endParaRPr lang="en-US" sz="2000" dirty="0">
            <a:latin typeface="Adobe Caslon Pro" pitchFamily="18" charset="0"/>
          </a:endParaRPr>
        </a:p>
      </dgm:t>
    </dgm:pt>
    <dgm:pt modelId="{7F1D7A1A-285C-4662-8899-B35CB8680100}" type="parTrans" cxnId="{843BC15C-EE06-42C9-8DA8-E9B31706A0EF}">
      <dgm:prSet/>
      <dgm:spPr/>
      <dgm:t>
        <a:bodyPr/>
        <a:lstStyle/>
        <a:p>
          <a:endParaRPr lang="en-US" sz="2000">
            <a:latin typeface="Adobe Caslon Pro" pitchFamily="18" charset="0"/>
          </a:endParaRPr>
        </a:p>
      </dgm:t>
    </dgm:pt>
    <dgm:pt modelId="{0F4490C0-B724-4E99-8458-7C70FD9E3BB4}" type="sibTrans" cxnId="{843BC15C-EE06-42C9-8DA8-E9B31706A0EF}">
      <dgm:prSet/>
      <dgm:spPr/>
      <dgm:t>
        <a:bodyPr/>
        <a:lstStyle/>
        <a:p>
          <a:endParaRPr lang="en-US" sz="2000">
            <a:latin typeface="Adobe Caslon Pro" pitchFamily="18" charset="0"/>
          </a:endParaRPr>
        </a:p>
      </dgm:t>
    </dgm:pt>
    <dgm:pt modelId="{B53ED0C9-7C3F-4B2B-90A7-09E1C88E27A8}" type="pres">
      <dgm:prSet presAssocID="{BD77B65A-6E3D-47BC-B6E3-595E6A3571C8}" presName="hierChild1" presStyleCnt="0">
        <dgm:presLayoutVars>
          <dgm:orgChart val="1"/>
          <dgm:chPref val="1"/>
          <dgm:dir/>
          <dgm:animOne val="branch"/>
          <dgm:animLvl val="lvl"/>
          <dgm:resizeHandles/>
        </dgm:presLayoutVars>
      </dgm:prSet>
      <dgm:spPr/>
      <dgm:t>
        <a:bodyPr/>
        <a:lstStyle/>
        <a:p>
          <a:endParaRPr lang="en-US"/>
        </a:p>
      </dgm:t>
    </dgm:pt>
    <dgm:pt modelId="{45D896B3-BED6-4856-AED3-14C1088914A1}" type="pres">
      <dgm:prSet presAssocID="{CCE543AD-553C-4840-9274-B0CBE00F5D70}" presName="hierRoot1" presStyleCnt="0">
        <dgm:presLayoutVars>
          <dgm:hierBranch val="init"/>
        </dgm:presLayoutVars>
      </dgm:prSet>
      <dgm:spPr/>
    </dgm:pt>
    <dgm:pt modelId="{007BACE5-9891-417C-A3D2-CC911620C216}" type="pres">
      <dgm:prSet presAssocID="{CCE543AD-553C-4840-9274-B0CBE00F5D70}" presName="rootComposite1" presStyleCnt="0"/>
      <dgm:spPr/>
    </dgm:pt>
    <dgm:pt modelId="{87ADB8CE-4940-435B-9E7C-F8D470DD5492}" type="pres">
      <dgm:prSet presAssocID="{CCE543AD-553C-4840-9274-B0CBE00F5D70}" presName="rootText1" presStyleLbl="node0" presStyleIdx="0" presStyleCnt="1">
        <dgm:presLayoutVars>
          <dgm:chPref val="3"/>
        </dgm:presLayoutVars>
      </dgm:prSet>
      <dgm:spPr/>
      <dgm:t>
        <a:bodyPr/>
        <a:lstStyle/>
        <a:p>
          <a:endParaRPr lang="en-US"/>
        </a:p>
      </dgm:t>
    </dgm:pt>
    <dgm:pt modelId="{D4BE6C75-BE4B-46B5-8028-B98DBC1679A5}" type="pres">
      <dgm:prSet presAssocID="{CCE543AD-553C-4840-9274-B0CBE00F5D70}" presName="rootConnector1" presStyleLbl="node1" presStyleIdx="0" presStyleCnt="0"/>
      <dgm:spPr/>
      <dgm:t>
        <a:bodyPr/>
        <a:lstStyle/>
        <a:p>
          <a:endParaRPr lang="en-US"/>
        </a:p>
      </dgm:t>
    </dgm:pt>
    <dgm:pt modelId="{E729A550-2A51-41DA-B2AA-B03E1AAAC00E}" type="pres">
      <dgm:prSet presAssocID="{CCE543AD-553C-4840-9274-B0CBE00F5D70}" presName="hierChild2" presStyleCnt="0"/>
      <dgm:spPr/>
    </dgm:pt>
    <dgm:pt modelId="{1923B997-1FFA-412D-AD39-79157BF8166A}" type="pres">
      <dgm:prSet presAssocID="{0562E740-2390-45D3-9DFC-CC4102AD7EB0}" presName="Name37" presStyleLbl="parChTrans1D2" presStyleIdx="0" presStyleCnt="3"/>
      <dgm:spPr/>
      <dgm:t>
        <a:bodyPr/>
        <a:lstStyle/>
        <a:p>
          <a:endParaRPr lang="en-US"/>
        </a:p>
      </dgm:t>
    </dgm:pt>
    <dgm:pt modelId="{09FED002-6E96-4CB8-BECC-56E1E24B04B1}" type="pres">
      <dgm:prSet presAssocID="{3B4D9D7E-8674-41AB-B6CF-479CA72C5518}" presName="hierRoot2" presStyleCnt="0">
        <dgm:presLayoutVars>
          <dgm:hierBranch val="init"/>
        </dgm:presLayoutVars>
      </dgm:prSet>
      <dgm:spPr/>
    </dgm:pt>
    <dgm:pt modelId="{8595F198-BDA3-40B7-8B54-10FF55193856}" type="pres">
      <dgm:prSet presAssocID="{3B4D9D7E-8674-41AB-B6CF-479CA72C5518}" presName="rootComposite" presStyleCnt="0"/>
      <dgm:spPr/>
    </dgm:pt>
    <dgm:pt modelId="{2DF0BB3B-EAB6-4793-84ED-3C82A29418F9}" type="pres">
      <dgm:prSet presAssocID="{3B4D9D7E-8674-41AB-B6CF-479CA72C5518}" presName="rootText" presStyleLbl="node2" presStyleIdx="0" presStyleCnt="3">
        <dgm:presLayoutVars>
          <dgm:chPref val="3"/>
        </dgm:presLayoutVars>
      </dgm:prSet>
      <dgm:spPr/>
      <dgm:t>
        <a:bodyPr/>
        <a:lstStyle/>
        <a:p>
          <a:endParaRPr lang="en-US"/>
        </a:p>
      </dgm:t>
    </dgm:pt>
    <dgm:pt modelId="{C94349AC-846A-4D17-925E-7587CC9F3CC4}" type="pres">
      <dgm:prSet presAssocID="{3B4D9D7E-8674-41AB-B6CF-479CA72C5518}" presName="rootConnector" presStyleLbl="node2" presStyleIdx="0" presStyleCnt="3"/>
      <dgm:spPr/>
      <dgm:t>
        <a:bodyPr/>
        <a:lstStyle/>
        <a:p>
          <a:endParaRPr lang="en-US"/>
        </a:p>
      </dgm:t>
    </dgm:pt>
    <dgm:pt modelId="{33166029-0C7E-4165-836E-FDC8AEFF3E39}" type="pres">
      <dgm:prSet presAssocID="{3B4D9D7E-8674-41AB-B6CF-479CA72C5518}" presName="hierChild4" presStyleCnt="0"/>
      <dgm:spPr/>
    </dgm:pt>
    <dgm:pt modelId="{4F164A59-E242-40C8-AE19-29497E6A1D25}" type="pres">
      <dgm:prSet presAssocID="{3B4D9D7E-8674-41AB-B6CF-479CA72C5518}" presName="hierChild5" presStyleCnt="0"/>
      <dgm:spPr/>
    </dgm:pt>
    <dgm:pt modelId="{36C762C7-EF8C-430C-8D3B-71636D0CE30C}" type="pres">
      <dgm:prSet presAssocID="{D8543CAA-3B8A-46D0-B7D6-F811209FED7F}" presName="Name37" presStyleLbl="parChTrans1D2" presStyleIdx="1" presStyleCnt="3"/>
      <dgm:spPr/>
      <dgm:t>
        <a:bodyPr/>
        <a:lstStyle/>
        <a:p>
          <a:endParaRPr lang="en-US"/>
        </a:p>
      </dgm:t>
    </dgm:pt>
    <dgm:pt modelId="{0392D270-9505-4CE7-BDF4-C7A2F4658BB3}" type="pres">
      <dgm:prSet presAssocID="{3032673E-B468-424E-B9E2-20F11A83D7CA}" presName="hierRoot2" presStyleCnt="0">
        <dgm:presLayoutVars>
          <dgm:hierBranch val="init"/>
        </dgm:presLayoutVars>
      </dgm:prSet>
      <dgm:spPr/>
    </dgm:pt>
    <dgm:pt modelId="{03208489-829C-4186-89CF-6C37A1E243FD}" type="pres">
      <dgm:prSet presAssocID="{3032673E-B468-424E-B9E2-20F11A83D7CA}" presName="rootComposite" presStyleCnt="0"/>
      <dgm:spPr/>
    </dgm:pt>
    <dgm:pt modelId="{F075C549-1FDE-4B76-90E0-862B12F20BDC}" type="pres">
      <dgm:prSet presAssocID="{3032673E-B468-424E-B9E2-20F11A83D7CA}" presName="rootText" presStyleLbl="node2" presStyleIdx="1" presStyleCnt="3">
        <dgm:presLayoutVars>
          <dgm:chPref val="3"/>
        </dgm:presLayoutVars>
      </dgm:prSet>
      <dgm:spPr/>
      <dgm:t>
        <a:bodyPr/>
        <a:lstStyle/>
        <a:p>
          <a:endParaRPr lang="en-US"/>
        </a:p>
      </dgm:t>
    </dgm:pt>
    <dgm:pt modelId="{CF58C204-C843-4D51-83F5-0ED3BF44DDF7}" type="pres">
      <dgm:prSet presAssocID="{3032673E-B468-424E-B9E2-20F11A83D7CA}" presName="rootConnector" presStyleLbl="node2" presStyleIdx="1" presStyleCnt="3"/>
      <dgm:spPr/>
      <dgm:t>
        <a:bodyPr/>
        <a:lstStyle/>
        <a:p>
          <a:endParaRPr lang="en-US"/>
        </a:p>
      </dgm:t>
    </dgm:pt>
    <dgm:pt modelId="{441BA343-60C5-4D5E-9851-816E01B43C2B}" type="pres">
      <dgm:prSet presAssocID="{3032673E-B468-424E-B9E2-20F11A83D7CA}" presName="hierChild4" presStyleCnt="0"/>
      <dgm:spPr/>
    </dgm:pt>
    <dgm:pt modelId="{D7E4DE89-6988-4703-9906-8C388BB741C6}" type="pres">
      <dgm:prSet presAssocID="{3032673E-B468-424E-B9E2-20F11A83D7CA}" presName="hierChild5" presStyleCnt="0"/>
      <dgm:spPr/>
    </dgm:pt>
    <dgm:pt modelId="{F1B48227-6202-45F9-B610-6790779456F4}" type="pres">
      <dgm:prSet presAssocID="{7F1D7A1A-285C-4662-8899-B35CB8680100}" presName="Name37" presStyleLbl="parChTrans1D2" presStyleIdx="2" presStyleCnt="3"/>
      <dgm:spPr/>
      <dgm:t>
        <a:bodyPr/>
        <a:lstStyle/>
        <a:p>
          <a:endParaRPr lang="en-US"/>
        </a:p>
      </dgm:t>
    </dgm:pt>
    <dgm:pt modelId="{B6A626C3-C9E6-4884-93B9-63CCD08CC48A}" type="pres">
      <dgm:prSet presAssocID="{CD579646-DA6E-4E6F-A332-AA88882DAD86}" presName="hierRoot2" presStyleCnt="0">
        <dgm:presLayoutVars>
          <dgm:hierBranch val="init"/>
        </dgm:presLayoutVars>
      </dgm:prSet>
      <dgm:spPr/>
    </dgm:pt>
    <dgm:pt modelId="{B5320EAC-1542-4E41-BFF2-630A2C111ABF}" type="pres">
      <dgm:prSet presAssocID="{CD579646-DA6E-4E6F-A332-AA88882DAD86}" presName="rootComposite" presStyleCnt="0"/>
      <dgm:spPr/>
    </dgm:pt>
    <dgm:pt modelId="{EACBB498-52D3-46F0-BCE6-B7BC35C8F6FD}" type="pres">
      <dgm:prSet presAssocID="{CD579646-DA6E-4E6F-A332-AA88882DAD86}" presName="rootText" presStyleLbl="node2" presStyleIdx="2" presStyleCnt="3">
        <dgm:presLayoutVars>
          <dgm:chPref val="3"/>
        </dgm:presLayoutVars>
      </dgm:prSet>
      <dgm:spPr/>
      <dgm:t>
        <a:bodyPr/>
        <a:lstStyle/>
        <a:p>
          <a:endParaRPr lang="en-US"/>
        </a:p>
      </dgm:t>
    </dgm:pt>
    <dgm:pt modelId="{FC9C7B03-9407-4F6C-99EC-F272A0D4531D}" type="pres">
      <dgm:prSet presAssocID="{CD579646-DA6E-4E6F-A332-AA88882DAD86}" presName="rootConnector" presStyleLbl="node2" presStyleIdx="2" presStyleCnt="3"/>
      <dgm:spPr/>
      <dgm:t>
        <a:bodyPr/>
        <a:lstStyle/>
        <a:p>
          <a:endParaRPr lang="en-US"/>
        </a:p>
      </dgm:t>
    </dgm:pt>
    <dgm:pt modelId="{7E27C9D5-E4B0-4777-899E-8E4589A2E7EB}" type="pres">
      <dgm:prSet presAssocID="{CD579646-DA6E-4E6F-A332-AA88882DAD86}" presName="hierChild4" presStyleCnt="0"/>
      <dgm:spPr/>
    </dgm:pt>
    <dgm:pt modelId="{93E2DB31-A3EE-437C-8ECF-2FC00B91A267}" type="pres">
      <dgm:prSet presAssocID="{CD579646-DA6E-4E6F-A332-AA88882DAD86}" presName="hierChild5" presStyleCnt="0"/>
      <dgm:spPr/>
    </dgm:pt>
    <dgm:pt modelId="{AA2F27EE-872E-4BCC-B8A1-CC94662399F9}" type="pres">
      <dgm:prSet presAssocID="{CCE543AD-553C-4840-9274-B0CBE00F5D70}" presName="hierChild3" presStyleCnt="0"/>
      <dgm:spPr/>
    </dgm:pt>
  </dgm:ptLst>
  <dgm:cxnLst>
    <dgm:cxn modelId="{586434FD-C524-46E3-B828-96FEE7D16A41}" srcId="{BD77B65A-6E3D-47BC-B6E3-595E6A3571C8}" destId="{CCE543AD-553C-4840-9274-B0CBE00F5D70}" srcOrd="0" destOrd="0" parTransId="{4D6F4B22-A733-434F-82FD-E5238879DC1E}" sibTransId="{95180200-E7E3-4556-88AA-AEC901E2DF49}"/>
    <dgm:cxn modelId="{3BE0F4AD-D7DD-422C-A45F-46EFAEFDDAE1}" type="presOf" srcId="{7F1D7A1A-285C-4662-8899-B35CB8680100}" destId="{F1B48227-6202-45F9-B610-6790779456F4}" srcOrd="0" destOrd="0" presId="urn:microsoft.com/office/officeart/2005/8/layout/orgChart1"/>
    <dgm:cxn modelId="{21B53C31-FC8A-4704-A2D8-39BD12ACB623}" type="presOf" srcId="{0562E740-2390-45D3-9DFC-CC4102AD7EB0}" destId="{1923B997-1FFA-412D-AD39-79157BF8166A}" srcOrd="0" destOrd="0" presId="urn:microsoft.com/office/officeart/2005/8/layout/orgChart1"/>
    <dgm:cxn modelId="{9DD7705A-062C-4A5D-83AD-115CB7E3980A}" type="presOf" srcId="{CCE543AD-553C-4840-9274-B0CBE00F5D70}" destId="{D4BE6C75-BE4B-46B5-8028-B98DBC1679A5}" srcOrd="1" destOrd="0" presId="urn:microsoft.com/office/officeart/2005/8/layout/orgChart1"/>
    <dgm:cxn modelId="{90ED4BC3-4544-4234-9C14-7BFD0C4EFADC}" type="presOf" srcId="{D8543CAA-3B8A-46D0-B7D6-F811209FED7F}" destId="{36C762C7-EF8C-430C-8D3B-71636D0CE30C}" srcOrd="0" destOrd="0" presId="urn:microsoft.com/office/officeart/2005/8/layout/orgChart1"/>
    <dgm:cxn modelId="{E0054DF7-2B17-4CE7-BA4A-F2780864593A}" srcId="{CCE543AD-553C-4840-9274-B0CBE00F5D70}" destId="{3B4D9D7E-8674-41AB-B6CF-479CA72C5518}" srcOrd="0" destOrd="0" parTransId="{0562E740-2390-45D3-9DFC-CC4102AD7EB0}" sibTransId="{A7F25B07-EC16-4F09-A11D-2B785E17907B}"/>
    <dgm:cxn modelId="{38D3E935-5636-4F53-8DB2-DDC7C73981FF}" type="presOf" srcId="{BD77B65A-6E3D-47BC-B6E3-595E6A3571C8}" destId="{B53ED0C9-7C3F-4B2B-90A7-09E1C88E27A8}" srcOrd="0" destOrd="0" presId="urn:microsoft.com/office/officeart/2005/8/layout/orgChart1"/>
    <dgm:cxn modelId="{5426DF72-1B91-4E18-952D-C0AE43335BEF}" srcId="{CCE543AD-553C-4840-9274-B0CBE00F5D70}" destId="{3032673E-B468-424E-B9E2-20F11A83D7CA}" srcOrd="1" destOrd="0" parTransId="{D8543CAA-3B8A-46D0-B7D6-F811209FED7F}" sibTransId="{13BFF142-90F0-490E-9F93-D24A95BDE8AF}"/>
    <dgm:cxn modelId="{03CF70D8-34ED-42D6-8F59-05839B2193D5}" type="presOf" srcId="{CD579646-DA6E-4E6F-A332-AA88882DAD86}" destId="{FC9C7B03-9407-4F6C-99EC-F272A0D4531D}" srcOrd="1" destOrd="0" presId="urn:microsoft.com/office/officeart/2005/8/layout/orgChart1"/>
    <dgm:cxn modelId="{843BC15C-EE06-42C9-8DA8-E9B31706A0EF}" srcId="{CCE543AD-553C-4840-9274-B0CBE00F5D70}" destId="{CD579646-DA6E-4E6F-A332-AA88882DAD86}" srcOrd="2" destOrd="0" parTransId="{7F1D7A1A-285C-4662-8899-B35CB8680100}" sibTransId="{0F4490C0-B724-4E99-8458-7C70FD9E3BB4}"/>
    <dgm:cxn modelId="{8B6F5AEE-F3D3-4FF6-AC4F-6506138ABB94}" type="presOf" srcId="{3B4D9D7E-8674-41AB-B6CF-479CA72C5518}" destId="{C94349AC-846A-4D17-925E-7587CC9F3CC4}" srcOrd="1" destOrd="0" presId="urn:microsoft.com/office/officeart/2005/8/layout/orgChart1"/>
    <dgm:cxn modelId="{CED881D1-9E61-4757-915B-E5B8A621898A}" type="presOf" srcId="{CD579646-DA6E-4E6F-A332-AA88882DAD86}" destId="{EACBB498-52D3-46F0-BCE6-B7BC35C8F6FD}" srcOrd="0" destOrd="0" presId="urn:microsoft.com/office/officeart/2005/8/layout/orgChart1"/>
    <dgm:cxn modelId="{3879B050-F67C-4489-8254-806EA672E0A6}" type="presOf" srcId="{CCE543AD-553C-4840-9274-B0CBE00F5D70}" destId="{87ADB8CE-4940-435B-9E7C-F8D470DD5492}" srcOrd="0" destOrd="0" presId="urn:microsoft.com/office/officeart/2005/8/layout/orgChart1"/>
    <dgm:cxn modelId="{36168264-9DC1-44D5-9311-D79A2CCFA0DF}" type="presOf" srcId="{3032673E-B468-424E-B9E2-20F11A83D7CA}" destId="{CF58C204-C843-4D51-83F5-0ED3BF44DDF7}" srcOrd="1" destOrd="0" presId="urn:microsoft.com/office/officeart/2005/8/layout/orgChart1"/>
    <dgm:cxn modelId="{79F887F1-91D4-4D0E-9D4A-C349A78DEDF2}" type="presOf" srcId="{3B4D9D7E-8674-41AB-B6CF-479CA72C5518}" destId="{2DF0BB3B-EAB6-4793-84ED-3C82A29418F9}" srcOrd="0" destOrd="0" presId="urn:microsoft.com/office/officeart/2005/8/layout/orgChart1"/>
    <dgm:cxn modelId="{71D1BE99-24A9-4710-AA5F-0F4CBC8E587E}" type="presOf" srcId="{3032673E-B468-424E-B9E2-20F11A83D7CA}" destId="{F075C549-1FDE-4B76-90E0-862B12F20BDC}" srcOrd="0" destOrd="0" presId="urn:microsoft.com/office/officeart/2005/8/layout/orgChart1"/>
    <dgm:cxn modelId="{A4561F40-7D50-4C64-8DB3-BCB840ACF9D4}" type="presParOf" srcId="{B53ED0C9-7C3F-4B2B-90A7-09E1C88E27A8}" destId="{45D896B3-BED6-4856-AED3-14C1088914A1}" srcOrd="0" destOrd="0" presId="urn:microsoft.com/office/officeart/2005/8/layout/orgChart1"/>
    <dgm:cxn modelId="{8D9B9A57-47D0-4C5F-B817-B768A4D16EA3}" type="presParOf" srcId="{45D896B3-BED6-4856-AED3-14C1088914A1}" destId="{007BACE5-9891-417C-A3D2-CC911620C216}" srcOrd="0" destOrd="0" presId="urn:microsoft.com/office/officeart/2005/8/layout/orgChart1"/>
    <dgm:cxn modelId="{C23C9BCC-D5A7-40D7-9428-3672B4FBD456}" type="presParOf" srcId="{007BACE5-9891-417C-A3D2-CC911620C216}" destId="{87ADB8CE-4940-435B-9E7C-F8D470DD5492}" srcOrd="0" destOrd="0" presId="urn:microsoft.com/office/officeart/2005/8/layout/orgChart1"/>
    <dgm:cxn modelId="{6AFEB6FD-3614-4969-8954-069BB0A158D9}" type="presParOf" srcId="{007BACE5-9891-417C-A3D2-CC911620C216}" destId="{D4BE6C75-BE4B-46B5-8028-B98DBC1679A5}" srcOrd="1" destOrd="0" presId="urn:microsoft.com/office/officeart/2005/8/layout/orgChart1"/>
    <dgm:cxn modelId="{111F8434-738F-4CC1-ABC8-18082F27482A}" type="presParOf" srcId="{45D896B3-BED6-4856-AED3-14C1088914A1}" destId="{E729A550-2A51-41DA-B2AA-B03E1AAAC00E}" srcOrd="1" destOrd="0" presId="urn:microsoft.com/office/officeart/2005/8/layout/orgChart1"/>
    <dgm:cxn modelId="{221DD81C-F8F2-45AB-B307-CFBF001A8F80}" type="presParOf" srcId="{E729A550-2A51-41DA-B2AA-B03E1AAAC00E}" destId="{1923B997-1FFA-412D-AD39-79157BF8166A}" srcOrd="0" destOrd="0" presId="urn:microsoft.com/office/officeart/2005/8/layout/orgChart1"/>
    <dgm:cxn modelId="{4AF2FF9F-E264-4717-9DFD-BA6D232136A9}" type="presParOf" srcId="{E729A550-2A51-41DA-B2AA-B03E1AAAC00E}" destId="{09FED002-6E96-4CB8-BECC-56E1E24B04B1}" srcOrd="1" destOrd="0" presId="urn:microsoft.com/office/officeart/2005/8/layout/orgChart1"/>
    <dgm:cxn modelId="{1CEC5923-4BB7-4614-A3E6-B1D33F2C3B96}" type="presParOf" srcId="{09FED002-6E96-4CB8-BECC-56E1E24B04B1}" destId="{8595F198-BDA3-40B7-8B54-10FF55193856}" srcOrd="0" destOrd="0" presId="urn:microsoft.com/office/officeart/2005/8/layout/orgChart1"/>
    <dgm:cxn modelId="{80862BB2-AA4F-4CB8-942F-7F4E1DE5493E}" type="presParOf" srcId="{8595F198-BDA3-40B7-8B54-10FF55193856}" destId="{2DF0BB3B-EAB6-4793-84ED-3C82A29418F9}" srcOrd="0" destOrd="0" presId="urn:microsoft.com/office/officeart/2005/8/layout/orgChart1"/>
    <dgm:cxn modelId="{0656BB7F-7A1D-4D88-91EC-8B66C007C8C1}" type="presParOf" srcId="{8595F198-BDA3-40B7-8B54-10FF55193856}" destId="{C94349AC-846A-4D17-925E-7587CC9F3CC4}" srcOrd="1" destOrd="0" presId="urn:microsoft.com/office/officeart/2005/8/layout/orgChart1"/>
    <dgm:cxn modelId="{00023C0D-0076-4B92-BF58-283E41797385}" type="presParOf" srcId="{09FED002-6E96-4CB8-BECC-56E1E24B04B1}" destId="{33166029-0C7E-4165-836E-FDC8AEFF3E39}" srcOrd="1" destOrd="0" presId="urn:microsoft.com/office/officeart/2005/8/layout/orgChart1"/>
    <dgm:cxn modelId="{A460ED08-EE9D-41FD-8EF1-B3E1391F6380}" type="presParOf" srcId="{09FED002-6E96-4CB8-BECC-56E1E24B04B1}" destId="{4F164A59-E242-40C8-AE19-29497E6A1D25}" srcOrd="2" destOrd="0" presId="urn:microsoft.com/office/officeart/2005/8/layout/orgChart1"/>
    <dgm:cxn modelId="{59F79F6D-08F6-46EE-90A9-BFA7729052F6}" type="presParOf" srcId="{E729A550-2A51-41DA-B2AA-B03E1AAAC00E}" destId="{36C762C7-EF8C-430C-8D3B-71636D0CE30C}" srcOrd="2" destOrd="0" presId="urn:microsoft.com/office/officeart/2005/8/layout/orgChart1"/>
    <dgm:cxn modelId="{AF20169C-365A-4FA8-A983-C44AFE53008F}" type="presParOf" srcId="{E729A550-2A51-41DA-B2AA-B03E1AAAC00E}" destId="{0392D270-9505-4CE7-BDF4-C7A2F4658BB3}" srcOrd="3" destOrd="0" presId="urn:microsoft.com/office/officeart/2005/8/layout/orgChart1"/>
    <dgm:cxn modelId="{0DCB5B8F-C86E-4ABD-B038-3E4071A0C53B}" type="presParOf" srcId="{0392D270-9505-4CE7-BDF4-C7A2F4658BB3}" destId="{03208489-829C-4186-89CF-6C37A1E243FD}" srcOrd="0" destOrd="0" presId="urn:microsoft.com/office/officeart/2005/8/layout/orgChart1"/>
    <dgm:cxn modelId="{5BB98153-5381-4271-9DF6-6DDA57E5E070}" type="presParOf" srcId="{03208489-829C-4186-89CF-6C37A1E243FD}" destId="{F075C549-1FDE-4B76-90E0-862B12F20BDC}" srcOrd="0" destOrd="0" presId="urn:microsoft.com/office/officeart/2005/8/layout/orgChart1"/>
    <dgm:cxn modelId="{3E44BFC3-603B-4F20-B0B6-1944BB302840}" type="presParOf" srcId="{03208489-829C-4186-89CF-6C37A1E243FD}" destId="{CF58C204-C843-4D51-83F5-0ED3BF44DDF7}" srcOrd="1" destOrd="0" presId="urn:microsoft.com/office/officeart/2005/8/layout/orgChart1"/>
    <dgm:cxn modelId="{B87219D8-6A68-4CC0-9284-EB7782478D8A}" type="presParOf" srcId="{0392D270-9505-4CE7-BDF4-C7A2F4658BB3}" destId="{441BA343-60C5-4D5E-9851-816E01B43C2B}" srcOrd="1" destOrd="0" presId="urn:microsoft.com/office/officeart/2005/8/layout/orgChart1"/>
    <dgm:cxn modelId="{795CA01A-3784-42F7-BF58-131CD528D478}" type="presParOf" srcId="{0392D270-9505-4CE7-BDF4-C7A2F4658BB3}" destId="{D7E4DE89-6988-4703-9906-8C388BB741C6}" srcOrd="2" destOrd="0" presId="urn:microsoft.com/office/officeart/2005/8/layout/orgChart1"/>
    <dgm:cxn modelId="{E202D9B6-9917-41E2-B8CC-26AD0B3B8B0B}" type="presParOf" srcId="{E729A550-2A51-41DA-B2AA-B03E1AAAC00E}" destId="{F1B48227-6202-45F9-B610-6790779456F4}" srcOrd="4" destOrd="0" presId="urn:microsoft.com/office/officeart/2005/8/layout/orgChart1"/>
    <dgm:cxn modelId="{0148C504-26E3-4985-A9D1-A25C3DB6CB1D}" type="presParOf" srcId="{E729A550-2A51-41DA-B2AA-B03E1AAAC00E}" destId="{B6A626C3-C9E6-4884-93B9-63CCD08CC48A}" srcOrd="5" destOrd="0" presId="urn:microsoft.com/office/officeart/2005/8/layout/orgChart1"/>
    <dgm:cxn modelId="{795871B0-CBAC-4DB9-9F67-E329417CF831}" type="presParOf" srcId="{B6A626C3-C9E6-4884-93B9-63CCD08CC48A}" destId="{B5320EAC-1542-4E41-BFF2-630A2C111ABF}" srcOrd="0" destOrd="0" presId="urn:microsoft.com/office/officeart/2005/8/layout/orgChart1"/>
    <dgm:cxn modelId="{157BC383-F9A8-4DDD-A2A8-64266A537475}" type="presParOf" srcId="{B5320EAC-1542-4E41-BFF2-630A2C111ABF}" destId="{EACBB498-52D3-46F0-BCE6-B7BC35C8F6FD}" srcOrd="0" destOrd="0" presId="urn:microsoft.com/office/officeart/2005/8/layout/orgChart1"/>
    <dgm:cxn modelId="{7509D950-92AC-42E1-9932-0EC5693386A1}" type="presParOf" srcId="{B5320EAC-1542-4E41-BFF2-630A2C111ABF}" destId="{FC9C7B03-9407-4F6C-99EC-F272A0D4531D}" srcOrd="1" destOrd="0" presId="urn:microsoft.com/office/officeart/2005/8/layout/orgChart1"/>
    <dgm:cxn modelId="{8413C426-CC96-4D2B-9108-F26524C02CA4}" type="presParOf" srcId="{B6A626C3-C9E6-4884-93B9-63CCD08CC48A}" destId="{7E27C9D5-E4B0-4777-899E-8E4589A2E7EB}" srcOrd="1" destOrd="0" presId="urn:microsoft.com/office/officeart/2005/8/layout/orgChart1"/>
    <dgm:cxn modelId="{C4B31425-E37F-4F33-B2EB-DB846A3570FF}" type="presParOf" srcId="{B6A626C3-C9E6-4884-93B9-63CCD08CC48A}" destId="{93E2DB31-A3EE-437C-8ECF-2FC00B91A267}" srcOrd="2" destOrd="0" presId="urn:microsoft.com/office/officeart/2005/8/layout/orgChart1"/>
    <dgm:cxn modelId="{C615DDA0-CCD9-4B56-B66A-840D3E33036A}" type="presParOf" srcId="{45D896B3-BED6-4856-AED3-14C1088914A1}" destId="{AA2F27EE-872E-4BCC-B8A1-CC94662399F9}"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73F1F4-0A24-4470-9CB1-1834B6B60F9F}" type="doc">
      <dgm:prSet loTypeId="urn:microsoft.com/office/officeart/2005/8/layout/process4" loCatId="process" qsTypeId="urn:microsoft.com/office/officeart/2005/8/quickstyle/3d4" qsCatId="3D" csTypeId="urn:microsoft.com/office/officeart/2005/8/colors/accent1_3" csCatId="accent1" phldr="1"/>
      <dgm:spPr/>
      <dgm:t>
        <a:bodyPr/>
        <a:lstStyle/>
        <a:p>
          <a:endParaRPr lang="en-US"/>
        </a:p>
      </dgm:t>
    </dgm:pt>
    <dgm:pt modelId="{389E4B02-2A04-42F8-86FC-A7437346BD1D}">
      <dgm:prSet phldrT="[Text]" custT="1"/>
      <dgm:spPr/>
      <dgm:t>
        <a:bodyPr/>
        <a:lstStyle/>
        <a:p>
          <a:r>
            <a:rPr lang="en-US" sz="1800" baseline="0" dirty="0" smtClean="0">
              <a:latin typeface="Adobe Caslon Pro" pitchFamily="18" charset="0"/>
            </a:rPr>
            <a:t>Applicant submits the required document</a:t>
          </a:r>
          <a:endParaRPr lang="en-US" sz="1800" baseline="0" dirty="0">
            <a:latin typeface="Adobe Caslon Pro" pitchFamily="18" charset="0"/>
          </a:endParaRPr>
        </a:p>
      </dgm:t>
    </dgm:pt>
    <dgm:pt modelId="{55FAE104-9385-4C30-8EF7-9E7BAA2F01C3}" type="parTrans" cxnId="{E7320998-DC5E-4F12-A9C6-EC71DE84FE19}">
      <dgm:prSet/>
      <dgm:spPr/>
      <dgm:t>
        <a:bodyPr/>
        <a:lstStyle/>
        <a:p>
          <a:endParaRPr lang="en-US"/>
        </a:p>
      </dgm:t>
    </dgm:pt>
    <dgm:pt modelId="{D6E7F409-D2B6-42B5-A407-A6E21185C993}" type="sibTrans" cxnId="{E7320998-DC5E-4F12-A9C6-EC71DE84FE19}">
      <dgm:prSet/>
      <dgm:spPr/>
      <dgm:t>
        <a:bodyPr/>
        <a:lstStyle/>
        <a:p>
          <a:endParaRPr lang="en-US"/>
        </a:p>
      </dgm:t>
    </dgm:pt>
    <dgm:pt modelId="{419F47DF-6DC0-464C-875B-3187A5F3005B}">
      <dgm:prSet phldrT="[Text]" custT="1"/>
      <dgm:spPr/>
      <dgm:t>
        <a:bodyPr/>
        <a:lstStyle/>
        <a:p>
          <a:r>
            <a:rPr lang="en-US" sz="1800" dirty="0" smtClean="0">
              <a:latin typeface="Adobe Caslon Pro" pitchFamily="18" charset="0"/>
            </a:rPr>
            <a:t>Record number issued according to in Thai FDA OA system</a:t>
          </a:r>
          <a:endParaRPr lang="en-US" sz="1800" dirty="0">
            <a:latin typeface="Adobe Caslon Pro" pitchFamily="18" charset="0"/>
          </a:endParaRPr>
        </a:p>
      </dgm:t>
    </dgm:pt>
    <dgm:pt modelId="{9B9A6187-EC8F-40FF-A500-902C1FCC1865}" type="parTrans" cxnId="{72CDF6FE-B85D-4741-A009-9BEB21F07B52}">
      <dgm:prSet/>
      <dgm:spPr/>
      <dgm:t>
        <a:bodyPr/>
        <a:lstStyle/>
        <a:p>
          <a:endParaRPr lang="en-US"/>
        </a:p>
      </dgm:t>
    </dgm:pt>
    <dgm:pt modelId="{606BC427-03AC-4CC1-A922-B3FBB0BCC0EB}" type="sibTrans" cxnId="{72CDF6FE-B85D-4741-A009-9BEB21F07B52}">
      <dgm:prSet/>
      <dgm:spPr/>
      <dgm:t>
        <a:bodyPr/>
        <a:lstStyle/>
        <a:p>
          <a:endParaRPr lang="en-US"/>
        </a:p>
      </dgm:t>
    </dgm:pt>
    <dgm:pt modelId="{27407841-9638-4812-B725-7E9C3DDE9F1D}">
      <dgm:prSet phldrT="[Text]" custT="1"/>
      <dgm:spPr/>
      <dgm:t>
        <a:bodyPr/>
        <a:lstStyle/>
        <a:p>
          <a:r>
            <a:rPr lang="en-US" sz="1800" dirty="0" smtClean="0">
              <a:latin typeface="Adobe Caslon Pro" pitchFamily="18" charset="0"/>
            </a:rPr>
            <a:t>Document checked for completeness and correctness</a:t>
          </a:r>
          <a:endParaRPr lang="en-US" sz="1800" dirty="0">
            <a:latin typeface="Adobe Caslon Pro" pitchFamily="18" charset="0"/>
          </a:endParaRPr>
        </a:p>
      </dgm:t>
    </dgm:pt>
    <dgm:pt modelId="{D57C03BE-3E04-455E-9064-0C0DDA20149B}" type="parTrans" cxnId="{37E67D39-B7A4-4501-A94C-ED154969FB70}">
      <dgm:prSet/>
      <dgm:spPr/>
      <dgm:t>
        <a:bodyPr/>
        <a:lstStyle/>
        <a:p>
          <a:endParaRPr lang="en-US"/>
        </a:p>
      </dgm:t>
    </dgm:pt>
    <dgm:pt modelId="{6DB3CD66-2C2E-4955-B437-EBB0BDF1A545}" type="sibTrans" cxnId="{37E67D39-B7A4-4501-A94C-ED154969FB70}">
      <dgm:prSet/>
      <dgm:spPr/>
      <dgm:t>
        <a:bodyPr/>
        <a:lstStyle/>
        <a:p>
          <a:endParaRPr lang="en-US"/>
        </a:p>
      </dgm:t>
    </dgm:pt>
    <dgm:pt modelId="{6A7B366E-9DBA-45BF-838B-FC677E212661}">
      <dgm:prSet phldrT="[Text]" custT="1"/>
      <dgm:spPr/>
      <dgm:t>
        <a:bodyPr/>
        <a:lstStyle/>
        <a:p>
          <a:r>
            <a:rPr lang="en-US" sz="1800" dirty="0" smtClean="0">
              <a:latin typeface="Adobe Caslon Pro" pitchFamily="18" charset="0"/>
            </a:rPr>
            <a:t>Application considered by the Pre-Marketing Control group</a:t>
          </a:r>
          <a:endParaRPr lang="en-US" sz="1800" dirty="0">
            <a:latin typeface="Adobe Caslon Pro" pitchFamily="18" charset="0"/>
          </a:endParaRPr>
        </a:p>
      </dgm:t>
    </dgm:pt>
    <dgm:pt modelId="{198A798E-1AB0-4D1A-8D6D-FFE8CCD42B39}" type="parTrans" cxnId="{15DE397E-8F65-4309-AD94-F8F47B01DF36}">
      <dgm:prSet/>
      <dgm:spPr/>
      <dgm:t>
        <a:bodyPr/>
        <a:lstStyle/>
        <a:p>
          <a:endParaRPr lang="en-US"/>
        </a:p>
      </dgm:t>
    </dgm:pt>
    <dgm:pt modelId="{E1EC965A-1399-41F6-9CFA-B8B47B8B8170}" type="sibTrans" cxnId="{15DE397E-8F65-4309-AD94-F8F47B01DF36}">
      <dgm:prSet/>
      <dgm:spPr/>
      <dgm:t>
        <a:bodyPr/>
        <a:lstStyle/>
        <a:p>
          <a:endParaRPr lang="en-US"/>
        </a:p>
      </dgm:t>
    </dgm:pt>
    <dgm:pt modelId="{809A45A3-757D-4D5B-90A9-72CC2CD41F29}">
      <dgm:prSet phldrT="[Text]" custT="1"/>
      <dgm:spPr/>
      <dgm:t>
        <a:bodyPr/>
        <a:lstStyle/>
        <a:p>
          <a:r>
            <a:rPr lang="en-US" sz="1800" dirty="0" smtClean="0">
              <a:latin typeface="Adobe Caslon Pro" pitchFamily="18" charset="0"/>
            </a:rPr>
            <a:t>Applicant informed of application result</a:t>
          </a:r>
          <a:endParaRPr lang="en-US" sz="1800" dirty="0">
            <a:latin typeface="Adobe Caslon Pro" pitchFamily="18" charset="0"/>
          </a:endParaRPr>
        </a:p>
      </dgm:t>
    </dgm:pt>
    <dgm:pt modelId="{F103CF31-FDB0-46FE-AE77-174CF8319456}" type="parTrans" cxnId="{90C5D00B-D008-418C-8C96-E3874B8EB6DF}">
      <dgm:prSet/>
      <dgm:spPr/>
      <dgm:t>
        <a:bodyPr/>
        <a:lstStyle/>
        <a:p>
          <a:endParaRPr lang="en-US"/>
        </a:p>
      </dgm:t>
    </dgm:pt>
    <dgm:pt modelId="{6ECA4643-8306-4386-BFCE-FA1F392C0148}" type="sibTrans" cxnId="{90C5D00B-D008-418C-8C96-E3874B8EB6DF}">
      <dgm:prSet/>
      <dgm:spPr/>
      <dgm:t>
        <a:bodyPr/>
        <a:lstStyle/>
        <a:p>
          <a:endParaRPr lang="en-US"/>
        </a:p>
      </dgm:t>
    </dgm:pt>
    <dgm:pt modelId="{B567407F-1BF2-4112-972E-CE46303B922C}">
      <dgm:prSet phldrT="[Text]" custT="1"/>
      <dgm:spPr/>
      <dgm:t>
        <a:bodyPr/>
        <a:lstStyle/>
        <a:p>
          <a:r>
            <a:rPr lang="en-US" sz="1800" dirty="0" smtClean="0">
              <a:latin typeface="Adobe Caslon Pro" pitchFamily="18" charset="0"/>
            </a:rPr>
            <a:t>Registration from printed</a:t>
          </a:r>
          <a:endParaRPr lang="en-US" sz="1800" dirty="0">
            <a:latin typeface="Adobe Caslon Pro" pitchFamily="18" charset="0"/>
          </a:endParaRPr>
        </a:p>
      </dgm:t>
    </dgm:pt>
    <dgm:pt modelId="{9C55BDB3-EB3E-4130-BAF0-18653C364BF1}" type="parTrans" cxnId="{5D680B28-9EBE-457F-A624-28074640B3B5}">
      <dgm:prSet/>
      <dgm:spPr/>
      <dgm:t>
        <a:bodyPr/>
        <a:lstStyle/>
        <a:p>
          <a:endParaRPr lang="en-US"/>
        </a:p>
      </dgm:t>
    </dgm:pt>
    <dgm:pt modelId="{B93D0230-96C0-4C94-B6B6-9D58DD0365E1}" type="sibTrans" cxnId="{5D680B28-9EBE-457F-A624-28074640B3B5}">
      <dgm:prSet/>
      <dgm:spPr/>
      <dgm:t>
        <a:bodyPr/>
        <a:lstStyle/>
        <a:p>
          <a:endParaRPr lang="en-US"/>
        </a:p>
      </dgm:t>
    </dgm:pt>
    <dgm:pt modelId="{75FE7953-9A06-4FE6-8E3E-414416D761EB}">
      <dgm:prSet phldrT="[Text]" custT="1"/>
      <dgm:spPr/>
      <dgm:t>
        <a:bodyPr/>
        <a:lstStyle/>
        <a:p>
          <a:r>
            <a:rPr lang="en-US" sz="1800" dirty="0" smtClean="0">
              <a:latin typeface="Adobe Caslon Pro" pitchFamily="18" charset="0"/>
            </a:rPr>
            <a:t>License checked and signed if approved</a:t>
          </a:r>
          <a:endParaRPr lang="en-US" sz="1800" dirty="0">
            <a:latin typeface="Adobe Caslon Pro" pitchFamily="18" charset="0"/>
          </a:endParaRPr>
        </a:p>
      </dgm:t>
    </dgm:pt>
    <dgm:pt modelId="{9A2D9CAE-987C-4802-ACF6-A16D114F203D}" type="parTrans" cxnId="{56AA3C0C-9167-4B56-BAC4-B48C6C574F22}">
      <dgm:prSet/>
      <dgm:spPr/>
      <dgm:t>
        <a:bodyPr/>
        <a:lstStyle/>
        <a:p>
          <a:endParaRPr lang="en-US"/>
        </a:p>
      </dgm:t>
    </dgm:pt>
    <dgm:pt modelId="{3AA226C6-3A2A-4539-BFF3-E0F173A2C465}" type="sibTrans" cxnId="{56AA3C0C-9167-4B56-BAC4-B48C6C574F22}">
      <dgm:prSet/>
      <dgm:spPr/>
      <dgm:t>
        <a:bodyPr/>
        <a:lstStyle/>
        <a:p>
          <a:endParaRPr lang="en-US"/>
        </a:p>
      </dgm:t>
    </dgm:pt>
    <dgm:pt modelId="{BEFC881F-CD93-433B-8862-5421AC44577C}">
      <dgm:prSet phldrT="[Text]" custT="1"/>
      <dgm:spPr/>
      <dgm:t>
        <a:bodyPr/>
        <a:lstStyle/>
        <a:p>
          <a:r>
            <a:rPr lang="en-US" sz="1800" dirty="0" smtClean="0">
              <a:latin typeface="Adobe Caslon Pro" pitchFamily="18" charset="0"/>
            </a:rPr>
            <a:t>License issued</a:t>
          </a:r>
          <a:endParaRPr lang="en-US" sz="1800" dirty="0">
            <a:latin typeface="Adobe Caslon Pro" pitchFamily="18" charset="0"/>
          </a:endParaRPr>
        </a:p>
      </dgm:t>
    </dgm:pt>
    <dgm:pt modelId="{F09B3EC3-FAA6-49A1-8C2F-125C7D345991}" type="parTrans" cxnId="{29CA3DDA-C70E-430D-9DAA-694CB95BD9CB}">
      <dgm:prSet/>
      <dgm:spPr/>
      <dgm:t>
        <a:bodyPr/>
        <a:lstStyle/>
        <a:p>
          <a:endParaRPr lang="en-US"/>
        </a:p>
      </dgm:t>
    </dgm:pt>
    <dgm:pt modelId="{5961E9C5-266B-4D84-A06B-85D49B496FEA}" type="sibTrans" cxnId="{29CA3DDA-C70E-430D-9DAA-694CB95BD9CB}">
      <dgm:prSet/>
      <dgm:spPr/>
      <dgm:t>
        <a:bodyPr/>
        <a:lstStyle/>
        <a:p>
          <a:endParaRPr lang="en-US"/>
        </a:p>
      </dgm:t>
    </dgm:pt>
    <dgm:pt modelId="{44FC7282-71DF-4CB5-933D-B68CDCBB357F}" type="pres">
      <dgm:prSet presAssocID="{AE73F1F4-0A24-4470-9CB1-1834B6B60F9F}" presName="Name0" presStyleCnt="0">
        <dgm:presLayoutVars>
          <dgm:dir/>
          <dgm:animLvl val="lvl"/>
          <dgm:resizeHandles val="exact"/>
        </dgm:presLayoutVars>
      </dgm:prSet>
      <dgm:spPr/>
      <dgm:t>
        <a:bodyPr/>
        <a:lstStyle/>
        <a:p>
          <a:endParaRPr lang="en-US"/>
        </a:p>
      </dgm:t>
    </dgm:pt>
    <dgm:pt modelId="{8CB0781A-2E3E-4CDD-A7A0-433D372AE0E2}" type="pres">
      <dgm:prSet presAssocID="{BEFC881F-CD93-433B-8862-5421AC44577C}" presName="boxAndChildren" presStyleCnt="0"/>
      <dgm:spPr/>
    </dgm:pt>
    <dgm:pt modelId="{ACEA630F-B4EB-47EE-AE7F-72E44980E5C7}" type="pres">
      <dgm:prSet presAssocID="{BEFC881F-CD93-433B-8862-5421AC44577C}" presName="parentTextBox" presStyleLbl="node1" presStyleIdx="0" presStyleCnt="8"/>
      <dgm:spPr/>
      <dgm:t>
        <a:bodyPr/>
        <a:lstStyle/>
        <a:p>
          <a:endParaRPr lang="en-US"/>
        </a:p>
      </dgm:t>
    </dgm:pt>
    <dgm:pt modelId="{2F5C1BE9-1D38-4129-8B7D-BE5FC24E2FB8}" type="pres">
      <dgm:prSet presAssocID="{3AA226C6-3A2A-4539-BFF3-E0F173A2C465}" presName="sp" presStyleCnt="0"/>
      <dgm:spPr/>
    </dgm:pt>
    <dgm:pt modelId="{53A7D219-A077-4FB7-8EA2-11C22F928847}" type="pres">
      <dgm:prSet presAssocID="{75FE7953-9A06-4FE6-8E3E-414416D761EB}" presName="arrowAndChildren" presStyleCnt="0"/>
      <dgm:spPr/>
    </dgm:pt>
    <dgm:pt modelId="{01BAA718-5E92-4859-B81E-1E85FB0E1528}" type="pres">
      <dgm:prSet presAssocID="{75FE7953-9A06-4FE6-8E3E-414416D761EB}" presName="parentTextArrow" presStyleLbl="node1" presStyleIdx="1" presStyleCnt="8"/>
      <dgm:spPr/>
      <dgm:t>
        <a:bodyPr/>
        <a:lstStyle/>
        <a:p>
          <a:endParaRPr lang="en-US"/>
        </a:p>
      </dgm:t>
    </dgm:pt>
    <dgm:pt modelId="{6875E914-867C-45A5-8923-8BB6F3F45C44}" type="pres">
      <dgm:prSet presAssocID="{B93D0230-96C0-4C94-B6B6-9D58DD0365E1}" presName="sp" presStyleCnt="0"/>
      <dgm:spPr/>
    </dgm:pt>
    <dgm:pt modelId="{8A11F35B-038C-4872-BBE1-A3C578B429D4}" type="pres">
      <dgm:prSet presAssocID="{B567407F-1BF2-4112-972E-CE46303B922C}" presName="arrowAndChildren" presStyleCnt="0"/>
      <dgm:spPr/>
    </dgm:pt>
    <dgm:pt modelId="{7EE3177B-7EB6-4376-A2A1-912630A3F0F4}" type="pres">
      <dgm:prSet presAssocID="{B567407F-1BF2-4112-972E-CE46303B922C}" presName="parentTextArrow" presStyleLbl="node1" presStyleIdx="2" presStyleCnt="8"/>
      <dgm:spPr/>
      <dgm:t>
        <a:bodyPr/>
        <a:lstStyle/>
        <a:p>
          <a:endParaRPr lang="en-US"/>
        </a:p>
      </dgm:t>
    </dgm:pt>
    <dgm:pt modelId="{E2C275C2-4DB3-4C7A-8822-B5AC22133DD7}" type="pres">
      <dgm:prSet presAssocID="{6ECA4643-8306-4386-BFCE-FA1F392C0148}" presName="sp" presStyleCnt="0"/>
      <dgm:spPr/>
    </dgm:pt>
    <dgm:pt modelId="{9BAB82B1-A691-414F-99F2-00DE1D3B0369}" type="pres">
      <dgm:prSet presAssocID="{809A45A3-757D-4D5B-90A9-72CC2CD41F29}" presName="arrowAndChildren" presStyleCnt="0"/>
      <dgm:spPr/>
    </dgm:pt>
    <dgm:pt modelId="{88C2C687-0169-4EDB-B00F-99974915EBE6}" type="pres">
      <dgm:prSet presAssocID="{809A45A3-757D-4D5B-90A9-72CC2CD41F29}" presName="parentTextArrow" presStyleLbl="node1" presStyleIdx="3" presStyleCnt="8"/>
      <dgm:spPr/>
      <dgm:t>
        <a:bodyPr/>
        <a:lstStyle/>
        <a:p>
          <a:endParaRPr lang="en-US"/>
        </a:p>
      </dgm:t>
    </dgm:pt>
    <dgm:pt modelId="{AFB47211-5F16-44FE-94FE-65DCBE918CE8}" type="pres">
      <dgm:prSet presAssocID="{E1EC965A-1399-41F6-9CFA-B8B47B8B8170}" presName="sp" presStyleCnt="0"/>
      <dgm:spPr/>
    </dgm:pt>
    <dgm:pt modelId="{F79388A2-A2AA-440A-BAB9-B61F05348AE6}" type="pres">
      <dgm:prSet presAssocID="{6A7B366E-9DBA-45BF-838B-FC677E212661}" presName="arrowAndChildren" presStyleCnt="0"/>
      <dgm:spPr/>
    </dgm:pt>
    <dgm:pt modelId="{BD80AC28-00B3-4630-8CC0-312F69B2A623}" type="pres">
      <dgm:prSet presAssocID="{6A7B366E-9DBA-45BF-838B-FC677E212661}" presName="parentTextArrow" presStyleLbl="node1" presStyleIdx="4" presStyleCnt="8"/>
      <dgm:spPr/>
      <dgm:t>
        <a:bodyPr/>
        <a:lstStyle/>
        <a:p>
          <a:endParaRPr lang="en-US"/>
        </a:p>
      </dgm:t>
    </dgm:pt>
    <dgm:pt modelId="{59F274D4-7BF9-4C02-98EC-88E9B47804D0}" type="pres">
      <dgm:prSet presAssocID="{6DB3CD66-2C2E-4955-B437-EBB0BDF1A545}" presName="sp" presStyleCnt="0"/>
      <dgm:spPr/>
    </dgm:pt>
    <dgm:pt modelId="{A4DCF2A0-23DA-440B-AB40-1F45C8C2722B}" type="pres">
      <dgm:prSet presAssocID="{27407841-9638-4812-B725-7E9C3DDE9F1D}" presName="arrowAndChildren" presStyleCnt="0"/>
      <dgm:spPr/>
    </dgm:pt>
    <dgm:pt modelId="{D86FE9A8-424B-4485-AE93-A71BF069E82D}" type="pres">
      <dgm:prSet presAssocID="{27407841-9638-4812-B725-7E9C3DDE9F1D}" presName="parentTextArrow" presStyleLbl="node1" presStyleIdx="5" presStyleCnt="8"/>
      <dgm:spPr/>
      <dgm:t>
        <a:bodyPr/>
        <a:lstStyle/>
        <a:p>
          <a:endParaRPr lang="en-US"/>
        </a:p>
      </dgm:t>
    </dgm:pt>
    <dgm:pt modelId="{B90EAF40-147D-4EE5-8E42-4F2074E3CE03}" type="pres">
      <dgm:prSet presAssocID="{606BC427-03AC-4CC1-A922-B3FBB0BCC0EB}" presName="sp" presStyleCnt="0"/>
      <dgm:spPr/>
    </dgm:pt>
    <dgm:pt modelId="{9F60AF53-9662-48C9-821B-FAD7FDD52B77}" type="pres">
      <dgm:prSet presAssocID="{419F47DF-6DC0-464C-875B-3187A5F3005B}" presName="arrowAndChildren" presStyleCnt="0"/>
      <dgm:spPr/>
    </dgm:pt>
    <dgm:pt modelId="{A0E66BC2-151F-4147-828F-40E3AFC1C1C5}" type="pres">
      <dgm:prSet presAssocID="{419F47DF-6DC0-464C-875B-3187A5F3005B}" presName="parentTextArrow" presStyleLbl="node1" presStyleIdx="6" presStyleCnt="8"/>
      <dgm:spPr/>
      <dgm:t>
        <a:bodyPr/>
        <a:lstStyle/>
        <a:p>
          <a:endParaRPr lang="en-US"/>
        </a:p>
      </dgm:t>
    </dgm:pt>
    <dgm:pt modelId="{840FBB92-F8F1-4332-98EF-A49C2EFE4666}" type="pres">
      <dgm:prSet presAssocID="{D6E7F409-D2B6-42B5-A407-A6E21185C993}" presName="sp" presStyleCnt="0"/>
      <dgm:spPr/>
    </dgm:pt>
    <dgm:pt modelId="{CE0F1B99-69FB-43E1-89A6-E108B6B6F301}" type="pres">
      <dgm:prSet presAssocID="{389E4B02-2A04-42F8-86FC-A7437346BD1D}" presName="arrowAndChildren" presStyleCnt="0"/>
      <dgm:spPr/>
    </dgm:pt>
    <dgm:pt modelId="{C220BE57-C954-4513-A41C-E836C16AA9EC}" type="pres">
      <dgm:prSet presAssocID="{389E4B02-2A04-42F8-86FC-A7437346BD1D}" presName="parentTextArrow" presStyleLbl="node1" presStyleIdx="7" presStyleCnt="8"/>
      <dgm:spPr/>
      <dgm:t>
        <a:bodyPr/>
        <a:lstStyle/>
        <a:p>
          <a:endParaRPr lang="en-US"/>
        </a:p>
      </dgm:t>
    </dgm:pt>
  </dgm:ptLst>
  <dgm:cxnLst>
    <dgm:cxn modelId="{E7320998-DC5E-4F12-A9C6-EC71DE84FE19}" srcId="{AE73F1F4-0A24-4470-9CB1-1834B6B60F9F}" destId="{389E4B02-2A04-42F8-86FC-A7437346BD1D}" srcOrd="0" destOrd="0" parTransId="{55FAE104-9385-4C30-8EF7-9E7BAA2F01C3}" sibTransId="{D6E7F409-D2B6-42B5-A407-A6E21185C993}"/>
    <dgm:cxn modelId="{7AB7E2F5-77DB-4E66-A9C4-81427AFE9F0A}" type="presOf" srcId="{AE73F1F4-0A24-4470-9CB1-1834B6B60F9F}" destId="{44FC7282-71DF-4CB5-933D-B68CDCBB357F}" srcOrd="0" destOrd="0" presId="urn:microsoft.com/office/officeart/2005/8/layout/process4"/>
    <dgm:cxn modelId="{546B7AE6-9684-4590-BC5B-6678190540EF}" type="presOf" srcId="{B567407F-1BF2-4112-972E-CE46303B922C}" destId="{7EE3177B-7EB6-4376-A2A1-912630A3F0F4}" srcOrd="0" destOrd="0" presId="urn:microsoft.com/office/officeart/2005/8/layout/process4"/>
    <dgm:cxn modelId="{56AA3C0C-9167-4B56-BAC4-B48C6C574F22}" srcId="{AE73F1F4-0A24-4470-9CB1-1834B6B60F9F}" destId="{75FE7953-9A06-4FE6-8E3E-414416D761EB}" srcOrd="6" destOrd="0" parTransId="{9A2D9CAE-987C-4802-ACF6-A16D114F203D}" sibTransId="{3AA226C6-3A2A-4539-BFF3-E0F173A2C465}"/>
    <dgm:cxn modelId="{047807D7-7FD5-4371-845B-D7DAFBD8DF94}" type="presOf" srcId="{419F47DF-6DC0-464C-875B-3187A5F3005B}" destId="{A0E66BC2-151F-4147-828F-40E3AFC1C1C5}" srcOrd="0" destOrd="0" presId="urn:microsoft.com/office/officeart/2005/8/layout/process4"/>
    <dgm:cxn modelId="{D3B88145-D826-4148-8723-2973C9461B53}" type="presOf" srcId="{27407841-9638-4812-B725-7E9C3DDE9F1D}" destId="{D86FE9A8-424B-4485-AE93-A71BF069E82D}" srcOrd="0" destOrd="0" presId="urn:microsoft.com/office/officeart/2005/8/layout/process4"/>
    <dgm:cxn modelId="{7F81BA46-8E7B-49BC-BC67-633E75DC6912}" type="presOf" srcId="{75FE7953-9A06-4FE6-8E3E-414416D761EB}" destId="{01BAA718-5E92-4859-B81E-1E85FB0E1528}" srcOrd="0" destOrd="0" presId="urn:microsoft.com/office/officeart/2005/8/layout/process4"/>
    <dgm:cxn modelId="{37E67D39-B7A4-4501-A94C-ED154969FB70}" srcId="{AE73F1F4-0A24-4470-9CB1-1834B6B60F9F}" destId="{27407841-9638-4812-B725-7E9C3DDE9F1D}" srcOrd="2" destOrd="0" parTransId="{D57C03BE-3E04-455E-9064-0C0DDA20149B}" sibTransId="{6DB3CD66-2C2E-4955-B437-EBB0BDF1A545}"/>
    <dgm:cxn modelId="{23724EBF-E3FC-431D-8A8F-56AF593D955F}" type="presOf" srcId="{BEFC881F-CD93-433B-8862-5421AC44577C}" destId="{ACEA630F-B4EB-47EE-AE7F-72E44980E5C7}" srcOrd="0" destOrd="0" presId="urn:microsoft.com/office/officeart/2005/8/layout/process4"/>
    <dgm:cxn modelId="{5D680B28-9EBE-457F-A624-28074640B3B5}" srcId="{AE73F1F4-0A24-4470-9CB1-1834B6B60F9F}" destId="{B567407F-1BF2-4112-972E-CE46303B922C}" srcOrd="5" destOrd="0" parTransId="{9C55BDB3-EB3E-4130-BAF0-18653C364BF1}" sibTransId="{B93D0230-96C0-4C94-B6B6-9D58DD0365E1}"/>
    <dgm:cxn modelId="{15DE397E-8F65-4309-AD94-F8F47B01DF36}" srcId="{AE73F1F4-0A24-4470-9CB1-1834B6B60F9F}" destId="{6A7B366E-9DBA-45BF-838B-FC677E212661}" srcOrd="3" destOrd="0" parTransId="{198A798E-1AB0-4D1A-8D6D-FFE8CCD42B39}" sibTransId="{E1EC965A-1399-41F6-9CFA-B8B47B8B8170}"/>
    <dgm:cxn modelId="{440EA309-FB38-4F95-8557-8BA3E73681CF}" type="presOf" srcId="{389E4B02-2A04-42F8-86FC-A7437346BD1D}" destId="{C220BE57-C954-4513-A41C-E836C16AA9EC}" srcOrd="0" destOrd="0" presId="urn:microsoft.com/office/officeart/2005/8/layout/process4"/>
    <dgm:cxn modelId="{72CDF6FE-B85D-4741-A009-9BEB21F07B52}" srcId="{AE73F1F4-0A24-4470-9CB1-1834B6B60F9F}" destId="{419F47DF-6DC0-464C-875B-3187A5F3005B}" srcOrd="1" destOrd="0" parTransId="{9B9A6187-EC8F-40FF-A500-902C1FCC1865}" sibTransId="{606BC427-03AC-4CC1-A922-B3FBB0BCC0EB}"/>
    <dgm:cxn modelId="{90C5D00B-D008-418C-8C96-E3874B8EB6DF}" srcId="{AE73F1F4-0A24-4470-9CB1-1834B6B60F9F}" destId="{809A45A3-757D-4D5B-90A9-72CC2CD41F29}" srcOrd="4" destOrd="0" parTransId="{F103CF31-FDB0-46FE-AE77-174CF8319456}" sibTransId="{6ECA4643-8306-4386-BFCE-FA1F392C0148}"/>
    <dgm:cxn modelId="{C41E944F-31D8-4857-8068-13E149789208}" type="presOf" srcId="{6A7B366E-9DBA-45BF-838B-FC677E212661}" destId="{BD80AC28-00B3-4630-8CC0-312F69B2A623}" srcOrd="0" destOrd="0" presId="urn:microsoft.com/office/officeart/2005/8/layout/process4"/>
    <dgm:cxn modelId="{2F8B0580-7772-4A3D-82BB-3690051FAD80}" type="presOf" srcId="{809A45A3-757D-4D5B-90A9-72CC2CD41F29}" destId="{88C2C687-0169-4EDB-B00F-99974915EBE6}" srcOrd="0" destOrd="0" presId="urn:microsoft.com/office/officeart/2005/8/layout/process4"/>
    <dgm:cxn modelId="{29CA3DDA-C70E-430D-9DAA-694CB95BD9CB}" srcId="{AE73F1F4-0A24-4470-9CB1-1834B6B60F9F}" destId="{BEFC881F-CD93-433B-8862-5421AC44577C}" srcOrd="7" destOrd="0" parTransId="{F09B3EC3-FAA6-49A1-8C2F-125C7D345991}" sibTransId="{5961E9C5-266B-4D84-A06B-85D49B496FEA}"/>
    <dgm:cxn modelId="{14E74153-A9BC-4089-BEAC-4C99F24EBE4B}" type="presParOf" srcId="{44FC7282-71DF-4CB5-933D-B68CDCBB357F}" destId="{8CB0781A-2E3E-4CDD-A7A0-433D372AE0E2}" srcOrd="0" destOrd="0" presId="urn:microsoft.com/office/officeart/2005/8/layout/process4"/>
    <dgm:cxn modelId="{F787DAA3-B5C5-4034-978D-71EEBF031860}" type="presParOf" srcId="{8CB0781A-2E3E-4CDD-A7A0-433D372AE0E2}" destId="{ACEA630F-B4EB-47EE-AE7F-72E44980E5C7}" srcOrd="0" destOrd="0" presId="urn:microsoft.com/office/officeart/2005/8/layout/process4"/>
    <dgm:cxn modelId="{5AF3B284-70AD-4D8E-A5F3-B09AFE5BCFE9}" type="presParOf" srcId="{44FC7282-71DF-4CB5-933D-B68CDCBB357F}" destId="{2F5C1BE9-1D38-4129-8B7D-BE5FC24E2FB8}" srcOrd="1" destOrd="0" presId="urn:microsoft.com/office/officeart/2005/8/layout/process4"/>
    <dgm:cxn modelId="{8BF6113A-1BCD-4F40-81AD-113CCDC7F5B8}" type="presParOf" srcId="{44FC7282-71DF-4CB5-933D-B68CDCBB357F}" destId="{53A7D219-A077-4FB7-8EA2-11C22F928847}" srcOrd="2" destOrd="0" presId="urn:microsoft.com/office/officeart/2005/8/layout/process4"/>
    <dgm:cxn modelId="{3632E8EE-8D09-40E3-91A9-564A4B64002F}" type="presParOf" srcId="{53A7D219-A077-4FB7-8EA2-11C22F928847}" destId="{01BAA718-5E92-4859-B81E-1E85FB0E1528}" srcOrd="0" destOrd="0" presId="urn:microsoft.com/office/officeart/2005/8/layout/process4"/>
    <dgm:cxn modelId="{DE330DC8-771D-4C51-8A66-4FC1BB5A8549}" type="presParOf" srcId="{44FC7282-71DF-4CB5-933D-B68CDCBB357F}" destId="{6875E914-867C-45A5-8923-8BB6F3F45C44}" srcOrd="3" destOrd="0" presId="urn:microsoft.com/office/officeart/2005/8/layout/process4"/>
    <dgm:cxn modelId="{4E73ED24-B430-40CA-9CD5-A4826B62A536}" type="presParOf" srcId="{44FC7282-71DF-4CB5-933D-B68CDCBB357F}" destId="{8A11F35B-038C-4872-BBE1-A3C578B429D4}" srcOrd="4" destOrd="0" presId="urn:microsoft.com/office/officeart/2005/8/layout/process4"/>
    <dgm:cxn modelId="{3B2FDFEF-ADAB-4925-91BA-154B7465C72C}" type="presParOf" srcId="{8A11F35B-038C-4872-BBE1-A3C578B429D4}" destId="{7EE3177B-7EB6-4376-A2A1-912630A3F0F4}" srcOrd="0" destOrd="0" presId="urn:microsoft.com/office/officeart/2005/8/layout/process4"/>
    <dgm:cxn modelId="{7AAE159A-E55F-4D6F-8420-97A3B935A53F}" type="presParOf" srcId="{44FC7282-71DF-4CB5-933D-B68CDCBB357F}" destId="{E2C275C2-4DB3-4C7A-8822-B5AC22133DD7}" srcOrd="5" destOrd="0" presId="urn:microsoft.com/office/officeart/2005/8/layout/process4"/>
    <dgm:cxn modelId="{B6893F96-A63A-4558-863B-EAE39BFC9330}" type="presParOf" srcId="{44FC7282-71DF-4CB5-933D-B68CDCBB357F}" destId="{9BAB82B1-A691-414F-99F2-00DE1D3B0369}" srcOrd="6" destOrd="0" presId="urn:microsoft.com/office/officeart/2005/8/layout/process4"/>
    <dgm:cxn modelId="{F0B32F7C-759F-436C-A401-62E4F46C9C98}" type="presParOf" srcId="{9BAB82B1-A691-414F-99F2-00DE1D3B0369}" destId="{88C2C687-0169-4EDB-B00F-99974915EBE6}" srcOrd="0" destOrd="0" presId="urn:microsoft.com/office/officeart/2005/8/layout/process4"/>
    <dgm:cxn modelId="{5A9F2A24-73CB-4F1C-962F-35E0A61D362A}" type="presParOf" srcId="{44FC7282-71DF-4CB5-933D-B68CDCBB357F}" destId="{AFB47211-5F16-44FE-94FE-65DCBE918CE8}" srcOrd="7" destOrd="0" presId="urn:microsoft.com/office/officeart/2005/8/layout/process4"/>
    <dgm:cxn modelId="{3A9D6003-AB12-4A0A-A0B7-A6BD628EE19C}" type="presParOf" srcId="{44FC7282-71DF-4CB5-933D-B68CDCBB357F}" destId="{F79388A2-A2AA-440A-BAB9-B61F05348AE6}" srcOrd="8" destOrd="0" presId="urn:microsoft.com/office/officeart/2005/8/layout/process4"/>
    <dgm:cxn modelId="{6945CDD0-FF21-49EF-BC91-739112411D87}" type="presParOf" srcId="{F79388A2-A2AA-440A-BAB9-B61F05348AE6}" destId="{BD80AC28-00B3-4630-8CC0-312F69B2A623}" srcOrd="0" destOrd="0" presId="urn:microsoft.com/office/officeart/2005/8/layout/process4"/>
    <dgm:cxn modelId="{F3094C77-D267-4475-9617-0061FA852142}" type="presParOf" srcId="{44FC7282-71DF-4CB5-933D-B68CDCBB357F}" destId="{59F274D4-7BF9-4C02-98EC-88E9B47804D0}" srcOrd="9" destOrd="0" presId="urn:microsoft.com/office/officeart/2005/8/layout/process4"/>
    <dgm:cxn modelId="{982F41EE-D068-41EA-9508-1652FC3FFA0B}" type="presParOf" srcId="{44FC7282-71DF-4CB5-933D-B68CDCBB357F}" destId="{A4DCF2A0-23DA-440B-AB40-1F45C8C2722B}" srcOrd="10" destOrd="0" presId="urn:microsoft.com/office/officeart/2005/8/layout/process4"/>
    <dgm:cxn modelId="{21895842-2805-4D65-8E73-EC211DD159C7}" type="presParOf" srcId="{A4DCF2A0-23DA-440B-AB40-1F45C8C2722B}" destId="{D86FE9A8-424B-4485-AE93-A71BF069E82D}" srcOrd="0" destOrd="0" presId="urn:microsoft.com/office/officeart/2005/8/layout/process4"/>
    <dgm:cxn modelId="{6240BC51-EC4A-471B-BAFD-E12B7F95A670}" type="presParOf" srcId="{44FC7282-71DF-4CB5-933D-B68CDCBB357F}" destId="{B90EAF40-147D-4EE5-8E42-4F2074E3CE03}" srcOrd="11" destOrd="0" presId="urn:microsoft.com/office/officeart/2005/8/layout/process4"/>
    <dgm:cxn modelId="{56B5AF8F-0536-4E0E-9EFB-13E3EEF711D5}" type="presParOf" srcId="{44FC7282-71DF-4CB5-933D-B68CDCBB357F}" destId="{9F60AF53-9662-48C9-821B-FAD7FDD52B77}" srcOrd="12" destOrd="0" presId="urn:microsoft.com/office/officeart/2005/8/layout/process4"/>
    <dgm:cxn modelId="{C06B5076-584F-462F-8211-411697032FD8}" type="presParOf" srcId="{9F60AF53-9662-48C9-821B-FAD7FDD52B77}" destId="{A0E66BC2-151F-4147-828F-40E3AFC1C1C5}" srcOrd="0" destOrd="0" presId="urn:microsoft.com/office/officeart/2005/8/layout/process4"/>
    <dgm:cxn modelId="{282ECAC1-FB2C-4419-97BB-A6AEBF35AAB1}" type="presParOf" srcId="{44FC7282-71DF-4CB5-933D-B68CDCBB357F}" destId="{840FBB92-F8F1-4332-98EF-A49C2EFE4666}" srcOrd="13" destOrd="0" presId="urn:microsoft.com/office/officeart/2005/8/layout/process4"/>
    <dgm:cxn modelId="{FC517FD3-C378-4FE4-8BAD-D120D0E901E9}" type="presParOf" srcId="{44FC7282-71DF-4CB5-933D-B68CDCBB357F}" destId="{CE0F1B99-69FB-43E1-89A6-E108B6B6F301}" srcOrd="14" destOrd="0" presId="urn:microsoft.com/office/officeart/2005/8/layout/process4"/>
    <dgm:cxn modelId="{FF251819-2829-4C10-85E7-58D1AE989E92}" type="presParOf" srcId="{CE0F1B99-69FB-43E1-89A6-E108B6B6F301}" destId="{C220BE57-C954-4513-A41C-E836C16AA9EC}"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1B48227-6202-45F9-B610-6790779456F4}">
      <dsp:nvSpPr>
        <dsp:cNvPr id="0" name=""/>
        <dsp:cNvSpPr/>
      </dsp:nvSpPr>
      <dsp:spPr>
        <a:xfrm>
          <a:off x="3312429" y="1436482"/>
          <a:ext cx="2343568" cy="406735"/>
        </a:xfrm>
        <a:custGeom>
          <a:avLst/>
          <a:gdLst/>
          <a:ahLst/>
          <a:cxnLst/>
          <a:rect l="0" t="0" r="0" b="0"/>
          <a:pathLst>
            <a:path>
              <a:moveTo>
                <a:pt x="0" y="0"/>
              </a:moveTo>
              <a:lnTo>
                <a:pt x="0" y="203367"/>
              </a:lnTo>
              <a:lnTo>
                <a:pt x="2343568" y="203367"/>
              </a:lnTo>
              <a:lnTo>
                <a:pt x="2343568" y="406735"/>
              </a:lnTo>
            </a:path>
          </a:pathLst>
        </a:custGeom>
        <a:noFill/>
        <a:ln w="25400"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C762C7-EF8C-430C-8D3B-71636D0CE30C}">
      <dsp:nvSpPr>
        <dsp:cNvPr id="0" name=""/>
        <dsp:cNvSpPr/>
      </dsp:nvSpPr>
      <dsp:spPr>
        <a:xfrm>
          <a:off x="3266710" y="1436482"/>
          <a:ext cx="91440" cy="406735"/>
        </a:xfrm>
        <a:custGeom>
          <a:avLst/>
          <a:gdLst/>
          <a:ahLst/>
          <a:cxnLst/>
          <a:rect l="0" t="0" r="0" b="0"/>
          <a:pathLst>
            <a:path>
              <a:moveTo>
                <a:pt x="45720" y="0"/>
              </a:moveTo>
              <a:lnTo>
                <a:pt x="45720" y="406735"/>
              </a:lnTo>
            </a:path>
          </a:pathLst>
        </a:custGeom>
        <a:noFill/>
        <a:ln w="25400"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923B997-1FFA-412D-AD39-79157BF8166A}">
      <dsp:nvSpPr>
        <dsp:cNvPr id="0" name=""/>
        <dsp:cNvSpPr/>
      </dsp:nvSpPr>
      <dsp:spPr>
        <a:xfrm>
          <a:off x="968861" y="1436482"/>
          <a:ext cx="2343568" cy="406735"/>
        </a:xfrm>
        <a:custGeom>
          <a:avLst/>
          <a:gdLst/>
          <a:ahLst/>
          <a:cxnLst/>
          <a:rect l="0" t="0" r="0" b="0"/>
          <a:pathLst>
            <a:path>
              <a:moveTo>
                <a:pt x="2343568" y="0"/>
              </a:moveTo>
              <a:lnTo>
                <a:pt x="2343568" y="203367"/>
              </a:lnTo>
              <a:lnTo>
                <a:pt x="0" y="203367"/>
              </a:lnTo>
              <a:lnTo>
                <a:pt x="0" y="406735"/>
              </a:lnTo>
            </a:path>
          </a:pathLst>
        </a:custGeom>
        <a:noFill/>
        <a:ln w="25400"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7ADB8CE-4940-435B-9E7C-F8D470DD5492}">
      <dsp:nvSpPr>
        <dsp:cNvPr id="0" name=""/>
        <dsp:cNvSpPr/>
      </dsp:nvSpPr>
      <dsp:spPr>
        <a:xfrm>
          <a:off x="2344013" y="468065"/>
          <a:ext cx="1936833" cy="968416"/>
        </a:xfrm>
        <a:prstGeom prst="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latin typeface="Adobe Caslon Pro" pitchFamily="18" charset="0"/>
            </a:rPr>
            <a:t>Cosmetics in Thailand</a:t>
          </a:r>
          <a:endParaRPr lang="en-US" sz="2400" kern="1200" dirty="0">
            <a:latin typeface="Adobe Caslon Pro" pitchFamily="18" charset="0"/>
          </a:endParaRPr>
        </a:p>
      </dsp:txBody>
      <dsp:txXfrm>
        <a:off x="2344013" y="468065"/>
        <a:ext cx="1936833" cy="968416"/>
      </dsp:txXfrm>
    </dsp:sp>
    <dsp:sp modelId="{2DF0BB3B-EAB6-4793-84ED-3C82A29418F9}">
      <dsp:nvSpPr>
        <dsp:cNvPr id="0" name=""/>
        <dsp:cNvSpPr/>
      </dsp:nvSpPr>
      <dsp:spPr>
        <a:xfrm>
          <a:off x="444" y="1843217"/>
          <a:ext cx="1936833" cy="968416"/>
        </a:xfrm>
        <a:prstGeom prst="rect">
          <a:avLst/>
        </a:prstGeom>
        <a:gradFill rotWithShape="0">
          <a:gsLst>
            <a:gs pos="0">
              <a:schemeClr val="accent3">
                <a:hueOff val="0"/>
                <a:satOff val="0"/>
                <a:lumOff val="0"/>
                <a:alphaOff val="0"/>
                <a:tint val="98000"/>
                <a:shade val="25000"/>
                <a:satMod val="250000"/>
              </a:schemeClr>
            </a:gs>
            <a:gs pos="68000">
              <a:schemeClr val="accent3">
                <a:hueOff val="0"/>
                <a:satOff val="0"/>
                <a:lumOff val="0"/>
                <a:alphaOff val="0"/>
                <a:tint val="86000"/>
                <a:satMod val="115000"/>
              </a:schemeClr>
            </a:gs>
            <a:gs pos="100000">
              <a:schemeClr val="accent3">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dobe Caslon Pro" pitchFamily="18" charset="0"/>
            </a:rPr>
            <a:t>General </a:t>
          </a:r>
          <a:endParaRPr lang="en-US" sz="2000" kern="1200" dirty="0">
            <a:latin typeface="Adobe Caslon Pro" pitchFamily="18" charset="0"/>
          </a:endParaRPr>
        </a:p>
      </dsp:txBody>
      <dsp:txXfrm>
        <a:off x="444" y="1843217"/>
        <a:ext cx="1936833" cy="968416"/>
      </dsp:txXfrm>
    </dsp:sp>
    <dsp:sp modelId="{F075C549-1FDE-4B76-90E0-862B12F20BDC}">
      <dsp:nvSpPr>
        <dsp:cNvPr id="0" name=""/>
        <dsp:cNvSpPr/>
      </dsp:nvSpPr>
      <dsp:spPr>
        <a:xfrm>
          <a:off x="2344013" y="1843217"/>
          <a:ext cx="1936833" cy="968416"/>
        </a:xfrm>
        <a:prstGeom prst="rect">
          <a:avLst/>
        </a:prstGeom>
        <a:gradFill rotWithShape="0">
          <a:gsLst>
            <a:gs pos="0">
              <a:schemeClr val="accent3">
                <a:hueOff val="0"/>
                <a:satOff val="0"/>
                <a:lumOff val="0"/>
                <a:alphaOff val="0"/>
                <a:tint val="98000"/>
                <a:shade val="25000"/>
                <a:satMod val="250000"/>
              </a:schemeClr>
            </a:gs>
            <a:gs pos="68000">
              <a:schemeClr val="accent3">
                <a:hueOff val="0"/>
                <a:satOff val="0"/>
                <a:lumOff val="0"/>
                <a:alphaOff val="0"/>
                <a:tint val="86000"/>
                <a:satMod val="115000"/>
              </a:schemeClr>
            </a:gs>
            <a:gs pos="100000">
              <a:schemeClr val="accent3">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dobe Caslon Pro" pitchFamily="18" charset="0"/>
            </a:rPr>
            <a:t>Controlled</a:t>
          </a:r>
          <a:endParaRPr lang="en-US" sz="2000" kern="1200" dirty="0">
            <a:latin typeface="Adobe Caslon Pro" pitchFamily="18" charset="0"/>
          </a:endParaRPr>
        </a:p>
      </dsp:txBody>
      <dsp:txXfrm>
        <a:off x="2344013" y="1843217"/>
        <a:ext cx="1936833" cy="968416"/>
      </dsp:txXfrm>
    </dsp:sp>
    <dsp:sp modelId="{EACBB498-52D3-46F0-BCE6-B7BC35C8F6FD}">
      <dsp:nvSpPr>
        <dsp:cNvPr id="0" name=""/>
        <dsp:cNvSpPr/>
      </dsp:nvSpPr>
      <dsp:spPr>
        <a:xfrm>
          <a:off x="4687581" y="1843217"/>
          <a:ext cx="1936833" cy="968416"/>
        </a:xfrm>
        <a:prstGeom prst="rect">
          <a:avLst/>
        </a:prstGeom>
        <a:gradFill rotWithShape="0">
          <a:gsLst>
            <a:gs pos="0">
              <a:schemeClr val="accent3">
                <a:hueOff val="0"/>
                <a:satOff val="0"/>
                <a:lumOff val="0"/>
                <a:alphaOff val="0"/>
                <a:tint val="98000"/>
                <a:shade val="25000"/>
                <a:satMod val="250000"/>
              </a:schemeClr>
            </a:gs>
            <a:gs pos="68000">
              <a:schemeClr val="accent3">
                <a:hueOff val="0"/>
                <a:satOff val="0"/>
                <a:lumOff val="0"/>
                <a:alphaOff val="0"/>
                <a:tint val="86000"/>
                <a:satMod val="115000"/>
              </a:schemeClr>
            </a:gs>
            <a:gs pos="100000">
              <a:schemeClr val="accent3">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dobe Caslon Pro" pitchFamily="18" charset="0"/>
            </a:rPr>
            <a:t>Specially </a:t>
          </a:r>
        </a:p>
        <a:p>
          <a:pPr lvl="0" algn="ctr" defTabSz="889000">
            <a:lnSpc>
              <a:spcPct val="90000"/>
            </a:lnSpc>
            <a:spcBef>
              <a:spcPct val="0"/>
            </a:spcBef>
            <a:spcAft>
              <a:spcPct val="35000"/>
            </a:spcAft>
          </a:pPr>
          <a:r>
            <a:rPr lang="en-US" sz="2000" kern="1200" dirty="0" smtClean="0">
              <a:latin typeface="Adobe Caslon Pro" pitchFamily="18" charset="0"/>
            </a:rPr>
            <a:t>Controlled</a:t>
          </a:r>
          <a:endParaRPr lang="en-US" sz="2000" kern="1200" dirty="0">
            <a:latin typeface="Adobe Caslon Pro" pitchFamily="18" charset="0"/>
          </a:endParaRPr>
        </a:p>
      </dsp:txBody>
      <dsp:txXfrm>
        <a:off x="4687581" y="1843217"/>
        <a:ext cx="1936833" cy="96841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EA630F-B4EB-47EE-AE7F-72E44980E5C7}">
      <dsp:nvSpPr>
        <dsp:cNvPr id="0" name=""/>
        <dsp:cNvSpPr/>
      </dsp:nvSpPr>
      <dsp:spPr>
        <a:xfrm>
          <a:off x="0" y="5088449"/>
          <a:ext cx="6096000" cy="477105"/>
        </a:xfrm>
        <a:prstGeom prst="rect">
          <a:avLst/>
        </a:prstGeom>
        <a:solidFill>
          <a:schemeClr val="accent1">
            <a:shade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Adobe Caslon Pro" pitchFamily="18" charset="0"/>
            </a:rPr>
            <a:t>License issued</a:t>
          </a:r>
          <a:endParaRPr lang="en-US" sz="1800" kern="1200" dirty="0">
            <a:latin typeface="Adobe Caslon Pro" pitchFamily="18" charset="0"/>
          </a:endParaRPr>
        </a:p>
      </dsp:txBody>
      <dsp:txXfrm>
        <a:off x="0" y="5088449"/>
        <a:ext cx="6096000" cy="477105"/>
      </dsp:txXfrm>
    </dsp:sp>
    <dsp:sp modelId="{01BAA718-5E92-4859-B81E-1E85FB0E1528}">
      <dsp:nvSpPr>
        <dsp:cNvPr id="0" name=""/>
        <dsp:cNvSpPr/>
      </dsp:nvSpPr>
      <dsp:spPr>
        <a:xfrm rot="10800000">
          <a:off x="0" y="4361818"/>
          <a:ext cx="6096000" cy="733787"/>
        </a:xfrm>
        <a:prstGeom prst="upArrowCallout">
          <a:avLst/>
        </a:prstGeom>
        <a:solidFill>
          <a:schemeClr val="accent1">
            <a:shade val="80000"/>
            <a:hueOff val="101365"/>
            <a:satOff val="-5692"/>
            <a:lumOff val="490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Adobe Caslon Pro" pitchFamily="18" charset="0"/>
            </a:rPr>
            <a:t>License checked and signed if approved</a:t>
          </a:r>
          <a:endParaRPr lang="en-US" sz="1800" kern="1200" dirty="0">
            <a:latin typeface="Adobe Caslon Pro" pitchFamily="18" charset="0"/>
          </a:endParaRPr>
        </a:p>
      </dsp:txBody>
      <dsp:txXfrm rot="10800000">
        <a:off x="0" y="4361818"/>
        <a:ext cx="6096000" cy="733787"/>
      </dsp:txXfrm>
    </dsp:sp>
    <dsp:sp modelId="{7EE3177B-7EB6-4376-A2A1-912630A3F0F4}">
      <dsp:nvSpPr>
        <dsp:cNvPr id="0" name=""/>
        <dsp:cNvSpPr/>
      </dsp:nvSpPr>
      <dsp:spPr>
        <a:xfrm rot="10800000">
          <a:off x="0" y="3635187"/>
          <a:ext cx="6096000" cy="733787"/>
        </a:xfrm>
        <a:prstGeom prst="upArrowCallout">
          <a:avLst/>
        </a:prstGeom>
        <a:solidFill>
          <a:schemeClr val="accent1">
            <a:shade val="80000"/>
            <a:hueOff val="202730"/>
            <a:satOff val="-11384"/>
            <a:lumOff val="981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Adobe Caslon Pro" pitchFamily="18" charset="0"/>
            </a:rPr>
            <a:t>Registration from printed</a:t>
          </a:r>
          <a:endParaRPr lang="en-US" sz="1800" kern="1200" dirty="0">
            <a:latin typeface="Adobe Caslon Pro" pitchFamily="18" charset="0"/>
          </a:endParaRPr>
        </a:p>
      </dsp:txBody>
      <dsp:txXfrm rot="10800000">
        <a:off x="0" y="3635187"/>
        <a:ext cx="6096000" cy="733787"/>
      </dsp:txXfrm>
    </dsp:sp>
    <dsp:sp modelId="{88C2C687-0169-4EDB-B00F-99974915EBE6}">
      <dsp:nvSpPr>
        <dsp:cNvPr id="0" name=""/>
        <dsp:cNvSpPr/>
      </dsp:nvSpPr>
      <dsp:spPr>
        <a:xfrm rot="10800000">
          <a:off x="0" y="2908555"/>
          <a:ext cx="6096000" cy="733787"/>
        </a:xfrm>
        <a:prstGeom prst="upArrowCallout">
          <a:avLst/>
        </a:prstGeom>
        <a:solidFill>
          <a:schemeClr val="accent1">
            <a:shade val="80000"/>
            <a:hueOff val="304095"/>
            <a:satOff val="-17076"/>
            <a:lumOff val="1472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Adobe Caslon Pro" pitchFamily="18" charset="0"/>
            </a:rPr>
            <a:t>Applicant informed of application result</a:t>
          </a:r>
          <a:endParaRPr lang="en-US" sz="1800" kern="1200" dirty="0">
            <a:latin typeface="Adobe Caslon Pro" pitchFamily="18" charset="0"/>
          </a:endParaRPr>
        </a:p>
      </dsp:txBody>
      <dsp:txXfrm rot="10800000">
        <a:off x="0" y="2908555"/>
        <a:ext cx="6096000" cy="733787"/>
      </dsp:txXfrm>
    </dsp:sp>
    <dsp:sp modelId="{BD80AC28-00B3-4630-8CC0-312F69B2A623}">
      <dsp:nvSpPr>
        <dsp:cNvPr id="0" name=""/>
        <dsp:cNvSpPr/>
      </dsp:nvSpPr>
      <dsp:spPr>
        <a:xfrm rot="10800000">
          <a:off x="0" y="2181924"/>
          <a:ext cx="6096000" cy="733787"/>
        </a:xfrm>
        <a:prstGeom prst="upArrowCallout">
          <a:avLst/>
        </a:prstGeom>
        <a:solidFill>
          <a:schemeClr val="accent1">
            <a:shade val="80000"/>
            <a:hueOff val="405460"/>
            <a:satOff val="-22768"/>
            <a:lumOff val="1963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Adobe Caslon Pro" pitchFamily="18" charset="0"/>
            </a:rPr>
            <a:t>Application considered by the Pre-Marketing Control group</a:t>
          </a:r>
          <a:endParaRPr lang="en-US" sz="1800" kern="1200" dirty="0">
            <a:latin typeface="Adobe Caslon Pro" pitchFamily="18" charset="0"/>
          </a:endParaRPr>
        </a:p>
      </dsp:txBody>
      <dsp:txXfrm rot="10800000">
        <a:off x="0" y="2181924"/>
        <a:ext cx="6096000" cy="733787"/>
      </dsp:txXfrm>
    </dsp:sp>
    <dsp:sp modelId="{D86FE9A8-424B-4485-AE93-A71BF069E82D}">
      <dsp:nvSpPr>
        <dsp:cNvPr id="0" name=""/>
        <dsp:cNvSpPr/>
      </dsp:nvSpPr>
      <dsp:spPr>
        <a:xfrm rot="10800000">
          <a:off x="0" y="1455293"/>
          <a:ext cx="6096000" cy="733787"/>
        </a:xfrm>
        <a:prstGeom prst="upArrowCallout">
          <a:avLst/>
        </a:prstGeom>
        <a:solidFill>
          <a:schemeClr val="accent1">
            <a:shade val="80000"/>
            <a:hueOff val="506825"/>
            <a:satOff val="-28460"/>
            <a:lumOff val="2454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Adobe Caslon Pro" pitchFamily="18" charset="0"/>
            </a:rPr>
            <a:t>Document checked for completeness and correctness</a:t>
          </a:r>
          <a:endParaRPr lang="en-US" sz="1800" kern="1200" dirty="0">
            <a:latin typeface="Adobe Caslon Pro" pitchFamily="18" charset="0"/>
          </a:endParaRPr>
        </a:p>
      </dsp:txBody>
      <dsp:txXfrm rot="10800000">
        <a:off x="0" y="1455293"/>
        <a:ext cx="6096000" cy="733787"/>
      </dsp:txXfrm>
    </dsp:sp>
    <dsp:sp modelId="{A0E66BC2-151F-4147-828F-40E3AFC1C1C5}">
      <dsp:nvSpPr>
        <dsp:cNvPr id="0" name=""/>
        <dsp:cNvSpPr/>
      </dsp:nvSpPr>
      <dsp:spPr>
        <a:xfrm rot="10800000">
          <a:off x="0" y="728662"/>
          <a:ext cx="6096000" cy="733787"/>
        </a:xfrm>
        <a:prstGeom prst="upArrowCallout">
          <a:avLst/>
        </a:prstGeom>
        <a:solidFill>
          <a:schemeClr val="accent1">
            <a:shade val="80000"/>
            <a:hueOff val="608191"/>
            <a:satOff val="-34152"/>
            <a:lumOff val="2945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Adobe Caslon Pro" pitchFamily="18" charset="0"/>
            </a:rPr>
            <a:t>Record number issued according to in Thai FDA OA system</a:t>
          </a:r>
          <a:endParaRPr lang="en-US" sz="1800" kern="1200" dirty="0">
            <a:latin typeface="Adobe Caslon Pro" pitchFamily="18" charset="0"/>
          </a:endParaRPr>
        </a:p>
      </dsp:txBody>
      <dsp:txXfrm rot="10800000">
        <a:off x="0" y="728662"/>
        <a:ext cx="6096000" cy="733787"/>
      </dsp:txXfrm>
    </dsp:sp>
    <dsp:sp modelId="{C220BE57-C954-4513-A41C-E836C16AA9EC}">
      <dsp:nvSpPr>
        <dsp:cNvPr id="0" name=""/>
        <dsp:cNvSpPr/>
      </dsp:nvSpPr>
      <dsp:spPr>
        <a:xfrm rot="10800000">
          <a:off x="0" y="2031"/>
          <a:ext cx="6096000" cy="733787"/>
        </a:xfrm>
        <a:prstGeom prst="upArrowCallout">
          <a:avLst/>
        </a:prstGeom>
        <a:solidFill>
          <a:schemeClr val="accent1">
            <a:shade val="80000"/>
            <a:hueOff val="709556"/>
            <a:satOff val="-39844"/>
            <a:lumOff val="3436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baseline="0" dirty="0" smtClean="0">
              <a:latin typeface="Adobe Caslon Pro" pitchFamily="18" charset="0"/>
            </a:rPr>
            <a:t>Applicant submits the required document</a:t>
          </a:r>
          <a:endParaRPr lang="en-US" sz="1800" kern="1200" baseline="0" dirty="0">
            <a:latin typeface="Adobe Caslon Pro" pitchFamily="18" charset="0"/>
          </a:endParaRPr>
        </a:p>
      </dsp:txBody>
      <dsp:txXfrm rot="10800000">
        <a:off x="0" y="2031"/>
        <a:ext cx="6096000" cy="73378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C8063B-AC7B-409B-81E4-3AECACBE890F}" type="datetimeFigureOut">
              <a:rPr lang="en-US" smtClean="0"/>
              <a:pPr/>
              <a:t>9/22/2014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0C76D1-E49F-4257-BF78-6C5A09F86358}" type="slidenum">
              <a:rPr lang="en-US" smtClean="0"/>
              <a:pPr/>
              <a:t>‹#›</a:t>
            </a:fld>
            <a:endParaRPr lang="en-US"/>
          </a:p>
        </p:txBody>
      </p:sp>
    </p:spTree>
    <p:extLst>
      <p:ext uri="{BB962C8B-B14F-4D97-AF65-F5344CB8AC3E}">
        <p14:creationId xmlns:p14="http://schemas.microsoft.com/office/powerpoint/2010/main" xmlns="" val="3080451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0C76D1-E49F-4257-BF78-6C5A09F86358}" type="slidenum">
              <a:rPr lang="en-US" smtClean="0"/>
              <a:pPr/>
              <a:t>9</a:t>
            </a:fld>
            <a:endParaRPr lang="en-US"/>
          </a:p>
        </p:txBody>
      </p:sp>
    </p:spTree>
    <p:extLst>
      <p:ext uri="{BB962C8B-B14F-4D97-AF65-F5344CB8AC3E}">
        <p14:creationId xmlns:p14="http://schemas.microsoft.com/office/powerpoint/2010/main" xmlns="" val="3576872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0C76D1-E49F-4257-BF78-6C5A09F86358}" type="slidenum">
              <a:rPr lang="en-US" smtClean="0"/>
              <a:pPr/>
              <a:t>13</a:t>
            </a:fld>
            <a:endParaRPr lang="en-US"/>
          </a:p>
        </p:txBody>
      </p:sp>
    </p:spTree>
    <p:extLst>
      <p:ext uri="{BB962C8B-B14F-4D97-AF65-F5344CB8AC3E}">
        <p14:creationId xmlns:p14="http://schemas.microsoft.com/office/powerpoint/2010/main" xmlns="" val="1275395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437DEA9-9867-4211-A93D-A4D72FC4DE64}" type="datetimeFigureOut">
              <a:rPr lang="en-US" smtClean="0"/>
              <a:pPr/>
              <a:t>9/22/2014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B8B4E98-A6E5-4506-AE59-0CDCD16FD98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37DEA9-9867-4211-A93D-A4D72FC4DE64}"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37DEA9-9867-4211-A93D-A4D72FC4DE64}"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37DEA9-9867-4211-A93D-A4D72FC4DE64}"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437DEA9-9867-4211-A93D-A4D72FC4DE64}"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B4E98-A6E5-4506-AE59-0CDCD16FD98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437DEA9-9867-4211-A93D-A4D72FC4DE64}"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437DEA9-9867-4211-A93D-A4D72FC4DE64}" type="datetimeFigureOut">
              <a:rPr lang="en-US" smtClean="0"/>
              <a:pPr/>
              <a:t>9/22/2014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437DEA9-9867-4211-A93D-A4D72FC4DE64}" type="datetimeFigureOut">
              <a:rPr lang="en-US" smtClean="0"/>
              <a:pPr/>
              <a:t>9/22/2014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7DEA9-9867-4211-A93D-A4D72FC4DE64}" type="datetimeFigureOut">
              <a:rPr lang="en-US" smtClean="0"/>
              <a:pPr/>
              <a:t>9/22/2014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437DEA9-9867-4211-A93D-A4D72FC4DE64}"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B4E98-A6E5-4506-AE59-0CDCD16FD98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437DEA9-9867-4211-A93D-A4D72FC4DE64}"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B8B4E98-A6E5-4506-AE59-0CDCD16FD98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437DEA9-9867-4211-A93D-A4D72FC4DE64}" type="datetimeFigureOut">
              <a:rPr lang="en-US" smtClean="0"/>
              <a:pPr/>
              <a:t>9/22/2014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B8B4E98-A6E5-4506-AE59-0CDCD16FD98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3267" y="2564904"/>
            <a:ext cx="8113952"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3600" b="1" spc="150" dirty="0" smtClean="0">
                <a:ln w="11430"/>
                <a:solidFill>
                  <a:srgbClr val="F8F8F8"/>
                </a:solidFill>
                <a:effectLst>
                  <a:outerShdw blurRad="25400" algn="tl" rotWithShape="0">
                    <a:srgbClr val="000000">
                      <a:alpha val="43000"/>
                    </a:srgbClr>
                  </a:outerShdw>
                </a:effectLst>
              </a:rPr>
              <a:t>Cosmetics Market and Regulatory</a:t>
            </a:r>
            <a:endParaRPr lang="en-US" sz="3600" b="1" cap="none" spc="150" dirty="0">
              <a:ln w="11430"/>
              <a:solidFill>
                <a:srgbClr val="F8F8F8"/>
              </a:solidFill>
              <a:effectLst>
                <a:outerShdw blurRad="25400" algn="tl" rotWithShape="0">
                  <a:srgbClr val="000000">
                    <a:alpha val="43000"/>
                  </a:srgbClr>
                </a:outerShdw>
              </a:effectLst>
            </a:endParaRPr>
          </a:p>
        </p:txBody>
      </p:sp>
      <p:sp>
        <p:nvSpPr>
          <p:cNvPr id="3" name="Rectangle 2"/>
          <p:cNvSpPr/>
          <p:nvPr/>
        </p:nvSpPr>
        <p:spPr>
          <a:xfrm>
            <a:off x="3086479" y="3806655"/>
            <a:ext cx="2909964"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3600" b="1" spc="150" dirty="0" smtClean="0">
                <a:ln w="11430"/>
                <a:solidFill>
                  <a:srgbClr val="F8F8F8"/>
                </a:solidFill>
                <a:effectLst>
                  <a:outerShdw blurRad="25400" algn="tl" rotWithShape="0">
                    <a:srgbClr val="000000">
                      <a:alpha val="43000"/>
                    </a:srgbClr>
                  </a:outerShdw>
                </a:effectLst>
              </a:rPr>
              <a:t>of Thailand</a:t>
            </a:r>
            <a:endParaRPr lang="en-US" sz="3600" b="1" cap="none"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xmlns="" val="3827105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08409" y="379489"/>
            <a:ext cx="4572000" cy="954107"/>
          </a:xfrm>
          <a:prstGeom prst="rect">
            <a:avLst/>
          </a:prstGeom>
          <a:solidFill>
            <a:schemeClr val="accent2">
              <a:lumMod val="50000"/>
            </a:schemeClr>
          </a:solidFill>
          <a:scene3d>
            <a:camera prst="orthographicFront"/>
            <a:lightRig rig="threePt" dir="t"/>
          </a:scene3d>
          <a:sp3d prstMaterial="metal">
            <a:bevelT/>
          </a:sp3d>
        </p:spPr>
        <p:txBody>
          <a:bodyPr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Importation Cosmetics into Thailand</a:t>
            </a:r>
            <a:endParaRPr lang="en-US" sz="2800" b="1" dirty="0">
              <a:solidFill>
                <a:schemeClr val="bg1"/>
              </a:solidFill>
              <a:effectLst>
                <a:outerShdw blurRad="38100" dist="38100" dir="2700000" algn="tl">
                  <a:srgbClr val="000000">
                    <a:alpha val="43137"/>
                  </a:srgbClr>
                </a:outerShdw>
              </a:effectLst>
            </a:endParaRPr>
          </a:p>
        </p:txBody>
      </p:sp>
      <p:grpSp>
        <p:nvGrpSpPr>
          <p:cNvPr id="5" name="Group 4"/>
          <p:cNvGrpSpPr/>
          <p:nvPr/>
        </p:nvGrpSpPr>
        <p:grpSpPr>
          <a:xfrm>
            <a:off x="1619672" y="1826010"/>
            <a:ext cx="1936833" cy="968416"/>
            <a:chOff x="2344013" y="468065"/>
            <a:chExt cx="1936833" cy="968416"/>
          </a:xfrm>
          <a:scene3d>
            <a:camera prst="orthographicFront"/>
            <a:lightRig rig="threePt" dir="t">
              <a:rot lat="0" lon="0" rev="7500000"/>
            </a:lightRig>
          </a:scene3d>
        </p:grpSpPr>
        <p:sp>
          <p:nvSpPr>
            <p:cNvPr id="6" name="Rectangle 5"/>
            <p:cNvSpPr/>
            <p:nvPr/>
          </p:nvSpPr>
          <p:spPr>
            <a:xfrm>
              <a:off x="2344013" y="468065"/>
              <a:ext cx="1936833" cy="968416"/>
            </a:xfrm>
            <a:prstGeom prst="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7" name="Rectangle 6"/>
            <p:cNvSpPr/>
            <p:nvPr/>
          </p:nvSpPr>
          <p:spPr>
            <a:xfrm>
              <a:off x="2344013" y="468065"/>
              <a:ext cx="1936833" cy="96841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latin typeface="Adobe Caslon Pro" pitchFamily="18" charset="0"/>
                </a:rPr>
                <a:t>For Sale</a:t>
              </a:r>
              <a:endParaRPr lang="en-US" sz="2400" kern="1200" dirty="0">
                <a:latin typeface="Adobe Caslon Pro" pitchFamily="18" charset="0"/>
              </a:endParaRPr>
            </a:p>
          </p:txBody>
        </p:sp>
      </p:grpSp>
      <p:grpSp>
        <p:nvGrpSpPr>
          <p:cNvPr id="8" name="Group 7"/>
          <p:cNvGrpSpPr/>
          <p:nvPr/>
        </p:nvGrpSpPr>
        <p:grpSpPr>
          <a:xfrm>
            <a:off x="5652120" y="1793515"/>
            <a:ext cx="1936833" cy="968416"/>
            <a:chOff x="2344013" y="468065"/>
            <a:chExt cx="1936833" cy="968416"/>
          </a:xfrm>
          <a:scene3d>
            <a:camera prst="orthographicFront"/>
            <a:lightRig rig="threePt" dir="t">
              <a:rot lat="0" lon="0" rev="7500000"/>
            </a:lightRig>
          </a:scene3d>
        </p:grpSpPr>
        <p:sp>
          <p:nvSpPr>
            <p:cNvPr id="9" name="Rectangle 8"/>
            <p:cNvSpPr/>
            <p:nvPr/>
          </p:nvSpPr>
          <p:spPr>
            <a:xfrm>
              <a:off x="2344013" y="468065"/>
              <a:ext cx="1936833" cy="968416"/>
            </a:xfrm>
            <a:prstGeom prst="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 name="Rectangle 9"/>
            <p:cNvSpPr/>
            <p:nvPr/>
          </p:nvSpPr>
          <p:spPr>
            <a:xfrm>
              <a:off x="2344013" y="468065"/>
              <a:ext cx="1936833" cy="96841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latin typeface="Adobe Caslon Pro" pitchFamily="18" charset="0"/>
                </a:rPr>
                <a:t>Not For Sale</a:t>
              </a:r>
              <a:endParaRPr lang="en-US" sz="2400" kern="1200" dirty="0">
                <a:latin typeface="Adobe Caslon Pro" pitchFamily="18" charset="0"/>
              </a:endParaRPr>
            </a:p>
          </p:txBody>
        </p:sp>
      </p:grpSp>
      <p:grpSp>
        <p:nvGrpSpPr>
          <p:cNvPr id="11" name="Group 10"/>
          <p:cNvGrpSpPr/>
          <p:nvPr/>
        </p:nvGrpSpPr>
        <p:grpSpPr>
          <a:xfrm>
            <a:off x="4499992" y="3140968"/>
            <a:ext cx="4005710" cy="792088"/>
            <a:chOff x="0" y="5088449"/>
            <a:chExt cx="6096000" cy="477105"/>
          </a:xfrm>
          <a:scene3d>
            <a:camera prst="orthographicFront"/>
            <a:lightRig rig="chilly" dir="t"/>
          </a:scene3d>
        </p:grpSpPr>
        <p:sp>
          <p:nvSpPr>
            <p:cNvPr id="12" name="Rectangle 11"/>
            <p:cNvSpPr/>
            <p:nvPr/>
          </p:nvSpPr>
          <p:spPr>
            <a:xfrm>
              <a:off x="0" y="5088449"/>
              <a:ext cx="6096000" cy="477105"/>
            </a:xfrm>
            <a:prstGeom prst="rect">
              <a:avLst/>
            </a:prstGeom>
            <a:solidFill>
              <a:schemeClr val="accent1">
                <a:lumMod val="60000"/>
                <a:lumOff val="40000"/>
              </a:schemeClr>
            </a:solidFill>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3" name="Rectangle 12"/>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dirty="0" smtClean="0">
                  <a:solidFill>
                    <a:schemeClr val="tx1"/>
                  </a:solidFill>
                  <a:latin typeface="+mj-lt"/>
                </a:rPr>
                <a:t>1. For sample/specimen to determine the nature and stability of products</a:t>
              </a:r>
              <a:endParaRPr lang="en-US" kern="1200" dirty="0">
                <a:solidFill>
                  <a:schemeClr val="tx1"/>
                </a:solidFill>
                <a:latin typeface="+mj-lt"/>
              </a:endParaRPr>
            </a:p>
          </p:txBody>
        </p:sp>
      </p:grpSp>
      <p:grpSp>
        <p:nvGrpSpPr>
          <p:cNvPr id="14" name="Group 13"/>
          <p:cNvGrpSpPr/>
          <p:nvPr/>
        </p:nvGrpSpPr>
        <p:grpSpPr>
          <a:xfrm>
            <a:off x="4499992" y="4173874"/>
            <a:ext cx="4005710" cy="792088"/>
            <a:chOff x="0" y="5088449"/>
            <a:chExt cx="6096000" cy="477105"/>
          </a:xfrm>
          <a:scene3d>
            <a:camera prst="orthographicFront"/>
            <a:lightRig rig="chilly" dir="t"/>
          </a:scene3d>
        </p:grpSpPr>
        <p:sp>
          <p:nvSpPr>
            <p:cNvPr id="15" name="Rectangle 14"/>
            <p:cNvSpPr/>
            <p:nvPr/>
          </p:nvSpPr>
          <p:spPr>
            <a:xfrm>
              <a:off x="0" y="5088449"/>
              <a:ext cx="6096000" cy="477105"/>
            </a:xfrm>
            <a:prstGeom prst="rect">
              <a:avLst/>
            </a:prstGeom>
            <a:solidFill>
              <a:schemeClr val="accent1">
                <a:lumMod val="60000"/>
                <a:lumOff val="40000"/>
              </a:schemeClr>
            </a:solidFill>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6" name="Rectangle 15"/>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dirty="0" smtClean="0">
                  <a:solidFill>
                    <a:schemeClr val="tx1"/>
                  </a:solidFill>
                  <a:latin typeface="+mj-lt"/>
                </a:rPr>
                <a:t>2. For personal use and as gifts</a:t>
              </a:r>
              <a:endParaRPr lang="en-US" kern="1200" dirty="0">
                <a:solidFill>
                  <a:schemeClr val="tx1"/>
                </a:solidFill>
                <a:latin typeface="+mj-lt"/>
              </a:endParaRPr>
            </a:p>
          </p:txBody>
        </p:sp>
      </p:grpSp>
      <p:grpSp>
        <p:nvGrpSpPr>
          <p:cNvPr id="17" name="Group 16"/>
          <p:cNvGrpSpPr/>
          <p:nvPr/>
        </p:nvGrpSpPr>
        <p:grpSpPr>
          <a:xfrm>
            <a:off x="4499992" y="5229200"/>
            <a:ext cx="4005710" cy="792088"/>
            <a:chOff x="0" y="5088449"/>
            <a:chExt cx="6096000" cy="477105"/>
          </a:xfrm>
          <a:scene3d>
            <a:camera prst="orthographicFront"/>
            <a:lightRig rig="chilly" dir="t"/>
          </a:scene3d>
        </p:grpSpPr>
        <p:sp>
          <p:nvSpPr>
            <p:cNvPr id="18" name="Rectangle 17"/>
            <p:cNvSpPr/>
            <p:nvPr/>
          </p:nvSpPr>
          <p:spPr>
            <a:xfrm>
              <a:off x="0" y="5088449"/>
              <a:ext cx="6096000" cy="477105"/>
            </a:xfrm>
            <a:prstGeom prst="rect">
              <a:avLst/>
            </a:prstGeom>
            <a:solidFill>
              <a:schemeClr val="accent1">
                <a:lumMod val="60000"/>
                <a:lumOff val="40000"/>
              </a:schemeClr>
            </a:solidFill>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9" name="Rectangle 18"/>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dirty="0" smtClean="0">
                  <a:solidFill>
                    <a:schemeClr val="tx1"/>
                  </a:solidFill>
                  <a:latin typeface="+mj-lt"/>
                </a:rPr>
                <a:t>3. For charity or other purposes</a:t>
              </a:r>
              <a:endParaRPr lang="en-US" kern="1200" dirty="0">
                <a:solidFill>
                  <a:schemeClr val="tx1"/>
                </a:solidFill>
                <a:latin typeface="+mj-lt"/>
              </a:endParaRPr>
            </a:p>
          </p:txBody>
        </p:sp>
      </p:grpSp>
      <p:grpSp>
        <p:nvGrpSpPr>
          <p:cNvPr id="20" name="Group 19"/>
          <p:cNvGrpSpPr/>
          <p:nvPr/>
        </p:nvGrpSpPr>
        <p:grpSpPr>
          <a:xfrm>
            <a:off x="971600" y="3140968"/>
            <a:ext cx="3168352" cy="792088"/>
            <a:chOff x="0" y="5088449"/>
            <a:chExt cx="6096000" cy="477105"/>
          </a:xfrm>
          <a:scene3d>
            <a:camera prst="orthographicFront"/>
            <a:lightRig rig="chilly" dir="t"/>
          </a:scene3d>
        </p:grpSpPr>
        <p:sp>
          <p:nvSpPr>
            <p:cNvPr id="21" name="Rectangle 20"/>
            <p:cNvSpPr/>
            <p:nvPr/>
          </p:nvSpPr>
          <p:spPr>
            <a:xfrm>
              <a:off x="0" y="5088449"/>
              <a:ext cx="6096000" cy="477105"/>
            </a:xfrm>
            <a:prstGeom prst="rect">
              <a:avLst/>
            </a:prstGeom>
            <a:solidFill>
              <a:schemeClr val="accent1">
                <a:lumMod val="60000"/>
                <a:lumOff val="40000"/>
              </a:schemeClr>
            </a:solidFill>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22" name="Rectangle 21"/>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dirty="0" smtClean="0">
                  <a:solidFill>
                    <a:schemeClr val="tx1"/>
                  </a:solidFill>
                  <a:latin typeface="+mj-lt"/>
                </a:rPr>
                <a:t>See regulation above</a:t>
              </a:r>
              <a:endParaRPr lang="en-US" kern="1200" dirty="0">
                <a:solidFill>
                  <a:schemeClr val="tx1"/>
                </a:solidFill>
                <a:latin typeface="+mj-lt"/>
              </a:endParaRPr>
            </a:p>
          </p:txBody>
        </p:sp>
      </p:grpSp>
    </p:spTree>
    <p:extLst>
      <p:ext uri="{BB962C8B-B14F-4D97-AF65-F5344CB8AC3E}">
        <p14:creationId xmlns:p14="http://schemas.microsoft.com/office/powerpoint/2010/main" xmlns="" val="3637786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1000"/>
                                        <p:tgtEl>
                                          <p:spTgt spid="20"/>
                                        </p:tgtEl>
                                      </p:cBhvr>
                                    </p:animEffect>
                                    <p:anim calcmode="lin" valueType="num">
                                      <p:cBhvr>
                                        <p:cTn id="20" dur="1000" fill="hold"/>
                                        <p:tgtEl>
                                          <p:spTgt spid="20"/>
                                        </p:tgtEl>
                                        <p:attrNameLst>
                                          <p:attrName>ppt_x</p:attrName>
                                        </p:attrNameLst>
                                      </p:cBhvr>
                                      <p:tavLst>
                                        <p:tav tm="0">
                                          <p:val>
                                            <p:strVal val="#ppt_x"/>
                                          </p:val>
                                        </p:tav>
                                        <p:tav tm="100000">
                                          <p:val>
                                            <p:strVal val="#ppt_x"/>
                                          </p:val>
                                        </p:tav>
                                      </p:tavLst>
                                    </p:anim>
                                    <p:anim calcmode="lin" valueType="num">
                                      <p:cBhvr>
                                        <p:cTn id="2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1000"/>
                                        <p:tgtEl>
                                          <p:spTgt spid="11"/>
                                        </p:tgtEl>
                                      </p:cBhvr>
                                    </p:animEffect>
                                    <p:anim calcmode="lin" valueType="num">
                                      <p:cBhvr>
                                        <p:cTn id="34" dur="1000" fill="hold"/>
                                        <p:tgtEl>
                                          <p:spTgt spid="11"/>
                                        </p:tgtEl>
                                        <p:attrNameLst>
                                          <p:attrName>ppt_x</p:attrName>
                                        </p:attrNameLst>
                                      </p:cBhvr>
                                      <p:tavLst>
                                        <p:tav tm="0">
                                          <p:val>
                                            <p:strVal val="#ppt_x"/>
                                          </p:val>
                                        </p:tav>
                                        <p:tav tm="100000">
                                          <p:val>
                                            <p:strVal val="#ppt_x"/>
                                          </p:val>
                                        </p:tav>
                                      </p:tavLst>
                                    </p:anim>
                                    <p:anim calcmode="lin" valueType="num">
                                      <p:cBhvr>
                                        <p:cTn id="3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1000"/>
                                        <p:tgtEl>
                                          <p:spTgt spid="14"/>
                                        </p:tgtEl>
                                      </p:cBhvr>
                                    </p:animEffect>
                                    <p:anim calcmode="lin" valueType="num">
                                      <p:cBhvr>
                                        <p:cTn id="41" dur="1000" fill="hold"/>
                                        <p:tgtEl>
                                          <p:spTgt spid="14"/>
                                        </p:tgtEl>
                                        <p:attrNameLst>
                                          <p:attrName>ppt_x</p:attrName>
                                        </p:attrNameLst>
                                      </p:cBhvr>
                                      <p:tavLst>
                                        <p:tav tm="0">
                                          <p:val>
                                            <p:strVal val="#ppt_x"/>
                                          </p:val>
                                        </p:tav>
                                        <p:tav tm="100000">
                                          <p:val>
                                            <p:strVal val="#ppt_x"/>
                                          </p:val>
                                        </p:tav>
                                      </p:tavLst>
                                    </p:anim>
                                    <p:anim calcmode="lin" valueType="num">
                                      <p:cBhvr>
                                        <p:cTn id="42"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1000"/>
                                        <p:tgtEl>
                                          <p:spTgt spid="17"/>
                                        </p:tgtEl>
                                      </p:cBhvr>
                                    </p:animEffect>
                                    <p:anim calcmode="lin" valueType="num">
                                      <p:cBhvr>
                                        <p:cTn id="48" dur="1000" fill="hold"/>
                                        <p:tgtEl>
                                          <p:spTgt spid="17"/>
                                        </p:tgtEl>
                                        <p:attrNameLst>
                                          <p:attrName>ppt_x</p:attrName>
                                        </p:attrNameLst>
                                      </p:cBhvr>
                                      <p:tavLst>
                                        <p:tav tm="0">
                                          <p:val>
                                            <p:strVal val="#ppt_x"/>
                                          </p:val>
                                        </p:tav>
                                        <p:tav tm="100000">
                                          <p:val>
                                            <p:strVal val="#ppt_x"/>
                                          </p:val>
                                        </p:tav>
                                      </p:tavLst>
                                    </p:anim>
                                    <p:anim calcmode="lin" valueType="num">
                                      <p:cBhvr>
                                        <p:cTn id="4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408409" y="379489"/>
            <a:ext cx="4572000" cy="954107"/>
          </a:xfrm>
          <a:prstGeom prst="rect">
            <a:avLst/>
          </a:prstGeom>
          <a:solidFill>
            <a:schemeClr val="accent2">
              <a:lumMod val="50000"/>
            </a:schemeClr>
          </a:solidFill>
          <a:scene3d>
            <a:camera prst="orthographicFront"/>
            <a:lightRig rig="threePt" dir="t"/>
          </a:scene3d>
          <a:sp3d prstMaterial="metal">
            <a:bevelT/>
          </a:sp3d>
        </p:spPr>
        <p:txBody>
          <a:bodyPr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Importation Cosmetics into Thailand</a:t>
            </a:r>
            <a:endParaRPr lang="en-US" sz="2800" b="1" dirty="0">
              <a:solidFill>
                <a:schemeClr val="bg1"/>
              </a:solidFill>
              <a:effectLst>
                <a:outerShdw blurRad="38100" dist="38100" dir="2700000" algn="tl">
                  <a:srgbClr val="000000">
                    <a:alpha val="43137"/>
                  </a:srgbClr>
                </a:outerShdw>
              </a:effectLst>
            </a:endParaRPr>
          </a:p>
        </p:txBody>
      </p:sp>
      <p:grpSp>
        <p:nvGrpSpPr>
          <p:cNvPr id="17" name="Group 16"/>
          <p:cNvGrpSpPr/>
          <p:nvPr/>
        </p:nvGrpSpPr>
        <p:grpSpPr>
          <a:xfrm>
            <a:off x="697453" y="2243505"/>
            <a:ext cx="7939545" cy="4233956"/>
            <a:chOff x="755576" y="1772816"/>
            <a:chExt cx="7939545" cy="4233956"/>
          </a:xfrm>
        </p:grpSpPr>
        <p:grpSp>
          <p:nvGrpSpPr>
            <p:cNvPr id="4" name="Group 3"/>
            <p:cNvGrpSpPr/>
            <p:nvPr/>
          </p:nvGrpSpPr>
          <p:grpSpPr>
            <a:xfrm>
              <a:off x="755576" y="1772816"/>
              <a:ext cx="4005710" cy="792088"/>
              <a:chOff x="0" y="5088449"/>
              <a:chExt cx="6096000" cy="477105"/>
            </a:xfrm>
            <a:scene3d>
              <a:camera prst="orthographicFront"/>
              <a:lightRig rig="chilly" dir="t"/>
            </a:scene3d>
          </p:grpSpPr>
          <p:sp>
            <p:nvSpPr>
              <p:cNvPr id="5" name="Rectangle 4"/>
              <p:cNvSpPr/>
              <p:nvPr/>
            </p:nvSpPr>
            <p:spPr>
              <a:xfrm>
                <a:off x="0" y="5088449"/>
                <a:ext cx="6096000" cy="477105"/>
              </a:xfrm>
              <a:prstGeom prst="rect">
                <a:avLst/>
              </a:prstGeom>
              <a:solidFill>
                <a:schemeClr val="accent1">
                  <a:lumMod val="60000"/>
                  <a:lumOff val="40000"/>
                </a:schemeClr>
              </a:solidFill>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6" name="Rectangle 5"/>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dirty="0" smtClean="0">
                    <a:solidFill>
                      <a:schemeClr val="tx1"/>
                    </a:solidFill>
                    <a:latin typeface="+mj-lt"/>
                  </a:rPr>
                  <a:t>1. For sample/specimen to determine the nature and stability of products</a:t>
                </a:r>
                <a:endParaRPr lang="en-US" kern="1200" dirty="0">
                  <a:solidFill>
                    <a:schemeClr val="tx1"/>
                  </a:solidFill>
                  <a:latin typeface="+mj-lt"/>
                </a:endParaRPr>
              </a:p>
            </p:txBody>
          </p:sp>
        </p:grpSp>
        <p:grpSp>
          <p:nvGrpSpPr>
            <p:cNvPr id="7" name="Group 6"/>
            <p:cNvGrpSpPr/>
            <p:nvPr/>
          </p:nvGrpSpPr>
          <p:grpSpPr>
            <a:xfrm>
              <a:off x="755576" y="3068960"/>
              <a:ext cx="4020071" cy="792088"/>
              <a:chOff x="0" y="5088449"/>
              <a:chExt cx="6117855" cy="477105"/>
            </a:xfrm>
            <a:scene3d>
              <a:camera prst="orthographicFront"/>
              <a:lightRig rig="chilly" dir="t"/>
            </a:scene3d>
          </p:grpSpPr>
          <p:sp>
            <p:nvSpPr>
              <p:cNvPr id="8" name="Rectangle 7"/>
              <p:cNvSpPr/>
              <p:nvPr/>
            </p:nvSpPr>
            <p:spPr>
              <a:xfrm>
                <a:off x="21855" y="5088449"/>
                <a:ext cx="6096000" cy="477105"/>
              </a:xfrm>
              <a:prstGeom prst="rect">
                <a:avLst/>
              </a:prstGeom>
              <a:solidFill>
                <a:schemeClr val="accent1">
                  <a:lumMod val="60000"/>
                  <a:lumOff val="40000"/>
                </a:schemeClr>
              </a:solidFill>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9" name="Rectangle 8"/>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dirty="0" smtClean="0">
                    <a:solidFill>
                      <a:schemeClr val="tx1"/>
                    </a:solidFill>
                    <a:latin typeface="+mj-lt"/>
                  </a:rPr>
                  <a:t>2. For personal use and as gifts</a:t>
                </a:r>
                <a:endParaRPr lang="en-US" kern="1200" dirty="0">
                  <a:solidFill>
                    <a:schemeClr val="tx1"/>
                  </a:solidFill>
                  <a:latin typeface="+mj-lt"/>
                </a:endParaRPr>
              </a:p>
            </p:txBody>
          </p:sp>
        </p:grpSp>
        <p:grpSp>
          <p:nvGrpSpPr>
            <p:cNvPr id="10" name="Group 9"/>
            <p:cNvGrpSpPr/>
            <p:nvPr/>
          </p:nvGrpSpPr>
          <p:grpSpPr>
            <a:xfrm>
              <a:off x="769937" y="4437112"/>
              <a:ext cx="4005710" cy="792088"/>
              <a:chOff x="0" y="5088449"/>
              <a:chExt cx="6096000" cy="477105"/>
            </a:xfrm>
            <a:scene3d>
              <a:camera prst="orthographicFront"/>
              <a:lightRig rig="chilly" dir="t"/>
            </a:scene3d>
          </p:grpSpPr>
          <p:sp>
            <p:nvSpPr>
              <p:cNvPr id="11" name="Rectangle 10"/>
              <p:cNvSpPr/>
              <p:nvPr/>
            </p:nvSpPr>
            <p:spPr>
              <a:xfrm>
                <a:off x="0" y="5088449"/>
                <a:ext cx="6096000" cy="477105"/>
              </a:xfrm>
              <a:prstGeom prst="rect">
                <a:avLst/>
              </a:prstGeom>
              <a:solidFill>
                <a:schemeClr val="accent1">
                  <a:lumMod val="60000"/>
                  <a:lumOff val="40000"/>
                </a:schemeClr>
              </a:solidFill>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2" name="Rectangle 11"/>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dirty="0" smtClean="0">
                    <a:solidFill>
                      <a:schemeClr val="tx1"/>
                    </a:solidFill>
                    <a:latin typeface="+mj-lt"/>
                  </a:rPr>
                  <a:t>3. For charity or other purposes</a:t>
                </a:r>
                <a:endParaRPr lang="en-US" kern="1200" dirty="0">
                  <a:solidFill>
                    <a:schemeClr val="tx1"/>
                  </a:solidFill>
                  <a:latin typeface="+mj-lt"/>
                </a:endParaRPr>
              </a:p>
            </p:txBody>
          </p:sp>
        </p:grpSp>
        <p:sp>
          <p:nvSpPr>
            <p:cNvPr id="14" name="TextBox 13"/>
            <p:cNvSpPr txBox="1"/>
            <p:nvPr/>
          </p:nvSpPr>
          <p:spPr>
            <a:xfrm>
              <a:off x="4932040" y="1772816"/>
              <a:ext cx="3763081" cy="830997"/>
            </a:xfrm>
            <a:prstGeom prst="rect">
              <a:avLst/>
            </a:prstGeom>
            <a:noFill/>
          </p:spPr>
          <p:txBody>
            <a:bodyPr wrap="none" rtlCol="0">
              <a:spAutoFit/>
            </a:bodyPr>
            <a:lstStyle/>
            <a:p>
              <a:pPr marL="285750" indent="-285750">
                <a:buFontTx/>
                <a:buChar char="-"/>
              </a:pPr>
              <a:r>
                <a:rPr lang="en-US" sz="1600" dirty="0" smtClean="0">
                  <a:latin typeface="+mj-lt"/>
                </a:rPr>
                <a:t>No more than 5 pieces/item/time</a:t>
              </a:r>
            </a:p>
            <a:p>
              <a:pPr marL="285750" indent="-285750">
                <a:buFontTx/>
                <a:buChar char="-"/>
              </a:pPr>
              <a:r>
                <a:rPr lang="en-US" sz="1600" dirty="0" smtClean="0">
                  <a:latin typeface="+mj-lt"/>
                </a:rPr>
                <a:t>Total quantity not exceeding 50 pcs</a:t>
              </a:r>
            </a:p>
            <a:p>
              <a:pPr marL="285750" indent="-285750">
                <a:buFontTx/>
                <a:buChar char="-"/>
              </a:pPr>
              <a:r>
                <a:rPr lang="en-US" sz="1600" dirty="0" smtClean="0">
                  <a:latin typeface="+mj-lt"/>
                </a:rPr>
                <a:t>Total weight not exceeding 1,000 grams</a:t>
              </a:r>
            </a:p>
          </p:txBody>
        </p:sp>
        <p:sp>
          <p:nvSpPr>
            <p:cNvPr id="15" name="TextBox 14"/>
            <p:cNvSpPr txBox="1"/>
            <p:nvPr/>
          </p:nvSpPr>
          <p:spPr>
            <a:xfrm>
              <a:off x="4959088" y="3260425"/>
              <a:ext cx="3736033" cy="338554"/>
            </a:xfrm>
            <a:prstGeom prst="rect">
              <a:avLst/>
            </a:prstGeom>
            <a:noFill/>
          </p:spPr>
          <p:txBody>
            <a:bodyPr wrap="square" rtlCol="0">
              <a:spAutoFit/>
            </a:bodyPr>
            <a:lstStyle/>
            <a:p>
              <a:pPr marL="285750" indent="-285750">
                <a:buFontTx/>
                <a:buChar char="-"/>
              </a:pPr>
              <a:r>
                <a:rPr lang="en-US" sz="1600" dirty="0">
                  <a:latin typeface="+mj-lt"/>
                </a:rPr>
                <a:t>N</a:t>
              </a:r>
              <a:r>
                <a:rPr lang="en-US" sz="1600" dirty="0" smtClean="0">
                  <a:latin typeface="+mj-lt"/>
                </a:rPr>
                <a:t>ot exceeding 10 items of 2 pcs each</a:t>
              </a:r>
            </a:p>
          </p:txBody>
        </p:sp>
        <p:sp>
          <p:nvSpPr>
            <p:cNvPr id="16" name="TextBox 15"/>
            <p:cNvSpPr txBox="1"/>
            <p:nvPr/>
          </p:nvSpPr>
          <p:spPr>
            <a:xfrm>
              <a:off x="4919423" y="4437112"/>
              <a:ext cx="3736033" cy="1569660"/>
            </a:xfrm>
            <a:prstGeom prst="rect">
              <a:avLst/>
            </a:prstGeom>
            <a:noFill/>
          </p:spPr>
          <p:txBody>
            <a:bodyPr wrap="square" rtlCol="0">
              <a:spAutoFit/>
            </a:bodyPr>
            <a:lstStyle/>
            <a:p>
              <a:pPr marL="285750" indent="-285750">
                <a:buFontTx/>
                <a:buChar char="-"/>
              </a:pPr>
              <a:r>
                <a:rPr lang="en-US" sz="1600" dirty="0" smtClean="0">
                  <a:latin typeface="+mj-lt"/>
                </a:rPr>
                <a:t>Allowed to import only once</a:t>
              </a:r>
            </a:p>
            <a:p>
              <a:pPr marL="285750" indent="-285750">
                <a:buFontTx/>
                <a:buChar char="-"/>
              </a:pPr>
              <a:r>
                <a:rPr lang="en-US" sz="1600" dirty="0">
                  <a:latin typeface="+mj-lt"/>
                </a:rPr>
                <a:t>T</a:t>
              </a:r>
              <a:r>
                <a:rPr lang="en-US" sz="1600" dirty="0" smtClean="0">
                  <a:latin typeface="+mj-lt"/>
                </a:rPr>
                <a:t>he documents indicated the reasons for importation or letters from the involved parties certifying that the requested import products are meant for the charity purpose. </a:t>
              </a:r>
            </a:p>
          </p:txBody>
        </p:sp>
      </p:grpSp>
      <p:grpSp>
        <p:nvGrpSpPr>
          <p:cNvPr id="18" name="Group 17"/>
          <p:cNvGrpSpPr/>
          <p:nvPr/>
        </p:nvGrpSpPr>
        <p:grpSpPr>
          <a:xfrm>
            <a:off x="3725992" y="1486168"/>
            <a:ext cx="1936833" cy="574148"/>
            <a:chOff x="2344013" y="468065"/>
            <a:chExt cx="1936833" cy="968416"/>
          </a:xfrm>
          <a:scene3d>
            <a:camera prst="orthographicFront"/>
            <a:lightRig rig="threePt" dir="t">
              <a:rot lat="0" lon="0" rev="7500000"/>
            </a:lightRig>
          </a:scene3d>
        </p:grpSpPr>
        <p:sp>
          <p:nvSpPr>
            <p:cNvPr id="19" name="Rectangle 18"/>
            <p:cNvSpPr/>
            <p:nvPr/>
          </p:nvSpPr>
          <p:spPr>
            <a:xfrm>
              <a:off x="2344013" y="468065"/>
              <a:ext cx="1936833" cy="968416"/>
            </a:xfrm>
            <a:prstGeom prst="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0" name="Rectangle 19"/>
            <p:cNvSpPr/>
            <p:nvPr/>
          </p:nvSpPr>
          <p:spPr>
            <a:xfrm>
              <a:off x="2344013" y="468065"/>
              <a:ext cx="1936833" cy="96841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latin typeface="Adobe Caslon Pro" pitchFamily="18" charset="0"/>
                </a:rPr>
                <a:t>Not For Sale</a:t>
              </a:r>
              <a:endParaRPr lang="en-US" sz="2400" kern="1200" dirty="0">
                <a:latin typeface="Adobe Caslon Pro" pitchFamily="18" charset="0"/>
              </a:endParaRPr>
            </a:p>
          </p:txBody>
        </p:sp>
      </p:grpSp>
    </p:spTree>
    <p:extLst>
      <p:ext uri="{BB962C8B-B14F-4D97-AF65-F5344CB8AC3E}">
        <p14:creationId xmlns:p14="http://schemas.microsoft.com/office/powerpoint/2010/main" xmlns="" val="2919476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000"/>
                                        <p:tgtEl>
                                          <p:spTgt spid="18"/>
                                        </p:tgtEl>
                                      </p:cBhvr>
                                    </p:animEffect>
                                    <p:anim calcmode="lin" valueType="num">
                                      <p:cBhvr>
                                        <p:cTn id="13" dur="1000" fill="hold"/>
                                        <p:tgtEl>
                                          <p:spTgt spid="18"/>
                                        </p:tgtEl>
                                        <p:attrNameLst>
                                          <p:attrName>ppt_x</p:attrName>
                                        </p:attrNameLst>
                                      </p:cBhvr>
                                      <p:tavLst>
                                        <p:tav tm="0">
                                          <p:val>
                                            <p:strVal val="#ppt_x"/>
                                          </p:val>
                                        </p:tav>
                                        <p:tav tm="100000">
                                          <p:val>
                                            <p:strVal val="#ppt_x"/>
                                          </p:val>
                                        </p:tav>
                                      </p:tavLst>
                                    </p:anim>
                                    <p:anim calcmode="lin" valueType="num">
                                      <p:cBhvr>
                                        <p:cTn id="1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1000"/>
                                        <p:tgtEl>
                                          <p:spTgt spid="17"/>
                                        </p:tgtEl>
                                      </p:cBhvr>
                                    </p:animEffect>
                                    <p:anim calcmode="lin" valueType="num">
                                      <p:cBhvr>
                                        <p:cTn id="20" dur="1000" fill="hold"/>
                                        <p:tgtEl>
                                          <p:spTgt spid="17"/>
                                        </p:tgtEl>
                                        <p:attrNameLst>
                                          <p:attrName>ppt_x</p:attrName>
                                        </p:attrNameLst>
                                      </p:cBhvr>
                                      <p:tavLst>
                                        <p:tav tm="0">
                                          <p:val>
                                            <p:strVal val="#ppt_x"/>
                                          </p:val>
                                        </p:tav>
                                        <p:tav tm="100000">
                                          <p:val>
                                            <p:strVal val="#ppt_x"/>
                                          </p:val>
                                        </p:tav>
                                      </p:tavLst>
                                    </p:anim>
                                    <p:anim calcmode="lin" valueType="num">
                                      <p:cBhvr>
                                        <p:cTn id="2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83663" y="644156"/>
            <a:ext cx="6552730" cy="523220"/>
          </a:xfrm>
          <a:prstGeom prst="rect">
            <a:avLst/>
          </a:prstGeom>
          <a:solidFill>
            <a:schemeClr val="accent2">
              <a:lumMod val="50000"/>
            </a:schemeClr>
          </a:solidFill>
          <a:scene3d>
            <a:camera prst="orthographicFront"/>
            <a:lightRig rig="threePt" dir="t"/>
          </a:scene3d>
          <a:sp3d prstMaterial="metal">
            <a:bevelT/>
          </a:sp3d>
        </p:spPr>
        <p:txBody>
          <a:bodyPr wrap="square"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Prohibition of Manufacture or Sales I </a:t>
            </a:r>
          </a:p>
        </p:txBody>
      </p:sp>
      <p:sp>
        <p:nvSpPr>
          <p:cNvPr id="10" name="Rectangle 9"/>
          <p:cNvSpPr/>
          <p:nvPr/>
        </p:nvSpPr>
        <p:spPr>
          <a:xfrm>
            <a:off x="1187618" y="1844824"/>
            <a:ext cx="7344821" cy="4185761"/>
          </a:xfrm>
          <a:prstGeom prst="rect">
            <a:avLst/>
          </a:prstGeom>
          <a:solidFill>
            <a:schemeClr val="accent1">
              <a:lumMod val="75000"/>
            </a:schemeClr>
          </a:solidFill>
          <a:effectLst/>
          <a:scene3d>
            <a:camera prst="orthographicFront"/>
            <a:lightRig rig="threePt" dir="t"/>
          </a:scene3d>
          <a:sp3d prstMaterial="clear">
            <a:bevelT w="381000" prst="coolSlant"/>
          </a:sp3d>
        </p:spPr>
        <p:txBody>
          <a:bodyPr wrap="square" anchor="t" anchorCtr="0">
            <a:spAutoFit/>
          </a:bodyPr>
          <a:lstStyle/>
          <a:p>
            <a:pPr marL="352425" indent="-352425">
              <a:buFontTx/>
              <a:buAutoNum type="arabicPeriod"/>
              <a:tabLst>
                <a:tab pos="444500" algn="l"/>
              </a:tabLst>
            </a:pPr>
            <a:endParaRPr lang="en-US" sz="1600" b="1" dirty="0" smtClean="0">
              <a:solidFill>
                <a:schemeClr val="tx1">
                  <a:lumMod val="75000"/>
                  <a:lumOff val="25000"/>
                </a:schemeClr>
              </a:solidFill>
              <a:latin typeface="+mj-lt"/>
              <a:cs typeface="+mj-cs"/>
            </a:endParaRPr>
          </a:p>
          <a:p>
            <a:pPr marL="352425" indent="-352425">
              <a:buFontTx/>
              <a:buAutoNum type="arabicPeriod"/>
              <a:tabLst>
                <a:tab pos="444500" algn="l"/>
              </a:tabLst>
            </a:pPr>
            <a:r>
              <a:rPr lang="en-US" sz="1600" b="1" dirty="0" smtClean="0">
                <a:solidFill>
                  <a:schemeClr val="tx1">
                    <a:lumMod val="75000"/>
                    <a:lumOff val="25000"/>
                  </a:schemeClr>
                </a:solidFill>
                <a:latin typeface="+mj-lt"/>
                <a:cs typeface="+mj-cs"/>
              </a:rPr>
              <a:t>The cosmetics are not safe for use, as described under section 33 (1),(2) and (3) of Cosmetics Act B.E. 2535 (1992)</a:t>
            </a:r>
            <a:br>
              <a:rPr lang="en-US" sz="1600" b="1" dirty="0" smtClean="0">
                <a:solidFill>
                  <a:schemeClr val="tx1">
                    <a:lumMod val="75000"/>
                    <a:lumOff val="25000"/>
                  </a:schemeClr>
                </a:solidFill>
                <a:latin typeface="+mj-lt"/>
                <a:cs typeface="+mj-cs"/>
              </a:rPr>
            </a:br>
            <a:r>
              <a:rPr lang="en-US" dirty="0" smtClean="0">
                <a:solidFill>
                  <a:schemeClr val="tx1">
                    <a:lumMod val="75000"/>
                    <a:lumOff val="25000"/>
                  </a:schemeClr>
                </a:solidFill>
                <a:latin typeface="+mj-lt"/>
                <a:cs typeface="+mj-cs"/>
              </a:rPr>
              <a:t>		</a:t>
            </a:r>
            <a:r>
              <a:rPr lang="en-US" sz="1400" dirty="0" smtClean="0">
                <a:solidFill>
                  <a:schemeClr val="tx1">
                    <a:lumMod val="50000"/>
                    <a:lumOff val="50000"/>
                  </a:schemeClr>
                </a:solidFill>
                <a:latin typeface="+mj-lt"/>
                <a:cs typeface="+mj-cs"/>
              </a:rPr>
              <a:t>(1) Cosmetics containing ingredients that may be harmful to users</a:t>
            </a:r>
            <a:br>
              <a:rPr lang="en-US" sz="1400" dirty="0" smtClean="0">
                <a:solidFill>
                  <a:schemeClr val="tx1">
                    <a:lumMod val="50000"/>
                    <a:lumOff val="50000"/>
                  </a:schemeClr>
                </a:solidFill>
                <a:latin typeface="+mj-lt"/>
                <a:cs typeface="+mj-cs"/>
              </a:rPr>
            </a:br>
            <a:r>
              <a:rPr lang="en-US" sz="1400" dirty="0" smtClean="0">
                <a:solidFill>
                  <a:schemeClr val="tx1">
                    <a:lumMod val="50000"/>
                    <a:lumOff val="50000"/>
                  </a:schemeClr>
                </a:solidFill>
                <a:latin typeface="+mj-lt"/>
                <a:cs typeface="+mj-cs"/>
              </a:rPr>
              <a:t>		(2) Cosmetics containing forbidden ingredients pursuant to Section 5 (4) of</a:t>
            </a:r>
            <a:br>
              <a:rPr lang="en-US" sz="1400" dirty="0" smtClean="0">
                <a:solidFill>
                  <a:schemeClr val="tx1">
                    <a:lumMod val="50000"/>
                    <a:lumOff val="50000"/>
                  </a:schemeClr>
                </a:solidFill>
                <a:latin typeface="+mj-lt"/>
                <a:cs typeface="+mj-cs"/>
              </a:rPr>
            </a:br>
            <a:r>
              <a:rPr lang="en-US" sz="1400" dirty="0" smtClean="0">
                <a:solidFill>
                  <a:schemeClr val="tx1">
                    <a:lumMod val="50000"/>
                    <a:lumOff val="50000"/>
                  </a:schemeClr>
                </a:solidFill>
                <a:latin typeface="+mj-lt"/>
                <a:cs typeface="+mj-cs"/>
              </a:rPr>
              <a:t>              Cosmetics Act B.E. 2535 (1992)</a:t>
            </a:r>
            <a:br>
              <a:rPr lang="en-US" sz="1400" dirty="0" smtClean="0">
                <a:solidFill>
                  <a:schemeClr val="tx1">
                    <a:lumMod val="50000"/>
                    <a:lumOff val="50000"/>
                  </a:schemeClr>
                </a:solidFill>
                <a:latin typeface="+mj-lt"/>
                <a:cs typeface="+mj-cs"/>
              </a:rPr>
            </a:br>
            <a:r>
              <a:rPr lang="en-US" sz="1400" dirty="0" smtClean="0">
                <a:solidFill>
                  <a:schemeClr val="tx1">
                    <a:lumMod val="50000"/>
                    <a:lumOff val="50000"/>
                  </a:schemeClr>
                </a:solidFill>
                <a:latin typeface="+mj-lt"/>
                <a:cs typeface="+mj-cs"/>
              </a:rPr>
              <a:t>		      - name of substances forbidden to be used as admixtures in the</a:t>
            </a:r>
            <a:br>
              <a:rPr lang="en-US" sz="1400" dirty="0" smtClean="0">
                <a:solidFill>
                  <a:schemeClr val="tx1">
                    <a:lumMod val="50000"/>
                    <a:lumOff val="50000"/>
                  </a:schemeClr>
                </a:solidFill>
                <a:latin typeface="+mj-lt"/>
                <a:cs typeface="+mj-cs"/>
              </a:rPr>
            </a:br>
            <a:r>
              <a:rPr lang="en-US" sz="1400" dirty="0" smtClean="0">
                <a:solidFill>
                  <a:schemeClr val="tx1">
                    <a:lumMod val="50000"/>
                    <a:lumOff val="50000"/>
                  </a:schemeClr>
                </a:solidFill>
                <a:latin typeface="+mj-lt"/>
                <a:cs typeface="+mj-cs"/>
              </a:rPr>
              <a:t>                      manufacture of cosmetics</a:t>
            </a:r>
            <a:br>
              <a:rPr lang="en-US" sz="1400" dirty="0" smtClean="0">
                <a:solidFill>
                  <a:schemeClr val="tx1">
                    <a:lumMod val="50000"/>
                    <a:lumOff val="50000"/>
                  </a:schemeClr>
                </a:solidFill>
                <a:latin typeface="+mj-lt"/>
                <a:cs typeface="+mj-cs"/>
              </a:rPr>
            </a:br>
            <a:r>
              <a:rPr lang="en-US" sz="1400" dirty="0" smtClean="0">
                <a:solidFill>
                  <a:schemeClr val="tx1">
                    <a:lumMod val="50000"/>
                    <a:lumOff val="50000"/>
                  </a:schemeClr>
                </a:solidFill>
                <a:latin typeface="+mj-lt"/>
                <a:cs typeface="+mj-cs"/>
              </a:rPr>
              <a:t>		3) Cosmetics manufactured improperly or contained in </a:t>
            </a:r>
            <a:r>
              <a:rPr lang="en-US" sz="1400" dirty="0" err="1" smtClean="0">
                <a:solidFill>
                  <a:schemeClr val="tx1">
                    <a:lumMod val="50000"/>
                    <a:lumOff val="50000"/>
                  </a:schemeClr>
                </a:solidFill>
                <a:latin typeface="+mj-lt"/>
                <a:cs typeface="+mj-cs"/>
              </a:rPr>
              <a:t>nonhygienic</a:t>
            </a:r>
            <a:r>
              <a:rPr lang="en-US" sz="1400" dirty="0" smtClean="0">
                <a:solidFill>
                  <a:schemeClr val="tx1">
                    <a:lumMod val="50000"/>
                    <a:lumOff val="50000"/>
                  </a:schemeClr>
                </a:solidFill>
                <a:latin typeface="+mj-lt"/>
                <a:cs typeface="+mj-cs"/>
              </a:rPr>
              <a:t> container</a:t>
            </a:r>
          </a:p>
          <a:p>
            <a:pPr marL="342900" indent="-342900">
              <a:buAutoNum type="arabicPeriod"/>
            </a:pPr>
            <a:endParaRPr lang="th-TH" dirty="0" smtClean="0">
              <a:solidFill>
                <a:schemeClr val="tx1">
                  <a:lumMod val="75000"/>
                  <a:lumOff val="25000"/>
                </a:schemeClr>
              </a:solidFill>
              <a:latin typeface="+mj-lt"/>
              <a:cs typeface="+mj-cs"/>
            </a:endParaRPr>
          </a:p>
          <a:p>
            <a:pPr marL="342900" indent="-342900">
              <a:buAutoNum type="arabicPeriod"/>
            </a:pPr>
            <a:r>
              <a:rPr lang="en-US" sz="1600" b="1" dirty="0" smtClean="0">
                <a:solidFill>
                  <a:schemeClr val="tx1">
                    <a:lumMod val="75000"/>
                    <a:lumOff val="25000"/>
                  </a:schemeClr>
                </a:solidFill>
                <a:latin typeface="+mj-lt"/>
                <a:cs typeface="+mj-cs"/>
              </a:rPr>
              <a:t>The cosmetics have a name that is pretensions or impolite or deceptive</a:t>
            </a:r>
            <a:br>
              <a:rPr lang="en-US" sz="1600" b="1" dirty="0" smtClean="0">
                <a:solidFill>
                  <a:schemeClr val="tx1">
                    <a:lumMod val="75000"/>
                    <a:lumOff val="25000"/>
                  </a:schemeClr>
                </a:solidFill>
                <a:latin typeface="+mj-lt"/>
                <a:cs typeface="+mj-cs"/>
              </a:rPr>
            </a:br>
            <a:endParaRPr lang="en-US" sz="1600" b="1" dirty="0" smtClean="0">
              <a:solidFill>
                <a:schemeClr val="tx1">
                  <a:lumMod val="75000"/>
                  <a:lumOff val="25000"/>
                </a:schemeClr>
              </a:solidFill>
              <a:latin typeface="+mj-lt"/>
              <a:cs typeface="+mj-cs"/>
            </a:endParaRPr>
          </a:p>
          <a:p>
            <a:pPr marL="342900" indent="-342900">
              <a:buAutoNum type="arabicPeriod"/>
            </a:pPr>
            <a:r>
              <a:rPr lang="en-US" sz="1600" b="1" dirty="0" smtClean="0">
                <a:solidFill>
                  <a:schemeClr val="tx1">
                    <a:lumMod val="75000"/>
                    <a:lumOff val="25000"/>
                  </a:schemeClr>
                </a:solidFill>
                <a:latin typeface="+mj-lt"/>
                <a:cs typeface="+mj-cs"/>
              </a:rPr>
              <a:t>The cosmetics have a name that is inconsistent with Thai culture or language.</a:t>
            </a:r>
            <a:br>
              <a:rPr lang="en-US" sz="1600" b="1" dirty="0" smtClean="0">
                <a:solidFill>
                  <a:schemeClr val="tx1">
                    <a:lumMod val="75000"/>
                    <a:lumOff val="25000"/>
                  </a:schemeClr>
                </a:solidFill>
                <a:latin typeface="+mj-lt"/>
                <a:cs typeface="+mj-cs"/>
              </a:rPr>
            </a:br>
            <a:endParaRPr lang="en-US" sz="1600" b="1" dirty="0" smtClean="0">
              <a:solidFill>
                <a:schemeClr val="tx1">
                  <a:lumMod val="75000"/>
                  <a:lumOff val="25000"/>
                </a:schemeClr>
              </a:solidFill>
              <a:latin typeface="+mj-lt"/>
              <a:cs typeface="+mj-cs"/>
            </a:endParaRPr>
          </a:p>
          <a:p>
            <a:pPr marL="342900" indent="-342900">
              <a:buAutoNum type="arabicPeriod"/>
            </a:pPr>
            <a:r>
              <a:rPr lang="en-US" sz="1600" b="1" dirty="0" smtClean="0">
                <a:solidFill>
                  <a:schemeClr val="tx1">
                    <a:lumMod val="75000"/>
                    <a:lumOff val="25000"/>
                  </a:schemeClr>
                </a:solidFill>
                <a:latin typeface="+mj-lt"/>
                <a:cs typeface="+mj-cs"/>
              </a:rPr>
              <a:t>The place of manufacture or instruments and tools used in manufacture for sale are not correct according to the ministerial regulation</a:t>
            </a:r>
            <a:br>
              <a:rPr lang="en-US" sz="1600" b="1" dirty="0" smtClean="0">
                <a:solidFill>
                  <a:schemeClr val="tx1">
                    <a:lumMod val="75000"/>
                    <a:lumOff val="25000"/>
                  </a:schemeClr>
                </a:solidFill>
                <a:latin typeface="+mj-lt"/>
                <a:cs typeface="+mj-cs"/>
              </a:rPr>
            </a:br>
            <a:endParaRPr lang="en-US" sz="1600" b="1" dirty="0" smtClean="0">
              <a:solidFill>
                <a:schemeClr val="tx1">
                  <a:lumMod val="75000"/>
                  <a:lumOff val="25000"/>
                </a:schemeClr>
              </a:solidFill>
              <a:latin typeface="+mj-lt"/>
              <a:cs typeface="+mj-cs"/>
            </a:endParaRPr>
          </a:p>
        </p:txBody>
      </p:sp>
    </p:spTree>
    <p:extLst>
      <p:ext uri="{BB962C8B-B14F-4D97-AF65-F5344CB8AC3E}">
        <p14:creationId xmlns:p14="http://schemas.microsoft.com/office/powerpoint/2010/main" xmlns="" val="1214845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1600" y="1772816"/>
            <a:ext cx="7344821" cy="3939540"/>
          </a:xfrm>
          <a:prstGeom prst="rect">
            <a:avLst/>
          </a:prstGeom>
          <a:solidFill>
            <a:schemeClr val="accent1">
              <a:lumMod val="75000"/>
            </a:schemeClr>
          </a:solidFill>
          <a:effectLst/>
          <a:scene3d>
            <a:camera prst="orthographicFront"/>
            <a:lightRig rig="threePt" dir="t"/>
          </a:scene3d>
          <a:sp3d prstMaterial="clear">
            <a:bevelT w="381000" prst="coolSlant"/>
          </a:sp3d>
        </p:spPr>
        <p:txBody>
          <a:bodyPr wrap="square" anchor="t" anchorCtr="0">
            <a:spAutoFit/>
          </a:bodyPr>
          <a:lstStyle/>
          <a:p>
            <a:pPr marL="274638" indent="-274638">
              <a:tabLst>
                <a:tab pos="444500" algn="l"/>
              </a:tabLst>
            </a:pPr>
            <a:r>
              <a:rPr lang="en-US" sz="1600" b="1" dirty="0" smtClean="0">
                <a:latin typeface="+mj-lt"/>
              </a:rPr>
              <a:t>5.   The </a:t>
            </a:r>
            <a:r>
              <a:rPr lang="en-US" sz="1600" b="1" dirty="0">
                <a:latin typeface="+mj-lt"/>
              </a:rPr>
              <a:t>Cosmetics are considered as a counterfeit, as described under </a:t>
            </a:r>
            <a:r>
              <a:rPr lang="en-US" sz="1600" b="1" dirty="0" smtClean="0">
                <a:latin typeface="+mj-lt"/>
              </a:rPr>
              <a:t>Section </a:t>
            </a:r>
            <a:r>
              <a:rPr lang="en-US" sz="1600" b="1" dirty="0">
                <a:latin typeface="+mj-lt"/>
              </a:rPr>
              <a:t>34 of Cosmetics Act. B.E 2535 (1992</a:t>
            </a:r>
            <a:r>
              <a:rPr lang="en-US" sz="1600" b="1" dirty="0" smtClean="0">
                <a:latin typeface="+mj-lt"/>
              </a:rPr>
              <a:t>)</a:t>
            </a:r>
            <a:r>
              <a:rPr lang="en-US" sz="1600" b="1" dirty="0">
                <a:latin typeface="+mj-lt"/>
              </a:rPr>
              <a:t/>
            </a:r>
            <a:br>
              <a:rPr lang="en-US" sz="1600" b="1" dirty="0">
                <a:latin typeface="+mj-lt"/>
              </a:rPr>
            </a:br>
            <a:r>
              <a:rPr lang="en-US" sz="1600" b="1" dirty="0" smtClean="0">
                <a:latin typeface="+mj-lt"/>
              </a:rPr>
              <a:t>		</a:t>
            </a:r>
            <a:r>
              <a:rPr lang="en-US" sz="1400" dirty="0" smtClean="0">
                <a:solidFill>
                  <a:schemeClr val="tx1">
                    <a:lumMod val="50000"/>
                    <a:lumOff val="50000"/>
                  </a:schemeClr>
                </a:solidFill>
                <a:latin typeface="+mj-lt"/>
              </a:rPr>
              <a:t>(1</a:t>
            </a:r>
            <a:r>
              <a:rPr lang="en-US" sz="1400" dirty="0">
                <a:solidFill>
                  <a:schemeClr val="tx1">
                    <a:lumMod val="50000"/>
                    <a:lumOff val="50000"/>
                  </a:schemeClr>
                </a:solidFill>
                <a:latin typeface="+mj-lt"/>
              </a:rPr>
              <a:t>) Cosmetics with any ingredient imitated for the active ingredient of such </a:t>
            </a:r>
            <a:r>
              <a:rPr lang="en-US" sz="1400" dirty="0" smtClean="0">
                <a:solidFill>
                  <a:schemeClr val="tx1">
                    <a:lumMod val="50000"/>
                    <a:lumOff val="50000"/>
                  </a:schemeClr>
                </a:solidFill>
                <a:latin typeface="+mj-lt"/>
              </a:rPr>
              <a:t>cosmetics</a:t>
            </a:r>
          </a:p>
          <a:p>
            <a:pPr>
              <a:tabLst>
                <a:tab pos="444500" algn="l"/>
              </a:tabLst>
            </a:pPr>
            <a:r>
              <a:rPr lang="en-US" sz="1400" dirty="0">
                <a:solidFill>
                  <a:schemeClr val="tx1">
                    <a:lumMod val="50000"/>
                    <a:lumOff val="50000"/>
                  </a:schemeClr>
                </a:solidFill>
                <a:latin typeface="+mj-lt"/>
              </a:rPr>
              <a:t> </a:t>
            </a:r>
            <a:r>
              <a:rPr lang="en-US" sz="1400" dirty="0" smtClean="0">
                <a:solidFill>
                  <a:schemeClr val="tx1">
                    <a:lumMod val="50000"/>
                    <a:lumOff val="50000"/>
                  </a:schemeClr>
                </a:solidFill>
                <a:latin typeface="+mj-lt"/>
              </a:rPr>
              <a:t>                      </a:t>
            </a:r>
            <a:r>
              <a:rPr lang="en-US" sz="1400" dirty="0">
                <a:solidFill>
                  <a:schemeClr val="tx1">
                    <a:lumMod val="50000"/>
                    <a:lumOff val="50000"/>
                  </a:schemeClr>
                </a:solidFill>
                <a:latin typeface="+mj-lt"/>
              </a:rPr>
              <a:t>or without the active ingredient as notified to the competent official; </a:t>
            </a:r>
            <a:br>
              <a:rPr lang="en-US" sz="1400" dirty="0">
                <a:solidFill>
                  <a:schemeClr val="tx1">
                    <a:lumMod val="50000"/>
                    <a:lumOff val="50000"/>
                  </a:schemeClr>
                </a:solidFill>
                <a:latin typeface="+mj-lt"/>
              </a:rPr>
            </a:br>
            <a:r>
              <a:rPr lang="en-US" sz="1400" dirty="0" smtClean="0">
                <a:solidFill>
                  <a:schemeClr val="tx1">
                    <a:lumMod val="50000"/>
                    <a:lumOff val="50000"/>
                  </a:schemeClr>
                </a:solidFill>
                <a:latin typeface="+mj-lt"/>
              </a:rPr>
              <a:t>		(</a:t>
            </a:r>
            <a:r>
              <a:rPr lang="en-US" sz="1400" dirty="0">
                <a:solidFill>
                  <a:schemeClr val="tx1">
                    <a:lumMod val="50000"/>
                    <a:lumOff val="50000"/>
                  </a:schemeClr>
                </a:solidFill>
                <a:latin typeface="+mj-lt"/>
              </a:rPr>
              <a:t>2) Cosmetics claimed to have been duly registered, which is false; </a:t>
            </a:r>
            <a:br>
              <a:rPr lang="en-US" sz="1400" dirty="0">
                <a:solidFill>
                  <a:schemeClr val="tx1">
                    <a:lumMod val="50000"/>
                    <a:lumOff val="50000"/>
                  </a:schemeClr>
                </a:solidFill>
                <a:latin typeface="+mj-lt"/>
              </a:rPr>
            </a:br>
            <a:r>
              <a:rPr lang="en-US" sz="1400" dirty="0" smtClean="0">
                <a:solidFill>
                  <a:schemeClr val="tx1">
                    <a:lumMod val="50000"/>
                    <a:lumOff val="50000"/>
                  </a:schemeClr>
                </a:solidFill>
                <a:latin typeface="+mj-lt"/>
              </a:rPr>
              <a:t>		(</a:t>
            </a:r>
            <a:r>
              <a:rPr lang="en-US" sz="1400" dirty="0">
                <a:solidFill>
                  <a:schemeClr val="tx1">
                    <a:lumMod val="50000"/>
                    <a:lumOff val="50000"/>
                  </a:schemeClr>
                </a:solidFill>
                <a:latin typeface="+mj-lt"/>
              </a:rPr>
              <a:t>3) Cosmetics with a label designating their manufacturer or origin, which is </a:t>
            </a:r>
            <a:r>
              <a:rPr lang="en-US" sz="1400" dirty="0" smtClean="0">
                <a:solidFill>
                  <a:schemeClr val="tx1">
                    <a:lumMod val="50000"/>
                    <a:lumOff val="50000"/>
                  </a:schemeClr>
                </a:solidFill>
                <a:latin typeface="+mj-lt"/>
              </a:rPr>
              <a:t>false</a:t>
            </a:r>
            <a:endParaRPr lang="en-US" sz="1400" b="1" dirty="0" smtClean="0">
              <a:solidFill>
                <a:schemeClr val="tx1">
                  <a:lumMod val="50000"/>
                  <a:lumOff val="50000"/>
                </a:schemeClr>
              </a:solidFill>
              <a:latin typeface="+mj-lt"/>
              <a:cs typeface="+mj-cs"/>
            </a:endParaRPr>
          </a:p>
          <a:p>
            <a:pPr>
              <a:tabLst>
                <a:tab pos="444500" algn="l"/>
              </a:tabLst>
            </a:pPr>
            <a:r>
              <a:rPr lang="en-US" sz="1400" dirty="0" smtClean="0">
                <a:solidFill>
                  <a:schemeClr val="tx1">
                    <a:lumMod val="50000"/>
                    <a:lumOff val="50000"/>
                  </a:schemeClr>
                </a:solidFill>
                <a:latin typeface="+mj-lt"/>
              </a:rPr>
              <a:t>		(4) Cosmetics </a:t>
            </a:r>
            <a:r>
              <a:rPr lang="en-US" sz="1400" dirty="0">
                <a:solidFill>
                  <a:schemeClr val="tx1">
                    <a:lumMod val="50000"/>
                    <a:lumOff val="50000"/>
                  </a:schemeClr>
                </a:solidFill>
                <a:latin typeface="+mj-lt"/>
              </a:rPr>
              <a:t>with the active ingredients short of or surpassing the amount </a:t>
            </a:r>
            <a:r>
              <a:rPr lang="en-US" sz="1400" dirty="0" smtClean="0">
                <a:solidFill>
                  <a:schemeClr val="tx1">
                    <a:lumMod val="50000"/>
                    <a:lumOff val="50000"/>
                  </a:schemeClr>
                </a:solidFill>
                <a:latin typeface="+mj-lt"/>
              </a:rPr>
              <a:t>registered</a:t>
            </a:r>
          </a:p>
          <a:p>
            <a:pPr>
              <a:tabLst>
                <a:tab pos="444500" algn="l"/>
              </a:tabLst>
            </a:pPr>
            <a:r>
              <a:rPr lang="en-US" sz="1400" dirty="0">
                <a:solidFill>
                  <a:schemeClr val="tx1">
                    <a:lumMod val="50000"/>
                    <a:lumOff val="50000"/>
                  </a:schemeClr>
                </a:solidFill>
                <a:latin typeface="+mj-lt"/>
              </a:rPr>
              <a:t> </a:t>
            </a:r>
            <a:r>
              <a:rPr lang="en-US" sz="1400" dirty="0" smtClean="0">
                <a:solidFill>
                  <a:schemeClr val="tx1">
                    <a:lumMod val="50000"/>
                    <a:lumOff val="50000"/>
                  </a:schemeClr>
                </a:solidFill>
                <a:latin typeface="+mj-lt"/>
              </a:rPr>
              <a:t>                       </a:t>
            </a:r>
            <a:r>
              <a:rPr lang="en-US" sz="1400" dirty="0">
                <a:solidFill>
                  <a:schemeClr val="tx1">
                    <a:lumMod val="50000"/>
                    <a:lumOff val="50000"/>
                  </a:schemeClr>
                </a:solidFill>
                <a:latin typeface="+mj-lt"/>
              </a:rPr>
              <a:t>or notified to the competent official or shown in the label by more than </a:t>
            </a:r>
            <a:r>
              <a:rPr lang="en-US" sz="1400" dirty="0" smtClean="0">
                <a:solidFill>
                  <a:schemeClr val="tx1">
                    <a:lumMod val="50000"/>
                    <a:lumOff val="50000"/>
                  </a:schemeClr>
                </a:solidFill>
                <a:latin typeface="+mj-lt"/>
              </a:rPr>
              <a:t>twenty </a:t>
            </a:r>
          </a:p>
          <a:p>
            <a:pPr>
              <a:tabLst>
                <a:tab pos="444500" algn="l"/>
              </a:tabLst>
            </a:pPr>
            <a:r>
              <a:rPr lang="en-US" sz="1400" dirty="0">
                <a:solidFill>
                  <a:schemeClr val="tx1">
                    <a:lumMod val="50000"/>
                    <a:lumOff val="50000"/>
                  </a:schemeClr>
                </a:solidFill>
                <a:latin typeface="+mj-lt"/>
              </a:rPr>
              <a:t> </a:t>
            </a:r>
            <a:r>
              <a:rPr lang="en-US" sz="1400" dirty="0" smtClean="0">
                <a:solidFill>
                  <a:schemeClr val="tx1">
                    <a:lumMod val="50000"/>
                    <a:lumOff val="50000"/>
                  </a:schemeClr>
                </a:solidFill>
                <a:latin typeface="+mj-lt"/>
              </a:rPr>
              <a:t>                       </a:t>
            </a:r>
            <a:r>
              <a:rPr lang="en-US" sz="1400" dirty="0">
                <a:solidFill>
                  <a:schemeClr val="tx1">
                    <a:lumMod val="50000"/>
                    <a:lumOff val="50000"/>
                  </a:schemeClr>
                </a:solidFill>
                <a:latin typeface="+mj-lt"/>
              </a:rPr>
              <a:t>percent</a:t>
            </a:r>
            <a:r>
              <a:rPr lang="en-US" sz="1400" dirty="0" smtClean="0">
                <a:solidFill>
                  <a:schemeClr val="tx1">
                    <a:lumMod val="50000"/>
                    <a:lumOff val="50000"/>
                  </a:schemeClr>
                </a:solidFill>
                <a:latin typeface="+mj-lt"/>
              </a:rPr>
              <a:t>.</a:t>
            </a:r>
          </a:p>
          <a:p>
            <a:pPr>
              <a:tabLst>
                <a:tab pos="444500" algn="l"/>
              </a:tabLst>
            </a:pPr>
            <a:endParaRPr lang="en-US" sz="1400" dirty="0">
              <a:latin typeface="+mj-lt"/>
            </a:endParaRPr>
          </a:p>
          <a:p>
            <a:pPr marL="342900" indent="-342900">
              <a:buAutoNum type="arabicPeriod" startAt="6"/>
              <a:tabLst>
                <a:tab pos="444500" algn="l"/>
              </a:tabLst>
            </a:pPr>
            <a:r>
              <a:rPr lang="en-US" sz="1600" b="1" dirty="0" smtClean="0">
                <a:latin typeface="+mj-lt"/>
              </a:rPr>
              <a:t>The cosmetics at variance with the standard pursuant to Section 35 </a:t>
            </a:r>
            <a:r>
              <a:rPr lang="en-US" sz="1600" b="1" dirty="0">
                <a:latin typeface="+mj-lt"/>
              </a:rPr>
              <a:t>of Cosmetics Act. B.E 2535 (1992</a:t>
            </a:r>
            <a:r>
              <a:rPr lang="en-US" sz="1600" b="1" dirty="0" smtClean="0">
                <a:latin typeface="+mj-lt"/>
              </a:rPr>
              <a:t>)</a:t>
            </a:r>
          </a:p>
          <a:p>
            <a:pPr>
              <a:tabLst>
                <a:tab pos="444500" algn="l"/>
              </a:tabLst>
            </a:pPr>
            <a:r>
              <a:rPr lang="en-US" sz="1400" dirty="0" smtClean="0">
                <a:latin typeface="+mj-lt"/>
              </a:rPr>
              <a:t>		</a:t>
            </a:r>
            <a:r>
              <a:rPr lang="en-US" sz="1400" dirty="0" smtClean="0">
                <a:solidFill>
                  <a:schemeClr val="tx1">
                    <a:lumMod val="50000"/>
                    <a:lumOff val="50000"/>
                  </a:schemeClr>
                </a:solidFill>
                <a:latin typeface="+mj-lt"/>
              </a:rPr>
              <a:t>Cosmetics </a:t>
            </a:r>
            <a:r>
              <a:rPr lang="en-US" sz="1400" dirty="0">
                <a:solidFill>
                  <a:schemeClr val="tx1">
                    <a:lumMod val="50000"/>
                    <a:lumOff val="50000"/>
                  </a:schemeClr>
                </a:solidFill>
                <a:latin typeface="+mj-lt"/>
              </a:rPr>
              <a:t>with active ingredients in the amount less than or exceeding that registered or notified to the competent official or shown in the label by a value exceeding the deviation value set and announced in the Royal Government Gazette by the Minister but not exceeding that pursuant to Section 34(4) shall be considered cosmetics at variance with the </a:t>
            </a:r>
            <a:r>
              <a:rPr lang="en-US" sz="1400" dirty="0" smtClean="0">
                <a:solidFill>
                  <a:schemeClr val="tx1">
                    <a:lumMod val="50000"/>
                    <a:lumOff val="50000"/>
                  </a:schemeClr>
                </a:solidFill>
                <a:latin typeface="+mj-lt"/>
              </a:rPr>
              <a:t>standards.</a:t>
            </a:r>
          </a:p>
          <a:p>
            <a:pPr>
              <a:tabLst>
                <a:tab pos="444500" algn="l"/>
              </a:tabLst>
            </a:pPr>
            <a:endParaRPr lang="en-US" sz="1600" b="1" dirty="0" smtClean="0">
              <a:solidFill>
                <a:schemeClr val="tx1">
                  <a:lumMod val="50000"/>
                  <a:lumOff val="50000"/>
                </a:schemeClr>
              </a:solidFill>
              <a:latin typeface="+mj-lt"/>
              <a:cs typeface="+mj-cs"/>
            </a:endParaRPr>
          </a:p>
        </p:txBody>
      </p:sp>
      <p:sp>
        <p:nvSpPr>
          <p:cNvPr id="5" name="Rectangle 4"/>
          <p:cNvSpPr/>
          <p:nvPr/>
        </p:nvSpPr>
        <p:spPr>
          <a:xfrm>
            <a:off x="1295634" y="644156"/>
            <a:ext cx="6696751" cy="523220"/>
          </a:xfrm>
          <a:prstGeom prst="rect">
            <a:avLst/>
          </a:prstGeom>
          <a:solidFill>
            <a:schemeClr val="accent2">
              <a:lumMod val="50000"/>
            </a:schemeClr>
          </a:solidFill>
          <a:scene3d>
            <a:camera prst="orthographicFront"/>
            <a:lightRig rig="threePt" dir="t"/>
          </a:scene3d>
          <a:sp3d prstMaterial="metal">
            <a:bevelT/>
          </a:sp3d>
        </p:spPr>
        <p:txBody>
          <a:bodyPr wrap="square"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Prohibition of Manufacture or Sales II </a:t>
            </a:r>
          </a:p>
        </p:txBody>
      </p:sp>
    </p:spTree>
    <p:extLst>
      <p:ext uri="{BB962C8B-B14F-4D97-AF65-F5344CB8AC3E}">
        <p14:creationId xmlns:p14="http://schemas.microsoft.com/office/powerpoint/2010/main" xmlns="" val="2158845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3002" t="25312" r="12152" b="25313"/>
          <a:stretch/>
        </p:blipFill>
        <p:spPr bwMode="auto">
          <a:xfrm>
            <a:off x="107504" y="1826021"/>
            <a:ext cx="8892480" cy="3298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2349211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4993" y="2564904"/>
            <a:ext cx="4890505" cy="1200329"/>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3600" b="1" spc="150" dirty="0" smtClean="0">
                <a:ln w="11430"/>
                <a:solidFill>
                  <a:srgbClr val="F8F8F8"/>
                </a:solidFill>
                <a:effectLst>
                  <a:outerShdw blurRad="25400" algn="tl" rotWithShape="0">
                    <a:srgbClr val="000000">
                      <a:alpha val="43000"/>
                    </a:srgbClr>
                  </a:outerShdw>
                </a:effectLst>
              </a:rPr>
              <a:t>End of Presentation</a:t>
            </a:r>
          </a:p>
          <a:p>
            <a:pPr algn="ctr"/>
            <a:r>
              <a:rPr lang="en-US" sz="3600" b="1" cap="none" spc="150" dirty="0" smtClean="0">
                <a:ln w="11430"/>
                <a:solidFill>
                  <a:srgbClr val="F8F8F8"/>
                </a:solidFill>
                <a:effectLst>
                  <a:outerShdw blurRad="25400" algn="tl" rotWithShape="0">
                    <a:srgbClr val="000000">
                      <a:alpha val="43000"/>
                    </a:srgbClr>
                  </a:outerShdw>
                </a:effectLst>
              </a:rPr>
              <a:t>Thank you</a:t>
            </a:r>
            <a:endParaRPr lang="en-US" sz="3600" b="1" cap="none"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xmlns="" val="426271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147147283"/>
              </p:ext>
            </p:extLst>
          </p:nvPr>
        </p:nvGraphicFramePr>
        <p:xfrm>
          <a:off x="1187623" y="2132856"/>
          <a:ext cx="7026183" cy="2435500"/>
        </p:xfrm>
        <a:graphic>
          <a:graphicData uri="http://schemas.openxmlformats.org/drawingml/2006/table">
            <a:tbl>
              <a:tblPr firstRow="1" bandRow="1">
                <a:tableStyleId>{5C22544A-7EE6-4342-B048-85BDC9FD1C3A}</a:tableStyleId>
              </a:tblPr>
              <a:tblGrid>
                <a:gridCol w="2342061"/>
                <a:gridCol w="2342061"/>
                <a:gridCol w="2342061"/>
              </a:tblGrid>
              <a:tr h="487100">
                <a:tc>
                  <a:txBody>
                    <a:bodyPr/>
                    <a:lstStyle/>
                    <a:p>
                      <a:endParaRPr lang="en-US" dirty="0"/>
                    </a:p>
                  </a:txBody>
                  <a:tcPr/>
                </a:tc>
                <a:tc>
                  <a:txBody>
                    <a:bodyPr/>
                    <a:lstStyle/>
                    <a:p>
                      <a:endParaRPr lang="en-US" dirty="0"/>
                    </a:p>
                  </a:txBody>
                  <a:tcPr/>
                </a:tc>
                <a:tc>
                  <a:txBody>
                    <a:bodyPr/>
                    <a:lstStyle/>
                    <a:p>
                      <a:endParaRPr lang="en-US" dirty="0"/>
                    </a:p>
                  </a:txBody>
                  <a:tcPr/>
                </a:tc>
              </a:tr>
              <a:tr h="487100">
                <a:tc>
                  <a:txBody>
                    <a:bodyPr/>
                    <a:lstStyle/>
                    <a:p>
                      <a:endParaRPr lang="en-US" dirty="0"/>
                    </a:p>
                  </a:txBody>
                  <a:tcPr/>
                </a:tc>
                <a:tc>
                  <a:txBody>
                    <a:bodyPr/>
                    <a:lstStyle/>
                    <a:p>
                      <a:pPr algn="ctr"/>
                      <a:r>
                        <a:rPr lang="en-US" dirty="0" smtClean="0">
                          <a:latin typeface="+mj-lt"/>
                        </a:rPr>
                        <a:t>16,706.59</a:t>
                      </a:r>
                      <a:endParaRPr lang="en-US" dirty="0">
                        <a:latin typeface="+mj-lt"/>
                      </a:endParaRPr>
                    </a:p>
                  </a:txBody>
                  <a:tcPr/>
                </a:tc>
                <a:tc>
                  <a:txBody>
                    <a:bodyPr/>
                    <a:lstStyle/>
                    <a:p>
                      <a:pPr algn="ctr"/>
                      <a:r>
                        <a:rPr lang="en-US" dirty="0" smtClean="0">
                          <a:latin typeface="+mj-lt"/>
                        </a:rPr>
                        <a:t>12.62</a:t>
                      </a:r>
                      <a:endParaRPr lang="en-US" dirty="0">
                        <a:latin typeface="+mj-lt"/>
                      </a:endParaRPr>
                    </a:p>
                  </a:txBody>
                  <a:tcPr/>
                </a:tc>
              </a:tr>
              <a:tr h="487100">
                <a:tc>
                  <a:txBody>
                    <a:bodyPr/>
                    <a:lstStyle/>
                    <a:p>
                      <a:endParaRPr lang="en-US" dirty="0"/>
                    </a:p>
                  </a:txBody>
                  <a:tcPr/>
                </a:tc>
                <a:tc>
                  <a:txBody>
                    <a:bodyPr/>
                    <a:lstStyle/>
                    <a:p>
                      <a:pPr algn="ctr"/>
                      <a:r>
                        <a:rPr lang="en-US" dirty="0" smtClean="0">
                          <a:latin typeface="+mj-lt"/>
                        </a:rPr>
                        <a:t>20,927.48</a:t>
                      </a:r>
                      <a:endParaRPr lang="en-US" dirty="0">
                        <a:latin typeface="+mj-lt"/>
                      </a:endParaRPr>
                    </a:p>
                  </a:txBody>
                  <a:tcPr/>
                </a:tc>
                <a:tc>
                  <a:txBody>
                    <a:bodyPr/>
                    <a:lstStyle/>
                    <a:p>
                      <a:pPr algn="ctr"/>
                      <a:r>
                        <a:rPr lang="en-US" dirty="0" smtClean="0">
                          <a:latin typeface="+mj-lt"/>
                        </a:rPr>
                        <a:t>25.26</a:t>
                      </a:r>
                      <a:endParaRPr lang="en-US" dirty="0">
                        <a:latin typeface="+mj-lt"/>
                      </a:endParaRPr>
                    </a:p>
                  </a:txBody>
                  <a:tcPr/>
                </a:tc>
              </a:tr>
              <a:tr h="487100">
                <a:tc>
                  <a:txBody>
                    <a:bodyPr/>
                    <a:lstStyle/>
                    <a:p>
                      <a:endParaRPr lang="en-US" dirty="0"/>
                    </a:p>
                  </a:txBody>
                  <a:tcPr/>
                </a:tc>
                <a:tc>
                  <a:txBody>
                    <a:bodyPr/>
                    <a:lstStyle/>
                    <a:p>
                      <a:pPr algn="ctr"/>
                      <a:r>
                        <a:rPr lang="en-US" dirty="0" smtClean="0">
                          <a:latin typeface="+mj-lt"/>
                        </a:rPr>
                        <a:t>24,812.12</a:t>
                      </a:r>
                      <a:endParaRPr lang="en-US" dirty="0">
                        <a:latin typeface="+mj-lt"/>
                      </a:endParaRPr>
                    </a:p>
                  </a:txBody>
                  <a:tcPr/>
                </a:tc>
                <a:tc>
                  <a:txBody>
                    <a:bodyPr/>
                    <a:lstStyle/>
                    <a:p>
                      <a:pPr algn="ctr"/>
                      <a:r>
                        <a:rPr lang="en-US" dirty="0" smtClean="0">
                          <a:latin typeface="+mj-lt"/>
                        </a:rPr>
                        <a:t>18.56</a:t>
                      </a:r>
                      <a:endParaRPr lang="en-US" dirty="0">
                        <a:latin typeface="+mj-lt"/>
                      </a:endParaRPr>
                    </a:p>
                  </a:txBody>
                  <a:tcPr/>
                </a:tc>
              </a:tr>
              <a:tr h="487100">
                <a:tc>
                  <a:txBody>
                    <a:bodyPr/>
                    <a:lstStyle/>
                    <a:p>
                      <a:endParaRPr lang="en-US" dirty="0"/>
                    </a:p>
                  </a:txBody>
                  <a:tcPr/>
                </a:tc>
                <a:tc>
                  <a:txBody>
                    <a:bodyPr/>
                    <a:lstStyle/>
                    <a:p>
                      <a:pPr algn="ctr"/>
                      <a:r>
                        <a:rPr lang="en-US" dirty="0" smtClean="0">
                          <a:latin typeface="+mj-lt"/>
                        </a:rPr>
                        <a:t>14,253.23</a:t>
                      </a:r>
                      <a:endParaRPr lang="en-US" dirty="0">
                        <a:latin typeface="+mj-lt"/>
                      </a:endParaRPr>
                    </a:p>
                  </a:txBody>
                  <a:tcPr/>
                </a:tc>
                <a:tc>
                  <a:txBody>
                    <a:bodyPr/>
                    <a:lstStyle/>
                    <a:p>
                      <a:pPr algn="ctr"/>
                      <a:endParaRPr lang="en-US" dirty="0">
                        <a:latin typeface="+mj-lt"/>
                      </a:endParaRPr>
                    </a:p>
                  </a:txBody>
                  <a:tcPr/>
                </a:tc>
              </a:tr>
            </a:tbl>
          </a:graphicData>
        </a:graphic>
      </p:graphicFrame>
      <p:sp>
        <p:nvSpPr>
          <p:cNvPr id="6" name="Rectangle 5"/>
          <p:cNvSpPr/>
          <p:nvPr/>
        </p:nvSpPr>
        <p:spPr>
          <a:xfrm>
            <a:off x="3521110" y="4721534"/>
            <a:ext cx="4651290" cy="261610"/>
          </a:xfrm>
          <a:prstGeom prst="rect">
            <a:avLst/>
          </a:prstGeom>
        </p:spPr>
        <p:txBody>
          <a:bodyPr wrap="square">
            <a:spAutoFit/>
          </a:bodyPr>
          <a:lstStyle/>
          <a:p>
            <a:r>
              <a:rPr lang="en-US" sz="1100" dirty="0">
                <a:latin typeface="+mj-lt"/>
              </a:rPr>
              <a:t>SOURCE : INFORMATION AND COMMUNICATION TECHNOLOGY </a:t>
            </a:r>
            <a:r>
              <a:rPr lang="en-US" sz="1100" dirty="0" smtClean="0">
                <a:latin typeface="+mj-lt"/>
              </a:rPr>
              <a:t> OF THAILAND</a:t>
            </a:r>
            <a:endParaRPr lang="en-US" sz="1100" dirty="0">
              <a:latin typeface="+mj-lt"/>
            </a:endParaRPr>
          </a:p>
        </p:txBody>
      </p:sp>
      <p:sp>
        <p:nvSpPr>
          <p:cNvPr id="7" name="TextBox 6"/>
          <p:cNvSpPr txBox="1"/>
          <p:nvPr/>
        </p:nvSpPr>
        <p:spPr>
          <a:xfrm>
            <a:off x="1259632" y="2132856"/>
            <a:ext cx="2232248" cy="432000"/>
          </a:xfrm>
          <a:prstGeom prst="rect">
            <a:avLst/>
          </a:prstGeom>
          <a:solidFill>
            <a:schemeClr val="accent1"/>
          </a:solidFill>
          <a:scene3d>
            <a:camera prst="orthographicFront"/>
            <a:lightRig rig="threePt" dir="t"/>
          </a:scene3d>
          <a:sp3d extrusionH="38100">
            <a:bevelT/>
          </a:sp3d>
        </p:spPr>
        <p:txBody>
          <a:bodyPr wrap="square" rtlCol="0">
            <a:normAutofit fontScale="40000" lnSpcReduction="20000"/>
          </a:bodyPr>
          <a:lstStyle/>
          <a:p>
            <a:endParaRPr lang="en-US" b="1" dirty="0" smtClean="0">
              <a:solidFill>
                <a:schemeClr val="bg1"/>
              </a:solidFill>
              <a:latin typeface="Adobe Caslon Pro" pitchFamily="18" charset="0"/>
            </a:endParaRPr>
          </a:p>
          <a:p>
            <a:pPr algn="ctr"/>
            <a:r>
              <a:rPr lang="en-US" sz="4400" b="1" dirty="0" smtClean="0">
                <a:solidFill>
                  <a:schemeClr val="bg1"/>
                </a:solidFill>
                <a:latin typeface="Adobe Caslon Pro" pitchFamily="18" charset="0"/>
              </a:rPr>
              <a:t>Year</a:t>
            </a:r>
          </a:p>
        </p:txBody>
      </p:sp>
      <p:sp>
        <p:nvSpPr>
          <p:cNvPr id="8" name="Rectangle 7"/>
          <p:cNvSpPr/>
          <p:nvPr/>
        </p:nvSpPr>
        <p:spPr>
          <a:xfrm>
            <a:off x="1835695" y="756522"/>
            <a:ext cx="5547967" cy="523220"/>
          </a:xfrm>
          <a:prstGeom prst="rect">
            <a:avLst/>
          </a:prstGeom>
          <a:solidFill>
            <a:schemeClr val="accent2">
              <a:lumMod val="50000"/>
            </a:schemeClr>
          </a:solidFill>
          <a:scene3d>
            <a:camera prst="orthographicFront"/>
            <a:lightRig rig="threePt" dir="t"/>
          </a:scene3d>
          <a:sp3d prstMaterial="metal">
            <a:bevelT/>
          </a:sp3d>
        </p:spPr>
        <p:txBody>
          <a:bodyPr wrap="square"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Cosmetics in Thailand Market I</a:t>
            </a:r>
            <a:endParaRPr lang="en-US" sz="2800" b="1" dirty="0">
              <a:solidFill>
                <a:schemeClr val="bg1"/>
              </a:solidFill>
              <a:effectLst>
                <a:outerShdw blurRad="38100" dist="38100" dir="2700000" algn="tl">
                  <a:srgbClr val="000000">
                    <a:alpha val="43137"/>
                  </a:srgbClr>
                </a:outerShdw>
              </a:effectLst>
            </a:endParaRPr>
          </a:p>
        </p:txBody>
      </p:sp>
      <p:sp>
        <p:nvSpPr>
          <p:cNvPr id="9" name="TextBox 8"/>
          <p:cNvSpPr txBox="1"/>
          <p:nvPr/>
        </p:nvSpPr>
        <p:spPr>
          <a:xfrm>
            <a:off x="3491880" y="2132856"/>
            <a:ext cx="2376263" cy="432000"/>
          </a:xfrm>
          <a:prstGeom prst="rect">
            <a:avLst/>
          </a:prstGeom>
          <a:solidFill>
            <a:schemeClr val="accent1"/>
          </a:solidFill>
          <a:scene3d>
            <a:camera prst="orthographicFront"/>
            <a:lightRig rig="threePt" dir="t"/>
          </a:scene3d>
          <a:sp3d extrusionH="38100">
            <a:bevelT/>
          </a:sp3d>
        </p:spPr>
        <p:txBody>
          <a:bodyPr wrap="square" rtlCol="0">
            <a:normAutofit fontScale="70000" lnSpcReduction="20000"/>
          </a:bodyPr>
          <a:lstStyle/>
          <a:p>
            <a:endParaRPr lang="en-US" b="1" dirty="0" smtClean="0">
              <a:solidFill>
                <a:schemeClr val="bg1"/>
              </a:solidFill>
              <a:latin typeface="Adobe Caslon Pro" pitchFamily="18" charset="0"/>
            </a:endParaRPr>
          </a:p>
          <a:p>
            <a:pPr algn="ctr"/>
            <a:r>
              <a:rPr lang="en-US" sz="2000" b="1" dirty="0" smtClean="0">
                <a:solidFill>
                  <a:schemeClr val="bg1"/>
                </a:solidFill>
                <a:latin typeface="Adobe Caslon Pro" pitchFamily="18" charset="0"/>
              </a:rPr>
              <a:t>Value : Million Baht</a:t>
            </a:r>
          </a:p>
        </p:txBody>
      </p:sp>
      <p:sp>
        <p:nvSpPr>
          <p:cNvPr id="11" name="TextBox 10"/>
          <p:cNvSpPr txBox="1"/>
          <p:nvPr/>
        </p:nvSpPr>
        <p:spPr>
          <a:xfrm>
            <a:off x="5868144" y="2132856"/>
            <a:ext cx="2304256" cy="432000"/>
          </a:xfrm>
          <a:prstGeom prst="rect">
            <a:avLst/>
          </a:prstGeom>
          <a:solidFill>
            <a:schemeClr val="accent1"/>
          </a:solidFill>
          <a:scene3d>
            <a:camera prst="orthographicFront"/>
            <a:lightRig rig="threePt" dir="t"/>
          </a:scene3d>
          <a:sp3d extrusionH="38100">
            <a:bevelT/>
          </a:sp3d>
        </p:spPr>
        <p:txBody>
          <a:bodyPr wrap="square" rtlCol="0">
            <a:normAutofit fontScale="55000" lnSpcReduction="20000"/>
          </a:bodyPr>
          <a:lstStyle/>
          <a:p>
            <a:endParaRPr lang="en-US" b="1" dirty="0" smtClean="0">
              <a:solidFill>
                <a:schemeClr val="bg1"/>
              </a:solidFill>
              <a:latin typeface="Adobe Caslon Pro" pitchFamily="18" charset="0"/>
            </a:endParaRPr>
          </a:p>
          <a:p>
            <a:pPr algn="ctr"/>
            <a:r>
              <a:rPr lang="en-US" sz="2900" b="1" dirty="0" smtClean="0">
                <a:solidFill>
                  <a:schemeClr val="bg1"/>
                </a:solidFill>
                <a:latin typeface="Adobe Caslon Pro" pitchFamily="18" charset="0"/>
              </a:rPr>
              <a:t>Growth Rate %</a:t>
            </a:r>
          </a:p>
        </p:txBody>
      </p:sp>
      <p:sp>
        <p:nvSpPr>
          <p:cNvPr id="12" name="Rectangle 11"/>
          <p:cNvSpPr/>
          <p:nvPr/>
        </p:nvSpPr>
        <p:spPr>
          <a:xfrm>
            <a:off x="1902970" y="2492896"/>
            <a:ext cx="989373" cy="63094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5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2011</a:t>
            </a:r>
            <a:endParaRPr lang="en-US" sz="35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3" name="Rectangle 12"/>
          <p:cNvSpPr/>
          <p:nvPr/>
        </p:nvSpPr>
        <p:spPr>
          <a:xfrm>
            <a:off x="1902970" y="2911328"/>
            <a:ext cx="1043877" cy="63094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5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2012</a:t>
            </a:r>
            <a:endParaRPr lang="en-US" sz="35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4" name="Rectangle 13"/>
          <p:cNvSpPr/>
          <p:nvPr/>
        </p:nvSpPr>
        <p:spPr>
          <a:xfrm>
            <a:off x="1902970" y="3429000"/>
            <a:ext cx="1026692" cy="63094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5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2013</a:t>
            </a:r>
            <a:endParaRPr lang="en-US" sz="35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5" name="Rectangle 14"/>
          <p:cNvSpPr/>
          <p:nvPr/>
        </p:nvSpPr>
        <p:spPr>
          <a:xfrm>
            <a:off x="1472243" y="3861048"/>
            <a:ext cx="1888145" cy="63094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5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2014 </a:t>
            </a:r>
            <a:r>
              <a:rPr lang="en-US" sz="12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r>
              <a:rPr lang="en-US" sz="12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jan-jul</a:t>
            </a:r>
            <a:r>
              <a:rPr lang="en-US" sz="12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endParaRPr lang="en-US" sz="12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6" name="Rectangle 15"/>
          <p:cNvSpPr/>
          <p:nvPr/>
        </p:nvSpPr>
        <p:spPr>
          <a:xfrm>
            <a:off x="1621347" y="1418242"/>
            <a:ext cx="5976664" cy="400110"/>
          </a:xfrm>
          <a:prstGeom prst="rect">
            <a:avLst/>
          </a:prstGeom>
          <a:solidFill>
            <a:schemeClr val="accent1">
              <a:lumMod val="20000"/>
              <a:lumOff val="80000"/>
            </a:schemeClr>
          </a:solidFill>
          <a:scene3d>
            <a:camera prst="orthographicFront"/>
            <a:lightRig rig="threePt" dir="t"/>
          </a:scene3d>
          <a:sp3d prstMaterial="metal">
            <a:bevelT/>
          </a:sp3d>
        </p:spPr>
        <p:txBody>
          <a:bodyPr wrap="square" anchor="t" anchorCtr="0">
            <a:spAutoFit/>
          </a:bodyPr>
          <a:lstStyle/>
          <a:p>
            <a:pPr algn="ctr"/>
            <a:r>
              <a:rPr lang="en-US" sz="2000" b="1" dirty="0" smtClean="0">
                <a:solidFill>
                  <a:schemeClr val="tx1">
                    <a:lumMod val="75000"/>
                    <a:lumOff val="25000"/>
                  </a:schemeClr>
                </a:solidFill>
                <a:effectLst>
                  <a:outerShdw blurRad="38100" dist="38100" dir="2700000" algn="tl">
                    <a:srgbClr val="000000">
                      <a:alpha val="43137"/>
                    </a:srgbClr>
                  </a:outerShdw>
                </a:effectLst>
                <a:latin typeface="Adobe Caslon Pro" pitchFamily="18" charset="0"/>
              </a:rPr>
              <a:t>Values &amp; </a:t>
            </a:r>
            <a:r>
              <a:rPr lang="en-US" sz="2000" b="1" dirty="0" err="1" smtClean="0">
                <a:solidFill>
                  <a:schemeClr val="tx1">
                    <a:lumMod val="75000"/>
                    <a:lumOff val="25000"/>
                  </a:schemeClr>
                </a:solidFill>
                <a:effectLst>
                  <a:outerShdw blurRad="38100" dist="38100" dir="2700000" algn="tl">
                    <a:srgbClr val="000000">
                      <a:alpha val="43137"/>
                    </a:srgbClr>
                  </a:outerShdw>
                </a:effectLst>
                <a:latin typeface="Adobe Caslon Pro" pitchFamily="18" charset="0"/>
              </a:rPr>
              <a:t>GrowthRate</a:t>
            </a:r>
            <a:r>
              <a:rPr lang="en-US" sz="2000" b="1" dirty="0" smtClean="0">
                <a:solidFill>
                  <a:schemeClr val="tx1">
                    <a:lumMod val="75000"/>
                    <a:lumOff val="25000"/>
                  </a:schemeClr>
                </a:solidFill>
                <a:effectLst>
                  <a:outerShdw blurRad="38100" dist="38100" dir="2700000" algn="tl">
                    <a:srgbClr val="000000">
                      <a:alpha val="43137"/>
                    </a:srgbClr>
                  </a:outerShdw>
                </a:effectLst>
                <a:latin typeface="Adobe Caslon Pro" pitchFamily="18" charset="0"/>
              </a:rPr>
              <a:t> of Cosmetics in Thailand</a:t>
            </a:r>
            <a:endParaRPr lang="en-US" sz="2000" b="1" dirty="0">
              <a:solidFill>
                <a:schemeClr val="tx1">
                  <a:lumMod val="75000"/>
                  <a:lumOff val="25000"/>
                </a:schemeClr>
              </a:solidFill>
              <a:effectLst>
                <a:outerShdw blurRad="38100" dist="38100" dir="2700000" algn="tl">
                  <a:srgbClr val="000000">
                    <a:alpha val="43137"/>
                  </a:srgbClr>
                </a:outerShdw>
              </a:effectLst>
              <a:latin typeface="Adobe Caslon Pro" pitchFamily="18" charset="0"/>
            </a:endParaRPr>
          </a:p>
        </p:txBody>
      </p:sp>
    </p:spTree>
    <p:extLst>
      <p:ext uri="{BB962C8B-B14F-4D97-AF65-F5344CB8AC3E}">
        <p14:creationId xmlns:p14="http://schemas.microsoft.com/office/powerpoint/2010/main" xmlns="" val="2772575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par>
                                <p:cTn id="23" presetID="42"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1000"/>
                                        <p:tgtEl>
                                          <p:spTgt spid="9"/>
                                        </p:tgtEl>
                                      </p:cBhvr>
                                    </p:animEffect>
                                    <p:anim calcmode="lin" valueType="num">
                                      <p:cBhvr>
                                        <p:cTn id="31" dur="1000" fill="hold"/>
                                        <p:tgtEl>
                                          <p:spTgt spid="9"/>
                                        </p:tgtEl>
                                        <p:attrNameLst>
                                          <p:attrName>ppt_x</p:attrName>
                                        </p:attrNameLst>
                                      </p:cBhvr>
                                      <p:tavLst>
                                        <p:tav tm="0">
                                          <p:val>
                                            <p:strVal val="#ppt_x"/>
                                          </p:val>
                                        </p:tav>
                                        <p:tav tm="100000">
                                          <p:val>
                                            <p:strVal val="#ppt_x"/>
                                          </p:val>
                                        </p:tav>
                                      </p:tavLst>
                                    </p:anim>
                                    <p:anim calcmode="lin" valueType="num">
                                      <p:cBhvr>
                                        <p:cTn id="32" dur="1000" fill="hold"/>
                                        <p:tgtEl>
                                          <p:spTgt spid="9"/>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1000"/>
                                        <p:tgtEl>
                                          <p:spTgt spid="12"/>
                                        </p:tgtEl>
                                      </p:cBhvr>
                                    </p:animEffect>
                                    <p:anim calcmode="lin" valueType="num">
                                      <p:cBhvr>
                                        <p:cTn id="41" dur="1000" fill="hold"/>
                                        <p:tgtEl>
                                          <p:spTgt spid="12"/>
                                        </p:tgtEl>
                                        <p:attrNameLst>
                                          <p:attrName>ppt_x</p:attrName>
                                        </p:attrNameLst>
                                      </p:cBhvr>
                                      <p:tavLst>
                                        <p:tav tm="0">
                                          <p:val>
                                            <p:strVal val="#ppt_x"/>
                                          </p:val>
                                        </p:tav>
                                        <p:tav tm="100000">
                                          <p:val>
                                            <p:strVal val="#ppt_x"/>
                                          </p:val>
                                        </p:tav>
                                      </p:tavLst>
                                    </p:anim>
                                    <p:anim calcmode="lin" valueType="num">
                                      <p:cBhvr>
                                        <p:cTn id="42" dur="1000" fill="hold"/>
                                        <p:tgtEl>
                                          <p:spTgt spid="12"/>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1000"/>
                                        <p:tgtEl>
                                          <p:spTgt spid="14"/>
                                        </p:tgtEl>
                                      </p:cBhvr>
                                    </p:animEffect>
                                    <p:anim calcmode="lin" valueType="num">
                                      <p:cBhvr>
                                        <p:cTn id="46" dur="1000" fill="hold"/>
                                        <p:tgtEl>
                                          <p:spTgt spid="14"/>
                                        </p:tgtEl>
                                        <p:attrNameLst>
                                          <p:attrName>ppt_x</p:attrName>
                                        </p:attrNameLst>
                                      </p:cBhvr>
                                      <p:tavLst>
                                        <p:tav tm="0">
                                          <p:val>
                                            <p:strVal val="#ppt_x"/>
                                          </p:val>
                                        </p:tav>
                                        <p:tav tm="100000">
                                          <p:val>
                                            <p:strVal val="#ppt_x"/>
                                          </p:val>
                                        </p:tav>
                                      </p:tavLst>
                                    </p:anim>
                                    <p:anim calcmode="lin" valueType="num">
                                      <p:cBhvr>
                                        <p:cTn id="47" dur="1000" fill="hold"/>
                                        <p:tgtEl>
                                          <p:spTgt spid="1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1000"/>
                                        <p:tgtEl>
                                          <p:spTgt spid="13"/>
                                        </p:tgtEl>
                                      </p:cBhvr>
                                    </p:animEffect>
                                    <p:anim calcmode="lin" valueType="num">
                                      <p:cBhvr>
                                        <p:cTn id="51" dur="1000" fill="hold"/>
                                        <p:tgtEl>
                                          <p:spTgt spid="13"/>
                                        </p:tgtEl>
                                        <p:attrNameLst>
                                          <p:attrName>ppt_x</p:attrName>
                                        </p:attrNameLst>
                                      </p:cBhvr>
                                      <p:tavLst>
                                        <p:tav tm="0">
                                          <p:val>
                                            <p:strVal val="#ppt_x"/>
                                          </p:val>
                                        </p:tav>
                                        <p:tav tm="100000">
                                          <p:val>
                                            <p:strVal val="#ppt_x"/>
                                          </p:val>
                                        </p:tav>
                                      </p:tavLst>
                                    </p:anim>
                                    <p:anim calcmode="lin" valueType="num">
                                      <p:cBhvr>
                                        <p:cTn id="52" dur="1000" fill="hold"/>
                                        <p:tgtEl>
                                          <p:spTgt spid="13"/>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1000"/>
                                        <p:tgtEl>
                                          <p:spTgt spid="15"/>
                                        </p:tgtEl>
                                      </p:cBhvr>
                                    </p:animEffect>
                                    <p:anim calcmode="lin" valueType="num">
                                      <p:cBhvr>
                                        <p:cTn id="56" dur="1000" fill="hold"/>
                                        <p:tgtEl>
                                          <p:spTgt spid="15"/>
                                        </p:tgtEl>
                                        <p:attrNameLst>
                                          <p:attrName>ppt_x</p:attrName>
                                        </p:attrNameLst>
                                      </p:cBhvr>
                                      <p:tavLst>
                                        <p:tav tm="0">
                                          <p:val>
                                            <p:strVal val="#ppt_x"/>
                                          </p:val>
                                        </p:tav>
                                        <p:tav tm="100000">
                                          <p:val>
                                            <p:strVal val="#ppt_x"/>
                                          </p:val>
                                        </p:tav>
                                      </p:tavLst>
                                    </p:anim>
                                    <p:anim calcmode="lin" valueType="num">
                                      <p:cBhvr>
                                        <p:cTn id="5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1" grpId="0" animBg="1"/>
      <p:bldP spid="12" grpId="0"/>
      <p:bldP spid="13" grpId="0"/>
      <p:bldP spid="14" grpId="0"/>
      <p:bldP spid="15" grpId="0"/>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xmlns="" val="4206238152"/>
              </p:ext>
            </p:extLst>
          </p:nvPr>
        </p:nvGraphicFramePr>
        <p:xfrm>
          <a:off x="1693355" y="1916832"/>
          <a:ext cx="5832648" cy="4348088"/>
        </p:xfrm>
        <a:graphic>
          <a:graphicData uri="http://schemas.openxmlformats.org/drawingml/2006/table">
            <a:tbl>
              <a:tblPr firstRow="1" bandRow="1">
                <a:tableStyleId>{5C22544A-7EE6-4342-B048-85BDC9FD1C3A}</a:tableStyleId>
              </a:tblPr>
              <a:tblGrid>
                <a:gridCol w="1458162"/>
                <a:gridCol w="1458162"/>
                <a:gridCol w="1458162"/>
                <a:gridCol w="1458162"/>
              </a:tblGrid>
              <a:tr h="216024">
                <a:tc rowSpan="2">
                  <a:txBody>
                    <a:bodyPr/>
                    <a:lstStyle/>
                    <a:p>
                      <a:endParaRPr lang="en-US" sz="1400" dirty="0">
                        <a:latin typeface="Adobe Caslon Pro" pitchFamily="18" charset="0"/>
                      </a:endParaRPr>
                    </a:p>
                  </a:txBody>
                  <a:tcPr/>
                </a:tc>
                <a:tc gridSpan="3">
                  <a:txBody>
                    <a:bodyPr/>
                    <a:lstStyle/>
                    <a:p>
                      <a:pPr algn="ctr"/>
                      <a:r>
                        <a:rPr lang="en-US" sz="1400" dirty="0" smtClean="0">
                          <a:latin typeface="Adobe Caslon Pro" pitchFamily="18" charset="0"/>
                        </a:rPr>
                        <a:t>Value : Million</a:t>
                      </a:r>
                      <a:r>
                        <a:rPr lang="en-US" sz="1400" baseline="0" dirty="0" smtClean="0">
                          <a:latin typeface="Adobe Caslon Pro" pitchFamily="18" charset="0"/>
                        </a:rPr>
                        <a:t> Baht</a:t>
                      </a:r>
                      <a:endParaRPr lang="en-US" sz="1400" dirty="0">
                        <a:latin typeface="Adobe Caslon Pro" pitchFamily="18" charset="0"/>
                      </a:endParaRPr>
                    </a:p>
                  </a:txBody>
                  <a:tcPr/>
                </a:tc>
                <a:tc hMerge="1">
                  <a:txBody>
                    <a:bodyPr/>
                    <a:lstStyle/>
                    <a:p>
                      <a:endParaRPr lang="en-US" dirty="0"/>
                    </a:p>
                  </a:txBody>
                  <a:tcPr/>
                </a:tc>
                <a:tc hMerge="1">
                  <a:txBody>
                    <a:bodyPr/>
                    <a:lstStyle/>
                    <a:p>
                      <a:endParaRPr lang="en-US" dirty="0"/>
                    </a:p>
                  </a:txBody>
                  <a:tcPr/>
                </a:tc>
              </a:tr>
              <a:tr h="385688">
                <a:tc vMerge="1">
                  <a:txBody>
                    <a:bodyPr/>
                    <a:lstStyle/>
                    <a:p>
                      <a:endParaRPr lang="en-US" dirty="0"/>
                    </a:p>
                  </a:txBody>
                  <a:tcPr/>
                </a:tc>
                <a:tc>
                  <a:txBody>
                    <a:bodyPr/>
                    <a:lstStyle/>
                    <a:p>
                      <a:endParaRPr lang="en-US" sz="1400" dirty="0">
                        <a:latin typeface="Adobe Caslon Pro" pitchFamily="18" charset="0"/>
                      </a:endParaRPr>
                    </a:p>
                  </a:txBody>
                  <a:tcPr/>
                </a:tc>
                <a:tc>
                  <a:txBody>
                    <a:bodyPr/>
                    <a:lstStyle/>
                    <a:p>
                      <a:endParaRPr lang="en-US" sz="1400" dirty="0">
                        <a:latin typeface="Adobe Caslon Pro" pitchFamily="18" charset="0"/>
                      </a:endParaRPr>
                    </a:p>
                  </a:txBody>
                  <a:tcPr/>
                </a:tc>
                <a:tc>
                  <a:txBody>
                    <a:bodyPr/>
                    <a:lstStyle/>
                    <a:p>
                      <a:endParaRPr lang="en-US" sz="1400" dirty="0">
                        <a:latin typeface="Adobe Caslon Pro" pitchFamily="18" charset="0"/>
                      </a:endParaRPr>
                    </a:p>
                  </a:txBody>
                  <a:tcPr/>
                </a:tc>
              </a:tr>
              <a:tr h="360000">
                <a:tc>
                  <a:txBody>
                    <a:bodyPr/>
                    <a:lstStyle/>
                    <a:p>
                      <a:pPr algn="ctr"/>
                      <a:r>
                        <a:rPr lang="en-US" sz="1800" b="1" dirty="0" smtClean="0">
                          <a:latin typeface="+mj-lt"/>
                        </a:rPr>
                        <a:t>France</a:t>
                      </a:r>
                    </a:p>
                  </a:txBody>
                  <a:tcPr anchor="ctr"/>
                </a:tc>
                <a:tc>
                  <a:txBody>
                    <a:bodyPr/>
                    <a:lstStyle/>
                    <a:p>
                      <a:pPr algn="ctr" fontAlgn="t"/>
                      <a:r>
                        <a:rPr lang="en-US" sz="1600" b="0" i="0" u="none" strike="noStrike" dirty="0">
                          <a:solidFill>
                            <a:srgbClr val="000000"/>
                          </a:solidFill>
                          <a:effectLst/>
                          <a:latin typeface="+mj-lt"/>
                        </a:rPr>
                        <a:t>2,934.66</a:t>
                      </a:r>
                    </a:p>
                  </a:txBody>
                  <a:tcPr marL="9525" marR="9525" marT="9525" marB="0" anchor="ctr"/>
                </a:tc>
                <a:tc>
                  <a:txBody>
                    <a:bodyPr/>
                    <a:lstStyle/>
                    <a:p>
                      <a:pPr algn="ctr" fontAlgn="t"/>
                      <a:r>
                        <a:rPr lang="en-US" sz="1600" b="0" i="0" u="none" strike="noStrike" dirty="0">
                          <a:solidFill>
                            <a:srgbClr val="000000"/>
                          </a:solidFill>
                          <a:effectLst/>
                          <a:latin typeface="+mj-lt"/>
                        </a:rPr>
                        <a:t>3,966.54</a:t>
                      </a:r>
                    </a:p>
                  </a:txBody>
                  <a:tcPr marL="9525" marR="9525" marT="9525" marB="0" anchor="ctr"/>
                </a:tc>
                <a:tc>
                  <a:txBody>
                    <a:bodyPr/>
                    <a:lstStyle/>
                    <a:p>
                      <a:pPr algn="ctr" fontAlgn="t"/>
                      <a:r>
                        <a:rPr lang="en-US" sz="1600" b="0" i="0" u="none" strike="noStrike" dirty="0">
                          <a:solidFill>
                            <a:srgbClr val="000000"/>
                          </a:solidFill>
                          <a:effectLst/>
                          <a:latin typeface="+mj-lt"/>
                        </a:rPr>
                        <a:t>5,025.68</a:t>
                      </a:r>
                    </a:p>
                  </a:txBody>
                  <a:tcPr marL="9525" marR="9525" marT="9525" marB="0" anchor="ctr"/>
                </a:tc>
              </a:tr>
              <a:tr h="360000">
                <a:tc>
                  <a:txBody>
                    <a:bodyPr/>
                    <a:lstStyle/>
                    <a:p>
                      <a:pPr algn="ctr"/>
                      <a:r>
                        <a:rPr lang="en-US" sz="1800" b="1" dirty="0" smtClean="0">
                          <a:latin typeface="+mj-lt"/>
                        </a:rPr>
                        <a:t>U.S.A</a:t>
                      </a:r>
                      <a:endParaRPr lang="en-US" sz="1800" b="1" dirty="0">
                        <a:latin typeface="+mj-lt"/>
                      </a:endParaRPr>
                    </a:p>
                  </a:txBody>
                  <a:tcPr anchor="ctr"/>
                </a:tc>
                <a:tc>
                  <a:txBody>
                    <a:bodyPr/>
                    <a:lstStyle/>
                    <a:p>
                      <a:pPr algn="ctr" fontAlgn="t"/>
                      <a:r>
                        <a:rPr lang="en-US" sz="1600" b="0" i="0" u="none" strike="noStrike" dirty="0">
                          <a:solidFill>
                            <a:srgbClr val="000000"/>
                          </a:solidFill>
                          <a:effectLst/>
                          <a:latin typeface="+mj-lt"/>
                        </a:rPr>
                        <a:t>3,412.16</a:t>
                      </a:r>
                    </a:p>
                  </a:txBody>
                  <a:tcPr marL="9525" marR="9525" marT="9525" marB="0" anchor="ctr"/>
                </a:tc>
                <a:tc>
                  <a:txBody>
                    <a:bodyPr/>
                    <a:lstStyle/>
                    <a:p>
                      <a:pPr algn="ctr" fontAlgn="t"/>
                      <a:r>
                        <a:rPr lang="en-US" sz="1600" b="0" i="0" u="none" strike="noStrike" dirty="0">
                          <a:solidFill>
                            <a:srgbClr val="000000"/>
                          </a:solidFill>
                          <a:effectLst/>
                          <a:latin typeface="+mj-lt"/>
                        </a:rPr>
                        <a:t>3,848.96</a:t>
                      </a:r>
                    </a:p>
                  </a:txBody>
                  <a:tcPr marL="9525" marR="9525" marT="9525" marB="0" anchor="ctr"/>
                </a:tc>
                <a:tc>
                  <a:txBody>
                    <a:bodyPr/>
                    <a:lstStyle/>
                    <a:p>
                      <a:pPr algn="ctr" fontAlgn="t"/>
                      <a:r>
                        <a:rPr lang="en-US" sz="1600" b="0" i="0" u="none" strike="noStrike" dirty="0">
                          <a:solidFill>
                            <a:srgbClr val="000000"/>
                          </a:solidFill>
                          <a:effectLst/>
                          <a:latin typeface="+mj-lt"/>
                        </a:rPr>
                        <a:t>3,861.12</a:t>
                      </a:r>
                    </a:p>
                  </a:txBody>
                  <a:tcPr marL="9525" marR="9525" marT="9525" marB="0" anchor="ctr"/>
                </a:tc>
              </a:tr>
              <a:tr h="360000">
                <a:tc>
                  <a:txBody>
                    <a:bodyPr/>
                    <a:lstStyle/>
                    <a:p>
                      <a:pPr algn="ctr"/>
                      <a:r>
                        <a:rPr lang="en-US" sz="1800" b="1" dirty="0" smtClean="0">
                          <a:latin typeface="+mj-lt"/>
                        </a:rPr>
                        <a:t>Japan</a:t>
                      </a:r>
                      <a:endParaRPr lang="en-US" sz="1800" b="1" dirty="0">
                        <a:latin typeface="+mj-lt"/>
                      </a:endParaRPr>
                    </a:p>
                  </a:txBody>
                  <a:tcPr anchor="ctr"/>
                </a:tc>
                <a:tc>
                  <a:txBody>
                    <a:bodyPr/>
                    <a:lstStyle/>
                    <a:p>
                      <a:pPr algn="ctr" fontAlgn="t"/>
                      <a:r>
                        <a:rPr lang="en-US" sz="1600" b="0" i="0" u="none" strike="noStrike" dirty="0">
                          <a:solidFill>
                            <a:srgbClr val="000000"/>
                          </a:solidFill>
                          <a:effectLst/>
                          <a:latin typeface="+mj-lt"/>
                        </a:rPr>
                        <a:t>2,275.21</a:t>
                      </a:r>
                    </a:p>
                  </a:txBody>
                  <a:tcPr marL="9525" marR="9525" marT="9525" marB="0" anchor="ctr"/>
                </a:tc>
                <a:tc>
                  <a:txBody>
                    <a:bodyPr/>
                    <a:lstStyle/>
                    <a:p>
                      <a:pPr algn="ctr" fontAlgn="t"/>
                      <a:r>
                        <a:rPr lang="en-US" sz="1600" b="0" i="0" u="none" strike="noStrike" dirty="0">
                          <a:solidFill>
                            <a:srgbClr val="000000"/>
                          </a:solidFill>
                          <a:effectLst/>
                          <a:latin typeface="+mj-lt"/>
                        </a:rPr>
                        <a:t>2,757.47</a:t>
                      </a:r>
                    </a:p>
                  </a:txBody>
                  <a:tcPr marL="9525" marR="9525" marT="9525" marB="0" anchor="ctr"/>
                </a:tc>
                <a:tc>
                  <a:txBody>
                    <a:bodyPr/>
                    <a:lstStyle/>
                    <a:p>
                      <a:pPr algn="ctr" fontAlgn="t"/>
                      <a:r>
                        <a:rPr lang="en-US" sz="1600" b="0" i="0" u="none" strike="noStrike" dirty="0">
                          <a:solidFill>
                            <a:srgbClr val="000000"/>
                          </a:solidFill>
                          <a:effectLst/>
                          <a:latin typeface="+mj-lt"/>
                        </a:rPr>
                        <a:t>2,876.02</a:t>
                      </a:r>
                    </a:p>
                  </a:txBody>
                  <a:tcPr marL="9525" marR="9525" marT="9525" marB="0" anchor="ctr"/>
                </a:tc>
              </a:tr>
              <a:tr h="360000">
                <a:tc>
                  <a:txBody>
                    <a:bodyPr/>
                    <a:lstStyle/>
                    <a:p>
                      <a:pPr algn="ctr"/>
                      <a:r>
                        <a:rPr lang="en-US" sz="1800" b="1" dirty="0" smtClean="0">
                          <a:latin typeface="+mj-lt"/>
                        </a:rPr>
                        <a:t>China</a:t>
                      </a:r>
                      <a:endParaRPr lang="en-US" sz="1800" b="1" dirty="0">
                        <a:latin typeface="+mj-lt"/>
                      </a:endParaRPr>
                    </a:p>
                  </a:txBody>
                  <a:tcPr anchor="ctr"/>
                </a:tc>
                <a:tc>
                  <a:txBody>
                    <a:bodyPr/>
                    <a:lstStyle/>
                    <a:p>
                      <a:pPr algn="ctr" fontAlgn="t"/>
                      <a:r>
                        <a:rPr lang="en-US" sz="1600" b="0" i="0" u="none" strike="noStrike">
                          <a:solidFill>
                            <a:srgbClr val="000000"/>
                          </a:solidFill>
                          <a:effectLst/>
                          <a:latin typeface="+mj-lt"/>
                        </a:rPr>
                        <a:t>1,161.96</a:t>
                      </a:r>
                    </a:p>
                  </a:txBody>
                  <a:tcPr marL="9525" marR="9525" marT="9525" marB="0" anchor="ctr"/>
                </a:tc>
                <a:tc>
                  <a:txBody>
                    <a:bodyPr/>
                    <a:lstStyle/>
                    <a:p>
                      <a:pPr algn="ctr" fontAlgn="t"/>
                      <a:r>
                        <a:rPr lang="en-US" sz="1600" b="0" i="0" u="none" strike="noStrike" dirty="0">
                          <a:solidFill>
                            <a:srgbClr val="000000"/>
                          </a:solidFill>
                          <a:effectLst/>
                          <a:latin typeface="+mj-lt"/>
                        </a:rPr>
                        <a:t>1,684.15</a:t>
                      </a:r>
                    </a:p>
                  </a:txBody>
                  <a:tcPr marL="9525" marR="9525" marT="9525" marB="0" anchor="ctr"/>
                </a:tc>
                <a:tc>
                  <a:txBody>
                    <a:bodyPr/>
                    <a:lstStyle/>
                    <a:p>
                      <a:pPr algn="ctr" fontAlgn="t"/>
                      <a:r>
                        <a:rPr lang="en-US" sz="1600" b="0" i="0" u="none" strike="noStrike" dirty="0">
                          <a:solidFill>
                            <a:srgbClr val="000000"/>
                          </a:solidFill>
                          <a:effectLst/>
                          <a:latin typeface="+mj-lt"/>
                        </a:rPr>
                        <a:t>2,056.22</a:t>
                      </a:r>
                    </a:p>
                  </a:txBody>
                  <a:tcPr marL="9525" marR="9525" marT="9525" marB="0" anchor="ctr"/>
                </a:tc>
              </a:tr>
              <a:tr h="360000">
                <a:tc>
                  <a:txBody>
                    <a:bodyPr/>
                    <a:lstStyle/>
                    <a:p>
                      <a:pPr algn="ctr"/>
                      <a:r>
                        <a:rPr lang="en-US" sz="1800" b="1" dirty="0" smtClean="0">
                          <a:latin typeface="+mj-lt"/>
                        </a:rPr>
                        <a:t>Indonesia</a:t>
                      </a:r>
                      <a:endParaRPr lang="en-US" sz="1800" b="1" dirty="0">
                        <a:latin typeface="+mj-lt"/>
                      </a:endParaRPr>
                    </a:p>
                  </a:txBody>
                  <a:tcPr anchor="ctr"/>
                </a:tc>
                <a:tc>
                  <a:txBody>
                    <a:bodyPr/>
                    <a:lstStyle/>
                    <a:p>
                      <a:pPr algn="ctr" fontAlgn="t"/>
                      <a:r>
                        <a:rPr lang="en-US" sz="1600" b="0" i="0" u="none" strike="noStrike" dirty="0">
                          <a:solidFill>
                            <a:srgbClr val="000000"/>
                          </a:solidFill>
                          <a:effectLst/>
                          <a:latin typeface="+mj-lt"/>
                        </a:rPr>
                        <a:t>1,160.79</a:t>
                      </a:r>
                    </a:p>
                  </a:txBody>
                  <a:tcPr marL="9525" marR="9525" marT="9525" marB="0" anchor="ctr"/>
                </a:tc>
                <a:tc>
                  <a:txBody>
                    <a:bodyPr/>
                    <a:lstStyle/>
                    <a:p>
                      <a:pPr algn="ctr" fontAlgn="t"/>
                      <a:r>
                        <a:rPr lang="en-US" sz="1600" b="0" i="0" u="none" strike="noStrike" dirty="0">
                          <a:solidFill>
                            <a:srgbClr val="000000"/>
                          </a:solidFill>
                          <a:effectLst/>
                          <a:latin typeface="+mj-lt"/>
                        </a:rPr>
                        <a:t>1,428.77</a:t>
                      </a:r>
                    </a:p>
                  </a:txBody>
                  <a:tcPr marL="9525" marR="9525" marT="9525" marB="0" anchor="ctr"/>
                </a:tc>
                <a:tc>
                  <a:txBody>
                    <a:bodyPr/>
                    <a:lstStyle/>
                    <a:p>
                      <a:pPr algn="ctr" fontAlgn="t"/>
                      <a:r>
                        <a:rPr lang="en-US" sz="1600" b="0" i="0" u="none" strike="noStrike" dirty="0">
                          <a:solidFill>
                            <a:srgbClr val="000000"/>
                          </a:solidFill>
                          <a:effectLst/>
                          <a:latin typeface="+mj-lt"/>
                        </a:rPr>
                        <a:t>1,987.16</a:t>
                      </a:r>
                    </a:p>
                  </a:txBody>
                  <a:tcPr marL="9525" marR="9525" marT="9525" marB="0" anchor="ctr"/>
                </a:tc>
              </a:tr>
              <a:tr h="360000">
                <a:tc>
                  <a:txBody>
                    <a:bodyPr/>
                    <a:lstStyle/>
                    <a:p>
                      <a:pPr algn="ctr"/>
                      <a:r>
                        <a:rPr lang="en-US" sz="1800" b="1" dirty="0" smtClean="0">
                          <a:latin typeface="+mj-lt"/>
                        </a:rPr>
                        <a:t>South</a:t>
                      </a:r>
                      <a:r>
                        <a:rPr lang="en-US" sz="1800" b="1" baseline="0" dirty="0" smtClean="0">
                          <a:latin typeface="+mj-lt"/>
                        </a:rPr>
                        <a:t> </a:t>
                      </a:r>
                      <a:r>
                        <a:rPr lang="en-US" sz="1800" b="1" dirty="0" smtClean="0">
                          <a:latin typeface="+mj-lt"/>
                        </a:rPr>
                        <a:t>Korea</a:t>
                      </a:r>
                      <a:endParaRPr lang="en-US" sz="1800" b="1" dirty="0">
                        <a:latin typeface="+mj-lt"/>
                      </a:endParaRPr>
                    </a:p>
                  </a:txBody>
                  <a:tcPr anchor="ctr"/>
                </a:tc>
                <a:tc>
                  <a:txBody>
                    <a:bodyPr/>
                    <a:lstStyle/>
                    <a:p>
                      <a:pPr algn="ctr" fontAlgn="t"/>
                      <a:r>
                        <a:rPr lang="en-US" sz="1600" b="0" i="0" u="none" strike="noStrike">
                          <a:solidFill>
                            <a:srgbClr val="000000"/>
                          </a:solidFill>
                          <a:effectLst/>
                          <a:latin typeface="+mj-lt"/>
                        </a:rPr>
                        <a:t>636.86</a:t>
                      </a:r>
                    </a:p>
                  </a:txBody>
                  <a:tcPr marL="9525" marR="9525" marT="9525" marB="0" anchor="ctr"/>
                </a:tc>
                <a:tc>
                  <a:txBody>
                    <a:bodyPr/>
                    <a:lstStyle/>
                    <a:p>
                      <a:pPr algn="ctr" fontAlgn="t"/>
                      <a:r>
                        <a:rPr lang="en-US" sz="1600" b="0" i="0" u="none" strike="noStrike" dirty="0">
                          <a:solidFill>
                            <a:srgbClr val="000000"/>
                          </a:solidFill>
                          <a:effectLst/>
                          <a:latin typeface="+mj-lt"/>
                        </a:rPr>
                        <a:t>916.94</a:t>
                      </a:r>
                    </a:p>
                  </a:txBody>
                  <a:tcPr marL="9525" marR="9525" marT="9525" marB="0" anchor="ctr"/>
                </a:tc>
                <a:tc>
                  <a:txBody>
                    <a:bodyPr/>
                    <a:lstStyle/>
                    <a:p>
                      <a:pPr algn="ctr" fontAlgn="t"/>
                      <a:r>
                        <a:rPr lang="en-US" sz="1600" b="0" i="0" u="none" strike="noStrike" dirty="0">
                          <a:solidFill>
                            <a:srgbClr val="000000"/>
                          </a:solidFill>
                          <a:effectLst/>
                          <a:latin typeface="+mj-lt"/>
                        </a:rPr>
                        <a:t>1,129.12</a:t>
                      </a:r>
                    </a:p>
                  </a:txBody>
                  <a:tcPr marL="9525" marR="9525" marT="9525" marB="0" anchor="ctr"/>
                </a:tc>
              </a:tr>
              <a:tr h="360000">
                <a:tc>
                  <a:txBody>
                    <a:bodyPr/>
                    <a:lstStyle/>
                    <a:p>
                      <a:pPr algn="ctr"/>
                      <a:r>
                        <a:rPr lang="en-US" sz="1800" b="1" dirty="0" smtClean="0">
                          <a:latin typeface="+mj-lt"/>
                        </a:rPr>
                        <a:t>U.K.</a:t>
                      </a:r>
                      <a:endParaRPr lang="en-US" sz="1800" b="1" dirty="0">
                        <a:latin typeface="+mj-lt"/>
                      </a:endParaRPr>
                    </a:p>
                  </a:txBody>
                  <a:tcPr anchor="ctr"/>
                </a:tc>
                <a:tc>
                  <a:txBody>
                    <a:bodyPr/>
                    <a:lstStyle/>
                    <a:p>
                      <a:pPr algn="ctr" fontAlgn="t"/>
                      <a:r>
                        <a:rPr lang="en-US" sz="1600" b="0" i="0" u="none" strike="noStrike">
                          <a:solidFill>
                            <a:srgbClr val="000000"/>
                          </a:solidFill>
                          <a:effectLst/>
                          <a:latin typeface="+mj-lt"/>
                        </a:rPr>
                        <a:t>840.57</a:t>
                      </a:r>
                    </a:p>
                  </a:txBody>
                  <a:tcPr marL="9525" marR="9525" marT="9525" marB="0" anchor="ctr"/>
                </a:tc>
                <a:tc>
                  <a:txBody>
                    <a:bodyPr/>
                    <a:lstStyle/>
                    <a:p>
                      <a:pPr algn="ctr" fontAlgn="t"/>
                      <a:r>
                        <a:rPr lang="en-US" sz="1600" b="0" i="0" u="none" strike="noStrike">
                          <a:solidFill>
                            <a:srgbClr val="000000"/>
                          </a:solidFill>
                          <a:effectLst/>
                          <a:latin typeface="+mj-lt"/>
                        </a:rPr>
                        <a:t>1,216.05</a:t>
                      </a:r>
                    </a:p>
                  </a:txBody>
                  <a:tcPr marL="9525" marR="9525" marT="9525" marB="0" anchor="ctr"/>
                </a:tc>
                <a:tc>
                  <a:txBody>
                    <a:bodyPr/>
                    <a:lstStyle/>
                    <a:p>
                      <a:pPr algn="ctr" fontAlgn="t"/>
                      <a:r>
                        <a:rPr lang="en-US" sz="1600" b="0" i="0" u="none" strike="noStrike" dirty="0">
                          <a:solidFill>
                            <a:srgbClr val="000000"/>
                          </a:solidFill>
                          <a:effectLst/>
                          <a:latin typeface="+mj-lt"/>
                        </a:rPr>
                        <a:t>1,618.97</a:t>
                      </a:r>
                    </a:p>
                  </a:txBody>
                  <a:tcPr marL="9525" marR="9525" marT="9525" marB="0" anchor="ctr"/>
                </a:tc>
              </a:tr>
              <a:tr h="360000">
                <a:tc>
                  <a:txBody>
                    <a:bodyPr/>
                    <a:lstStyle/>
                    <a:p>
                      <a:pPr algn="ctr"/>
                      <a:r>
                        <a:rPr lang="en-US" sz="1800" b="1" dirty="0" smtClean="0">
                          <a:latin typeface="+mj-lt"/>
                        </a:rPr>
                        <a:t>Germany</a:t>
                      </a:r>
                      <a:endParaRPr lang="en-US" sz="1800" b="1" dirty="0">
                        <a:latin typeface="+mj-lt"/>
                      </a:endParaRPr>
                    </a:p>
                  </a:txBody>
                  <a:tcPr anchor="ctr"/>
                </a:tc>
                <a:tc>
                  <a:txBody>
                    <a:bodyPr/>
                    <a:lstStyle/>
                    <a:p>
                      <a:pPr algn="ctr" fontAlgn="t"/>
                      <a:r>
                        <a:rPr lang="en-US" sz="1600" b="0" i="0" u="none" strike="noStrike">
                          <a:solidFill>
                            <a:srgbClr val="000000"/>
                          </a:solidFill>
                          <a:effectLst/>
                          <a:latin typeface="+mj-lt"/>
                        </a:rPr>
                        <a:t>604.54</a:t>
                      </a:r>
                    </a:p>
                  </a:txBody>
                  <a:tcPr marL="9525" marR="9525" marT="9525" marB="0" anchor="ctr"/>
                </a:tc>
                <a:tc>
                  <a:txBody>
                    <a:bodyPr/>
                    <a:lstStyle/>
                    <a:p>
                      <a:pPr algn="ctr" fontAlgn="t"/>
                      <a:r>
                        <a:rPr lang="en-US" sz="1600" b="0" i="0" u="none" strike="noStrike">
                          <a:solidFill>
                            <a:srgbClr val="000000"/>
                          </a:solidFill>
                          <a:effectLst/>
                          <a:latin typeface="+mj-lt"/>
                        </a:rPr>
                        <a:t>838.22</a:t>
                      </a:r>
                    </a:p>
                  </a:txBody>
                  <a:tcPr marL="9525" marR="9525" marT="9525" marB="0" anchor="ctr"/>
                </a:tc>
                <a:tc>
                  <a:txBody>
                    <a:bodyPr/>
                    <a:lstStyle/>
                    <a:p>
                      <a:pPr algn="ctr" fontAlgn="t"/>
                      <a:r>
                        <a:rPr lang="en-US" sz="1600" b="0" i="0" u="none" strike="noStrike" dirty="0">
                          <a:solidFill>
                            <a:srgbClr val="000000"/>
                          </a:solidFill>
                          <a:effectLst/>
                          <a:latin typeface="+mj-lt"/>
                        </a:rPr>
                        <a:t>1,585.74</a:t>
                      </a:r>
                    </a:p>
                  </a:txBody>
                  <a:tcPr marL="9525" marR="9525" marT="9525" marB="0" anchor="ctr"/>
                </a:tc>
              </a:tr>
              <a:tr h="360000">
                <a:tc>
                  <a:txBody>
                    <a:bodyPr/>
                    <a:lstStyle/>
                    <a:p>
                      <a:pPr algn="ctr"/>
                      <a:r>
                        <a:rPr lang="en-US" sz="1800" b="1" dirty="0" smtClean="0">
                          <a:latin typeface="+mj-lt"/>
                        </a:rPr>
                        <a:t>Malaysia</a:t>
                      </a:r>
                      <a:endParaRPr lang="en-US" sz="1800" b="1" dirty="0">
                        <a:latin typeface="+mj-lt"/>
                      </a:endParaRPr>
                    </a:p>
                  </a:txBody>
                  <a:tcPr anchor="ctr"/>
                </a:tc>
                <a:tc>
                  <a:txBody>
                    <a:bodyPr/>
                    <a:lstStyle/>
                    <a:p>
                      <a:pPr algn="ctr" fontAlgn="t"/>
                      <a:r>
                        <a:rPr lang="en-US" sz="1600" b="0" i="0" u="none" strike="noStrike" dirty="0">
                          <a:solidFill>
                            <a:srgbClr val="000000"/>
                          </a:solidFill>
                          <a:effectLst/>
                          <a:latin typeface="+mj-lt"/>
                        </a:rPr>
                        <a:t>837.43</a:t>
                      </a:r>
                    </a:p>
                  </a:txBody>
                  <a:tcPr marL="9525" marR="9525" marT="9525" marB="0" anchor="ctr"/>
                </a:tc>
                <a:tc>
                  <a:txBody>
                    <a:bodyPr/>
                    <a:lstStyle/>
                    <a:p>
                      <a:pPr algn="ctr" fontAlgn="t"/>
                      <a:r>
                        <a:rPr lang="en-US" sz="1600" b="0" i="0" u="none" strike="noStrike">
                          <a:solidFill>
                            <a:srgbClr val="000000"/>
                          </a:solidFill>
                          <a:effectLst/>
                          <a:latin typeface="+mj-lt"/>
                        </a:rPr>
                        <a:t>899.94</a:t>
                      </a:r>
                    </a:p>
                  </a:txBody>
                  <a:tcPr marL="9525" marR="9525" marT="9525" marB="0" anchor="ctr"/>
                </a:tc>
                <a:tc>
                  <a:txBody>
                    <a:bodyPr/>
                    <a:lstStyle/>
                    <a:p>
                      <a:pPr algn="ctr" fontAlgn="t"/>
                      <a:r>
                        <a:rPr lang="en-US" sz="1600" b="0" i="0" u="none" strike="noStrike" dirty="0">
                          <a:solidFill>
                            <a:srgbClr val="000000"/>
                          </a:solidFill>
                          <a:effectLst/>
                          <a:latin typeface="+mj-lt"/>
                        </a:rPr>
                        <a:t>911.62</a:t>
                      </a:r>
                    </a:p>
                  </a:txBody>
                  <a:tcPr marL="9525" marR="9525" marT="9525" marB="0" anchor="ctr"/>
                </a:tc>
              </a:tr>
              <a:tr h="360000">
                <a:tc>
                  <a:txBody>
                    <a:bodyPr/>
                    <a:lstStyle/>
                    <a:p>
                      <a:pPr algn="ctr"/>
                      <a:r>
                        <a:rPr lang="en-US" sz="1800" b="1" dirty="0" smtClean="0">
                          <a:latin typeface="+mj-lt"/>
                        </a:rPr>
                        <a:t>Italy</a:t>
                      </a:r>
                      <a:endParaRPr lang="en-US" sz="1800" b="1" dirty="0">
                        <a:latin typeface="+mj-lt"/>
                      </a:endParaRPr>
                    </a:p>
                  </a:txBody>
                  <a:tcPr anchor="ctr"/>
                </a:tc>
                <a:tc>
                  <a:txBody>
                    <a:bodyPr/>
                    <a:lstStyle/>
                    <a:p>
                      <a:pPr algn="ctr" fontAlgn="t"/>
                      <a:r>
                        <a:rPr lang="en-US" sz="1600" b="0" i="0" u="none" strike="noStrike" dirty="0">
                          <a:solidFill>
                            <a:srgbClr val="000000"/>
                          </a:solidFill>
                          <a:effectLst/>
                          <a:latin typeface="+mj-lt"/>
                        </a:rPr>
                        <a:t>393.16</a:t>
                      </a:r>
                    </a:p>
                  </a:txBody>
                  <a:tcPr marL="9525" marR="9525" marT="9525" marB="0" anchor="ctr"/>
                </a:tc>
                <a:tc>
                  <a:txBody>
                    <a:bodyPr/>
                    <a:lstStyle/>
                    <a:p>
                      <a:pPr algn="ctr" fontAlgn="t"/>
                      <a:r>
                        <a:rPr lang="en-US" sz="1600" b="0" i="0" u="none" strike="noStrike" dirty="0">
                          <a:solidFill>
                            <a:srgbClr val="000000"/>
                          </a:solidFill>
                          <a:effectLst/>
                          <a:latin typeface="+mj-lt"/>
                        </a:rPr>
                        <a:t>448.36</a:t>
                      </a:r>
                    </a:p>
                  </a:txBody>
                  <a:tcPr marL="9525" marR="9525" marT="9525" marB="0" anchor="ctr"/>
                </a:tc>
                <a:tc>
                  <a:txBody>
                    <a:bodyPr/>
                    <a:lstStyle/>
                    <a:p>
                      <a:pPr algn="ctr" fontAlgn="t"/>
                      <a:r>
                        <a:rPr lang="en-US" sz="1600" b="0" i="0" u="none" strike="noStrike" dirty="0">
                          <a:solidFill>
                            <a:srgbClr val="000000"/>
                          </a:solidFill>
                          <a:effectLst/>
                          <a:latin typeface="+mj-lt"/>
                        </a:rPr>
                        <a:t>519.74</a:t>
                      </a:r>
                    </a:p>
                  </a:txBody>
                  <a:tcPr marL="9525" marR="9525" marT="9525" marB="0" anchor="ctr"/>
                </a:tc>
              </a:tr>
            </a:tbl>
          </a:graphicData>
        </a:graphic>
      </p:graphicFrame>
      <p:sp>
        <p:nvSpPr>
          <p:cNvPr id="7" name="Rectangle 6"/>
          <p:cNvSpPr/>
          <p:nvPr/>
        </p:nvSpPr>
        <p:spPr>
          <a:xfrm>
            <a:off x="1835696" y="480373"/>
            <a:ext cx="5663552" cy="523220"/>
          </a:xfrm>
          <a:prstGeom prst="rect">
            <a:avLst/>
          </a:prstGeom>
          <a:solidFill>
            <a:schemeClr val="accent2">
              <a:lumMod val="50000"/>
            </a:schemeClr>
          </a:solidFill>
          <a:scene3d>
            <a:camera prst="orthographicFront"/>
            <a:lightRig rig="threePt" dir="t"/>
          </a:scene3d>
          <a:sp3d prstMaterial="metal">
            <a:bevelT/>
          </a:sp3d>
        </p:spPr>
        <p:txBody>
          <a:bodyPr wrap="square"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Cosmetics in Thailand Market II</a:t>
            </a:r>
            <a:endParaRPr lang="en-US" sz="2800" b="1" dirty="0">
              <a:solidFill>
                <a:schemeClr val="bg1"/>
              </a:solidFill>
              <a:effectLst>
                <a:outerShdw blurRad="38100" dist="38100" dir="2700000" algn="tl">
                  <a:srgbClr val="000000">
                    <a:alpha val="43137"/>
                  </a:srgbClr>
                </a:outerShdw>
              </a:effectLst>
            </a:endParaRPr>
          </a:p>
        </p:txBody>
      </p:sp>
      <p:sp>
        <p:nvSpPr>
          <p:cNvPr id="8" name="Rectangle 7"/>
          <p:cNvSpPr/>
          <p:nvPr/>
        </p:nvSpPr>
        <p:spPr>
          <a:xfrm>
            <a:off x="1621347" y="1218187"/>
            <a:ext cx="5976664" cy="400110"/>
          </a:xfrm>
          <a:prstGeom prst="rect">
            <a:avLst/>
          </a:prstGeom>
          <a:solidFill>
            <a:schemeClr val="accent1">
              <a:lumMod val="20000"/>
              <a:lumOff val="80000"/>
            </a:schemeClr>
          </a:solidFill>
          <a:scene3d>
            <a:camera prst="orthographicFront"/>
            <a:lightRig rig="threePt" dir="t"/>
          </a:scene3d>
          <a:sp3d prstMaterial="metal">
            <a:bevelT/>
          </a:sp3d>
        </p:spPr>
        <p:txBody>
          <a:bodyPr wrap="square" anchor="t" anchorCtr="0">
            <a:spAutoFit/>
          </a:bodyPr>
          <a:lstStyle/>
          <a:p>
            <a:pPr algn="ctr"/>
            <a:r>
              <a:rPr lang="en-US" sz="2000" b="1" dirty="0" smtClean="0">
                <a:solidFill>
                  <a:schemeClr val="tx1">
                    <a:lumMod val="75000"/>
                    <a:lumOff val="25000"/>
                  </a:schemeClr>
                </a:solidFill>
                <a:effectLst>
                  <a:outerShdw blurRad="38100" dist="38100" dir="2700000" algn="tl">
                    <a:srgbClr val="000000">
                      <a:alpha val="43137"/>
                    </a:srgbClr>
                  </a:outerShdw>
                </a:effectLst>
                <a:latin typeface="Adobe Caslon Pro" pitchFamily="18" charset="0"/>
              </a:rPr>
              <a:t>Top 10 Countries for Import Value 2011-2013</a:t>
            </a:r>
            <a:endParaRPr lang="en-US" sz="2000" b="1" dirty="0">
              <a:solidFill>
                <a:schemeClr val="tx1">
                  <a:lumMod val="75000"/>
                  <a:lumOff val="25000"/>
                </a:schemeClr>
              </a:solidFill>
              <a:effectLst>
                <a:outerShdw blurRad="38100" dist="38100" dir="2700000" algn="tl">
                  <a:srgbClr val="000000">
                    <a:alpha val="43137"/>
                  </a:srgbClr>
                </a:outerShdw>
              </a:effectLst>
              <a:latin typeface="Adobe Caslon Pro" pitchFamily="18" charset="0"/>
            </a:endParaRPr>
          </a:p>
        </p:txBody>
      </p:sp>
      <p:sp>
        <p:nvSpPr>
          <p:cNvPr id="9" name="TextBox 8"/>
          <p:cNvSpPr txBox="1"/>
          <p:nvPr/>
        </p:nvSpPr>
        <p:spPr>
          <a:xfrm>
            <a:off x="1679358" y="1916832"/>
            <a:ext cx="1452482" cy="646331"/>
          </a:xfrm>
          <a:prstGeom prst="rect">
            <a:avLst/>
          </a:prstGeom>
          <a:solidFill>
            <a:schemeClr val="accent1"/>
          </a:solidFill>
          <a:scene3d>
            <a:camera prst="orthographicFront"/>
            <a:lightRig rig="threePt" dir="t"/>
          </a:scene3d>
          <a:sp3d extrusionH="38100">
            <a:bevelT/>
          </a:sp3d>
        </p:spPr>
        <p:txBody>
          <a:bodyPr wrap="square" rtlCol="0">
            <a:normAutofit/>
          </a:bodyPr>
          <a:lstStyle/>
          <a:p>
            <a:endParaRPr lang="en-US" b="1" dirty="0" smtClean="0">
              <a:solidFill>
                <a:schemeClr val="bg1"/>
              </a:solidFill>
              <a:latin typeface="Adobe Caslon Pro" pitchFamily="18" charset="0"/>
            </a:endParaRPr>
          </a:p>
          <a:p>
            <a:pPr algn="ctr"/>
            <a:r>
              <a:rPr lang="en-US" b="1" dirty="0" smtClean="0">
                <a:solidFill>
                  <a:schemeClr val="bg1"/>
                </a:solidFill>
                <a:latin typeface="Adobe Caslon Pro" pitchFamily="18" charset="0"/>
              </a:rPr>
              <a:t>Country</a:t>
            </a:r>
          </a:p>
        </p:txBody>
      </p:sp>
      <p:sp>
        <p:nvSpPr>
          <p:cNvPr id="10" name="TextBox 9"/>
          <p:cNvSpPr txBox="1"/>
          <p:nvPr/>
        </p:nvSpPr>
        <p:spPr>
          <a:xfrm>
            <a:off x="3178768" y="1700832"/>
            <a:ext cx="4320480" cy="432000"/>
          </a:xfrm>
          <a:prstGeom prst="rect">
            <a:avLst/>
          </a:prstGeom>
          <a:solidFill>
            <a:schemeClr val="accent1"/>
          </a:solidFill>
          <a:scene3d>
            <a:camera prst="orthographicFront"/>
            <a:lightRig rig="threePt" dir="t"/>
          </a:scene3d>
          <a:sp3d extrusionH="38100">
            <a:bevelT/>
          </a:sp3d>
        </p:spPr>
        <p:txBody>
          <a:bodyPr wrap="square" rtlCol="0">
            <a:normAutofit fontScale="70000" lnSpcReduction="20000"/>
          </a:bodyPr>
          <a:lstStyle/>
          <a:p>
            <a:endParaRPr lang="en-US" b="1" dirty="0" smtClean="0">
              <a:solidFill>
                <a:schemeClr val="bg1"/>
              </a:solidFill>
              <a:latin typeface="Adobe Caslon Pro" pitchFamily="18" charset="0"/>
            </a:endParaRPr>
          </a:p>
          <a:p>
            <a:pPr algn="ctr"/>
            <a:r>
              <a:rPr lang="en-US" b="1" dirty="0" smtClean="0">
                <a:solidFill>
                  <a:schemeClr val="bg1"/>
                </a:solidFill>
                <a:latin typeface="Adobe Caslon Pro" pitchFamily="18" charset="0"/>
              </a:rPr>
              <a:t>Value : Million Baht</a:t>
            </a:r>
          </a:p>
        </p:txBody>
      </p:sp>
      <p:sp>
        <p:nvSpPr>
          <p:cNvPr id="11" name="Rectangle 10"/>
          <p:cNvSpPr/>
          <p:nvPr/>
        </p:nvSpPr>
        <p:spPr>
          <a:xfrm>
            <a:off x="3419282" y="1989656"/>
            <a:ext cx="989373" cy="63094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5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2011</a:t>
            </a:r>
            <a:endParaRPr lang="en-US" sz="35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2" name="Rectangle 11"/>
          <p:cNvSpPr/>
          <p:nvPr/>
        </p:nvSpPr>
        <p:spPr>
          <a:xfrm>
            <a:off x="4817070" y="2008967"/>
            <a:ext cx="1043877" cy="63094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5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2012</a:t>
            </a:r>
            <a:endParaRPr lang="en-US" sz="35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3" name="Rectangle 12"/>
          <p:cNvSpPr/>
          <p:nvPr/>
        </p:nvSpPr>
        <p:spPr>
          <a:xfrm>
            <a:off x="6351623" y="2021846"/>
            <a:ext cx="1026692" cy="630942"/>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5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2013</a:t>
            </a:r>
            <a:endParaRPr lang="en-US" sz="35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4" name="Rectangle 13"/>
          <p:cNvSpPr/>
          <p:nvPr/>
        </p:nvSpPr>
        <p:spPr>
          <a:xfrm>
            <a:off x="2847958" y="6453336"/>
            <a:ext cx="4651290" cy="261610"/>
          </a:xfrm>
          <a:prstGeom prst="rect">
            <a:avLst/>
          </a:prstGeom>
        </p:spPr>
        <p:txBody>
          <a:bodyPr wrap="square">
            <a:spAutoFit/>
          </a:bodyPr>
          <a:lstStyle/>
          <a:p>
            <a:r>
              <a:rPr lang="en-US" sz="1100" dirty="0">
                <a:latin typeface="+mj-lt"/>
              </a:rPr>
              <a:t>SOURCE : INFORMATION AND COMMUNICATION TECHNOLOGY </a:t>
            </a:r>
            <a:r>
              <a:rPr lang="en-US" sz="1100" dirty="0" smtClean="0">
                <a:latin typeface="+mj-lt"/>
              </a:rPr>
              <a:t> OF THAILAND</a:t>
            </a:r>
            <a:endParaRPr lang="en-US" sz="1100" dirty="0">
              <a:latin typeface="+mj-lt"/>
            </a:endParaRPr>
          </a:p>
        </p:txBody>
      </p:sp>
    </p:spTree>
    <p:extLst>
      <p:ext uri="{BB962C8B-B14F-4D97-AF65-F5344CB8AC3E}">
        <p14:creationId xmlns:p14="http://schemas.microsoft.com/office/powerpoint/2010/main" xmlns="" val="1298435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1000"/>
                                        <p:tgtEl>
                                          <p:spTgt spid="10"/>
                                        </p:tgtEl>
                                      </p:cBhvr>
                                    </p:animEffect>
                                    <p:anim calcmode="lin" valueType="num">
                                      <p:cBhvr>
                                        <p:cTn id="20" dur="1000" fill="hold"/>
                                        <p:tgtEl>
                                          <p:spTgt spid="10"/>
                                        </p:tgtEl>
                                        <p:attrNameLst>
                                          <p:attrName>ppt_x</p:attrName>
                                        </p:attrNameLst>
                                      </p:cBhvr>
                                      <p:tavLst>
                                        <p:tav tm="0">
                                          <p:val>
                                            <p:strVal val="#ppt_x"/>
                                          </p:val>
                                        </p:tav>
                                        <p:tav tm="100000">
                                          <p:val>
                                            <p:strVal val="#ppt_x"/>
                                          </p:val>
                                        </p:tav>
                                      </p:tavLst>
                                    </p:anim>
                                    <p:anim calcmode="lin" valueType="num">
                                      <p:cBhvr>
                                        <p:cTn id="21" dur="1000" fill="hold"/>
                                        <p:tgtEl>
                                          <p:spTgt spid="10"/>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fade">
                                      <p:cBhvr>
                                        <p:cTn id="31" dur="500"/>
                                        <p:tgtEl>
                                          <p:spTgt spid="13">
                                            <p:txEl>
                                              <p:pRg st="0" end="0"/>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6" presetClass="entr" presetSubtype="21" fill="hold" nodeType="with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barn(inVertical)">
                                      <p:cBhvr>
                                        <p:cTn id="4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p:bldP spid="12" grpId="0"/>
      <p:bldP spid="1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408409" y="379489"/>
            <a:ext cx="4572000" cy="523220"/>
          </a:xfrm>
          <a:prstGeom prst="rect">
            <a:avLst/>
          </a:prstGeom>
          <a:solidFill>
            <a:schemeClr val="accent2">
              <a:lumMod val="50000"/>
            </a:schemeClr>
          </a:solidFill>
          <a:scene3d>
            <a:camera prst="orthographicFront"/>
            <a:lightRig rig="threePt" dir="t"/>
          </a:scene3d>
          <a:sp3d prstMaterial="metal">
            <a:bevelT/>
          </a:sp3d>
        </p:spPr>
        <p:txBody>
          <a:bodyPr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Cosmetics Category</a:t>
            </a:r>
            <a:endParaRPr lang="en-US" sz="2800" b="1" dirty="0">
              <a:solidFill>
                <a:schemeClr val="bg1"/>
              </a:solidFill>
              <a:effectLst>
                <a:outerShdw blurRad="38100" dist="38100" dir="2700000" algn="tl">
                  <a:srgbClr val="000000">
                    <a:alpha val="43137"/>
                  </a:srgbClr>
                </a:outerShdw>
              </a:effectLst>
            </a:endParaRPr>
          </a:p>
        </p:txBody>
      </p:sp>
      <p:grpSp>
        <p:nvGrpSpPr>
          <p:cNvPr id="20" name="Group 19"/>
          <p:cNvGrpSpPr/>
          <p:nvPr/>
        </p:nvGrpSpPr>
        <p:grpSpPr>
          <a:xfrm>
            <a:off x="1211050" y="941388"/>
            <a:ext cx="7021676" cy="5514352"/>
            <a:chOff x="1211050" y="941388"/>
            <a:chExt cx="7021676" cy="5514352"/>
          </a:xfrm>
        </p:grpSpPr>
        <p:grpSp>
          <p:nvGrpSpPr>
            <p:cNvPr id="15" name="Group 14"/>
            <p:cNvGrpSpPr/>
            <p:nvPr/>
          </p:nvGrpSpPr>
          <p:grpSpPr>
            <a:xfrm>
              <a:off x="6072734" y="3945085"/>
              <a:ext cx="2159992" cy="2507494"/>
              <a:chOff x="-16855" y="2138505"/>
              <a:chExt cx="3297336" cy="891108"/>
            </a:xfrm>
            <a:scene3d>
              <a:camera prst="orthographicFront"/>
              <a:lightRig rig="threePt" dir="t">
                <a:rot lat="0" lon="0" rev="7500000"/>
              </a:lightRig>
            </a:scene3d>
          </p:grpSpPr>
          <p:sp>
            <p:nvSpPr>
              <p:cNvPr id="16" name="Rectangle 15"/>
              <p:cNvSpPr/>
              <p:nvPr/>
            </p:nvSpPr>
            <p:spPr>
              <a:xfrm>
                <a:off x="-16855" y="2138505"/>
                <a:ext cx="3297336" cy="891108"/>
              </a:xfrm>
              <a:prstGeom prst="rect">
                <a:avLst/>
              </a:prstGeom>
              <a:solidFill>
                <a:schemeClr val="accent3">
                  <a:lumMod val="20000"/>
                  <a:lumOff val="80000"/>
                </a:schemeClr>
              </a:solidFill>
              <a:sp3d prstMaterial="plastic">
                <a:bevelT w="127000" h="25400" prst="relaxedInset"/>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17" name="Rectangle 16"/>
              <p:cNvSpPr/>
              <p:nvPr/>
            </p:nvSpPr>
            <p:spPr>
              <a:xfrm>
                <a:off x="83641" y="2138505"/>
                <a:ext cx="3096344" cy="891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en-US" sz="1600" kern="1200" dirty="0">
                  <a:solidFill>
                    <a:schemeClr val="tx1"/>
                  </a:solidFill>
                  <a:latin typeface="Adobe Caslon Pro" pitchFamily="18" charset="0"/>
                </a:endParaRPr>
              </a:p>
            </p:txBody>
          </p:sp>
        </p:grpSp>
        <p:grpSp>
          <p:nvGrpSpPr>
            <p:cNvPr id="8" name="Group 7"/>
            <p:cNvGrpSpPr/>
            <p:nvPr/>
          </p:nvGrpSpPr>
          <p:grpSpPr>
            <a:xfrm>
              <a:off x="1211050" y="941388"/>
              <a:ext cx="6982417" cy="5514352"/>
              <a:chOff x="1243774" y="1241101"/>
              <a:chExt cx="6982417" cy="5514352"/>
            </a:xfrm>
          </p:grpSpPr>
          <p:graphicFrame>
            <p:nvGraphicFramePr>
              <p:cNvPr id="5" name="Diagram 4"/>
              <p:cNvGraphicFramePr/>
              <p:nvPr>
                <p:extLst>
                  <p:ext uri="{D42A27DB-BD31-4B8C-83A1-F6EECF244321}">
                    <p14:modId xmlns:p14="http://schemas.microsoft.com/office/powerpoint/2010/main" xmlns="" val="998717287"/>
                  </p:ext>
                </p:extLst>
              </p:nvPr>
            </p:nvGraphicFramePr>
            <p:xfrm>
              <a:off x="1414703" y="1241101"/>
              <a:ext cx="6624860" cy="3279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9" name="Group 8"/>
              <p:cNvGrpSpPr/>
              <p:nvPr/>
            </p:nvGrpSpPr>
            <p:grpSpPr>
              <a:xfrm>
                <a:off x="1243774" y="4233871"/>
                <a:ext cx="2159992" cy="2467144"/>
                <a:chOff x="-16855" y="2138505"/>
                <a:chExt cx="3297336" cy="956097"/>
              </a:xfrm>
              <a:scene3d>
                <a:camera prst="orthographicFront"/>
                <a:lightRig rig="threePt" dir="t">
                  <a:rot lat="0" lon="0" rev="7500000"/>
                </a:lightRig>
              </a:scene3d>
            </p:grpSpPr>
            <p:sp>
              <p:nvSpPr>
                <p:cNvPr id="10" name="Rectangle 9"/>
                <p:cNvSpPr/>
                <p:nvPr/>
              </p:nvSpPr>
              <p:spPr>
                <a:xfrm>
                  <a:off x="-16855" y="2138505"/>
                  <a:ext cx="3297336" cy="891108"/>
                </a:xfrm>
                <a:prstGeom prst="rect">
                  <a:avLst/>
                </a:prstGeom>
                <a:solidFill>
                  <a:schemeClr val="accent3">
                    <a:lumMod val="20000"/>
                    <a:lumOff val="80000"/>
                  </a:schemeClr>
                </a:solidFill>
                <a:sp3d prstMaterial="plastic">
                  <a:bevelT w="127000" h="25400" prst="relaxedInset"/>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11" name="Rectangle 10"/>
                <p:cNvSpPr/>
                <p:nvPr/>
              </p:nvSpPr>
              <p:spPr>
                <a:xfrm>
                  <a:off x="178191" y="2203494"/>
                  <a:ext cx="3096344" cy="891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marL="285750" lvl="0" indent="-285750" defTabSz="889000">
                    <a:spcBef>
                      <a:spcPct val="0"/>
                    </a:spcBef>
                    <a:buFontTx/>
                    <a:buChar char="-"/>
                  </a:pPr>
                  <a:r>
                    <a:rPr lang="en-US" sz="1600" b="1" dirty="0" smtClean="0">
                      <a:solidFill>
                        <a:schemeClr val="tx1"/>
                      </a:solidFill>
                      <a:latin typeface="Adobe Caslon Pro" pitchFamily="18" charset="0"/>
                    </a:rPr>
                    <a:t>Soap</a:t>
                  </a:r>
                </a:p>
                <a:p>
                  <a:pPr marL="285750" lvl="0" indent="-285750" defTabSz="889000">
                    <a:spcBef>
                      <a:spcPct val="0"/>
                    </a:spcBef>
                    <a:buFontTx/>
                    <a:buChar char="-"/>
                  </a:pPr>
                  <a:r>
                    <a:rPr lang="en-US" sz="1600" b="1" dirty="0" smtClean="0">
                      <a:solidFill>
                        <a:schemeClr val="tx1"/>
                      </a:solidFill>
                      <a:latin typeface="Adobe Caslon Pro" pitchFamily="18" charset="0"/>
                    </a:rPr>
                    <a:t>Skin cleansing gel </a:t>
                  </a:r>
                </a:p>
                <a:p>
                  <a:pPr marL="285750" lvl="0" indent="-285750" defTabSz="889000">
                    <a:spcBef>
                      <a:spcPct val="0"/>
                    </a:spcBef>
                    <a:buFontTx/>
                    <a:buChar char="-"/>
                  </a:pPr>
                  <a:r>
                    <a:rPr lang="en-US" sz="1600" b="1" dirty="0" smtClean="0">
                      <a:solidFill>
                        <a:schemeClr val="tx1"/>
                      </a:solidFill>
                      <a:latin typeface="Adobe Caslon Pro" pitchFamily="18" charset="0"/>
                    </a:rPr>
                    <a:t>Hair shampoo &amp; conditioner </a:t>
                  </a:r>
                </a:p>
                <a:p>
                  <a:pPr marL="285750" lvl="0" indent="-285750" defTabSz="889000">
                    <a:spcBef>
                      <a:spcPct val="0"/>
                    </a:spcBef>
                    <a:buFontTx/>
                    <a:buChar char="-"/>
                  </a:pPr>
                  <a:r>
                    <a:rPr lang="en-US" sz="1600" b="1" dirty="0" smtClean="0">
                      <a:solidFill>
                        <a:schemeClr val="tx1"/>
                      </a:solidFill>
                      <a:latin typeface="Adobe Caslon Pro" pitchFamily="18" charset="0"/>
                    </a:rPr>
                    <a:t>Perfume cologne</a:t>
                  </a:r>
                </a:p>
                <a:p>
                  <a:pPr marL="285750" lvl="0" indent="-285750" defTabSz="889000">
                    <a:spcBef>
                      <a:spcPct val="0"/>
                    </a:spcBef>
                    <a:buFontTx/>
                    <a:buChar char="-"/>
                  </a:pPr>
                  <a:r>
                    <a:rPr lang="en-US" sz="1600" b="1" dirty="0" smtClean="0">
                      <a:solidFill>
                        <a:schemeClr val="tx1"/>
                      </a:solidFill>
                      <a:latin typeface="Adobe Caslon Pro" pitchFamily="18" charset="0"/>
                    </a:rPr>
                    <a:t>Face powder</a:t>
                  </a:r>
                </a:p>
                <a:p>
                  <a:pPr marL="285750" lvl="0" indent="-285750" defTabSz="889000">
                    <a:spcBef>
                      <a:spcPct val="0"/>
                    </a:spcBef>
                    <a:buFontTx/>
                    <a:buChar char="-"/>
                  </a:pPr>
                  <a:r>
                    <a:rPr lang="en-US" sz="1600" b="1" dirty="0" smtClean="0">
                      <a:solidFill>
                        <a:schemeClr val="tx1"/>
                      </a:solidFill>
                      <a:latin typeface="Adobe Caslon Pro" pitchFamily="18" charset="0"/>
                    </a:rPr>
                    <a:t>Skin lotion, </a:t>
                  </a:r>
                </a:p>
                <a:p>
                  <a:pPr marL="285750" lvl="0" indent="-285750" defTabSz="889000">
                    <a:spcBef>
                      <a:spcPct val="0"/>
                    </a:spcBef>
                    <a:buFontTx/>
                    <a:buChar char="-"/>
                  </a:pPr>
                  <a:r>
                    <a:rPr lang="en-US" sz="1600" b="1" dirty="0" smtClean="0">
                      <a:solidFill>
                        <a:schemeClr val="tx1"/>
                      </a:solidFill>
                      <a:latin typeface="Adobe Caslon Pro" pitchFamily="18" charset="0"/>
                    </a:rPr>
                    <a:t>etc.</a:t>
                  </a:r>
                  <a:r>
                    <a:rPr lang="en-US" sz="1600" b="1" dirty="0">
                      <a:solidFill>
                        <a:schemeClr val="tx1"/>
                      </a:solidFill>
                      <a:latin typeface="Adobe Caslon Pro" pitchFamily="18" charset="0"/>
                    </a:rPr>
                    <a:t/>
                  </a:r>
                  <a:br>
                    <a:rPr lang="en-US" sz="1600" b="1" dirty="0">
                      <a:solidFill>
                        <a:schemeClr val="tx1"/>
                      </a:solidFill>
                      <a:latin typeface="Adobe Caslon Pro" pitchFamily="18" charset="0"/>
                    </a:rPr>
                  </a:br>
                  <a:endParaRPr lang="en-US" sz="1600" b="1" kern="1200" dirty="0">
                    <a:solidFill>
                      <a:schemeClr val="tx1"/>
                    </a:solidFill>
                    <a:latin typeface="Adobe Caslon Pro" pitchFamily="18" charset="0"/>
                  </a:endParaRPr>
                </a:p>
              </p:txBody>
            </p:sp>
          </p:grpSp>
          <p:grpSp>
            <p:nvGrpSpPr>
              <p:cNvPr id="12" name="Group 11"/>
              <p:cNvGrpSpPr/>
              <p:nvPr/>
            </p:nvGrpSpPr>
            <p:grpSpPr>
              <a:xfrm>
                <a:off x="3647137" y="4233868"/>
                <a:ext cx="2159992" cy="2507497"/>
                <a:chOff x="-16855" y="2138504"/>
                <a:chExt cx="3297336" cy="1318347"/>
              </a:xfrm>
              <a:scene3d>
                <a:camera prst="orthographicFront"/>
                <a:lightRig rig="threePt" dir="t">
                  <a:rot lat="0" lon="0" rev="7500000"/>
                </a:lightRig>
              </a:scene3d>
            </p:grpSpPr>
            <p:sp>
              <p:nvSpPr>
                <p:cNvPr id="13" name="Rectangle 12"/>
                <p:cNvSpPr/>
                <p:nvPr/>
              </p:nvSpPr>
              <p:spPr>
                <a:xfrm>
                  <a:off x="-16855" y="2138504"/>
                  <a:ext cx="3297336" cy="1318347"/>
                </a:xfrm>
                <a:prstGeom prst="rect">
                  <a:avLst/>
                </a:prstGeom>
                <a:solidFill>
                  <a:schemeClr val="accent3">
                    <a:lumMod val="20000"/>
                    <a:lumOff val="80000"/>
                  </a:schemeClr>
                </a:solidFill>
                <a:sp3d prstMaterial="plastic">
                  <a:bevelT w="127000" h="25400" prst="relaxedInset"/>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14" name="Rectangle 13"/>
                <p:cNvSpPr/>
                <p:nvPr/>
              </p:nvSpPr>
              <p:spPr>
                <a:xfrm>
                  <a:off x="409" y="2219132"/>
                  <a:ext cx="3096344" cy="891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en-US" sz="1600" kern="1200" dirty="0">
                    <a:solidFill>
                      <a:schemeClr val="tx1"/>
                    </a:solidFill>
                    <a:latin typeface="Adobe Caslon Pro" pitchFamily="18" charset="0"/>
                  </a:endParaRPr>
                </a:p>
              </p:txBody>
            </p:sp>
          </p:grpSp>
          <p:sp>
            <p:nvSpPr>
              <p:cNvPr id="18" name="Rectangle 17"/>
              <p:cNvSpPr/>
              <p:nvPr/>
            </p:nvSpPr>
            <p:spPr>
              <a:xfrm>
                <a:off x="6197863" y="4456009"/>
                <a:ext cx="2028328" cy="2299444"/>
              </a:xfrm>
              <a:prstGeom prst="rect">
                <a:avLst/>
              </a:prstGeom>
              <a:scene3d>
                <a:camera prst="orthographicFront"/>
                <a:lightRig rig="threePt" dir="t">
                  <a:rot lat="0" lon="0" rev="75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marL="285750" lvl="0" indent="-285750" defTabSz="889000">
                  <a:spcBef>
                    <a:spcPct val="0"/>
                  </a:spcBef>
                  <a:buFontTx/>
                  <a:buChar char="-"/>
                </a:pPr>
                <a:r>
                  <a:rPr lang="en-US" sz="1600" b="1" dirty="0" smtClean="0">
                    <a:solidFill>
                      <a:schemeClr val="tx1"/>
                    </a:solidFill>
                    <a:latin typeface="Adobe Caslon Pro" pitchFamily="18" charset="0"/>
                  </a:rPr>
                  <a:t>Hair coloring/bleaching/dying  product</a:t>
                </a:r>
              </a:p>
              <a:p>
                <a:pPr marL="285750" lvl="0" indent="-285750" defTabSz="889000">
                  <a:spcBef>
                    <a:spcPct val="0"/>
                  </a:spcBef>
                  <a:buFontTx/>
                  <a:buChar char="-"/>
                </a:pPr>
                <a:r>
                  <a:rPr lang="en-US" sz="1600" b="1" dirty="0" smtClean="0">
                    <a:solidFill>
                      <a:schemeClr val="tx1"/>
                    </a:solidFill>
                    <a:latin typeface="Adobe Caslon Pro" pitchFamily="18" charset="0"/>
                  </a:rPr>
                  <a:t>Body hair removal product</a:t>
                </a:r>
              </a:p>
              <a:p>
                <a:pPr marL="285750" lvl="0" indent="-285750" defTabSz="889000">
                  <a:spcBef>
                    <a:spcPct val="0"/>
                  </a:spcBef>
                  <a:buFontTx/>
                  <a:buChar char="-"/>
                </a:pPr>
                <a:r>
                  <a:rPr lang="en-US" sz="1600" b="1" dirty="0" smtClean="0">
                    <a:solidFill>
                      <a:schemeClr val="tx1"/>
                    </a:solidFill>
                    <a:latin typeface="Adobe Caslon Pro" pitchFamily="18" charset="0"/>
                  </a:rPr>
                  <a:t>Product in line of toothpaste</a:t>
                </a:r>
              </a:p>
              <a:p>
                <a:pPr marL="285750" lvl="0" indent="-285750" defTabSz="889000">
                  <a:spcBef>
                    <a:spcPct val="0"/>
                  </a:spcBef>
                  <a:buFontTx/>
                  <a:buChar char="-"/>
                </a:pPr>
                <a:r>
                  <a:rPr lang="en-US" sz="1600" b="1" dirty="0" smtClean="0">
                    <a:solidFill>
                      <a:schemeClr val="tx1"/>
                    </a:solidFill>
                    <a:latin typeface="Adobe Caslon Pro" pitchFamily="18" charset="0"/>
                  </a:rPr>
                  <a:t>Tooth cleaning</a:t>
                </a:r>
              </a:p>
              <a:p>
                <a:pPr marL="285750" lvl="0" indent="-285750" defTabSz="889000">
                  <a:spcBef>
                    <a:spcPct val="0"/>
                  </a:spcBef>
                  <a:buFontTx/>
                  <a:buChar char="-"/>
                </a:pPr>
                <a:r>
                  <a:rPr lang="en-US" sz="1600" b="1" dirty="0" smtClean="0">
                    <a:solidFill>
                      <a:schemeClr val="tx1"/>
                    </a:solidFill>
                    <a:latin typeface="Adobe Caslon Pro" pitchFamily="18" charset="0"/>
                  </a:rPr>
                  <a:t>Mouthwash</a:t>
                </a:r>
                <a:r>
                  <a:rPr lang="en-US" sz="1600" b="1" dirty="0">
                    <a:solidFill>
                      <a:schemeClr val="tx1"/>
                    </a:solidFill>
                    <a:latin typeface="Adobe Caslon Pro" pitchFamily="18" charset="0"/>
                  </a:rPr>
                  <a:t/>
                </a:r>
                <a:br>
                  <a:rPr lang="en-US" sz="1600" b="1" dirty="0">
                    <a:solidFill>
                      <a:schemeClr val="tx1"/>
                    </a:solidFill>
                    <a:latin typeface="Adobe Caslon Pro" pitchFamily="18" charset="0"/>
                  </a:rPr>
                </a:br>
                <a:endParaRPr lang="en-US" sz="1600" b="1" kern="1200" dirty="0">
                  <a:solidFill>
                    <a:schemeClr val="tx1"/>
                  </a:solidFill>
                  <a:latin typeface="Adobe Caslon Pro" pitchFamily="18" charset="0"/>
                </a:endParaRPr>
              </a:p>
            </p:txBody>
          </p:sp>
        </p:grpSp>
        <p:sp>
          <p:nvSpPr>
            <p:cNvPr id="19" name="Rectangle 18"/>
            <p:cNvSpPr/>
            <p:nvPr/>
          </p:nvSpPr>
          <p:spPr>
            <a:xfrm>
              <a:off x="3746077" y="4156296"/>
              <a:ext cx="2028328" cy="2299444"/>
            </a:xfrm>
            <a:prstGeom prst="rect">
              <a:avLst/>
            </a:prstGeom>
            <a:scene3d>
              <a:camera prst="orthographicFront"/>
              <a:lightRig rig="threePt" dir="t">
                <a:rot lat="0" lon="0" rev="75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marL="285750" lvl="0" indent="-285750" defTabSz="889000">
                <a:spcBef>
                  <a:spcPct val="0"/>
                </a:spcBef>
                <a:buFontTx/>
                <a:buChar char="-"/>
              </a:pPr>
              <a:r>
                <a:rPr lang="en-US" sz="1600" b="1" dirty="0" smtClean="0">
                  <a:solidFill>
                    <a:schemeClr val="tx1"/>
                  </a:solidFill>
                  <a:latin typeface="Adobe Caslon Pro" pitchFamily="18" charset="0"/>
                </a:rPr>
                <a:t>Sanitary napkins</a:t>
              </a:r>
            </a:p>
            <a:p>
              <a:pPr marL="285750" lvl="0" indent="-285750" defTabSz="889000">
                <a:spcBef>
                  <a:spcPct val="0"/>
                </a:spcBef>
                <a:buFontTx/>
                <a:buChar char="-"/>
              </a:pPr>
              <a:r>
                <a:rPr lang="en-US" sz="1600" b="1" dirty="0" smtClean="0">
                  <a:solidFill>
                    <a:schemeClr val="tx1"/>
                  </a:solidFill>
                  <a:latin typeface="Adobe Caslon Pro" pitchFamily="18" charset="0"/>
                </a:rPr>
                <a:t>Refreshing material / Wet tissue</a:t>
              </a:r>
            </a:p>
            <a:p>
              <a:pPr marL="285750" lvl="0" indent="-285750" defTabSz="889000">
                <a:spcBef>
                  <a:spcPct val="0"/>
                </a:spcBef>
                <a:buFontTx/>
                <a:buChar char="-"/>
              </a:pPr>
              <a:r>
                <a:rPr lang="en-US" sz="1600" b="1" dirty="0" smtClean="0">
                  <a:solidFill>
                    <a:schemeClr val="tx1"/>
                  </a:solidFill>
                  <a:latin typeface="Adobe Caslon Pro" pitchFamily="18" charset="0"/>
                </a:rPr>
                <a:t>Talcum powder</a:t>
              </a:r>
            </a:p>
            <a:p>
              <a:pPr marL="285750" lvl="0" indent="-285750" defTabSz="889000">
                <a:spcBef>
                  <a:spcPct val="0"/>
                </a:spcBef>
                <a:buFontTx/>
                <a:buChar char="-"/>
              </a:pPr>
              <a:r>
                <a:rPr lang="en-US" sz="1600" b="1" dirty="0" smtClean="0">
                  <a:solidFill>
                    <a:schemeClr val="tx1"/>
                  </a:solidFill>
                  <a:latin typeface="Adobe Caslon Pro" pitchFamily="18" charset="0"/>
                </a:rPr>
                <a:t>Liquid talcum</a:t>
              </a:r>
            </a:p>
            <a:p>
              <a:pPr marL="285750" lvl="0" indent="-285750" defTabSz="889000">
                <a:spcBef>
                  <a:spcPct val="0"/>
                </a:spcBef>
                <a:buFontTx/>
                <a:buChar char="-"/>
              </a:pPr>
              <a:r>
                <a:rPr lang="en-US" sz="1600" b="1" dirty="0" smtClean="0">
                  <a:solidFill>
                    <a:schemeClr val="tx1"/>
                  </a:solidFill>
                  <a:latin typeface="Adobe Caslon Pro" pitchFamily="18" charset="0"/>
                </a:rPr>
                <a:t>Product with antidandruff substance</a:t>
              </a:r>
            </a:p>
            <a:p>
              <a:pPr marL="285750" lvl="0" indent="-285750" defTabSz="889000">
                <a:spcBef>
                  <a:spcPct val="0"/>
                </a:spcBef>
                <a:buFontTx/>
                <a:buChar char="-"/>
              </a:pPr>
              <a:r>
                <a:rPr lang="en-US" sz="1600" b="1" dirty="0" smtClean="0">
                  <a:solidFill>
                    <a:schemeClr val="tx1"/>
                  </a:solidFill>
                  <a:latin typeface="Adobe Caslon Pro" pitchFamily="18" charset="0"/>
                </a:rPr>
                <a:t>Product with sunscreen substance</a:t>
              </a:r>
              <a:r>
                <a:rPr lang="en-US" sz="1600" b="1" dirty="0">
                  <a:solidFill>
                    <a:schemeClr val="tx1"/>
                  </a:solidFill>
                  <a:latin typeface="Adobe Caslon Pro" pitchFamily="18" charset="0"/>
                </a:rPr>
                <a:t/>
              </a:r>
              <a:br>
                <a:rPr lang="en-US" sz="1600" b="1" dirty="0">
                  <a:solidFill>
                    <a:schemeClr val="tx1"/>
                  </a:solidFill>
                  <a:latin typeface="Adobe Caslon Pro" pitchFamily="18" charset="0"/>
                </a:rPr>
              </a:br>
              <a:endParaRPr lang="en-US" sz="1600" b="1" kern="1200" dirty="0">
                <a:solidFill>
                  <a:schemeClr val="tx1"/>
                </a:solidFill>
                <a:latin typeface="Adobe Caslon Pro" pitchFamily="18" charset="0"/>
              </a:endParaRPr>
            </a:p>
          </p:txBody>
        </p:sp>
      </p:grpSp>
      <p:sp>
        <p:nvSpPr>
          <p:cNvPr id="21" name="Rectangle 20"/>
          <p:cNvSpPr/>
          <p:nvPr/>
        </p:nvSpPr>
        <p:spPr>
          <a:xfrm>
            <a:off x="1640287" y="2852936"/>
            <a:ext cx="1425391"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solidFill>
                  <a:srgbClr val="FF0000"/>
                </a:solidFill>
                <a:effectLst>
                  <a:outerShdw blurRad="50800" dist="39000" dir="5460000" algn="tl">
                    <a:srgbClr val="000000">
                      <a:alpha val="38000"/>
                    </a:srgbClr>
                  </a:outerShdw>
                </a:effectLst>
              </a:rPr>
              <a:t>2011</a:t>
            </a:r>
            <a:endParaRPr lang="en-US" sz="5400" b="1" cap="none" spc="0" dirty="0">
              <a:ln w="11430"/>
              <a:solidFill>
                <a:srgbClr val="FF0000"/>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xmlns="" val="1408678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additive="base">
                                        <p:cTn id="17" dur="500" fill="hold"/>
                                        <p:tgtEl>
                                          <p:spTgt spid="21"/>
                                        </p:tgtEl>
                                        <p:attrNameLst>
                                          <p:attrName>ppt_x</p:attrName>
                                        </p:attrNameLst>
                                      </p:cBhvr>
                                      <p:tavLst>
                                        <p:tav tm="0">
                                          <p:val>
                                            <p:strVal val="#ppt_x"/>
                                          </p:val>
                                        </p:tav>
                                        <p:tav tm="100000">
                                          <p:val>
                                            <p:strVal val="#ppt_x"/>
                                          </p:val>
                                        </p:tav>
                                      </p:tavLst>
                                    </p:anim>
                                    <p:anim calcmode="lin" valueType="num">
                                      <p:cBhvr additive="base">
                                        <p:cTn id="1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823080" y="476672"/>
            <a:ext cx="5547967" cy="954107"/>
          </a:xfrm>
          <a:prstGeom prst="rect">
            <a:avLst/>
          </a:prstGeom>
          <a:solidFill>
            <a:schemeClr val="accent2">
              <a:lumMod val="50000"/>
            </a:schemeClr>
          </a:solidFill>
          <a:scene3d>
            <a:camera prst="orthographicFront"/>
            <a:lightRig rig="threePt" dir="t"/>
          </a:scene3d>
          <a:sp3d prstMaterial="metal">
            <a:bevelT/>
          </a:sp3d>
        </p:spPr>
        <p:txBody>
          <a:bodyPr wrap="square"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Cosmetics Pre-Marketing Control</a:t>
            </a:r>
            <a:endParaRPr lang="en-US" sz="2800" b="1" dirty="0">
              <a:solidFill>
                <a:schemeClr val="bg1"/>
              </a:solidFill>
              <a:effectLst>
                <a:outerShdw blurRad="38100" dist="38100" dir="2700000" algn="tl">
                  <a:srgbClr val="000000">
                    <a:alpha val="43137"/>
                  </a:srgbClr>
                </a:outerShdw>
              </a:effectLst>
            </a:endParaRPr>
          </a:p>
        </p:txBody>
      </p:sp>
      <p:grpSp>
        <p:nvGrpSpPr>
          <p:cNvPr id="9" name="Group 8"/>
          <p:cNvGrpSpPr/>
          <p:nvPr/>
        </p:nvGrpSpPr>
        <p:grpSpPr>
          <a:xfrm>
            <a:off x="1504965" y="1934426"/>
            <a:ext cx="6096000" cy="477105"/>
            <a:chOff x="0" y="5088449"/>
            <a:chExt cx="6096000" cy="477105"/>
          </a:xfrm>
          <a:scene3d>
            <a:camera prst="orthographicFront"/>
            <a:lightRig rig="chilly" dir="t"/>
          </a:scene3d>
        </p:grpSpPr>
        <p:sp>
          <p:nvSpPr>
            <p:cNvPr id="10" name="Rectangle 9"/>
            <p:cNvSpPr/>
            <p:nvPr/>
          </p:nvSpPr>
          <p:spPr>
            <a:xfrm>
              <a:off x="0" y="5088449"/>
              <a:ext cx="6096000" cy="477105"/>
            </a:xfrm>
            <a:prstGeom prst="rect">
              <a:avLst/>
            </a:prstGeom>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1" name="Rectangle 10"/>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600" kern="1200" dirty="0" smtClean="0">
                  <a:latin typeface="Adobe Caslon Pro" pitchFamily="18" charset="0"/>
                </a:rPr>
                <a:t>Notification</a:t>
              </a:r>
              <a:endParaRPr lang="en-US" sz="1600" kern="1200" dirty="0">
                <a:latin typeface="Adobe Caslon Pro" pitchFamily="18" charset="0"/>
              </a:endParaRPr>
            </a:p>
          </p:txBody>
        </p:sp>
      </p:grpSp>
      <p:grpSp>
        <p:nvGrpSpPr>
          <p:cNvPr id="12" name="Group 11"/>
          <p:cNvGrpSpPr/>
          <p:nvPr/>
        </p:nvGrpSpPr>
        <p:grpSpPr>
          <a:xfrm>
            <a:off x="1565696" y="3924874"/>
            <a:ext cx="6096000" cy="477105"/>
            <a:chOff x="0" y="5088449"/>
            <a:chExt cx="6096000" cy="477105"/>
          </a:xfrm>
          <a:scene3d>
            <a:camera prst="orthographicFront"/>
            <a:lightRig rig="chilly" dir="t"/>
          </a:scene3d>
        </p:grpSpPr>
        <p:sp>
          <p:nvSpPr>
            <p:cNvPr id="13" name="Rectangle 12"/>
            <p:cNvSpPr/>
            <p:nvPr/>
          </p:nvSpPr>
          <p:spPr>
            <a:xfrm>
              <a:off x="0" y="5088449"/>
              <a:ext cx="6096000" cy="477105"/>
            </a:xfrm>
            <a:prstGeom prst="rect">
              <a:avLst/>
            </a:prstGeom>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4" name="Rectangle 13"/>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600" kern="1200" dirty="0" smtClean="0">
                  <a:latin typeface="Adobe Caslon Pro" pitchFamily="18" charset="0"/>
                </a:rPr>
                <a:t>Registration</a:t>
              </a:r>
              <a:endParaRPr lang="en-US" sz="1600" kern="1200" dirty="0">
                <a:latin typeface="Adobe Caslon Pro" pitchFamily="18" charset="0"/>
              </a:endParaRPr>
            </a:p>
          </p:txBody>
        </p:sp>
      </p:grpSp>
      <p:sp>
        <p:nvSpPr>
          <p:cNvPr id="15" name="Rectangle 14"/>
          <p:cNvSpPr/>
          <p:nvPr/>
        </p:nvSpPr>
        <p:spPr>
          <a:xfrm>
            <a:off x="1545453" y="2411531"/>
            <a:ext cx="6055512" cy="1169551"/>
          </a:xfrm>
          <a:prstGeom prst="rect">
            <a:avLst/>
          </a:prstGeom>
        </p:spPr>
        <p:txBody>
          <a:bodyPr wrap="square">
            <a:spAutoFit/>
          </a:bodyPr>
          <a:lstStyle/>
          <a:p>
            <a:pPr algn="just"/>
            <a:r>
              <a:rPr lang="en-US" sz="1400" dirty="0">
                <a:latin typeface="+mj-lt"/>
              </a:rPr>
              <a:t>This is applicable to the controlled cosmetics classified in the ministerial notification. Either type of products or ingredients used classify the controlled cosmetics. For instance, products such as talcum powder and liquid talcum are classified as controlled cosmetics as well as those products containing ingredients such as zinc </a:t>
            </a:r>
            <a:r>
              <a:rPr lang="en-US" sz="1400" dirty="0" err="1">
                <a:latin typeface="+mj-lt"/>
              </a:rPr>
              <a:t>pyrithione</a:t>
            </a:r>
            <a:r>
              <a:rPr lang="en-US" sz="1400" dirty="0">
                <a:latin typeface="+mj-lt"/>
              </a:rPr>
              <a:t> or </a:t>
            </a:r>
            <a:r>
              <a:rPr lang="en-US" sz="1400" dirty="0" err="1">
                <a:latin typeface="+mj-lt"/>
              </a:rPr>
              <a:t>oxybenzone</a:t>
            </a:r>
            <a:r>
              <a:rPr lang="en-US" sz="1400" dirty="0">
                <a:latin typeface="+mj-lt"/>
              </a:rPr>
              <a:t>, etc.</a:t>
            </a:r>
          </a:p>
        </p:txBody>
      </p:sp>
      <p:sp>
        <p:nvSpPr>
          <p:cNvPr id="16" name="Rectangle 15"/>
          <p:cNvSpPr/>
          <p:nvPr/>
        </p:nvSpPr>
        <p:spPr>
          <a:xfrm>
            <a:off x="1565697" y="4427327"/>
            <a:ext cx="6055512" cy="1169551"/>
          </a:xfrm>
          <a:prstGeom prst="rect">
            <a:avLst/>
          </a:prstGeom>
        </p:spPr>
        <p:txBody>
          <a:bodyPr wrap="square">
            <a:spAutoFit/>
          </a:bodyPr>
          <a:lstStyle/>
          <a:p>
            <a:pPr algn="just"/>
            <a:r>
              <a:rPr lang="en-US" sz="1400" dirty="0">
                <a:latin typeface="+mj-lt"/>
              </a:rPr>
              <a:t>As part of the notion supporting the enactment of the Cosmetic Act of B.E.2535 (1992), its purpose is to strengthen the standard of manufacture; and the registration of cosmetic products clearly reflects this through the registration requirements. The registration procedure focuses mainly on the manufacturing processes such as production and quality control.</a:t>
            </a:r>
          </a:p>
        </p:txBody>
      </p:sp>
    </p:spTree>
    <p:extLst>
      <p:ext uri="{BB962C8B-B14F-4D97-AF65-F5344CB8AC3E}">
        <p14:creationId xmlns:p14="http://schemas.microsoft.com/office/powerpoint/2010/main" xmlns="" val="1042311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1000"/>
                                        <p:tgtEl>
                                          <p:spTgt spid="12"/>
                                        </p:tgtEl>
                                      </p:cBhvr>
                                    </p:animEffect>
                                    <p:anim calcmode="lin" valueType="num">
                                      <p:cBhvr>
                                        <p:cTn id="27" dur="1000" fill="hold"/>
                                        <p:tgtEl>
                                          <p:spTgt spid="12"/>
                                        </p:tgtEl>
                                        <p:attrNameLst>
                                          <p:attrName>ppt_x</p:attrName>
                                        </p:attrNameLst>
                                      </p:cBhvr>
                                      <p:tavLst>
                                        <p:tav tm="0">
                                          <p:val>
                                            <p:strVal val="#ppt_x"/>
                                          </p:val>
                                        </p:tav>
                                        <p:tav tm="100000">
                                          <p:val>
                                            <p:strVal val="#ppt_x"/>
                                          </p:val>
                                        </p:tav>
                                      </p:tavLst>
                                    </p:anim>
                                    <p:anim calcmode="lin" valueType="num">
                                      <p:cBhvr>
                                        <p:cTn id="2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xmlns="" val="3646977779"/>
              </p:ext>
            </p:extLst>
          </p:nvPr>
        </p:nvGraphicFramePr>
        <p:xfrm>
          <a:off x="599967" y="1196752"/>
          <a:ext cx="8088081" cy="5177536"/>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008253"/>
                <a:gridCol w="4079828"/>
              </a:tblGrid>
              <a:tr h="370840">
                <a:tc>
                  <a:txBody>
                    <a:bodyPr/>
                    <a:lstStyle/>
                    <a:p>
                      <a:pPr algn="ctr">
                        <a:lnSpc>
                          <a:spcPct val="130000"/>
                        </a:lnSpc>
                      </a:pPr>
                      <a:endParaRPr lang="en-US" sz="1400" b="0" dirty="0">
                        <a:latin typeface="Adobe Caslon Pro" pitchFamily="18" charset="0"/>
                      </a:endParaRPr>
                    </a:p>
                  </a:txBody>
                  <a:tcPr/>
                </a:tc>
                <a:tc>
                  <a:txBody>
                    <a:bodyPr/>
                    <a:lstStyle/>
                    <a:p>
                      <a:pPr algn="ctr">
                        <a:lnSpc>
                          <a:spcPct val="130000"/>
                        </a:lnSpc>
                      </a:pPr>
                      <a:endParaRPr lang="en-US" sz="1400" b="0" dirty="0">
                        <a:latin typeface="Adobe Caslon Pro" pitchFamily="18" charset="0"/>
                      </a:endParaRPr>
                    </a:p>
                  </a:txBody>
                  <a:tcPr/>
                </a:tc>
              </a:tr>
              <a:tr h="370840">
                <a:tc>
                  <a:txBody>
                    <a:bodyPr/>
                    <a:lstStyle/>
                    <a:p>
                      <a:pPr marL="342900" lvl="0" indent="-342900">
                        <a:lnSpc>
                          <a:spcPct val="130000"/>
                        </a:lnSpc>
                        <a:buAutoNum type="arabicPeriod"/>
                      </a:pPr>
                      <a:r>
                        <a:rPr kumimoji="0" lang="en-US" sz="1400" b="0" kern="1200" dirty="0" smtClean="0">
                          <a:solidFill>
                            <a:schemeClr val="dk1"/>
                          </a:solidFill>
                          <a:effectLst/>
                          <a:latin typeface="+mj-lt"/>
                          <a:ea typeface="+mn-ea"/>
                          <a:cs typeface="+mn-cs"/>
                        </a:rPr>
                        <a:t>Application form and attachments</a:t>
                      </a:r>
                    </a:p>
                    <a:p>
                      <a:pPr marL="342900" marR="0" lvl="0" indent="-342900" algn="l" defTabSz="914400" rtl="0" eaLnBrk="1" fontAlgn="auto" latinLnBrk="0" hangingPunct="1">
                        <a:lnSpc>
                          <a:spcPct val="130000"/>
                        </a:lnSpc>
                        <a:spcBef>
                          <a:spcPts val="0"/>
                        </a:spcBef>
                        <a:spcAft>
                          <a:spcPts val="0"/>
                        </a:spcAft>
                        <a:buClrTx/>
                        <a:buSzTx/>
                        <a:buFontTx/>
                        <a:buAutoNum type="arabicPeriod"/>
                        <a:tabLst/>
                        <a:defRPr/>
                      </a:pPr>
                      <a:r>
                        <a:rPr kumimoji="0" lang="en-US" sz="1400" b="0" kern="1200" dirty="0" smtClean="0">
                          <a:solidFill>
                            <a:schemeClr val="dk1"/>
                          </a:solidFill>
                          <a:effectLst/>
                          <a:latin typeface="+mj-lt"/>
                          <a:ea typeface="+mn-ea"/>
                          <a:cs typeface="+mn-cs"/>
                        </a:rPr>
                        <a:t>Master formula certified by authorized person</a:t>
                      </a:r>
                    </a:p>
                    <a:p>
                      <a:pPr marL="342900" marR="0" lvl="0" indent="-342900" algn="l" defTabSz="914400" rtl="0" eaLnBrk="1" fontAlgn="auto" latinLnBrk="0" hangingPunct="1">
                        <a:lnSpc>
                          <a:spcPct val="130000"/>
                        </a:lnSpc>
                        <a:spcBef>
                          <a:spcPts val="0"/>
                        </a:spcBef>
                        <a:spcAft>
                          <a:spcPts val="0"/>
                        </a:spcAft>
                        <a:buClrTx/>
                        <a:buSzTx/>
                        <a:buFontTx/>
                        <a:buAutoNum type="arabicPeriod"/>
                        <a:tabLst/>
                        <a:defRPr/>
                      </a:pPr>
                      <a:r>
                        <a:rPr kumimoji="0" lang="en-US" sz="1400" b="0" kern="1200" dirty="0" smtClean="0">
                          <a:solidFill>
                            <a:schemeClr val="dk1"/>
                          </a:solidFill>
                          <a:effectLst/>
                          <a:latin typeface="+mj-lt"/>
                          <a:ea typeface="+mn-ea"/>
                          <a:cs typeface="+mn-cs"/>
                        </a:rPr>
                        <a:t>Certificate of free sale (for importation of products) duly notarized by the Thai Embassy</a:t>
                      </a:r>
                    </a:p>
                    <a:p>
                      <a:pPr marL="342900" marR="0" lvl="0" indent="-342900" algn="l" defTabSz="914400" rtl="0" eaLnBrk="1" fontAlgn="auto" latinLnBrk="0" hangingPunct="1">
                        <a:lnSpc>
                          <a:spcPct val="130000"/>
                        </a:lnSpc>
                        <a:spcBef>
                          <a:spcPts val="0"/>
                        </a:spcBef>
                        <a:spcAft>
                          <a:spcPts val="0"/>
                        </a:spcAft>
                        <a:buClrTx/>
                        <a:buSzTx/>
                        <a:buFontTx/>
                        <a:buAutoNum type="arabicPeriod"/>
                        <a:tabLst/>
                        <a:defRPr/>
                      </a:pPr>
                      <a:r>
                        <a:rPr kumimoji="0" lang="en-US" sz="1400" b="0" kern="1200" dirty="0" smtClean="0">
                          <a:solidFill>
                            <a:schemeClr val="dk1"/>
                          </a:solidFill>
                          <a:effectLst/>
                          <a:latin typeface="+mj-lt"/>
                          <a:ea typeface="+mn-ea"/>
                          <a:cs typeface="+mn-cs"/>
                        </a:rPr>
                        <a:t>Corporate registration issued by the Ministry of Commerce of Thailand</a:t>
                      </a:r>
                    </a:p>
                    <a:p>
                      <a:pPr marL="342900" marR="0" lvl="0" indent="-342900" algn="l" defTabSz="914400" rtl="0" eaLnBrk="1" fontAlgn="auto" latinLnBrk="0" hangingPunct="1">
                        <a:lnSpc>
                          <a:spcPct val="130000"/>
                        </a:lnSpc>
                        <a:spcBef>
                          <a:spcPts val="0"/>
                        </a:spcBef>
                        <a:spcAft>
                          <a:spcPts val="0"/>
                        </a:spcAft>
                        <a:buClrTx/>
                        <a:buSzTx/>
                        <a:buFontTx/>
                        <a:buAutoNum type="arabicPeriod"/>
                        <a:tabLst/>
                        <a:defRPr/>
                      </a:pPr>
                      <a:r>
                        <a:rPr kumimoji="0" lang="en-US" sz="1400" b="0" kern="1200" dirty="0" smtClean="0">
                          <a:solidFill>
                            <a:schemeClr val="dk1"/>
                          </a:solidFill>
                          <a:effectLst/>
                          <a:latin typeface="+mj-lt"/>
                          <a:ea typeface="+mn-ea"/>
                          <a:cs typeface="+mn-cs"/>
                        </a:rPr>
                        <a:t>Labeling information</a:t>
                      </a:r>
                    </a:p>
                    <a:p>
                      <a:pPr marL="342900" lvl="0" indent="-342900">
                        <a:lnSpc>
                          <a:spcPct val="130000"/>
                        </a:lnSpc>
                        <a:buAutoNum type="arabicPeriod"/>
                      </a:pPr>
                      <a:endParaRPr kumimoji="0" lang="en-US" sz="1400" b="0" kern="1200" dirty="0" smtClean="0">
                        <a:solidFill>
                          <a:schemeClr val="dk1"/>
                        </a:solidFill>
                        <a:effectLst/>
                        <a:latin typeface="Adobe Caslon Pro" pitchFamily="18" charset="0"/>
                        <a:ea typeface="+mn-ea"/>
                        <a:cs typeface="+mn-cs"/>
                      </a:endParaRPr>
                    </a:p>
                    <a:p>
                      <a:pPr>
                        <a:lnSpc>
                          <a:spcPct val="130000"/>
                        </a:lnSpc>
                      </a:pPr>
                      <a:endParaRPr lang="en-US" sz="1400" b="0" dirty="0">
                        <a:latin typeface="Adobe Caslon Pro" pitchFamily="18" charset="0"/>
                      </a:endParaRPr>
                    </a:p>
                  </a:txBody>
                  <a:tcPr/>
                </a:tc>
                <a:tc>
                  <a:txBody>
                    <a:bodyPr/>
                    <a:lstStyle/>
                    <a:p>
                      <a:pPr marL="342900" lvl="0" indent="-342900">
                        <a:lnSpc>
                          <a:spcPct val="130000"/>
                        </a:lnSpc>
                        <a:buAutoNum type="arabicPeriod"/>
                      </a:pPr>
                      <a:r>
                        <a:rPr lang="en-US" sz="1400" b="0" dirty="0" smtClean="0">
                          <a:latin typeface="+mj-lt"/>
                        </a:rPr>
                        <a:t>Application form and attachments</a:t>
                      </a:r>
                    </a:p>
                    <a:p>
                      <a:pPr marL="342900" indent="-342900">
                        <a:lnSpc>
                          <a:spcPct val="130000"/>
                        </a:lnSpc>
                        <a:buFontTx/>
                        <a:buAutoNum type="arabicPeriod"/>
                      </a:pPr>
                      <a:r>
                        <a:rPr lang="en-US" sz="1400" b="0" dirty="0" smtClean="0">
                          <a:latin typeface="+mj-lt"/>
                        </a:rPr>
                        <a:t>Master formula certified by authorized person</a:t>
                      </a:r>
                    </a:p>
                    <a:p>
                      <a:pPr marL="342900" indent="-342900">
                        <a:lnSpc>
                          <a:spcPct val="130000"/>
                        </a:lnSpc>
                        <a:buFontTx/>
                        <a:buAutoNum type="arabicPeriod"/>
                      </a:pPr>
                      <a:r>
                        <a:rPr lang="en-US" sz="1400" b="0" dirty="0" smtClean="0">
                          <a:latin typeface="+mj-lt"/>
                        </a:rPr>
                        <a:t>Certificate of free sale (for importation of products) duly notarized by the Thai Embassy</a:t>
                      </a:r>
                    </a:p>
                    <a:p>
                      <a:pPr marL="342900" indent="-342900">
                        <a:lnSpc>
                          <a:spcPct val="130000"/>
                        </a:lnSpc>
                        <a:buFontTx/>
                        <a:buAutoNum type="arabicPeriod"/>
                      </a:pPr>
                      <a:r>
                        <a:rPr lang="en-US" sz="1400" b="0" dirty="0" smtClean="0">
                          <a:latin typeface="+mj-lt"/>
                        </a:rPr>
                        <a:t>Corporation registration issued by the Ministry of Commerce of Thailand</a:t>
                      </a:r>
                    </a:p>
                    <a:p>
                      <a:pPr marL="342900" indent="-342900">
                        <a:lnSpc>
                          <a:spcPct val="130000"/>
                        </a:lnSpc>
                        <a:buFontTx/>
                        <a:buAutoNum type="arabicPeriod"/>
                      </a:pPr>
                      <a:r>
                        <a:rPr lang="en-US" sz="1400" b="0" dirty="0" smtClean="0">
                          <a:latin typeface="+mj-lt"/>
                        </a:rPr>
                        <a:t>Labeling information</a:t>
                      </a:r>
                    </a:p>
                    <a:p>
                      <a:pPr marL="342900" indent="-342900">
                        <a:lnSpc>
                          <a:spcPct val="130000"/>
                        </a:lnSpc>
                        <a:buFontTx/>
                        <a:buAutoNum type="arabicPeriod"/>
                      </a:pPr>
                      <a:r>
                        <a:rPr lang="en-US" sz="1400" b="0" dirty="0" smtClean="0">
                          <a:latin typeface="+mj-lt"/>
                        </a:rPr>
                        <a:t>Analysis method approved by the Medical Sciences Department of the Thai Ministry of Public Health</a:t>
                      </a:r>
                    </a:p>
                    <a:p>
                      <a:pPr marL="342900" indent="-342900">
                        <a:lnSpc>
                          <a:spcPct val="130000"/>
                        </a:lnSpc>
                        <a:buFontTx/>
                        <a:buAutoNum type="arabicPeriod"/>
                      </a:pPr>
                      <a:r>
                        <a:rPr lang="en-US" sz="1400" b="0" dirty="0" smtClean="0">
                          <a:latin typeface="+mj-lt"/>
                        </a:rPr>
                        <a:t>Storage direction</a:t>
                      </a:r>
                    </a:p>
                    <a:p>
                      <a:pPr marL="342900" indent="-342900">
                        <a:lnSpc>
                          <a:spcPct val="130000"/>
                        </a:lnSpc>
                        <a:buFontTx/>
                        <a:buAutoNum type="arabicPeriod"/>
                      </a:pPr>
                      <a:r>
                        <a:rPr lang="en-US" sz="1400" b="0" dirty="0" smtClean="0">
                          <a:latin typeface="+mj-lt"/>
                        </a:rPr>
                        <a:t>Photocopy of sample permit</a:t>
                      </a:r>
                    </a:p>
                    <a:p>
                      <a:pPr marL="342900" indent="-342900">
                        <a:lnSpc>
                          <a:spcPct val="130000"/>
                        </a:lnSpc>
                        <a:buFontTx/>
                        <a:buAutoNum type="arabicPeriod"/>
                      </a:pPr>
                      <a:r>
                        <a:rPr lang="en-US" sz="1400" b="0" dirty="0" smtClean="0">
                          <a:latin typeface="+mj-lt"/>
                        </a:rPr>
                        <a:t>Batch process</a:t>
                      </a:r>
                    </a:p>
                    <a:p>
                      <a:pPr marL="342900" indent="-342900">
                        <a:lnSpc>
                          <a:spcPct val="130000"/>
                        </a:lnSpc>
                        <a:buFontTx/>
                        <a:buAutoNum type="arabicPeriod"/>
                      </a:pPr>
                      <a:r>
                        <a:rPr lang="en-US" sz="1400" b="0" dirty="0" smtClean="0">
                          <a:latin typeface="+mj-lt"/>
                        </a:rPr>
                        <a:t>Sample products</a:t>
                      </a:r>
                    </a:p>
                    <a:p>
                      <a:pPr marL="342900" indent="-342900">
                        <a:lnSpc>
                          <a:spcPct val="130000"/>
                        </a:lnSpc>
                        <a:buFontTx/>
                        <a:buAutoNum type="arabicPeriod"/>
                      </a:pPr>
                      <a:r>
                        <a:rPr lang="en-US" sz="1400" b="0" dirty="0" smtClean="0">
                          <a:latin typeface="+mj-lt"/>
                        </a:rPr>
                        <a:t>Photocopy of draft label</a:t>
                      </a:r>
                    </a:p>
                    <a:p>
                      <a:pPr marL="342900" indent="-342900">
                        <a:lnSpc>
                          <a:spcPct val="130000"/>
                        </a:lnSpc>
                        <a:buFontTx/>
                        <a:buAutoNum type="arabicPeriod"/>
                      </a:pPr>
                      <a:r>
                        <a:rPr lang="en-US" sz="1400" b="0" dirty="0" smtClean="0">
                          <a:latin typeface="+mj-lt"/>
                        </a:rPr>
                        <a:t>Documents indicating evidence for supporting claims</a:t>
                      </a:r>
                      <a:endParaRPr lang="en-US" sz="1400" b="0" dirty="0">
                        <a:latin typeface="+mj-lt"/>
                      </a:endParaRPr>
                    </a:p>
                  </a:txBody>
                  <a:tcPr/>
                </a:tc>
              </a:tr>
            </a:tbl>
          </a:graphicData>
        </a:graphic>
      </p:graphicFrame>
      <p:sp>
        <p:nvSpPr>
          <p:cNvPr id="2" name="TextBox 1"/>
          <p:cNvSpPr txBox="1"/>
          <p:nvPr/>
        </p:nvSpPr>
        <p:spPr>
          <a:xfrm>
            <a:off x="1187624" y="1268760"/>
            <a:ext cx="3087255" cy="369332"/>
          </a:xfrm>
          <a:prstGeom prst="rect">
            <a:avLst/>
          </a:prstGeom>
          <a:solidFill>
            <a:schemeClr val="accent1"/>
          </a:solidFill>
          <a:scene3d>
            <a:camera prst="orthographicFront"/>
            <a:lightRig rig="threePt" dir="t"/>
          </a:scene3d>
          <a:sp3d extrusionH="38100">
            <a:bevelT/>
          </a:sp3d>
        </p:spPr>
        <p:txBody>
          <a:bodyPr wrap="none" rtlCol="0">
            <a:spAutoFit/>
          </a:bodyPr>
          <a:lstStyle/>
          <a:p>
            <a:r>
              <a:rPr lang="en-US" b="1" dirty="0" smtClean="0">
                <a:solidFill>
                  <a:schemeClr val="bg1"/>
                </a:solidFill>
                <a:latin typeface="Adobe Caslon Pro" pitchFamily="18" charset="0"/>
              </a:rPr>
              <a:t>Requirements for Notification </a:t>
            </a:r>
            <a:endParaRPr lang="en-US" b="1" dirty="0">
              <a:solidFill>
                <a:schemeClr val="bg1"/>
              </a:solidFill>
              <a:latin typeface="Adobe Caslon Pro" pitchFamily="18" charset="0"/>
            </a:endParaRPr>
          </a:p>
        </p:txBody>
      </p:sp>
      <p:sp>
        <p:nvSpPr>
          <p:cNvPr id="6" name="TextBox 5"/>
          <p:cNvSpPr txBox="1"/>
          <p:nvPr/>
        </p:nvSpPr>
        <p:spPr>
          <a:xfrm>
            <a:off x="5144276" y="1268760"/>
            <a:ext cx="3053144" cy="369332"/>
          </a:xfrm>
          <a:prstGeom prst="rect">
            <a:avLst/>
          </a:prstGeom>
          <a:solidFill>
            <a:schemeClr val="accent1"/>
          </a:solidFill>
          <a:scene3d>
            <a:camera prst="orthographicFront"/>
            <a:lightRig rig="threePt" dir="t"/>
          </a:scene3d>
          <a:sp3d extrusionH="38100">
            <a:bevelT/>
          </a:sp3d>
        </p:spPr>
        <p:txBody>
          <a:bodyPr wrap="none" rtlCol="0">
            <a:spAutoFit/>
          </a:bodyPr>
          <a:lstStyle/>
          <a:p>
            <a:r>
              <a:rPr lang="en-US" b="1" dirty="0">
                <a:solidFill>
                  <a:schemeClr val="bg1"/>
                </a:solidFill>
                <a:latin typeface="Adobe Caslon Pro" pitchFamily="18" charset="0"/>
              </a:rPr>
              <a:t>Requirements for </a:t>
            </a:r>
            <a:r>
              <a:rPr lang="en-US" b="1" dirty="0" smtClean="0">
                <a:solidFill>
                  <a:schemeClr val="bg1"/>
                </a:solidFill>
                <a:latin typeface="Adobe Caslon Pro" pitchFamily="18" charset="0"/>
              </a:rPr>
              <a:t>Registration</a:t>
            </a:r>
            <a:endParaRPr lang="en-US" b="1" dirty="0">
              <a:solidFill>
                <a:schemeClr val="bg1"/>
              </a:solidFill>
              <a:latin typeface="Adobe Caslon Pro" pitchFamily="18" charset="0"/>
            </a:endParaRPr>
          </a:p>
        </p:txBody>
      </p:sp>
      <p:grpSp>
        <p:nvGrpSpPr>
          <p:cNvPr id="8" name="Group 7"/>
          <p:cNvGrpSpPr/>
          <p:nvPr/>
        </p:nvGrpSpPr>
        <p:grpSpPr>
          <a:xfrm>
            <a:off x="947614" y="620688"/>
            <a:ext cx="7272808" cy="477105"/>
            <a:chOff x="0" y="5088449"/>
            <a:chExt cx="6096000" cy="477105"/>
          </a:xfrm>
          <a:scene3d>
            <a:camera prst="orthographicFront"/>
            <a:lightRig rig="chilly" dir="t"/>
          </a:scene3d>
        </p:grpSpPr>
        <p:sp>
          <p:nvSpPr>
            <p:cNvPr id="9" name="Rectangle 8"/>
            <p:cNvSpPr/>
            <p:nvPr/>
          </p:nvSpPr>
          <p:spPr>
            <a:xfrm>
              <a:off x="0" y="5088449"/>
              <a:ext cx="6096000" cy="477105"/>
            </a:xfrm>
            <a:prstGeom prst="rect">
              <a:avLst/>
            </a:prstGeom>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0" name="Rectangle 9"/>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2400" b="1" dirty="0" smtClean="0">
                  <a:latin typeface="+mj-lt"/>
                </a:rPr>
                <a:t>Requirement for Pre-Marketing Control</a:t>
              </a:r>
              <a:endParaRPr lang="en-US" sz="2400" b="1" kern="1200" dirty="0">
                <a:latin typeface="+mj-lt"/>
              </a:endParaRPr>
            </a:p>
          </p:txBody>
        </p:sp>
      </p:grpSp>
    </p:spTree>
    <p:extLst>
      <p:ext uri="{BB962C8B-B14F-4D97-AF65-F5344CB8AC3E}">
        <p14:creationId xmlns:p14="http://schemas.microsoft.com/office/powerpoint/2010/main" xmlns="" val="2155171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2"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heel(2)">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xmlns="" val="1482685090"/>
              </p:ext>
            </p:extLst>
          </p:nvPr>
        </p:nvGraphicFramePr>
        <p:xfrm>
          <a:off x="1907704" y="908720"/>
          <a:ext cx="6096000" cy="5567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2555776" y="156558"/>
            <a:ext cx="4572000" cy="523220"/>
          </a:xfrm>
          <a:prstGeom prst="rect">
            <a:avLst/>
          </a:prstGeom>
          <a:solidFill>
            <a:schemeClr val="accent2">
              <a:lumMod val="50000"/>
            </a:schemeClr>
          </a:solidFill>
          <a:scene3d>
            <a:camera prst="orthographicFront"/>
            <a:lightRig rig="threePt" dir="t"/>
          </a:scene3d>
          <a:sp3d prstMaterial="metal">
            <a:bevelT/>
          </a:sp3d>
        </p:spPr>
        <p:txBody>
          <a:bodyPr>
            <a:spAutoFit/>
          </a:bodyPr>
          <a:lstStyle/>
          <a:p>
            <a:pPr algn="ctr"/>
            <a:r>
              <a:rPr lang="en-US" sz="2800" b="1" dirty="0" smtClean="0">
                <a:solidFill>
                  <a:schemeClr val="bg1"/>
                </a:solidFill>
                <a:effectLst>
                  <a:outerShdw blurRad="38100" dist="38100" dir="2700000" algn="tl">
                    <a:srgbClr val="000000">
                      <a:alpha val="43137"/>
                    </a:srgbClr>
                  </a:outerShdw>
                </a:effectLst>
              </a:rPr>
              <a:t>FDA Registration Process</a:t>
            </a:r>
            <a:endParaRPr lang="en-US"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043553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graphicEl>
                                              <a:dgm id="{C220BE57-C954-4513-A41C-E836C16AA9EC}"/>
                                            </p:graphicEl>
                                          </p:spTgt>
                                        </p:tgtEl>
                                        <p:attrNameLst>
                                          <p:attrName>style.visibility</p:attrName>
                                        </p:attrNameLst>
                                      </p:cBhvr>
                                      <p:to>
                                        <p:strVal val="visible"/>
                                      </p:to>
                                    </p:set>
                                    <p:anim calcmode="lin" valueType="num">
                                      <p:cBhvr additive="base">
                                        <p:cTn id="12" dur="500" fill="hold"/>
                                        <p:tgtEl>
                                          <p:spTgt spid="4">
                                            <p:graphicEl>
                                              <a:dgm id="{C220BE57-C954-4513-A41C-E836C16AA9EC}"/>
                                            </p:graphic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graphicEl>
                                              <a:dgm id="{C220BE57-C954-4513-A41C-E836C16AA9EC}"/>
                                            </p:graphic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graphicEl>
                                              <a:dgm id="{A0E66BC2-151F-4147-828F-40E3AFC1C1C5}"/>
                                            </p:graphicEl>
                                          </p:spTgt>
                                        </p:tgtEl>
                                        <p:attrNameLst>
                                          <p:attrName>style.visibility</p:attrName>
                                        </p:attrNameLst>
                                      </p:cBhvr>
                                      <p:to>
                                        <p:strVal val="visible"/>
                                      </p:to>
                                    </p:set>
                                    <p:anim calcmode="lin" valueType="num">
                                      <p:cBhvr additive="base">
                                        <p:cTn id="18" dur="500" fill="hold"/>
                                        <p:tgtEl>
                                          <p:spTgt spid="4">
                                            <p:graphicEl>
                                              <a:dgm id="{A0E66BC2-151F-4147-828F-40E3AFC1C1C5}"/>
                                            </p:graphic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graphicEl>
                                              <a:dgm id="{A0E66BC2-151F-4147-828F-40E3AFC1C1C5}"/>
                                            </p:graphic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
                                            <p:graphicEl>
                                              <a:dgm id="{D86FE9A8-424B-4485-AE93-A71BF069E82D}"/>
                                            </p:graphicEl>
                                          </p:spTgt>
                                        </p:tgtEl>
                                        <p:attrNameLst>
                                          <p:attrName>style.visibility</p:attrName>
                                        </p:attrNameLst>
                                      </p:cBhvr>
                                      <p:to>
                                        <p:strVal val="visible"/>
                                      </p:to>
                                    </p:set>
                                    <p:anim calcmode="lin" valueType="num">
                                      <p:cBhvr additive="base">
                                        <p:cTn id="24" dur="500" fill="hold"/>
                                        <p:tgtEl>
                                          <p:spTgt spid="4">
                                            <p:graphicEl>
                                              <a:dgm id="{D86FE9A8-424B-4485-AE93-A71BF069E82D}"/>
                                            </p:graphic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graphicEl>
                                              <a:dgm id="{D86FE9A8-424B-4485-AE93-A71BF069E82D}"/>
                                            </p:graphic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
                                            <p:graphicEl>
                                              <a:dgm id="{BD80AC28-00B3-4630-8CC0-312F69B2A623}"/>
                                            </p:graphicEl>
                                          </p:spTgt>
                                        </p:tgtEl>
                                        <p:attrNameLst>
                                          <p:attrName>style.visibility</p:attrName>
                                        </p:attrNameLst>
                                      </p:cBhvr>
                                      <p:to>
                                        <p:strVal val="visible"/>
                                      </p:to>
                                    </p:set>
                                    <p:anim calcmode="lin" valueType="num">
                                      <p:cBhvr additive="base">
                                        <p:cTn id="30" dur="500" fill="hold"/>
                                        <p:tgtEl>
                                          <p:spTgt spid="4">
                                            <p:graphicEl>
                                              <a:dgm id="{BD80AC28-00B3-4630-8CC0-312F69B2A623}"/>
                                            </p:graphic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graphicEl>
                                              <a:dgm id="{BD80AC28-00B3-4630-8CC0-312F69B2A623}"/>
                                            </p:graphic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4">
                                            <p:graphicEl>
                                              <a:dgm id="{88C2C687-0169-4EDB-B00F-99974915EBE6}"/>
                                            </p:graphicEl>
                                          </p:spTgt>
                                        </p:tgtEl>
                                        <p:attrNameLst>
                                          <p:attrName>style.visibility</p:attrName>
                                        </p:attrNameLst>
                                      </p:cBhvr>
                                      <p:to>
                                        <p:strVal val="visible"/>
                                      </p:to>
                                    </p:set>
                                    <p:anim calcmode="lin" valueType="num">
                                      <p:cBhvr additive="base">
                                        <p:cTn id="36" dur="500" fill="hold"/>
                                        <p:tgtEl>
                                          <p:spTgt spid="4">
                                            <p:graphicEl>
                                              <a:dgm id="{88C2C687-0169-4EDB-B00F-99974915EBE6}"/>
                                            </p:graphic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graphicEl>
                                              <a:dgm id="{88C2C687-0169-4EDB-B00F-99974915EBE6}"/>
                                            </p:graphic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
                                            <p:graphicEl>
                                              <a:dgm id="{7EE3177B-7EB6-4376-A2A1-912630A3F0F4}"/>
                                            </p:graphicEl>
                                          </p:spTgt>
                                        </p:tgtEl>
                                        <p:attrNameLst>
                                          <p:attrName>style.visibility</p:attrName>
                                        </p:attrNameLst>
                                      </p:cBhvr>
                                      <p:to>
                                        <p:strVal val="visible"/>
                                      </p:to>
                                    </p:set>
                                    <p:anim calcmode="lin" valueType="num">
                                      <p:cBhvr additive="base">
                                        <p:cTn id="42" dur="500" fill="hold"/>
                                        <p:tgtEl>
                                          <p:spTgt spid="4">
                                            <p:graphicEl>
                                              <a:dgm id="{7EE3177B-7EB6-4376-A2A1-912630A3F0F4}"/>
                                            </p:graphic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graphicEl>
                                              <a:dgm id="{7EE3177B-7EB6-4376-A2A1-912630A3F0F4}"/>
                                            </p:graphic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4">
                                            <p:graphicEl>
                                              <a:dgm id="{01BAA718-5E92-4859-B81E-1E85FB0E1528}"/>
                                            </p:graphicEl>
                                          </p:spTgt>
                                        </p:tgtEl>
                                        <p:attrNameLst>
                                          <p:attrName>style.visibility</p:attrName>
                                        </p:attrNameLst>
                                      </p:cBhvr>
                                      <p:to>
                                        <p:strVal val="visible"/>
                                      </p:to>
                                    </p:set>
                                    <p:anim calcmode="lin" valueType="num">
                                      <p:cBhvr additive="base">
                                        <p:cTn id="48" dur="500" fill="hold"/>
                                        <p:tgtEl>
                                          <p:spTgt spid="4">
                                            <p:graphicEl>
                                              <a:dgm id="{01BAA718-5E92-4859-B81E-1E85FB0E1528}"/>
                                            </p:graphicEl>
                                          </p:spTgt>
                                        </p:tgtEl>
                                        <p:attrNameLst>
                                          <p:attrName>ppt_x</p:attrName>
                                        </p:attrNameLst>
                                      </p:cBhvr>
                                      <p:tavLst>
                                        <p:tav tm="0">
                                          <p:val>
                                            <p:strVal val="#ppt_x"/>
                                          </p:val>
                                        </p:tav>
                                        <p:tav tm="100000">
                                          <p:val>
                                            <p:strVal val="#ppt_x"/>
                                          </p:val>
                                        </p:tav>
                                      </p:tavLst>
                                    </p:anim>
                                    <p:anim calcmode="lin" valueType="num">
                                      <p:cBhvr additive="base">
                                        <p:cTn id="49" dur="500" fill="hold"/>
                                        <p:tgtEl>
                                          <p:spTgt spid="4">
                                            <p:graphicEl>
                                              <a:dgm id="{01BAA718-5E92-4859-B81E-1E85FB0E1528}"/>
                                            </p:graphic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4">
                                            <p:graphicEl>
                                              <a:dgm id="{ACEA630F-B4EB-47EE-AE7F-72E44980E5C7}"/>
                                            </p:graphicEl>
                                          </p:spTgt>
                                        </p:tgtEl>
                                        <p:attrNameLst>
                                          <p:attrName>style.visibility</p:attrName>
                                        </p:attrNameLst>
                                      </p:cBhvr>
                                      <p:to>
                                        <p:strVal val="visible"/>
                                      </p:to>
                                    </p:set>
                                    <p:anim calcmode="lin" valueType="num">
                                      <p:cBhvr additive="base">
                                        <p:cTn id="54" dur="500" fill="hold"/>
                                        <p:tgtEl>
                                          <p:spTgt spid="4">
                                            <p:graphicEl>
                                              <a:dgm id="{ACEA630F-B4EB-47EE-AE7F-72E44980E5C7}"/>
                                            </p:graphic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graphicEl>
                                              <a:dgm id="{ACEA630F-B4EB-47EE-AE7F-72E44980E5C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93088" y="980728"/>
            <a:ext cx="7813026" cy="861774"/>
          </a:xfrm>
          <a:prstGeom prst="rect">
            <a:avLst/>
          </a:prstGeom>
        </p:spPr>
        <p:txBody>
          <a:bodyPr wrap="square">
            <a:spAutoFit/>
          </a:bodyPr>
          <a:lstStyle/>
          <a:p>
            <a:r>
              <a:rPr lang="en-US" sz="1600" dirty="0">
                <a:latin typeface="+mj-lt"/>
              </a:rPr>
              <a:t>means any figure, relief, or epithet pertaining to the cosmetics displayed on the cosmetic container, or package, or accompanying the cosmetic or inserted in the container or package, including the document or handbook provided with the cosmetic</a:t>
            </a:r>
            <a:r>
              <a:rPr lang="en-US" b="1" dirty="0">
                <a:latin typeface="Adobe Caslon Pro" pitchFamily="18" charset="0"/>
              </a:rPr>
              <a:t>;</a:t>
            </a:r>
          </a:p>
        </p:txBody>
      </p:sp>
      <p:sp>
        <p:nvSpPr>
          <p:cNvPr id="7" name="Rectangle 6"/>
          <p:cNvSpPr/>
          <p:nvPr/>
        </p:nvSpPr>
        <p:spPr>
          <a:xfrm>
            <a:off x="2408409" y="379489"/>
            <a:ext cx="4572000" cy="523220"/>
          </a:xfrm>
          <a:prstGeom prst="rect">
            <a:avLst/>
          </a:prstGeom>
          <a:solidFill>
            <a:schemeClr val="accent2">
              <a:lumMod val="50000"/>
            </a:schemeClr>
          </a:solidFill>
          <a:scene3d>
            <a:camera prst="orthographicFront"/>
            <a:lightRig rig="threePt" dir="t"/>
          </a:scene3d>
          <a:sp3d prstMaterial="metal">
            <a:bevelT/>
          </a:sp3d>
        </p:spPr>
        <p:txBody>
          <a:bodyPr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Labeling</a:t>
            </a:r>
          </a:p>
        </p:txBody>
      </p:sp>
      <p:pic>
        <p:nvPicPr>
          <p:cNvPr id="1026" name="Picture 2" descr="http://f.ptcdn.info/953/000/000/1357486892-Photo61255-o.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704868" y="2708920"/>
            <a:ext cx="3979664" cy="2396461"/>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18" name="Table 17"/>
          <p:cNvGraphicFramePr>
            <a:graphicFrameLocks noGrp="1"/>
          </p:cNvGraphicFramePr>
          <p:nvPr>
            <p:extLst>
              <p:ext uri="{D42A27DB-BD31-4B8C-83A1-F6EECF244321}">
                <p14:modId xmlns:p14="http://schemas.microsoft.com/office/powerpoint/2010/main" xmlns="" val="2054589813"/>
              </p:ext>
            </p:extLst>
          </p:nvPr>
        </p:nvGraphicFramePr>
        <p:xfrm>
          <a:off x="755576" y="2186750"/>
          <a:ext cx="3555479" cy="3987800"/>
        </p:xfrm>
        <a:graphic>
          <a:graphicData uri="http://schemas.openxmlformats.org/drawingml/2006/table">
            <a:tbl>
              <a:tblPr firstRow="1" firstCol="1" bandRow="1">
                <a:tableStyleId>{5C22544A-7EE6-4342-B048-85BDC9FD1C3A}</a:tableStyleId>
              </a:tblPr>
              <a:tblGrid>
                <a:gridCol w="3555479"/>
              </a:tblGrid>
              <a:tr h="198720">
                <a:tc>
                  <a:txBody>
                    <a:bodyPr/>
                    <a:lstStyle/>
                    <a:p>
                      <a:pPr algn="ctr">
                        <a:lnSpc>
                          <a:spcPts val="1400"/>
                        </a:lnSpc>
                        <a:spcBef>
                          <a:spcPts val="750"/>
                        </a:spcBef>
                        <a:spcAft>
                          <a:spcPts val="750"/>
                        </a:spcAft>
                      </a:pPr>
                      <a:r>
                        <a:rPr lang="en-US" sz="1600" dirty="0" smtClean="0">
                          <a:effectLst/>
                          <a:latin typeface="+mj-lt"/>
                        </a:rPr>
                        <a:t>The Labeling Requirements</a:t>
                      </a:r>
                      <a:endParaRPr lang="en-US" sz="160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Product name</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Type of product</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The words </a:t>
                      </a:r>
                      <a:r>
                        <a:rPr lang="en-US" sz="1400" b="0" dirty="0" smtClean="0">
                          <a:effectLst/>
                          <a:latin typeface="+mj-lt"/>
                        </a:rPr>
                        <a:t>“Controlled/Specially </a:t>
                      </a:r>
                      <a:r>
                        <a:rPr lang="en-US" sz="1400" b="0" dirty="0">
                          <a:effectLst/>
                          <a:latin typeface="+mj-lt"/>
                        </a:rPr>
                        <a:t>Controlled Cosmetics"</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Registration number</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Name and quantity of Specially Controlled and Active Ingredients</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Name and address of manufacturer (importer including country of origin in case of imported products)</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Batch number</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Manufacturing date</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Instructions for use</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Net contents</a:t>
                      </a:r>
                      <a:endParaRPr lang="en-US" sz="1400" b="0" dirty="0">
                        <a:effectLst/>
                        <a:latin typeface="+mj-lt"/>
                        <a:ea typeface="Malgun Gothic"/>
                        <a:cs typeface="Cordia New"/>
                      </a:endParaRPr>
                    </a:p>
                  </a:txBody>
                  <a:tcPr marL="47625" marR="47625" marT="47625" marB="47625"/>
                </a:tc>
              </a:tr>
              <a:tr h="0">
                <a:tc>
                  <a:txBody>
                    <a:bodyPr/>
                    <a:lstStyle/>
                    <a:p>
                      <a:pPr>
                        <a:lnSpc>
                          <a:spcPts val="1400"/>
                        </a:lnSpc>
                        <a:spcBef>
                          <a:spcPts val="750"/>
                        </a:spcBef>
                        <a:spcAft>
                          <a:spcPts val="750"/>
                        </a:spcAft>
                      </a:pPr>
                      <a:r>
                        <a:rPr lang="en-US" sz="1400" b="0" dirty="0">
                          <a:effectLst/>
                          <a:latin typeface="+mj-lt"/>
                        </a:rPr>
                        <a:t>Statutory warning</a:t>
                      </a:r>
                      <a:endParaRPr lang="en-US" sz="1400" b="0" dirty="0">
                        <a:effectLst/>
                        <a:latin typeface="+mj-lt"/>
                        <a:ea typeface="Malgun Gothic"/>
                        <a:cs typeface="Cordia New"/>
                      </a:endParaRPr>
                    </a:p>
                  </a:txBody>
                  <a:tcPr marL="47625" marR="47625" marT="47625" marB="47625"/>
                </a:tc>
              </a:tr>
            </a:tbl>
          </a:graphicData>
        </a:graphic>
      </p:graphicFrame>
      <p:sp>
        <p:nvSpPr>
          <p:cNvPr id="19" name="Rectangle 18"/>
          <p:cNvSpPr/>
          <p:nvPr/>
        </p:nvSpPr>
        <p:spPr>
          <a:xfrm>
            <a:off x="4408700" y="5373216"/>
            <a:ext cx="4572000" cy="810478"/>
          </a:xfrm>
          <a:prstGeom prst="rect">
            <a:avLst/>
          </a:prstGeom>
        </p:spPr>
        <p:txBody>
          <a:bodyPr>
            <a:spAutoFit/>
          </a:bodyPr>
          <a:lstStyle/>
          <a:p>
            <a:pPr>
              <a:lnSpc>
                <a:spcPts val="1400"/>
              </a:lnSpc>
              <a:spcBef>
                <a:spcPts val="750"/>
              </a:spcBef>
              <a:spcAft>
                <a:spcPts val="750"/>
              </a:spcAft>
            </a:pPr>
            <a:r>
              <a:rPr lang="en-US" sz="1400" dirty="0">
                <a:solidFill>
                  <a:schemeClr val="tx1">
                    <a:lumMod val="50000"/>
                    <a:lumOff val="50000"/>
                  </a:schemeClr>
                </a:solidFill>
                <a:latin typeface="+mj-lt"/>
              </a:rPr>
              <a:t>All information shall be imprinted on the pamphlets or leaflets delivered with products except that items 1, 4, and 10 shall be imprinted on the label if the label is smaller than 20 cm 2</a:t>
            </a:r>
            <a:endParaRPr lang="en-US" sz="1400" dirty="0">
              <a:solidFill>
                <a:schemeClr val="tx1">
                  <a:lumMod val="50000"/>
                  <a:lumOff val="50000"/>
                </a:schemeClr>
              </a:solidFill>
              <a:latin typeface="+mj-lt"/>
              <a:ea typeface="Malgun Gothic"/>
              <a:cs typeface="Cordia New"/>
            </a:endParaRPr>
          </a:p>
        </p:txBody>
      </p:sp>
    </p:spTree>
    <p:extLst>
      <p:ext uri="{BB962C8B-B14F-4D97-AF65-F5344CB8AC3E}">
        <p14:creationId xmlns:p14="http://schemas.microsoft.com/office/powerpoint/2010/main" xmlns="" val="2262907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barn(inVertical)">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26"/>
                                        </p:tgtEl>
                                        <p:attrNameLst>
                                          <p:attrName>style.visibility</p:attrName>
                                        </p:attrNameLst>
                                      </p:cBhvr>
                                      <p:to>
                                        <p:strVal val="visible"/>
                                      </p:to>
                                    </p:set>
                                    <p:animEffect transition="in" filter="fade">
                                      <p:cBhvr>
                                        <p:cTn id="24" dur="500"/>
                                        <p:tgtEl>
                                          <p:spTgt spid="102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1000"/>
                                        <p:tgtEl>
                                          <p:spTgt spid="19"/>
                                        </p:tgtEl>
                                      </p:cBhvr>
                                    </p:animEffect>
                                    <p:anim calcmode="lin" valueType="num">
                                      <p:cBhvr>
                                        <p:cTn id="30" dur="1000" fill="hold"/>
                                        <p:tgtEl>
                                          <p:spTgt spid="19"/>
                                        </p:tgtEl>
                                        <p:attrNameLst>
                                          <p:attrName>ppt_x</p:attrName>
                                        </p:attrNameLst>
                                      </p:cBhvr>
                                      <p:tavLst>
                                        <p:tav tm="0">
                                          <p:val>
                                            <p:strVal val="#ppt_x"/>
                                          </p:val>
                                        </p:tav>
                                        <p:tav tm="100000">
                                          <p:val>
                                            <p:strVal val="#ppt_x"/>
                                          </p:val>
                                        </p:tav>
                                      </p:tavLst>
                                    </p:anim>
                                    <p:anim calcmode="lin" valueType="num">
                                      <p:cBhvr>
                                        <p:cTn id="3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3080" y="476672"/>
            <a:ext cx="5547967" cy="954107"/>
          </a:xfrm>
          <a:prstGeom prst="rect">
            <a:avLst/>
          </a:prstGeom>
          <a:solidFill>
            <a:schemeClr val="accent2">
              <a:lumMod val="50000"/>
            </a:schemeClr>
          </a:solidFill>
          <a:scene3d>
            <a:camera prst="orthographicFront"/>
            <a:lightRig rig="threePt" dir="t"/>
          </a:scene3d>
          <a:sp3d prstMaterial="metal">
            <a:bevelT/>
          </a:sp3d>
        </p:spPr>
        <p:txBody>
          <a:bodyPr wrap="square" anchor="t" anchorCtr="0">
            <a:spAutoFit/>
          </a:bodyPr>
          <a:lstStyle/>
          <a:p>
            <a:pPr algn="ctr"/>
            <a:r>
              <a:rPr lang="en-US" sz="2800" b="1" dirty="0" smtClean="0">
                <a:solidFill>
                  <a:schemeClr val="bg1"/>
                </a:solidFill>
                <a:effectLst>
                  <a:outerShdw blurRad="38100" dist="38100" dir="2700000" algn="tl">
                    <a:srgbClr val="000000">
                      <a:alpha val="43137"/>
                    </a:srgbClr>
                  </a:outerShdw>
                </a:effectLst>
              </a:rPr>
              <a:t>Cosmetics Post-Marketing Control</a:t>
            </a:r>
            <a:endParaRPr lang="en-US" sz="2800" b="1" dirty="0">
              <a:solidFill>
                <a:schemeClr val="bg1"/>
              </a:solidFill>
              <a:effectLst>
                <a:outerShdw blurRad="38100" dist="38100" dir="2700000" algn="tl">
                  <a:srgbClr val="000000">
                    <a:alpha val="43137"/>
                  </a:srgbClr>
                </a:outerShdw>
              </a:effectLst>
            </a:endParaRPr>
          </a:p>
        </p:txBody>
      </p:sp>
      <p:grpSp>
        <p:nvGrpSpPr>
          <p:cNvPr id="11" name="Group 10"/>
          <p:cNvGrpSpPr/>
          <p:nvPr/>
        </p:nvGrpSpPr>
        <p:grpSpPr>
          <a:xfrm>
            <a:off x="891945" y="1556792"/>
            <a:ext cx="7272808" cy="477105"/>
            <a:chOff x="0" y="5088449"/>
            <a:chExt cx="6096000" cy="477105"/>
          </a:xfrm>
          <a:scene3d>
            <a:camera prst="orthographicFront"/>
            <a:lightRig rig="chilly" dir="t"/>
          </a:scene3d>
        </p:grpSpPr>
        <p:sp>
          <p:nvSpPr>
            <p:cNvPr id="12" name="Rectangle 11"/>
            <p:cNvSpPr/>
            <p:nvPr/>
          </p:nvSpPr>
          <p:spPr>
            <a:xfrm>
              <a:off x="0" y="5088449"/>
              <a:ext cx="6096000" cy="477105"/>
            </a:xfrm>
            <a:prstGeom prst="rect">
              <a:avLst/>
            </a:prstGeom>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3" name="Rectangle 12"/>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600" b="1" dirty="0" smtClean="0">
                  <a:latin typeface="+mj-lt"/>
                </a:rPr>
                <a:t>Inspection</a:t>
              </a:r>
              <a:endParaRPr lang="en-US" sz="1600" b="1" kern="1200" dirty="0">
                <a:latin typeface="+mj-lt"/>
              </a:endParaRPr>
            </a:p>
          </p:txBody>
        </p:sp>
      </p:grpSp>
      <p:grpSp>
        <p:nvGrpSpPr>
          <p:cNvPr id="14" name="Group 13"/>
          <p:cNvGrpSpPr/>
          <p:nvPr/>
        </p:nvGrpSpPr>
        <p:grpSpPr>
          <a:xfrm>
            <a:off x="891945" y="2784163"/>
            <a:ext cx="7272808" cy="477105"/>
            <a:chOff x="0" y="5088449"/>
            <a:chExt cx="6096000" cy="477105"/>
          </a:xfrm>
          <a:scene3d>
            <a:camera prst="orthographicFront"/>
            <a:lightRig rig="chilly" dir="t"/>
          </a:scene3d>
        </p:grpSpPr>
        <p:sp>
          <p:nvSpPr>
            <p:cNvPr id="15" name="Rectangle 14"/>
            <p:cNvSpPr/>
            <p:nvPr/>
          </p:nvSpPr>
          <p:spPr>
            <a:xfrm>
              <a:off x="0" y="5088449"/>
              <a:ext cx="6096000" cy="477105"/>
            </a:xfrm>
            <a:prstGeom prst="rect">
              <a:avLst/>
            </a:prstGeom>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16" name="Rectangle 15"/>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600" b="1" dirty="0" smtClean="0">
                  <a:latin typeface="+mj-lt"/>
                </a:rPr>
                <a:t>Surveillance</a:t>
              </a:r>
              <a:endParaRPr lang="en-US" sz="1600" b="1" kern="1200" dirty="0">
                <a:latin typeface="+mj-lt"/>
              </a:endParaRPr>
            </a:p>
          </p:txBody>
        </p:sp>
      </p:grpSp>
      <p:grpSp>
        <p:nvGrpSpPr>
          <p:cNvPr id="21" name="Group 20"/>
          <p:cNvGrpSpPr/>
          <p:nvPr/>
        </p:nvGrpSpPr>
        <p:grpSpPr>
          <a:xfrm>
            <a:off x="891945" y="3989303"/>
            <a:ext cx="7272808" cy="477105"/>
            <a:chOff x="0" y="5088449"/>
            <a:chExt cx="6096000" cy="477105"/>
          </a:xfrm>
          <a:scene3d>
            <a:camera prst="orthographicFront"/>
            <a:lightRig rig="chilly" dir="t"/>
          </a:scene3d>
        </p:grpSpPr>
        <p:sp>
          <p:nvSpPr>
            <p:cNvPr id="22" name="Rectangle 21"/>
            <p:cNvSpPr/>
            <p:nvPr/>
          </p:nvSpPr>
          <p:spPr>
            <a:xfrm>
              <a:off x="0" y="5088449"/>
              <a:ext cx="6096000" cy="477105"/>
            </a:xfrm>
            <a:prstGeom prst="rect">
              <a:avLst/>
            </a:prstGeom>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23" name="Rectangle 22"/>
            <p:cNvSpPr/>
            <p:nvPr/>
          </p:nvSpPr>
          <p:spPr>
            <a:xfrm>
              <a:off x="0" y="5088449"/>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600" b="1" dirty="0">
                  <a:latin typeface="+mj-lt"/>
                </a:rPr>
                <a:t>Advertisement Inspection</a:t>
              </a:r>
            </a:p>
          </p:txBody>
        </p:sp>
      </p:grpSp>
      <p:grpSp>
        <p:nvGrpSpPr>
          <p:cNvPr id="25" name="Group 24"/>
          <p:cNvGrpSpPr/>
          <p:nvPr/>
        </p:nvGrpSpPr>
        <p:grpSpPr>
          <a:xfrm>
            <a:off x="891945" y="5598517"/>
            <a:ext cx="7272808" cy="477105"/>
            <a:chOff x="8439" y="4849896"/>
            <a:chExt cx="6114134" cy="477105"/>
          </a:xfrm>
          <a:scene3d>
            <a:camera prst="orthographicFront"/>
            <a:lightRig rig="chilly" dir="t"/>
          </a:scene3d>
        </p:grpSpPr>
        <p:sp>
          <p:nvSpPr>
            <p:cNvPr id="26" name="Rectangle 25"/>
            <p:cNvSpPr/>
            <p:nvPr/>
          </p:nvSpPr>
          <p:spPr>
            <a:xfrm>
              <a:off x="26573" y="4849896"/>
              <a:ext cx="6096000" cy="477105"/>
            </a:xfrm>
            <a:prstGeom prst="rect">
              <a:avLst/>
            </a:prstGeom>
            <a:sp3d prstMaterial="translucentPowder">
              <a:bevelT w="127000" h="25400" prst="softRound"/>
            </a:sp3d>
          </p:spPr>
          <p:style>
            <a:lnRef idx="0">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27" name="Rectangle 26"/>
            <p:cNvSpPr/>
            <p:nvPr/>
          </p:nvSpPr>
          <p:spPr>
            <a:xfrm>
              <a:off x="8439" y="4849896"/>
              <a:ext cx="6096000" cy="4771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600" b="1" dirty="0" smtClean="0">
                  <a:latin typeface="+mj-lt"/>
                </a:rPr>
                <a:t>Development &amp; Strengthening of manufacturing Process</a:t>
              </a:r>
              <a:endParaRPr lang="en-US" sz="1600" b="1" kern="1200" dirty="0">
                <a:latin typeface="+mj-lt"/>
              </a:endParaRPr>
            </a:p>
          </p:txBody>
        </p:sp>
      </p:grpSp>
      <p:sp>
        <p:nvSpPr>
          <p:cNvPr id="28" name="TextBox 27"/>
          <p:cNvSpPr txBox="1"/>
          <p:nvPr/>
        </p:nvSpPr>
        <p:spPr>
          <a:xfrm>
            <a:off x="891945" y="2045499"/>
            <a:ext cx="7272808" cy="738664"/>
          </a:xfrm>
          <a:prstGeom prst="rect">
            <a:avLst/>
          </a:prstGeom>
          <a:noFill/>
        </p:spPr>
        <p:txBody>
          <a:bodyPr wrap="square" rtlCol="0">
            <a:spAutoFit/>
          </a:bodyPr>
          <a:lstStyle/>
          <a:p>
            <a:pPr algn="just"/>
            <a:r>
              <a:rPr lang="en-US" sz="1400" dirty="0">
                <a:latin typeface="+mj-lt"/>
              </a:rPr>
              <a:t>Inspections are performed periodically throughout the year. The activities, </a:t>
            </a:r>
            <a:r>
              <a:rPr lang="en-US" sz="1400" dirty="0" smtClean="0">
                <a:latin typeface="+mj-lt"/>
              </a:rPr>
              <a:t>including routine </a:t>
            </a:r>
            <a:r>
              <a:rPr lang="en-US" sz="1400" dirty="0">
                <a:latin typeface="+mj-lt"/>
              </a:rPr>
              <a:t>inspection and product sampling, are carried out in accordance with the </a:t>
            </a:r>
            <a:r>
              <a:rPr lang="en-US" sz="1400" dirty="0" smtClean="0">
                <a:latin typeface="+mj-lt"/>
              </a:rPr>
              <a:t>annual </a:t>
            </a:r>
            <a:r>
              <a:rPr lang="en-US" sz="1400" dirty="0">
                <a:latin typeface="+mj-lt"/>
              </a:rPr>
              <a:t>plan and in response to complaints or reports of adverse reactions or the </a:t>
            </a:r>
            <a:r>
              <a:rPr lang="en-US" sz="1400" dirty="0" smtClean="0">
                <a:latin typeface="+mj-lt"/>
              </a:rPr>
              <a:t>results of surveillance.</a:t>
            </a:r>
            <a:endParaRPr lang="en-US" sz="1400" dirty="0">
              <a:latin typeface="+mj-lt"/>
            </a:endParaRPr>
          </a:p>
        </p:txBody>
      </p:sp>
      <p:sp>
        <p:nvSpPr>
          <p:cNvPr id="32" name="TextBox 31"/>
          <p:cNvSpPr txBox="1"/>
          <p:nvPr/>
        </p:nvSpPr>
        <p:spPr>
          <a:xfrm>
            <a:off x="891945" y="3261268"/>
            <a:ext cx="7272808" cy="738664"/>
          </a:xfrm>
          <a:prstGeom prst="rect">
            <a:avLst/>
          </a:prstGeom>
          <a:noFill/>
        </p:spPr>
        <p:txBody>
          <a:bodyPr wrap="square" rtlCol="0">
            <a:spAutoFit/>
          </a:bodyPr>
          <a:lstStyle/>
          <a:p>
            <a:pPr algn="just"/>
            <a:r>
              <a:rPr lang="en-US" sz="1400" dirty="0">
                <a:latin typeface="+mj-lt"/>
              </a:rPr>
              <a:t>Post – Marketing surveillance is performed all year round and includes the inspection of product labeling and the sampling on of marketed product at the locations under inspection. All printed claims on the labels of cosmetic products must have the supporting evidence readily available.</a:t>
            </a:r>
          </a:p>
        </p:txBody>
      </p:sp>
      <p:sp>
        <p:nvSpPr>
          <p:cNvPr id="33" name="Rectangle 32"/>
          <p:cNvSpPr/>
          <p:nvPr/>
        </p:nvSpPr>
        <p:spPr>
          <a:xfrm>
            <a:off x="891945" y="4466408"/>
            <a:ext cx="7272808" cy="1169551"/>
          </a:xfrm>
          <a:prstGeom prst="rect">
            <a:avLst/>
          </a:prstGeom>
        </p:spPr>
        <p:txBody>
          <a:bodyPr wrap="square">
            <a:spAutoFit/>
          </a:bodyPr>
          <a:lstStyle/>
          <a:p>
            <a:pPr algn="just"/>
            <a:r>
              <a:rPr lang="en-US" sz="1400" dirty="0">
                <a:latin typeface="+mj-lt"/>
              </a:rPr>
              <a:t>Advertisements for cosmetics must indicate the product's benefits relating to cosmetic capacity and purposes. Claims that the products have any pharmaceutical characteristics or capability to affect or alter body functions or structure are not </a:t>
            </a:r>
            <a:r>
              <a:rPr lang="en-US" sz="1400" dirty="0" smtClean="0">
                <a:latin typeface="+mj-lt"/>
              </a:rPr>
              <a:t>permitted. Additionally</a:t>
            </a:r>
            <a:r>
              <a:rPr lang="en-US" sz="1400" dirty="0">
                <a:latin typeface="+mj-lt"/>
              </a:rPr>
              <a:t>, no advertisement must claim or suggest that the products have any capability which, in fact, does not exist or that may lead to misunderstanding of their quality.</a:t>
            </a:r>
          </a:p>
        </p:txBody>
      </p:sp>
    </p:spTree>
    <p:extLst>
      <p:ext uri="{BB962C8B-B14F-4D97-AF65-F5344CB8AC3E}">
        <p14:creationId xmlns:p14="http://schemas.microsoft.com/office/powerpoint/2010/main" xmlns="" val="126059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1000"/>
                                        <p:tgtEl>
                                          <p:spTgt spid="28"/>
                                        </p:tgtEl>
                                      </p:cBhvr>
                                    </p:animEffect>
                                    <p:anim calcmode="lin" valueType="num">
                                      <p:cBhvr>
                                        <p:cTn id="20" dur="1000" fill="hold"/>
                                        <p:tgtEl>
                                          <p:spTgt spid="28"/>
                                        </p:tgtEl>
                                        <p:attrNameLst>
                                          <p:attrName>ppt_x</p:attrName>
                                        </p:attrNameLst>
                                      </p:cBhvr>
                                      <p:tavLst>
                                        <p:tav tm="0">
                                          <p:val>
                                            <p:strVal val="#ppt_x"/>
                                          </p:val>
                                        </p:tav>
                                        <p:tav tm="100000">
                                          <p:val>
                                            <p:strVal val="#ppt_x"/>
                                          </p:val>
                                        </p:tav>
                                      </p:tavLst>
                                    </p:anim>
                                    <p:anim calcmode="lin" valueType="num">
                                      <p:cBhvr>
                                        <p:cTn id="2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2"/>
                                        </p:tgtEl>
                                        <p:attrNameLst>
                                          <p:attrName>style.visibility</p:attrName>
                                        </p:attrNameLst>
                                      </p:cBhvr>
                                      <p:to>
                                        <p:strVal val="visible"/>
                                      </p:to>
                                    </p:set>
                                    <p:animEffect transition="in" filter="fade">
                                      <p:cBhvr>
                                        <p:cTn id="33" dur="1000"/>
                                        <p:tgtEl>
                                          <p:spTgt spid="32"/>
                                        </p:tgtEl>
                                      </p:cBhvr>
                                    </p:animEffect>
                                    <p:anim calcmode="lin" valueType="num">
                                      <p:cBhvr>
                                        <p:cTn id="34" dur="1000" fill="hold"/>
                                        <p:tgtEl>
                                          <p:spTgt spid="32"/>
                                        </p:tgtEl>
                                        <p:attrNameLst>
                                          <p:attrName>ppt_x</p:attrName>
                                        </p:attrNameLst>
                                      </p:cBhvr>
                                      <p:tavLst>
                                        <p:tav tm="0">
                                          <p:val>
                                            <p:strVal val="#ppt_x"/>
                                          </p:val>
                                        </p:tav>
                                        <p:tav tm="100000">
                                          <p:val>
                                            <p:strVal val="#ppt_x"/>
                                          </p:val>
                                        </p:tav>
                                      </p:tavLst>
                                    </p:anim>
                                    <p:anim calcmode="lin" valueType="num">
                                      <p:cBhvr>
                                        <p:cTn id="35"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fade">
                                      <p:cBhvr>
                                        <p:cTn id="40" dur="1000"/>
                                        <p:tgtEl>
                                          <p:spTgt spid="21"/>
                                        </p:tgtEl>
                                      </p:cBhvr>
                                    </p:animEffect>
                                    <p:anim calcmode="lin" valueType="num">
                                      <p:cBhvr>
                                        <p:cTn id="41" dur="1000" fill="hold"/>
                                        <p:tgtEl>
                                          <p:spTgt spid="21"/>
                                        </p:tgtEl>
                                        <p:attrNameLst>
                                          <p:attrName>ppt_x</p:attrName>
                                        </p:attrNameLst>
                                      </p:cBhvr>
                                      <p:tavLst>
                                        <p:tav tm="0">
                                          <p:val>
                                            <p:strVal val="#ppt_x"/>
                                          </p:val>
                                        </p:tav>
                                        <p:tav tm="100000">
                                          <p:val>
                                            <p:strVal val="#ppt_x"/>
                                          </p:val>
                                        </p:tav>
                                      </p:tavLst>
                                    </p:anim>
                                    <p:anim calcmode="lin" valueType="num">
                                      <p:cBhvr>
                                        <p:cTn id="42"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fade">
                                      <p:cBhvr>
                                        <p:cTn id="47" dur="1000"/>
                                        <p:tgtEl>
                                          <p:spTgt spid="33"/>
                                        </p:tgtEl>
                                      </p:cBhvr>
                                    </p:animEffect>
                                    <p:anim calcmode="lin" valueType="num">
                                      <p:cBhvr>
                                        <p:cTn id="48" dur="1000" fill="hold"/>
                                        <p:tgtEl>
                                          <p:spTgt spid="33"/>
                                        </p:tgtEl>
                                        <p:attrNameLst>
                                          <p:attrName>ppt_x</p:attrName>
                                        </p:attrNameLst>
                                      </p:cBhvr>
                                      <p:tavLst>
                                        <p:tav tm="0">
                                          <p:val>
                                            <p:strVal val="#ppt_x"/>
                                          </p:val>
                                        </p:tav>
                                        <p:tav tm="100000">
                                          <p:val>
                                            <p:strVal val="#ppt_x"/>
                                          </p:val>
                                        </p:tav>
                                      </p:tavLst>
                                    </p:anim>
                                    <p:anim calcmode="lin" valueType="num">
                                      <p:cBhvr>
                                        <p:cTn id="49"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25"/>
                                        </p:tgtEl>
                                        <p:attrNameLst>
                                          <p:attrName>style.visibility</p:attrName>
                                        </p:attrNameLst>
                                      </p:cBhvr>
                                      <p:to>
                                        <p:strVal val="visible"/>
                                      </p:to>
                                    </p:set>
                                    <p:animEffect transition="in" filter="fade">
                                      <p:cBhvr>
                                        <p:cTn id="54" dur="1000"/>
                                        <p:tgtEl>
                                          <p:spTgt spid="25"/>
                                        </p:tgtEl>
                                      </p:cBhvr>
                                    </p:animEffect>
                                    <p:anim calcmode="lin" valueType="num">
                                      <p:cBhvr>
                                        <p:cTn id="55" dur="1000" fill="hold"/>
                                        <p:tgtEl>
                                          <p:spTgt spid="25"/>
                                        </p:tgtEl>
                                        <p:attrNameLst>
                                          <p:attrName>ppt_x</p:attrName>
                                        </p:attrNameLst>
                                      </p:cBhvr>
                                      <p:tavLst>
                                        <p:tav tm="0">
                                          <p:val>
                                            <p:strVal val="#ppt_x"/>
                                          </p:val>
                                        </p:tav>
                                        <p:tav tm="100000">
                                          <p:val>
                                            <p:strVal val="#ppt_x"/>
                                          </p:val>
                                        </p:tav>
                                      </p:tavLst>
                                    </p:anim>
                                    <p:anim calcmode="lin" valueType="num">
                                      <p:cBhvr>
                                        <p:cTn id="5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p:bldP spid="32" grpId="0"/>
      <p:bldP spid="3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743</TotalTime>
  <Words>979</Words>
  <Application>Microsoft Office PowerPoint</Application>
  <PresentationFormat>화면 슬라이드 쇼(4:3)</PresentationFormat>
  <Paragraphs>193</Paragraphs>
  <Slides>15</Slides>
  <Notes>2</Notes>
  <HiddenSlides>0</HiddenSlides>
  <MMClips>0</MMClips>
  <ScaleCrop>false</ScaleCrop>
  <HeadingPairs>
    <vt:vector size="4" baseType="variant">
      <vt:variant>
        <vt:lpstr>테마</vt:lpstr>
      </vt:variant>
      <vt:variant>
        <vt:i4>1</vt:i4>
      </vt:variant>
      <vt:variant>
        <vt:lpstr>슬라이드 제목</vt:lpstr>
      </vt:variant>
      <vt:variant>
        <vt:i4>15</vt:i4>
      </vt:variant>
    </vt:vector>
  </HeadingPairs>
  <TitlesOfParts>
    <vt:vector size="16" baseType="lpstr">
      <vt:lpstr>Flow</vt:lpstr>
      <vt:lpstr>슬라이드 1</vt:lpstr>
      <vt:lpstr>슬라이드 2</vt:lpstr>
      <vt:lpstr>슬라이드 3</vt:lpstr>
      <vt:lpstr>슬라이드 4</vt:lpstr>
      <vt:lpstr>슬라이드 5</vt:lpstr>
      <vt:lpstr>슬라이드 6</vt:lpstr>
      <vt:lpstr>슬라이드 7</vt:lpstr>
      <vt:lpstr>슬라이드 8</vt:lpstr>
      <vt:lpstr>슬라이드 9</vt:lpstr>
      <vt:lpstr>슬라이드 10</vt:lpstr>
      <vt:lpstr>슬라이드 11</vt:lpstr>
      <vt:lpstr>슬라이드 12</vt:lpstr>
      <vt:lpstr>슬라이드 13</vt:lpstr>
      <vt:lpstr>슬라이드 14</vt:lpstr>
      <vt:lpstr>슬라이드 15</vt:lpstr>
    </vt:vector>
  </TitlesOfParts>
  <Company>Skinfood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Skinfood</dc:creator>
  <cp:lastModifiedBy>대한화장품협회</cp:lastModifiedBy>
  <cp:revision>63</cp:revision>
  <dcterms:created xsi:type="dcterms:W3CDTF">2014-09-10T05:34:53Z</dcterms:created>
  <dcterms:modified xsi:type="dcterms:W3CDTF">2014-09-22T02:48:31Z</dcterms:modified>
</cp:coreProperties>
</file>