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256" r:id="rId2"/>
    <p:sldId id="271" r:id="rId3"/>
    <p:sldId id="267" r:id="rId4"/>
    <p:sldId id="268" r:id="rId5"/>
    <p:sldId id="269" r:id="rId6"/>
    <p:sldId id="261" r:id="rId7"/>
    <p:sldId id="262" r:id="rId8"/>
    <p:sldId id="263" r:id="rId9"/>
    <p:sldId id="266" r:id="rId10"/>
    <p:sldId id="280" r:id="rId11"/>
    <p:sldId id="279" r:id="rId12"/>
    <p:sldId id="276" r:id="rId13"/>
    <p:sldId id="278" r:id="rId14"/>
    <p:sldId id="270" r:id="rId15"/>
  </p:sldIdLst>
  <p:sldSz cx="12192000" cy="6858000"/>
  <p:notesSz cx="6858000" cy="9144000"/>
  <p:embeddedFontLst>
    <p:embeddedFont>
      <p:font typeface="G마켓 산스 Bold" panose="02000000000000000000" pitchFamily="50" charset="-127"/>
      <p:regular r:id="rId17"/>
    </p:embeddedFont>
    <p:embeddedFont>
      <p:font typeface="G마켓 산스 Medium" panose="02000000000000000000" pitchFamily="50" charset="-127"/>
      <p:regular r:id="rId18"/>
    </p:embeddedFont>
    <p:embeddedFont>
      <p:font typeface="HG꼬딕씨_Pro 20g" panose="02020603020101020101" pitchFamily="18" charset="-127"/>
      <p:regular r:id="rId19"/>
    </p:embeddedFont>
    <p:embeddedFont>
      <p:font typeface="HG꼬딕씨_Pro 40g" panose="02020603020101020101" pitchFamily="18" charset="-127"/>
      <p:regular r:id="rId20"/>
    </p:embeddedFont>
    <p:embeddedFont>
      <p:font typeface="HG꼬딕씨_Pro 60g" panose="02020603020101020101" pitchFamily="18" charset="-127"/>
      <p:regular r:id="rId21"/>
    </p:embeddedFont>
    <p:embeddedFont>
      <p:font typeface="HG꼬딕씨_Pro 80g" panose="02020603020101020101" pitchFamily="18" charset="-127"/>
      <p:regular r:id="rId22"/>
    </p:embeddedFont>
    <p:embeddedFont>
      <p:font typeface="HG꼬딕씨_Pro 99g" panose="02020603020101020101" pitchFamily="18" charset="-127"/>
      <p:regular r:id="rId23"/>
    </p:embeddedFont>
    <p:embeddedFont>
      <p:font typeface="맑은 고딕" panose="020B0503020000020004" pitchFamily="50" charset="-127"/>
      <p:regular r:id="rId24"/>
      <p:bold r:id="rId25"/>
    </p:embeddedFont>
    <p:embeddedFont>
      <p:font typeface="하나 B" panose="02020603020101020101" pitchFamily="18" charset="-127"/>
      <p:regular r:id="rId2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34" userDrawn="1">
          <p15:clr>
            <a:srgbClr val="A4A3A4"/>
          </p15:clr>
        </p15:guide>
        <p15:guide id="2" pos="7423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C7C7"/>
    <a:srgbClr val="237371"/>
    <a:srgbClr val="36AFAC"/>
    <a:srgbClr val="462674"/>
    <a:srgbClr val="482976"/>
    <a:srgbClr val="E0F4F4"/>
    <a:srgbClr val="E7F2F9"/>
    <a:srgbClr val="DEEDF6"/>
    <a:srgbClr val="57A3D1"/>
    <a:srgbClr val="E2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52" autoAdjust="0"/>
    <p:restoredTop sz="84586" autoAdjust="0"/>
  </p:normalViewPr>
  <p:slideViewPr>
    <p:cSldViewPr snapToGrid="0">
      <p:cViewPr>
        <p:scale>
          <a:sx n="125" d="100"/>
          <a:sy n="125" d="100"/>
        </p:scale>
        <p:origin x="2717" y="1046"/>
      </p:cViewPr>
      <p:guideLst>
        <p:guide pos="234"/>
        <p:guide pos="742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14B39-B6B7-43AE-A50C-BF3FB3767F28}" type="datetimeFigureOut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A189-CAFB-4603-917B-8EDE14151E8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35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A189-CAFB-4603-917B-8EDE14151E8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445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60A8E-8FBB-23E4-CD4E-BBF31EEA7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3735BBE-F570-502D-FAF1-9D26E59271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BFF3C5B-790E-1F1F-08D2-546925ACC2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Q &amp; A</a:t>
            </a:r>
            <a:r>
              <a:rPr lang="ko-KR" altLang="en-US" dirty="0"/>
              <a:t>는 </a:t>
            </a:r>
            <a:r>
              <a:rPr lang="ko-KR" altLang="en-US" dirty="0" err="1"/>
              <a:t>질의응답하듯이</a:t>
            </a:r>
            <a:r>
              <a:rPr lang="ko-KR" altLang="en-US" dirty="0"/>
              <a:t> 그림을 배치해 주실 수 있을까요</a:t>
            </a:r>
            <a:r>
              <a:rPr lang="en-US" altLang="ko-KR" dirty="0"/>
              <a:t>?</a:t>
            </a:r>
          </a:p>
          <a:p>
            <a:r>
              <a:rPr lang="en-US" altLang="ko-KR" dirty="0"/>
              <a:t>A</a:t>
            </a:r>
            <a:r>
              <a:rPr lang="ko-KR" altLang="en-US" dirty="0"/>
              <a:t> 쪽에는 </a:t>
            </a:r>
            <a:r>
              <a:rPr lang="ko-KR" altLang="en-US" dirty="0" err="1"/>
              <a:t>식약처</a:t>
            </a:r>
            <a:r>
              <a:rPr lang="ko-KR" altLang="en-US" dirty="0"/>
              <a:t> 그림도 하나 </a:t>
            </a:r>
            <a:r>
              <a:rPr lang="ko-KR" altLang="en-US" dirty="0" err="1"/>
              <a:t>넣어주셨으면</a:t>
            </a:r>
            <a:r>
              <a:rPr lang="ko-KR" altLang="en-US" dirty="0"/>
              <a:t> 합니다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CF2629A-490A-415A-E1D8-E90334CFBF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A189-CAFB-4603-917B-8EDE14151E87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3841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A189-CAFB-4603-917B-8EDE14151E8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3002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A189-CAFB-4603-917B-8EDE14151E8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142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A189-CAFB-4603-917B-8EDE14151E87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7533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A189-CAFB-4603-917B-8EDE14151E87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182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A189-CAFB-4603-917B-8EDE14151E87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0774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A189-CAFB-4603-917B-8EDE14151E87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8092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r>
              <a:rPr lang="en-US" altLang="ko-KR" dirty="0"/>
              <a:t>4</a:t>
            </a:r>
            <a:r>
              <a:rPr lang="ko-KR" altLang="en-US" dirty="0"/>
              <a:t>번 의 위조화장품 대응강화</a:t>
            </a:r>
            <a:r>
              <a:rPr lang="en-US" altLang="ko-KR" dirty="0"/>
              <a:t> </a:t>
            </a:r>
            <a:r>
              <a:rPr lang="ko-KR" altLang="en-US" dirty="0"/>
              <a:t>추진일정에 </a:t>
            </a:r>
            <a:r>
              <a:rPr lang="en-US" altLang="ko-KR" dirty="0"/>
              <a:t>(</a:t>
            </a:r>
            <a:r>
              <a:rPr lang="ko-KR" altLang="en-US" dirty="0"/>
              <a:t>국회제출</a:t>
            </a:r>
            <a:r>
              <a:rPr lang="en-US" altLang="ko-KR" dirty="0"/>
              <a:t>) </a:t>
            </a:r>
            <a:r>
              <a:rPr lang="ko-KR" altLang="en-US" dirty="0"/>
              <a:t>법률 </a:t>
            </a:r>
            <a:r>
              <a:rPr lang="en-US" altLang="ko-KR" dirty="0"/>
              <a:t>26.6</a:t>
            </a:r>
            <a:r>
              <a:rPr lang="ko-KR" altLang="en-US" dirty="0"/>
              <a:t>월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이라고 적어주세요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A189-CAFB-4603-917B-8EDE14151E87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11000402020202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206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Q &amp; A</a:t>
            </a:r>
            <a:r>
              <a:rPr lang="ko-KR" altLang="en-US" dirty="0"/>
              <a:t>는 </a:t>
            </a:r>
            <a:r>
              <a:rPr lang="ko-KR" altLang="en-US" dirty="0" err="1"/>
              <a:t>질의응답하듯이</a:t>
            </a:r>
            <a:r>
              <a:rPr lang="ko-KR" altLang="en-US" dirty="0"/>
              <a:t> 그림을 배치해 주실 수 있을까요</a:t>
            </a:r>
            <a:r>
              <a:rPr lang="en-US" altLang="ko-KR" dirty="0"/>
              <a:t>?</a:t>
            </a:r>
          </a:p>
          <a:p>
            <a:r>
              <a:rPr lang="en-US" altLang="ko-KR" dirty="0"/>
              <a:t>A</a:t>
            </a:r>
            <a:r>
              <a:rPr lang="ko-KR" altLang="en-US" dirty="0"/>
              <a:t> 쪽에는 </a:t>
            </a:r>
            <a:r>
              <a:rPr lang="ko-KR" altLang="en-US" dirty="0" err="1"/>
              <a:t>식약처</a:t>
            </a:r>
            <a:r>
              <a:rPr lang="ko-KR" altLang="en-US" dirty="0"/>
              <a:t> 그림도 하나 </a:t>
            </a:r>
            <a:r>
              <a:rPr lang="ko-KR" altLang="en-US" dirty="0" err="1"/>
              <a:t>넣어주셨으면</a:t>
            </a:r>
            <a:r>
              <a:rPr lang="ko-KR" altLang="en-US" dirty="0"/>
              <a:t> 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A189-CAFB-4603-917B-8EDE14151E87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26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283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478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28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4107D415-14F8-8FB3-3459-8202AEE00F3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BF9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03C3BF7-481C-5826-4ECB-DED41D393A7E}"/>
              </a:ext>
            </a:extLst>
          </p:cNvPr>
          <p:cNvSpPr/>
          <p:nvPr userDrawn="1"/>
        </p:nvSpPr>
        <p:spPr>
          <a:xfrm>
            <a:off x="0" y="0"/>
            <a:ext cx="12192000" cy="711200"/>
          </a:xfrm>
          <a:prstGeom prst="rect">
            <a:avLst/>
          </a:prstGeom>
          <a:solidFill>
            <a:srgbClr val="D4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06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svg"/><Relationship Id="rId11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openxmlformats.org/officeDocument/2006/relationships/image" Target="../media/image40.png"/><Relationship Id="rId4" Type="http://schemas.openxmlformats.org/officeDocument/2006/relationships/image" Target="../media/image5.sv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svg"/><Relationship Id="rId11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openxmlformats.org/officeDocument/2006/relationships/image" Target="../media/image40.png"/><Relationship Id="rId4" Type="http://schemas.openxmlformats.org/officeDocument/2006/relationships/image" Target="../media/image5.sv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svg"/><Relationship Id="rId11" Type="http://schemas.openxmlformats.org/officeDocument/2006/relationships/image" Target="../media/image11.sv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9.sv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D904C394-1E26-4C6E-85F6-D62C72FCDD9B}"/>
              </a:ext>
            </a:extLst>
          </p:cNvPr>
          <p:cNvSpPr/>
          <p:nvPr/>
        </p:nvSpPr>
        <p:spPr>
          <a:xfrm>
            <a:off x="0" y="0"/>
            <a:ext cx="12192000" cy="5593080"/>
          </a:xfrm>
          <a:prstGeom prst="rect">
            <a:avLst/>
          </a:prstGeom>
          <a:solidFill>
            <a:srgbClr val="B4E6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>
            <a:extLst>
              <a:ext uri="{FF2B5EF4-FFF2-40B4-BE49-F238E27FC236}">
                <a16:creationId xmlns:a16="http://schemas.microsoft.com/office/drawing/2014/main" id="{F3B18B5C-B0AE-2051-52DE-652BEF41C33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53" y="3541698"/>
            <a:ext cx="3370485" cy="1950300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371FBA0E-DB81-2F58-E048-FE8D70ED32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62048" y="387438"/>
            <a:ext cx="2386012" cy="493418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:a16="http://schemas.microsoft.com/office/drawing/2014/main" id="{9BD2C21F-4CCC-1E8C-42E1-39495E339E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39382" y="2087880"/>
            <a:ext cx="4935131" cy="3364230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73FC7E05-3CA9-92AD-D0BD-9E0DA3605F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0388" y="1328737"/>
            <a:ext cx="2333625" cy="4733925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09096305-1EDE-732B-52DE-B7525CFFB3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19022" y="675322"/>
            <a:ext cx="1362075" cy="1285875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F8FD3680-F395-C341-B480-C5B9ACFD602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988867" y="3502342"/>
            <a:ext cx="1647825" cy="1209675"/>
          </a:xfrm>
          <a:prstGeom prst="rect">
            <a:avLst/>
          </a:prstGeom>
        </p:spPr>
      </p:pic>
      <p:pic>
        <p:nvPicPr>
          <p:cNvPr id="28" name="그래픽 27">
            <a:extLst>
              <a:ext uri="{FF2B5EF4-FFF2-40B4-BE49-F238E27FC236}">
                <a16:creationId xmlns:a16="http://schemas.microsoft.com/office/drawing/2014/main" id="{9293E9A0-73BB-6C1B-0DDB-C23A5DD23AA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31799" y="2827020"/>
            <a:ext cx="2094144" cy="268128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828CC77-B370-4B1A-9F65-0CDB7517C8B1}"/>
              </a:ext>
            </a:extLst>
          </p:cNvPr>
          <p:cNvSpPr/>
          <p:nvPr/>
        </p:nvSpPr>
        <p:spPr>
          <a:xfrm>
            <a:off x="1815" y="6191444"/>
            <a:ext cx="12190185" cy="666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dirty="0">
              <a:latin typeface="하나 B" panose="02020603020101020101" pitchFamily="18" charset="-127"/>
              <a:ea typeface="하나 B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EFF163F7-F391-2786-C886-6E36AE2ABCCF}"/>
              </a:ext>
            </a:extLst>
          </p:cNvPr>
          <p:cNvSpPr/>
          <p:nvPr/>
        </p:nvSpPr>
        <p:spPr>
          <a:xfrm>
            <a:off x="0" y="5410200"/>
            <a:ext cx="12192000" cy="144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09376F9-9DBB-4037-9E3E-DED4A872079E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tretch>
            <a:fillRect/>
          </a:stretch>
        </p:blipFill>
        <p:spPr>
          <a:xfrm>
            <a:off x="554416" y="5858767"/>
            <a:ext cx="2249744" cy="482087"/>
          </a:xfrm>
          <a:prstGeom prst="rect">
            <a:avLst/>
          </a:prstGeom>
        </p:spPr>
      </p:pic>
      <p:sp>
        <p:nvSpPr>
          <p:cNvPr id="12" name="TextBox 7">
            <a:extLst>
              <a:ext uri="{FF2B5EF4-FFF2-40B4-BE49-F238E27FC236}">
                <a16:creationId xmlns:a16="http://schemas.microsoft.com/office/drawing/2014/main" id="{6321807D-1EA8-419E-8EC8-E2A745143500}"/>
              </a:ext>
            </a:extLst>
          </p:cNvPr>
          <p:cNvSpPr txBox="1"/>
          <p:nvPr/>
        </p:nvSpPr>
        <p:spPr>
          <a:xfrm>
            <a:off x="9988369" y="5929197"/>
            <a:ext cx="18815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[ 2026.3 ]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G꼬딕씨_Pro 60g" panose="02020603020101020101" pitchFamily="18" charset="-127"/>
              <a:ea typeface="HG꼬딕씨_Pro 60g" panose="0202060302010102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4A3BB458-1C29-8809-5783-A6BFF02454D1}"/>
              </a:ext>
            </a:extLst>
          </p:cNvPr>
          <p:cNvSpPr/>
          <p:nvPr/>
        </p:nvSpPr>
        <p:spPr>
          <a:xfrm>
            <a:off x="0" y="5387340"/>
            <a:ext cx="12192000" cy="175260"/>
          </a:xfrm>
          <a:prstGeom prst="rect">
            <a:avLst/>
          </a:prstGeom>
          <a:solidFill>
            <a:srgbClr val="0C36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59074E36-E4A2-8E8E-314C-B856BD951AA8}"/>
              </a:ext>
            </a:extLst>
          </p:cNvPr>
          <p:cNvGrpSpPr/>
          <p:nvPr/>
        </p:nvGrpSpPr>
        <p:grpSpPr>
          <a:xfrm>
            <a:off x="556259" y="1576688"/>
            <a:ext cx="7117755" cy="1605296"/>
            <a:chOff x="556260" y="1363328"/>
            <a:chExt cx="6473902" cy="160529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4AEE31B-A5D8-7652-DABC-346054FE9844}"/>
                </a:ext>
              </a:extLst>
            </p:cNvPr>
            <p:cNvSpPr txBox="1"/>
            <p:nvPr/>
          </p:nvSpPr>
          <p:spPr>
            <a:xfrm>
              <a:off x="562384" y="1363328"/>
              <a:ext cx="6467778" cy="69390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ko-KR" sz="4000" dirty="0">
                  <a:solidFill>
                    <a:srgbClr val="0C3664"/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2026</a:t>
              </a:r>
              <a:r>
                <a:rPr lang="ko-KR" altLang="en-US" sz="4000" dirty="0">
                  <a:solidFill>
                    <a:srgbClr val="0C3664"/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년 식품의약품안전처</a:t>
              </a:r>
            </a:p>
          </p:txBody>
        </p: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B8711277-896C-D0F8-05C8-099681729BA6}"/>
                </a:ext>
              </a:extLst>
            </p:cNvPr>
            <p:cNvCxnSpPr>
              <a:cxnSpLocks/>
            </p:cNvCxnSpPr>
            <p:nvPr/>
          </p:nvCxnSpPr>
          <p:spPr>
            <a:xfrm>
              <a:off x="556260" y="2080260"/>
              <a:ext cx="4800600" cy="0"/>
            </a:xfrm>
            <a:prstGeom prst="line">
              <a:avLst/>
            </a:prstGeom>
            <a:ln w="28575">
              <a:solidFill>
                <a:srgbClr val="0C36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8F3C9B-4382-68A5-7715-9CDC673CE13F}"/>
                </a:ext>
              </a:extLst>
            </p:cNvPr>
            <p:cNvSpPr txBox="1"/>
            <p:nvPr/>
          </p:nvSpPr>
          <p:spPr>
            <a:xfrm>
              <a:off x="562384" y="2123688"/>
              <a:ext cx="6467778" cy="76328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ko-KR" altLang="en-US" sz="4400" dirty="0">
                  <a:solidFill>
                    <a:srgbClr val="0C3664"/>
                  </a:solidFill>
                  <a:latin typeface="HG꼬딕씨_Pro 99g" panose="02020603020101020101" pitchFamily="18" charset="-127"/>
                  <a:ea typeface="HG꼬딕씨_Pro 99g" panose="02020603020101020101" pitchFamily="18" charset="-127"/>
                </a:rPr>
                <a:t>화장품 분야 정책방향 안내</a:t>
              </a:r>
            </a:p>
          </p:txBody>
        </p: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5D8E1E32-9591-9BB5-7A2E-354A0596F368}"/>
                </a:ext>
              </a:extLst>
            </p:cNvPr>
            <p:cNvCxnSpPr>
              <a:cxnSpLocks/>
            </p:cNvCxnSpPr>
            <p:nvPr/>
          </p:nvCxnSpPr>
          <p:spPr>
            <a:xfrm>
              <a:off x="563880" y="2938202"/>
              <a:ext cx="5421651" cy="30422"/>
            </a:xfrm>
            <a:prstGeom prst="line">
              <a:avLst/>
            </a:prstGeom>
            <a:ln w="28575">
              <a:solidFill>
                <a:srgbClr val="0C36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그림 43">
            <a:extLst>
              <a:ext uri="{FF2B5EF4-FFF2-40B4-BE49-F238E27FC236}">
                <a16:creationId xmlns:a16="http://schemas.microsoft.com/office/drawing/2014/main" id="{02E76130-02C5-1178-BC2F-3FA790F19C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89" y="554735"/>
            <a:ext cx="2642621" cy="46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81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:a16="http://schemas.microsoft.com/office/drawing/2014/main" id="{8E914FCF-0CD2-4F63-8D6B-7E6B4D6979A6}"/>
              </a:ext>
            </a:extLst>
          </p:cNvPr>
          <p:cNvSpPr txBox="1"/>
          <p:nvPr/>
        </p:nvSpPr>
        <p:spPr>
          <a:xfrm>
            <a:off x="859155" y="181321"/>
            <a:ext cx="66389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ko-KR" altLang="en-US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경쟁력 강화 협력체계 구축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34478CB-EB2A-42F0-A3B4-24F1219E42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A13E76-E2CF-45A4-9B3F-CEF4A73EBCEA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95006E11-4768-4440-88E0-9427EF4625FA}"/>
              </a:ext>
            </a:extLst>
          </p:cNvPr>
          <p:cNvSpPr/>
          <p:nvPr/>
        </p:nvSpPr>
        <p:spPr>
          <a:xfrm>
            <a:off x="371476" y="172720"/>
            <a:ext cx="375562" cy="386080"/>
          </a:xfrm>
          <a:prstGeom prst="roundRect">
            <a:avLst>
              <a:gd name="adj" fmla="val 6651"/>
            </a:avLst>
          </a:prstGeom>
          <a:solidFill>
            <a:srgbClr val="214F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F2875D1-AFB6-4CC1-B55D-8AD3F777ECD9}"/>
              </a:ext>
            </a:extLst>
          </p:cNvPr>
          <p:cNvGrpSpPr/>
          <p:nvPr/>
        </p:nvGrpSpPr>
        <p:grpSpPr>
          <a:xfrm>
            <a:off x="43658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2F8E550A-C262-4167-9262-620719549FAD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CD2A4BEB-F3B8-4272-88AB-3D848EC838B2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C3F6AE62-2142-4633-9513-8805E9343820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82DB4ED-BC3D-4E69-8D05-E52406C83FDB}"/>
              </a:ext>
            </a:extLst>
          </p:cNvPr>
          <p:cNvGrpSpPr/>
          <p:nvPr/>
        </p:nvGrpSpPr>
        <p:grpSpPr>
          <a:xfrm>
            <a:off x="518557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FC9D6EC-5B48-4C16-86F9-20D31FEC2BF8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424DAE4D-366E-4EDE-B605-F60A07621D3B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2CBC0384-3E8D-4B2E-94D4-E5A3CA23A4ED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E2CC2194-AE9F-40C5-8B65-EEF18AE7FE01}"/>
              </a:ext>
            </a:extLst>
          </p:cNvPr>
          <p:cNvGrpSpPr/>
          <p:nvPr/>
        </p:nvGrpSpPr>
        <p:grpSpPr>
          <a:xfrm>
            <a:off x="60053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1ADF18BB-FC20-4741-AB32-0C062A6C10D9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59552931-1B31-4272-9A00-7605E9B66786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5D231458-A846-4E5D-BFE3-C23A444B58D4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3915C452-8915-8617-0405-48689B599678}"/>
              </a:ext>
            </a:extLst>
          </p:cNvPr>
          <p:cNvSpPr/>
          <p:nvPr/>
        </p:nvSpPr>
        <p:spPr>
          <a:xfrm>
            <a:off x="1467104" y="940610"/>
            <a:ext cx="9257792" cy="426720"/>
          </a:xfrm>
          <a:prstGeom prst="roundRect">
            <a:avLst>
              <a:gd name="adj" fmla="val 50000"/>
            </a:avLst>
          </a:prstGeom>
          <a:solidFill>
            <a:srgbClr val="EDE2F6">
              <a:alpha val="67843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D31DF2-EB06-C507-12B1-986C91A5DC70}"/>
              </a:ext>
            </a:extLst>
          </p:cNvPr>
          <p:cNvSpPr txBox="1"/>
          <p:nvPr/>
        </p:nvSpPr>
        <p:spPr>
          <a:xfrm>
            <a:off x="2105660" y="959654"/>
            <a:ext cx="798068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ko-KR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K-</a:t>
            </a:r>
            <a:r>
              <a:rPr lang="ko-KR" altLang="en-US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뷰티 신뢰를 떨어뜨리는 위조 화장품 엄격 대응 </a:t>
            </a:r>
            <a:r>
              <a:rPr lang="ko-KR" altLang="en-US" sz="1600" dirty="0" err="1">
                <a:solidFill>
                  <a:srgbClr val="572F9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식약처</a:t>
            </a:r>
            <a:r>
              <a:rPr lang="en-US" altLang="ko-KR" sz="1600" dirty="0">
                <a:solidFill>
                  <a:srgbClr val="572F9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</a:t>
            </a:r>
            <a:r>
              <a:rPr lang="ko-KR" altLang="en-US" sz="1600" dirty="0" err="1">
                <a:solidFill>
                  <a:srgbClr val="572F9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지재처</a:t>
            </a:r>
            <a:r>
              <a:rPr lang="en-US" altLang="ko-KR" sz="1600" dirty="0">
                <a:solidFill>
                  <a:srgbClr val="572F9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</a:t>
            </a:r>
            <a:r>
              <a:rPr lang="ko-KR" altLang="en-US" sz="1600" dirty="0">
                <a:solidFill>
                  <a:srgbClr val="572F9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관세청</a:t>
            </a:r>
            <a:endParaRPr lang="ko-KR" altLang="en-US" sz="2400" dirty="0">
              <a:solidFill>
                <a:srgbClr val="572F91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9A4F96A1-4463-8608-AACF-93305CEE5E36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32B6D08C-6727-3AC3-557A-8457D2AD8172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10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A972AF3F-4E21-ACC9-E918-76E78BC9E80C}"/>
              </a:ext>
            </a:extLst>
          </p:cNvPr>
          <p:cNvSpPr/>
          <p:nvPr/>
        </p:nvSpPr>
        <p:spPr>
          <a:xfrm>
            <a:off x="371475" y="1889760"/>
            <a:ext cx="11412538" cy="496824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7" name="사각형: 둥근 위쪽 모서리 26">
            <a:extLst>
              <a:ext uri="{FF2B5EF4-FFF2-40B4-BE49-F238E27FC236}">
                <a16:creationId xmlns:a16="http://schemas.microsoft.com/office/drawing/2014/main" id="{99FC3722-4862-50CE-63A6-3C0FB192D2FB}"/>
              </a:ext>
            </a:extLst>
          </p:cNvPr>
          <p:cNvSpPr/>
          <p:nvPr/>
        </p:nvSpPr>
        <p:spPr>
          <a:xfrm>
            <a:off x="371475" y="1554480"/>
            <a:ext cx="11412538" cy="1036320"/>
          </a:xfrm>
          <a:prstGeom prst="round2SameRect">
            <a:avLst>
              <a:gd name="adj1" fmla="val 12990"/>
              <a:gd name="adj2" fmla="val 0"/>
            </a:avLst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9C84C1E-C0BB-25AD-C742-8579504FA088}"/>
              </a:ext>
            </a:extLst>
          </p:cNvPr>
          <p:cNvSpPr txBox="1"/>
          <p:nvPr/>
        </p:nvSpPr>
        <p:spPr>
          <a:xfrm>
            <a:off x="732535" y="1703308"/>
            <a:ext cx="10491725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00000"/>
              </a:lnSpc>
            </a:pPr>
            <a:r>
              <a:rPr lang="ko-KR" altLang="en-US" sz="2400" spc="-4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위조 화장품 유통 근절 민관 협의회를 통해 해외제조</a:t>
            </a:r>
            <a:r>
              <a:rPr lang="en-US" altLang="ko-KR" sz="2400" spc="-4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-</a:t>
            </a:r>
            <a:r>
              <a:rPr lang="ko-KR" altLang="en-US" sz="2400" spc="-4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수입</a:t>
            </a:r>
            <a:r>
              <a:rPr lang="en-US" altLang="ko-KR" sz="2400" spc="-4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-</a:t>
            </a:r>
            <a:r>
              <a:rPr lang="ko-KR" altLang="en-US" sz="2400" spc="-4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유통</a:t>
            </a:r>
            <a:r>
              <a:rPr lang="en-US" altLang="ko-KR" sz="2400" spc="-4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-</a:t>
            </a:r>
            <a:r>
              <a:rPr lang="ko-KR" altLang="en-US" sz="2400" spc="-4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사용</a:t>
            </a:r>
            <a:endParaRPr lang="en-US" altLang="ko-KR" sz="2400" spc="-40" dirty="0">
              <a:solidFill>
                <a:schemeClr val="bg1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  <a:p>
            <a:pPr algn="ctr">
              <a:lnSpc>
                <a:spcPct val="100000"/>
              </a:lnSpc>
            </a:pPr>
            <a:r>
              <a:rPr lang="ko-KR" altLang="en-US" sz="2400" spc="-4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단계별 대응방안 마련 및 위조상품 방지기술 제공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8BD6EBC-060E-CFEF-B5C1-54AB34E006FC}"/>
              </a:ext>
            </a:extLst>
          </p:cNvPr>
          <p:cNvSpPr txBox="1"/>
          <p:nvPr/>
        </p:nvSpPr>
        <p:spPr>
          <a:xfrm>
            <a:off x="795729" y="2747088"/>
            <a:ext cx="8767371" cy="22672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en-US" altLang="ko-KR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※ </a:t>
            </a:r>
            <a:r>
              <a:rPr lang="ko-KR" altLang="en-US" sz="1400" b="1" dirty="0" err="1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식약처</a:t>
            </a:r>
            <a:r>
              <a:rPr lang="en-US" altLang="ko-KR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-</a:t>
            </a:r>
            <a:r>
              <a:rPr lang="ko-KR" altLang="en-US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지식재산처</a:t>
            </a:r>
            <a:r>
              <a:rPr lang="en-US" altLang="ko-KR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-</a:t>
            </a:r>
            <a:r>
              <a:rPr lang="ko-KR" altLang="en-US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관세청</a:t>
            </a:r>
            <a:r>
              <a:rPr lang="en-US" altLang="ko-KR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-</a:t>
            </a:r>
            <a:r>
              <a:rPr lang="ko-KR" altLang="en-US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대한화장품협회 업무 협업</a:t>
            </a:r>
            <a:r>
              <a:rPr lang="en-US" altLang="ko-KR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대응 공조를 위한 업무협약 체결 추진</a:t>
            </a:r>
          </a:p>
        </p:txBody>
      </p:sp>
      <p:grpSp>
        <p:nvGrpSpPr>
          <p:cNvPr id="90" name="그룹 89">
            <a:extLst>
              <a:ext uri="{FF2B5EF4-FFF2-40B4-BE49-F238E27FC236}">
                <a16:creationId xmlns:a16="http://schemas.microsoft.com/office/drawing/2014/main" id="{16DBDB2E-BEE4-BFA7-61B6-4C098FF9B651}"/>
              </a:ext>
            </a:extLst>
          </p:cNvPr>
          <p:cNvGrpSpPr/>
          <p:nvPr/>
        </p:nvGrpSpPr>
        <p:grpSpPr>
          <a:xfrm>
            <a:off x="10050781" y="2373927"/>
            <a:ext cx="1958340" cy="1247797"/>
            <a:chOff x="6655187" y="994982"/>
            <a:chExt cx="5406618" cy="3444938"/>
          </a:xfrm>
        </p:grpSpPr>
        <p:pic>
          <p:nvPicPr>
            <p:cNvPr id="88" name="그래픽 87">
              <a:extLst>
                <a:ext uri="{FF2B5EF4-FFF2-40B4-BE49-F238E27FC236}">
                  <a16:creationId xmlns:a16="http://schemas.microsoft.com/office/drawing/2014/main" id="{AF1BF1B9-7BA1-E8D5-BF1A-C4337C14E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b="6531"/>
            <a:stretch>
              <a:fillRect/>
            </a:stretch>
          </p:blipFill>
          <p:spPr>
            <a:xfrm>
              <a:off x="6655187" y="994982"/>
              <a:ext cx="5406618" cy="3444938"/>
            </a:xfrm>
            <a:prstGeom prst="rect">
              <a:avLst/>
            </a:prstGeom>
          </p:spPr>
        </p:pic>
        <p:pic>
          <p:nvPicPr>
            <p:cNvPr id="89" name="그래픽 88">
              <a:extLst>
                <a:ext uri="{FF2B5EF4-FFF2-40B4-BE49-F238E27FC236}">
                  <a16:creationId xmlns:a16="http://schemas.microsoft.com/office/drawing/2014/main" id="{6F92EBF8-4C28-5053-40A1-4ECD09A81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47256" y="1354238"/>
              <a:ext cx="1136757" cy="834498"/>
            </a:xfrm>
            <a:prstGeom prst="rect">
              <a:avLst/>
            </a:prstGeom>
          </p:spPr>
        </p:pic>
      </p:grp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8CFA7A9-AEA2-A2B9-9A58-A0B0E0A655C0}"/>
              </a:ext>
            </a:extLst>
          </p:cNvPr>
          <p:cNvSpPr/>
          <p:nvPr/>
        </p:nvSpPr>
        <p:spPr>
          <a:xfrm>
            <a:off x="720090" y="3535680"/>
            <a:ext cx="10751820" cy="365760"/>
          </a:xfrm>
          <a:prstGeom prst="rect">
            <a:avLst/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04BE4098-BB26-5DE6-EB76-F56B14388F60}"/>
              </a:ext>
            </a:extLst>
          </p:cNvPr>
          <p:cNvSpPr/>
          <p:nvPr/>
        </p:nvSpPr>
        <p:spPr>
          <a:xfrm>
            <a:off x="720090" y="3893820"/>
            <a:ext cx="10751820" cy="762000"/>
          </a:xfrm>
          <a:prstGeom prst="rect">
            <a:avLst/>
          </a:prstGeom>
          <a:solidFill>
            <a:schemeClr val="accent1">
              <a:lumMod val="40000"/>
              <a:lumOff val="6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B3DA8386-AFB5-A83B-3643-44532F2D57EA}"/>
              </a:ext>
            </a:extLst>
          </p:cNvPr>
          <p:cNvSpPr/>
          <p:nvPr/>
        </p:nvSpPr>
        <p:spPr>
          <a:xfrm>
            <a:off x="720090" y="4664184"/>
            <a:ext cx="10751820" cy="1866156"/>
          </a:xfrm>
          <a:prstGeom prst="rect">
            <a:avLst/>
          </a:prstGeom>
          <a:solidFill>
            <a:schemeClr val="accent1">
              <a:lumMod val="40000"/>
              <a:lumOff val="6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F883B1D7-A129-1306-B10B-6FFF59FD95E2}"/>
              </a:ext>
            </a:extLst>
          </p:cNvPr>
          <p:cNvCxnSpPr>
            <a:cxnSpLocks/>
          </p:cNvCxnSpPr>
          <p:nvPr/>
        </p:nvCxnSpPr>
        <p:spPr>
          <a:xfrm>
            <a:off x="1760220" y="3901440"/>
            <a:ext cx="0" cy="2636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76C9835A-C321-AB44-4AC1-99D283AA405E}"/>
              </a:ext>
            </a:extLst>
          </p:cNvPr>
          <p:cNvCxnSpPr>
            <a:cxnSpLocks/>
          </p:cNvCxnSpPr>
          <p:nvPr/>
        </p:nvCxnSpPr>
        <p:spPr>
          <a:xfrm>
            <a:off x="4186695" y="3901440"/>
            <a:ext cx="0" cy="2636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id="{D0D1D676-CF5D-66D9-BE1A-E6498DDC0164}"/>
              </a:ext>
            </a:extLst>
          </p:cNvPr>
          <p:cNvCxnSpPr>
            <a:cxnSpLocks/>
          </p:cNvCxnSpPr>
          <p:nvPr/>
        </p:nvCxnSpPr>
        <p:spPr>
          <a:xfrm>
            <a:off x="6613170" y="3901440"/>
            <a:ext cx="0" cy="2636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D29E37E2-3371-476F-3843-AB5C12FC3142}"/>
              </a:ext>
            </a:extLst>
          </p:cNvPr>
          <p:cNvCxnSpPr>
            <a:cxnSpLocks/>
          </p:cNvCxnSpPr>
          <p:nvPr/>
        </p:nvCxnSpPr>
        <p:spPr>
          <a:xfrm>
            <a:off x="9039645" y="3901440"/>
            <a:ext cx="0" cy="2636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9B38504B-9D1E-1720-6F29-E7EDE840A828}"/>
              </a:ext>
            </a:extLst>
          </p:cNvPr>
          <p:cNvGrpSpPr/>
          <p:nvPr/>
        </p:nvGrpSpPr>
        <p:grpSpPr>
          <a:xfrm>
            <a:off x="1760220" y="3543300"/>
            <a:ext cx="7279425" cy="365760"/>
            <a:chOff x="1760220" y="3901440"/>
            <a:chExt cx="7279425" cy="2659380"/>
          </a:xfrm>
        </p:grpSpPr>
        <p:cxnSp>
          <p:nvCxnSpPr>
            <p:cNvPr id="44" name="직선 연결선 43">
              <a:extLst>
                <a:ext uri="{FF2B5EF4-FFF2-40B4-BE49-F238E27FC236}">
                  <a16:creationId xmlns:a16="http://schemas.microsoft.com/office/drawing/2014/main" id="{6959231D-A8F1-939B-7992-0C152B4ECBCB}"/>
                </a:ext>
              </a:extLst>
            </p:cNvPr>
            <p:cNvCxnSpPr>
              <a:cxnSpLocks/>
            </p:cNvCxnSpPr>
            <p:nvPr/>
          </p:nvCxnSpPr>
          <p:spPr>
            <a:xfrm>
              <a:off x="1760220" y="3901440"/>
              <a:ext cx="0" cy="265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>
              <a:extLst>
                <a:ext uri="{FF2B5EF4-FFF2-40B4-BE49-F238E27FC236}">
                  <a16:creationId xmlns:a16="http://schemas.microsoft.com/office/drawing/2014/main" id="{499E1A03-FCB2-C723-FD21-CDCD5C1F481A}"/>
                </a:ext>
              </a:extLst>
            </p:cNvPr>
            <p:cNvCxnSpPr>
              <a:cxnSpLocks/>
            </p:cNvCxnSpPr>
            <p:nvPr/>
          </p:nvCxnSpPr>
          <p:spPr>
            <a:xfrm>
              <a:off x="4186695" y="3901440"/>
              <a:ext cx="0" cy="265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3FCBE222-BD3C-76B3-1CD4-B1405C1CC79E}"/>
                </a:ext>
              </a:extLst>
            </p:cNvPr>
            <p:cNvCxnSpPr>
              <a:cxnSpLocks/>
            </p:cNvCxnSpPr>
            <p:nvPr/>
          </p:nvCxnSpPr>
          <p:spPr>
            <a:xfrm>
              <a:off x="6613170" y="3901440"/>
              <a:ext cx="0" cy="265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D2B06326-0A3F-7B70-0209-100772BA3965}"/>
                </a:ext>
              </a:extLst>
            </p:cNvPr>
            <p:cNvCxnSpPr>
              <a:cxnSpLocks/>
            </p:cNvCxnSpPr>
            <p:nvPr/>
          </p:nvCxnSpPr>
          <p:spPr>
            <a:xfrm>
              <a:off x="9039645" y="3901440"/>
              <a:ext cx="0" cy="26593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9E25F206-F8EB-AE7B-DF75-F30985C80CFE}"/>
              </a:ext>
            </a:extLst>
          </p:cNvPr>
          <p:cNvSpPr txBox="1"/>
          <p:nvPr/>
        </p:nvSpPr>
        <p:spPr>
          <a:xfrm>
            <a:off x="904819" y="3610038"/>
            <a:ext cx="68703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00000"/>
              </a:lnSpc>
            </a:pPr>
            <a:r>
              <a:rPr lang="ko-KR" altLang="en-US" sz="1400" spc="-40">
                <a:solidFill>
                  <a:schemeClr val="bg1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단계</a:t>
            </a:r>
            <a:endParaRPr lang="ko-KR" altLang="en-US" sz="1400" spc="-40" dirty="0">
              <a:solidFill>
                <a:schemeClr val="bg1"/>
              </a:solidFill>
              <a:latin typeface="HG꼬딕씨_Pro 60g" panose="02020603020101020101" pitchFamily="18" charset="-127"/>
              <a:ea typeface="HG꼬딕씨_Pro 60g" panose="02020603020101020101" pitchFamily="18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8371BE0-D845-C3F3-5DA2-EBF81D06150B}"/>
              </a:ext>
            </a:extLst>
          </p:cNvPr>
          <p:cNvSpPr txBox="1"/>
          <p:nvPr/>
        </p:nvSpPr>
        <p:spPr>
          <a:xfrm>
            <a:off x="2629939" y="3610038"/>
            <a:ext cx="68703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00000"/>
              </a:lnSpc>
            </a:pPr>
            <a:r>
              <a:rPr lang="ko-KR" altLang="en-US" sz="1400" spc="-40" dirty="0">
                <a:solidFill>
                  <a:schemeClr val="bg1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제조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C85D9F-61FB-F8D3-B36D-FCBA888A7180}"/>
              </a:ext>
            </a:extLst>
          </p:cNvPr>
          <p:cNvSpPr txBox="1"/>
          <p:nvPr/>
        </p:nvSpPr>
        <p:spPr>
          <a:xfrm>
            <a:off x="5056414" y="3610038"/>
            <a:ext cx="68703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00000"/>
              </a:lnSpc>
            </a:pPr>
            <a:r>
              <a:rPr lang="ko-KR" altLang="en-US" sz="1400" spc="-40" dirty="0">
                <a:solidFill>
                  <a:schemeClr val="bg1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수출입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9FE369F-D832-14BD-93DF-F9EE1834D9B0}"/>
              </a:ext>
            </a:extLst>
          </p:cNvPr>
          <p:cNvSpPr txBox="1"/>
          <p:nvPr/>
        </p:nvSpPr>
        <p:spPr>
          <a:xfrm>
            <a:off x="7482890" y="3610038"/>
            <a:ext cx="68703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00000"/>
              </a:lnSpc>
            </a:pPr>
            <a:r>
              <a:rPr lang="ko-KR" altLang="en-US" sz="1400" spc="-40" dirty="0">
                <a:solidFill>
                  <a:schemeClr val="bg1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유통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95B0E21-0FC8-6967-3A4E-351A869A3B0A}"/>
              </a:ext>
            </a:extLst>
          </p:cNvPr>
          <p:cNvSpPr txBox="1"/>
          <p:nvPr/>
        </p:nvSpPr>
        <p:spPr>
          <a:xfrm>
            <a:off x="9822714" y="3610038"/>
            <a:ext cx="86795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00000"/>
              </a:lnSpc>
            </a:pPr>
            <a:r>
              <a:rPr lang="ko-KR" altLang="en-US" sz="1400" spc="-40" dirty="0">
                <a:solidFill>
                  <a:schemeClr val="bg1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정보수집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6041FAA-2AFB-E58F-5309-EBC84804BFF4}"/>
              </a:ext>
            </a:extLst>
          </p:cNvPr>
          <p:cNvSpPr txBox="1"/>
          <p:nvPr/>
        </p:nvSpPr>
        <p:spPr>
          <a:xfrm>
            <a:off x="1022763" y="4054192"/>
            <a:ext cx="451148" cy="52995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/>
            <a:r>
              <a:rPr lang="ko-KR" altLang="en-US" sz="1600" dirty="0">
                <a:solidFill>
                  <a:srgbClr val="247690"/>
                </a:solidFill>
              </a:rPr>
              <a:t>주관</a:t>
            </a:r>
            <a:endParaRPr lang="en-US" altLang="ko-KR" sz="1600" dirty="0">
              <a:solidFill>
                <a:srgbClr val="247690"/>
              </a:solidFill>
            </a:endParaRPr>
          </a:p>
          <a:p>
            <a:pPr algn="ctr"/>
            <a:r>
              <a:rPr lang="ko-KR" altLang="en-US" sz="1600" dirty="0">
                <a:solidFill>
                  <a:srgbClr val="247690"/>
                </a:solidFill>
              </a:rPr>
              <a:t>부처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7E5163B-352E-61F1-2858-93B9AB60F87A}"/>
              </a:ext>
            </a:extLst>
          </p:cNvPr>
          <p:cNvSpPr txBox="1"/>
          <p:nvPr/>
        </p:nvSpPr>
        <p:spPr>
          <a:xfrm>
            <a:off x="1022763" y="5360128"/>
            <a:ext cx="451148" cy="52995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dirty="0">
                <a:solidFill>
                  <a:srgbClr val="247690"/>
                </a:solidFill>
              </a:rPr>
              <a:t>주요</a:t>
            </a:r>
            <a:endParaRPr lang="en-US" altLang="ko-KR" sz="1600" dirty="0">
              <a:solidFill>
                <a:srgbClr val="247690"/>
              </a:solidFill>
            </a:endParaRPr>
          </a:p>
          <a:p>
            <a:r>
              <a:rPr lang="ko-KR" altLang="en-US" sz="1600" dirty="0">
                <a:solidFill>
                  <a:srgbClr val="247690"/>
                </a:solidFill>
              </a:rPr>
              <a:t>내용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F5077AD-9815-F1F7-475E-DDF8F270E1D0}"/>
              </a:ext>
            </a:extLst>
          </p:cNvPr>
          <p:cNvSpPr txBox="1"/>
          <p:nvPr/>
        </p:nvSpPr>
        <p:spPr>
          <a:xfrm>
            <a:off x="2537891" y="4145581"/>
            <a:ext cx="796649" cy="29149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/>
            <a:r>
              <a:rPr lang="ko-KR" altLang="en-US" sz="1800" dirty="0" err="1"/>
              <a:t>지재처</a:t>
            </a:r>
            <a:endParaRPr lang="ko-KR" altLang="en-US" sz="18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85498D0-2DF9-A590-F6BD-1233BAE0D6DE}"/>
              </a:ext>
            </a:extLst>
          </p:cNvPr>
          <p:cNvSpPr txBox="1"/>
          <p:nvPr/>
        </p:nvSpPr>
        <p:spPr>
          <a:xfrm>
            <a:off x="4997211" y="4145581"/>
            <a:ext cx="796649" cy="29149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/>
            <a:r>
              <a:rPr lang="ko-KR" altLang="en-US" sz="1800" dirty="0"/>
              <a:t>관세청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AAD3FCA-22DF-EF11-FBB7-FBDF82C5A536}"/>
              </a:ext>
            </a:extLst>
          </p:cNvPr>
          <p:cNvSpPr txBox="1"/>
          <p:nvPr/>
        </p:nvSpPr>
        <p:spPr>
          <a:xfrm>
            <a:off x="6908656" y="4145581"/>
            <a:ext cx="1861612" cy="29149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/>
            <a:r>
              <a:rPr lang="ko-KR" altLang="en-US" sz="1800" dirty="0" err="1"/>
              <a:t>식약처</a:t>
            </a:r>
            <a:r>
              <a:rPr lang="ko-KR" altLang="en-US" sz="1800" dirty="0"/>
              <a:t> </a:t>
            </a:r>
            <a:r>
              <a:rPr lang="en-US" altLang="ko-KR" sz="1800" dirty="0"/>
              <a:t>·</a:t>
            </a:r>
            <a:r>
              <a:rPr lang="ko-KR" altLang="en-US" sz="1800" dirty="0" err="1"/>
              <a:t>지재처</a:t>
            </a:r>
            <a:endParaRPr lang="ko-KR" altLang="en-US" sz="18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7B48630-338C-684A-AB1E-EE944E152195}"/>
              </a:ext>
            </a:extLst>
          </p:cNvPr>
          <p:cNvSpPr txBox="1"/>
          <p:nvPr/>
        </p:nvSpPr>
        <p:spPr>
          <a:xfrm>
            <a:off x="9339788" y="4145581"/>
            <a:ext cx="1861612" cy="29149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/>
            <a:r>
              <a:rPr lang="ko-KR" altLang="en-US" sz="1800" dirty="0"/>
              <a:t>대한화장품 협회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888E500-7AAD-1441-0AE2-8C0ADBF6F857}"/>
              </a:ext>
            </a:extLst>
          </p:cNvPr>
          <p:cNvSpPr txBox="1"/>
          <p:nvPr/>
        </p:nvSpPr>
        <p:spPr>
          <a:xfrm>
            <a:off x="2175793" y="4917936"/>
            <a:ext cx="1588488" cy="52995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en-US" altLang="ko-KR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K-</a:t>
            </a:r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화장품</a:t>
            </a:r>
            <a:endParaRPr lang="en-US" altLang="ko-KR" sz="1600" b="1" dirty="0"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위조방지기술지원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FB21625-1798-6252-759B-19D894096AA6}"/>
              </a:ext>
            </a:extLst>
          </p:cNvPr>
          <p:cNvSpPr txBox="1"/>
          <p:nvPr/>
        </p:nvSpPr>
        <p:spPr>
          <a:xfrm>
            <a:off x="2175793" y="5561816"/>
            <a:ext cx="1588488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지재권 침해 대응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96E5A1F-DEAE-B47F-1B57-8100C9274994}"/>
              </a:ext>
            </a:extLst>
          </p:cNvPr>
          <p:cNvSpPr txBox="1"/>
          <p:nvPr/>
        </p:nvSpPr>
        <p:spPr>
          <a:xfrm>
            <a:off x="2175793" y="5919956"/>
            <a:ext cx="1588488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해외 모니터링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5DB2613-C4F3-4871-AC80-DE52309C4003}"/>
              </a:ext>
            </a:extLst>
          </p:cNvPr>
          <p:cNvSpPr txBox="1"/>
          <p:nvPr/>
        </p:nvSpPr>
        <p:spPr>
          <a:xfrm>
            <a:off x="4626748" y="4917936"/>
            <a:ext cx="1588488" cy="80079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온라인</a:t>
            </a:r>
            <a:r>
              <a:rPr lang="en-US" altLang="ko-KR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600" b="1" dirty="0" err="1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해외직구</a:t>
            </a:r>
            <a:endParaRPr lang="en-US" altLang="ko-KR" sz="1600" b="1" dirty="0"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위조화장품 </a:t>
            </a:r>
            <a:endParaRPr lang="en-US" altLang="ko-KR" sz="1600" b="1" dirty="0"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수출입 단속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A4B1238-A388-87FC-150B-19A00242969E}"/>
              </a:ext>
            </a:extLst>
          </p:cNvPr>
          <p:cNvSpPr txBox="1"/>
          <p:nvPr/>
        </p:nvSpPr>
        <p:spPr>
          <a:xfrm>
            <a:off x="4626748" y="5798036"/>
            <a:ext cx="1588488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b="1" dirty="0" err="1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플랫품</a:t>
            </a:r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협력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EAB4AC9-4C72-A3A0-D225-5E9A1BE1C86B}"/>
              </a:ext>
            </a:extLst>
          </p:cNvPr>
          <p:cNvSpPr txBox="1"/>
          <p:nvPr/>
        </p:nvSpPr>
        <p:spPr>
          <a:xfrm>
            <a:off x="7027048" y="4917936"/>
            <a:ext cx="1895972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국내 유통 금지조치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56AB003-8635-6922-A13E-1F642853E683}"/>
              </a:ext>
            </a:extLst>
          </p:cNvPr>
          <p:cNvSpPr txBox="1"/>
          <p:nvPr/>
        </p:nvSpPr>
        <p:spPr>
          <a:xfrm>
            <a:off x="7027048" y="5318733"/>
            <a:ext cx="1895972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불법판매자 단속 협업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7EDF7DD-495E-608D-FD16-C507D2DA8BBA}"/>
              </a:ext>
            </a:extLst>
          </p:cNvPr>
          <p:cNvSpPr txBox="1"/>
          <p:nvPr/>
        </p:nvSpPr>
        <p:spPr>
          <a:xfrm>
            <a:off x="7027048" y="5692870"/>
            <a:ext cx="1895972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소비자 보호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E59B525-891F-6C8D-9035-8B82992BDBEE}"/>
              </a:ext>
            </a:extLst>
          </p:cNvPr>
          <p:cNvSpPr txBox="1"/>
          <p:nvPr/>
        </p:nvSpPr>
        <p:spPr>
          <a:xfrm>
            <a:off x="9374460" y="4917936"/>
            <a:ext cx="1895972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위조 사례 제보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85EFF81-BC4B-2172-CDFC-E2D145E9A47F}"/>
              </a:ext>
            </a:extLst>
          </p:cNvPr>
          <p:cNvSpPr txBox="1"/>
          <p:nvPr/>
        </p:nvSpPr>
        <p:spPr>
          <a:xfrm>
            <a:off x="9374460" y="5318733"/>
            <a:ext cx="1895972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600" b="1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업계 애로사항 공유</a:t>
            </a:r>
          </a:p>
        </p:txBody>
      </p:sp>
      <p:sp>
        <p:nvSpPr>
          <p:cNvPr id="74" name="L 도형 73">
            <a:extLst>
              <a:ext uri="{FF2B5EF4-FFF2-40B4-BE49-F238E27FC236}">
                <a16:creationId xmlns:a16="http://schemas.microsoft.com/office/drawing/2014/main" id="{2913C5DC-357C-3DAA-8BEF-6EB429EF4482}"/>
              </a:ext>
            </a:extLst>
          </p:cNvPr>
          <p:cNvSpPr/>
          <p:nvPr/>
        </p:nvSpPr>
        <p:spPr>
          <a:xfrm rot="13500000">
            <a:off x="2029870" y="5021803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75" name="L 도형 74">
            <a:extLst>
              <a:ext uri="{FF2B5EF4-FFF2-40B4-BE49-F238E27FC236}">
                <a16:creationId xmlns:a16="http://schemas.microsoft.com/office/drawing/2014/main" id="{66B09B65-9718-43BB-0717-9E13DDEA960F}"/>
              </a:ext>
            </a:extLst>
          </p:cNvPr>
          <p:cNvSpPr/>
          <p:nvPr/>
        </p:nvSpPr>
        <p:spPr>
          <a:xfrm rot="13500000">
            <a:off x="2029871" y="5667135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76" name="L 도형 75">
            <a:extLst>
              <a:ext uri="{FF2B5EF4-FFF2-40B4-BE49-F238E27FC236}">
                <a16:creationId xmlns:a16="http://schemas.microsoft.com/office/drawing/2014/main" id="{B87EF3AC-1097-E2CB-1209-A3C4A265F823}"/>
              </a:ext>
            </a:extLst>
          </p:cNvPr>
          <p:cNvSpPr/>
          <p:nvPr/>
        </p:nvSpPr>
        <p:spPr>
          <a:xfrm rot="13500000">
            <a:off x="2029872" y="6029081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77" name="L 도형 76">
            <a:extLst>
              <a:ext uri="{FF2B5EF4-FFF2-40B4-BE49-F238E27FC236}">
                <a16:creationId xmlns:a16="http://schemas.microsoft.com/office/drawing/2014/main" id="{3F6B72B2-528D-CAB0-114A-04FD766A62C8}"/>
              </a:ext>
            </a:extLst>
          </p:cNvPr>
          <p:cNvSpPr/>
          <p:nvPr/>
        </p:nvSpPr>
        <p:spPr>
          <a:xfrm rot="13500000">
            <a:off x="4479992" y="5021804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78" name="L 도형 77">
            <a:extLst>
              <a:ext uri="{FF2B5EF4-FFF2-40B4-BE49-F238E27FC236}">
                <a16:creationId xmlns:a16="http://schemas.microsoft.com/office/drawing/2014/main" id="{B413F626-55D5-C185-1641-A5BFCB967DA3}"/>
              </a:ext>
            </a:extLst>
          </p:cNvPr>
          <p:cNvSpPr/>
          <p:nvPr/>
        </p:nvSpPr>
        <p:spPr>
          <a:xfrm rot="13500000">
            <a:off x="4479994" y="5907165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79" name="L 도형 78">
            <a:extLst>
              <a:ext uri="{FF2B5EF4-FFF2-40B4-BE49-F238E27FC236}">
                <a16:creationId xmlns:a16="http://schemas.microsoft.com/office/drawing/2014/main" id="{7D8F3274-C2E8-3805-6FA2-B7F2ADA0DCA7}"/>
              </a:ext>
            </a:extLst>
          </p:cNvPr>
          <p:cNvSpPr/>
          <p:nvPr/>
        </p:nvSpPr>
        <p:spPr>
          <a:xfrm rot="13500000">
            <a:off x="6893974" y="5021804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80" name="L 도형 79">
            <a:extLst>
              <a:ext uri="{FF2B5EF4-FFF2-40B4-BE49-F238E27FC236}">
                <a16:creationId xmlns:a16="http://schemas.microsoft.com/office/drawing/2014/main" id="{C888C9C6-3C8C-1BFE-3090-65E6CD7F7108}"/>
              </a:ext>
            </a:extLst>
          </p:cNvPr>
          <p:cNvSpPr/>
          <p:nvPr/>
        </p:nvSpPr>
        <p:spPr>
          <a:xfrm rot="13500000">
            <a:off x="6893977" y="5423295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81" name="L 도형 80">
            <a:extLst>
              <a:ext uri="{FF2B5EF4-FFF2-40B4-BE49-F238E27FC236}">
                <a16:creationId xmlns:a16="http://schemas.microsoft.com/office/drawing/2014/main" id="{65B01715-1B54-5080-6932-E1523C0D550C}"/>
              </a:ext>
            </a:extLst>
          </p:cNvPr>
          <p:cNvSpPr/>
          <p:nvPr/>
        </p:nvSpPr>
        <p:spPr>
          <a:xfrm rot="13500000">
            <a:off x="6893979" y="5808865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83" name="L 도형 82">
            <a:extLst>
              <a:ext uri="{FF2B5EF4-FFF2-40B4-BE49-F238E27FC236}">
                <a16:creationId xmlns:a16="http://schemas.microsoft.com/office/drawing/2014/main" id="{3A707E95-AFA9-F91F-1EFD-86CB9ABDEA74}"/>
              </a:ext>
            </a:extLst>
          </p:cNvPr>
          <p:cNvSpPr/>
          <p:nvPr/>
        </p:nvSpPr>
        <p:spPr>
          <a:xfrm rot="13500000">
            <a:off x="9260582" y="5021804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84" name="L 도형 83">
            <a:extLst>
              <a:ext uri="{FF2B5EF4-FFF2-40B4-BE49-F238E27FC236}">
                <a16:creationId xmlns:a16="http://schemas.microsoft.com/office/drawing/2014/main" id="{BF8A508E-8F92-E9D9-7414-2E3FD4DCA1B3}"/>
              </a:ext>
            </a:extLst>
          </p:cNvPr>
          <p:cNvSpPr/>
          <p:nvPr/>
        </p:nvSpPr>
        <p:spPr>
          <a:xfrm rot="13500000">
            <a:off x="9260585" y="5423295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ABC06004-9098-9220-F5FE-3F4A6FE60A05}"/>
              </a:ext>
            </a:extLst>
          </p:cNvPr>
          <p:cNvGrpSpPr/>
          <p:nvPr/>
        </p:nvGrpSpPr>
        <p:grpSpPr>
          <a:xfrm>
            <a:off x="9260587" y="5692870"/>
            <a:ext cx="2009845" cy="259110"/>
            <a:chOff x="9260587" y="5692870"/>
            <a:chExt cx="2009845" cy="25911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F21D9EDD-BC19-049C-FAD3-2004064F6400}"/>
                </a:ext>
              </a:extLst>
            </p:cNvPr>
            <p:cNvSpPr txBox="1"/>
            <p:nvPr/>
          </p:nvSpPr>
          <p:spPr>
            <a:xfrm>
              <a:off x="9374460" y="5692870"/>
              <a:ext cx="1895972" cy="25911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6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정부 정책 제언</a:t>
              </a:r>
            </a:p>
          </p:txBody>
        </p:sp>
        <p:sp>
          <p:nvSpPr>
            <p:cNvPr id="85" name="L 도형 84">
              <a:extLst>
                <a:ext uri="{FF2B5EF4-FFF2-40B4-BE49-F238E27FC236}">
                  <a16:creationId xmlns:a16="http://schemas.microsoft.com/office/drawing/2014/main" id="{1E4723E7-39AD-E28E-A5EA-B007B127D245}"/>
                </a:ext>
              </a:extLst>
            </p:cNvPr>
            <p:cNvSpPr/>
            <p:nvPr/>
          </p:nvSpPr>
          <p:spPr>
            <a:xfrm rot="13500000">
              <a:off x="9260587" y="5808865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2E47A121-9F86-09AC-29EE-8DB51B307A36}"/>
              </a:ext>
            </a:extLst>
          </p:cNvPr>
          <p:cNvSpPr txBox="1"/>
          <p:nvPr/>
        </p:nvSpPr>
        <p:spPr>
          <a:xfrm>
            <a:off x="1712315" y="3148588"/>
            <a:ext cx="8767371" cy="29149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/>
            <a:r>
              <a:rPr lang="en-US" altLang="ko-KR" sz="1800" dirty="0">
                <a:solidFill>
                  <a:srgbClr val="247690"/>
                </a:solidFill>
              </a:rPr>
              <a:t>[ </a:t>
            </a:r>
            <a:r>
              <a:rPr lang="ko-KR" altLang="en-US" sz="1800" dirty="0">
                <a:solidFill>
                  <a:srgbClr val="247690"/>
                </a:solidFill>
              </a:rPr>
              <a:t>위조화장품 단계별 대응체계 </a:t>
            </a:r>
            <a:r>
              <a:rPr lang="en-US" altLang="ko-KR" sz="1800" dirty="0">
                <a:solidFill>
                  <a:srgbClr val="247690"/>
                </a:solidFill>
              </a:rPr>
              <a:t>]</a:t>
            </a:r>
            <a:endParaRPr lang="ko-KR" altLang="en-US" sz="1800" dirty="0">
              <a:solidFill>
                <a:srgbClr val="247690"/>
              </a:solidFill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4A14FA69-3DBB-1FFB-9094-8F50861CA8CA}"/>
              </a:ext>
            </a:extLst>
          </p:cNvPr>
          <p:cNvGrpSpPr/>
          <p:nvPr/>
        </p:nvGrpSpPr>
        <p:grpSpPr>
          <a:xfrm>
            <a:off x="9260587" y="6035770"/>
            <a:ext cx="2009845" cy="259110"/>
            <a:chOff x="9260587" y="5692870"/>
            <a:chExt cx="2009845" cy="25911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94E8ABF-7EAE-42B8-1E22-9C0FE7C2DEB8}"/>
                </a:ext>
              </a:extLst>
            </p:cNvPr>
            <p:cNvSpPr txBox="1"/>
            <p:nvPr/>
          </p:nvSpPr>
          <p:spPr>
            <a:xfrm>
              <a:off x="9374460" y="5692870"/>
              <a:ext cx="1895972" cy="25911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6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신고센터 운영</a:t>
              </a:r>
            </a:p>
          </p:txBody>
        </p:sp>
        <p:sp>
          <p:nvSpPr>
            <p:cNvPr id="33" name="L 도형 32">
              <a:extLst>
                <a:ext uri="{FF2B5EF4-FFF2-40B4-BE49-F238E27FC236}">
                  <a16:creationId xmlns:a16="http://schemas.microsoft.com/office/drawing/2014/main" id="{849E0EA3-D27A-AB36-9685-5D1AEC456923}"/>
                </a:ext>
              </a:extLst>
            </p:cNvPr>
            <p:cNvSpPr/>
            <p:nvPr/>
          </p:nvSpPr>
          <p:spPr>
            <a:xfrm rot="13500000">
              <a:off x="9260587" y="5808865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</p:grpSp>
    </p:spTree>
    <p:extLst>
      <p:ext uri="{BB962C8B-B14F-4D97-AF65-F5344CB8AC3E}">
        <p14:creationId xmlns:p14="http://schemas.microsoft.com/office/powerpoint/2010/main" val="4019270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73FFABE0-2CB5-310D-D20C-1D738C7C9162}"/>
              </a:ext>
            </a:extLst>
          </p:cNvPr>
          <p:cNvSpPr/>
          <p:nvPr/>
        </p:nvSpPr>
        <p:spPr>
          <a:xfrm>
            <a:off x="371475" y="1001646"/>
            <a:ext cx="11412538" cy="5862292"/>
          </a:xfrm>
          <a:prstGeom prst="round2SameRect">
            <a:avLst>
              <a:gd name="adj1" fmla="val 3616"/>
              <a:gd name="adj2" fmla="val 0"/>
            </a:avLst>
          </a:prstGeom>
          <a:solidFill>
            <a:srgbClr val="529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11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18E6BCB6-52E3-60B9-B182-6C25572F647D}"/>
              </a:ext>
            </a:extLst>
          </p:cNvPr>
          <p:cNvSpPr/>
          <p:nvPr/>
        </p:nvSpPr>
        <p:spPr>
          <a:xfrm>
            <a:off x="545560" y="1158110"/>
            <a:ext cx="11107960" cy="5628640"/>
          </a:xfrm>
          <a:prstGeom prst="round2SameRect">
            <a:avLst>
              <a:gd name="adj1" fmla="val 2424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11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F370ADB8-D5D3-7CB0-ED71-0FB33D8F0E62}"/>
              </a:ext>
            </a:extLst>
          </p:cNvPr>
          <p:cNvSpPr/>
          <p:nvPr/>
        </p:nvSpPr>
        <p:spPr>
          <a:xfrm>
            <a:off x="1560576" y="1815585"/>
            <a:ext cx="9595104" cy="1203840"/>
          </a:xfrm>
          <a:prstGeom prst="rect">
            <a:avLst/>
          </a:prstGeom>
          <a:solidFill>
            <a:srgbClr val="36AFAC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E0325BE5-47A7-B51C-27D5-1B4ADCDA4044}"/>
              </a:ext>
            </a:extLst>
          </p:cNvPr>
          <p:cNvSpPr/>
          <p:nvPr/>
        </p:nvSpPr>
        <p:spPr>
          <a:xfrm>
            <a:off x="1560576" y="3683973"/>
            <a:ext cx="9595104" cy="1516678"/>
          </a:xfrm>
          <a:prstGeom prst="rect">
            <a:avLst/>
          </a:prstGeom>
          <a:solidFill>
            <a:srgbClr val="36AFAC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142DA172-F0F9-66FE-65B0-08FE475FEC34}"/>
              </a:ext>
            </a:extLst>
          </p:cNvPr>
          <p:cNvSpPr txBox="1"/>
          <p:nvPr/>
        </p:nvSpPr>
        <p:spPr>
          <a:xfrm>
            <a:off x="371475" y="181321"/>
            <a:ext cx="66389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14F75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입법계획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E63136B-4A84-78A6-0369-99DE59D8EC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E3B348-EC64-6664-0520-A4A13D17E44E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20g" panose="02020603020101020101" pitchFamily="18" charset="-127"/>
                <a:ea typeface="HG꼬딕씨_Pro 20g" panose="02020603020101020101" pitchFamily="18" charset="-127"/>
                <a:cs typeface="+mn-cs"/>
              </a:rPr>
              <a:t>2026</a:t>
            </a:r>
            <a:r>
              <a:rPr kumimoji="0" lang="ko-KR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20g" panose="02020603020101020101" pitchFamily="18" charset="-127"/>
                <a:ea typeface="HG꼬딕씨_Pro 20g" panose="02020603020101020101" pitchFamily="18" charset="-127"/>
                <a:cs typeface="+mn-cs"/>
              </a:rPr>
              <a:t>년 식품의약품안전처</a:t>
            </a:r>
            <a:endParaRPr kumimoji="0" lang="en-US" altLang="ko-KR" sz="7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G꼬딕씨_Pro 20g" panose="02020603020101020101" pitchFamily="18" charset="-127"/>
              <a:ea typeface="HG꼬딕씨_Pro 20g" panose="02020603020101020101" pitchFamily="18" charset="-127"/>
              <a:cs typeface="+mn-cs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20g" panose="02020603020101020101" pitchFamily="18" charset="-127"/>
                <a:ea typeface="HG꼬딕씨_Pro 20g" panose="02020603020101020101" pitchFamily="18" charset="-127"/>
                <a:cs typeface="+mn-cs"/>
              </a:rPr>
              <a:t>화장품 분야 주요업무 추진계획</a:t>
            </a:r>
          </a:p>
        </p:txBody>
      </p:sp>
      <p:pic>
        <p:nvPicPr>
          <p:cNvPr id="2" name="그림 1" descr="저울이(가) 표시된 사진&#10;&#10;자동 생성된 설명">
            <a:extLst>
              <a:ext uri="{FF2B5EF4-FFF2-40B4-BE49-F238E27FC236}">
                <a16:creationId xmlns:a16="http://schemas.microsoft.com/office/drawing/2014/main" id="{8193EB56-D413-3A26-9B8B-130B61651F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11" b="15276"/>
          <a:stretch>
            <a:fillRect/>
          </a:stretch>
        </p:blipFill>
        <p:spPr>
          <a:xfrm>
            <a:off x="10518003" y="5187696"/>
            <a:ext cx="1673998" cy="1670304"/>
          </a:xfrm>
          <a:prstGeom prst="rect">
            <a:avLst/>
          </a:prstGeom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id="{D1E9F66D-9AE2-E6C1-4746-97FA75F64DC0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11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E7FE40A2-A85F-E0CD-9A28-CFD3997C91DE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1200" cap="none" spc="0" normalizeH="0" baseline="0" noProof="0" dirty="0">
                <a:ln>
                  <a:noFill/>
                </a:ln>
                <a:solidFill>
                  <a:srgbClr val="214F75"/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10</a:t>
            </a:r>
            <a:endParaRPr kumimoji="0" lang="ko-KR" altLang="en-US" sz="800" b="0" i="0" u="none" strike="noStrike" kern="1200" cap="none" spc="0" normalizeH="0" baseline="0" noProof="0" dirty="0">
              <a:ln>
                <a:noFill/>
              </a:ln>
              <a:solidFill>
                <a:srgbClr val="214F75"/>
              </a:solidFill>
              <a:effectLst/>
              <a:uLnTx/>
              <a:uFillTx/>
              <a:latin typeface="HG꼬딕씨_Pro 40g" panose="02020603020101020101" pitchFamily="18" charset="-127"/>
              <a:ea typeface="HG꼬딕씨_Pro 40g" panose="02020603020101020101" pitchFamily="18" charset="-127"/>
              <a:cs typeface="+mn-cs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CF406AA-193A-BCF0-938E-06BE99CFD5E0}"/>
              </a:ext>
            </a:extLst>
          </p:cNvPr>
          <p:cNvSpPr/>
          <p:nvPr/>
        </p:nvSpPr>
        <p:spPr>
          <a:xfrm>
            <a:off x="1061949" y="1737140"/>
            <a:ext cx="486897" cy="4841789"/>
          </a:xfrm>
          <a:prstGeom prst="rect">
            <a:avLst/>
          </a:prstGeom>
          <a:solidFill>
            <a:srgbClr val="36AFAC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B577248C-452F-E6B4-07F0-C55CFADC3674}"/>
              </a:ext>
            </a:extLst>
          </p:cNvPr>
          <p:cNvSpPr/>
          <p:nvPr/>
        </p:nvSpPr>
        <p:spPr>
          <a:xfrm>
            <a:off x="1059529" y="1481012"/>
            <a:ext cx="10094442" cy="330839"/>
          </a:xfrm>
          <a:prstGeom prst="rect">
            <a:avLst/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11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77F49E-B8CD-EE5A-F5EE-B5DF00AF286A}"/>
              </a:ext>
            </a:extLst>
          </p:cNvPr>
          <p:cNvSpPr txBox="1"/>
          <p:nvPr/>
        </p:nvSpPr>
        <p:spPr>
          <a:xfrm>
            <a:off x="1084605" y="1541654"/>
            <a:ext cx="438752" cy="209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extrusionH="6350"/>
          </a:bodyPr>
          <a:lstStyle>
            <a:defPPr>
              <a:defRPr lang="en-US"/>
            </a:defPPr>
            <a:lvl1pPr algn="ctr"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-웹윤고딕120" panose="02030504000101010101" pitchFamily="18" charset="-127"/>
                <a:ea typeface="-웹윤고딕120" panose="02030504000101010101" pitchFamily="18" charset="-127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연번</a:t>
            </a:r>
          </a:p>
        </p:txBody>
      </p: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BEDD8D27-D8FA-FEDF-50A7-673B4C7F9570}"/>
              </a:ext>
            </a:extLst>
          </p:cNvPr>
          <p:cNvCxnSpPr>
            <a:cxnSpLocks/>
          </p:cNvCxnSpPr>
          <p:nvPr/>
        </p:nvCxnSpPr>
        <p:spPr>
          <a:xfrm>
            <a:off x="1056977" y="3009035"/>
            <a:ext cx="10092447" cy="0"/>
          </a:xfrm>
          <a:prstGeom prst="line">
            <a:avLst/>
          </a:prstGeom>
          <a:ln>
            <a:solidFill>
              <a:srgbClr val="8B9CA7">
                <a:alpha val="9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171B475-91C5-704D-D8CD-CD4765E2B378}"/>
              </a:ext>
            </a:extLst>
          </p:cNvPr>
          <p:cNvSpPr txBox="1"/>
          <p:nvPr/>
        </p:nvSpPr>
        <p:spPr>
          <a:xfrm>
            <a:off x="3922068" y="1541654"/>
            <a:ext cx="2229964" cy="209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extrusionH="6350"/>
          </a:bodyPr>
          <a:lstStyle>
            <a:defPPr>
              <a:defRPr lang="en-US"/>
            </a:defPPr>
            <a:lvl1pPr algn="ctr"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-웹윤고딕120" panose="02030504000101010101" pitchFamily="18" charset="-127"/>
                <a:ea typeface="-웹윤고딕120" panose="02030504000101010101" pitchFamily="18" charset="-127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법령명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(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법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/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대령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/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총리령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)</a:t>
            </a:r>
            <a:endParaRPr kumimoji="0" lang="en-US" altLang="ko-KR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_Pro 60g" panose="02020603020101020101" pitchFamily="18" charset="-127"/>
              <a:ea typeface="HG꼬딕씨_Pro 60g" panose="02020603020101020101" pitchFamily="18" charset="-127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23A02CA-79DC-2B4C-088B-1847CB0AD5BD}"/>
              </a:ext>
            </a:extLst>
          </p:cNvPr>
          <p:cNvSpPr txBox="1"/>
          <p:nvPr/>
        </p:nvSpPr>
        <p:spPr>
          <a:xfrm>
            <a:off x="6940124" y="1541654"/>
            <a:ext cx="1416793" cy="209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extrusionH="6350"/>
          </a:bodyPr>
          <a:lstStyle>
            <a:defPPr>
              <a:defRPr lang="en-US"/>
            </a:defPPr>
            <a:lvl1pPr algn="ctr"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-웹윤고딕120" panose="02030504000101010101" pitchFamily="18" charset="-127"/>
                <a:ea typeface="-웹윤고딕120" panose="02030504000101010101" pitchFamily="18" charset="-127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주요 제</a:t>
            </a:r>
            <a:r>
              <a:rPr kumimoji="0" lang="en-US" altLang="ko-KR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·</a:t>
            </a:r>
            <a:r>
              <a:rPr kumimoji="0" lang="ko-KR" alt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개정 내용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D8CAA4-948F-B2BD-2EF1-55C7DFD29AA2}"/>
              </a:ext>
            </a:extLst>
          </p:cNvPr>
          <p:cNvSpPr txBox="1"/>
          <p:nvPr/>
        </p:nvSpPr>
        <p:spPr>
          <a:xfrm>
            <a:off x="9689861" y="1541654"/>
            <a:ext cx="943875" cy="209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extrusionH="6350"/>
          </a:bodyPr>
          <a:lstStyle>
            <a:defPPr>
              <a:defRPr lang="en-US"/>
            </a:defPPr>
            <a:lvl1pPr algn="ctr"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-웹윤고딕120" panose="02030504000101010101" pitchFamily="18" charset="-127"/>
                <a:ea typeface="-웹윤고딕120" panose="02030504000101010101" pitchFamily="18" charset="-127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추진일정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90B333-ADCD-E154-CAA2-B3D5ECC148A3}"/>
              </a:ext>
            </a:extLst>
          </p:cNvPr>
          <p:cNvSpPr txBox="1"/>
          <p:nvPr/>
        </p:nvSpPr>
        <p:spPr>
          <a:xfrm>
            <a:off x="1106529" y="2395291"/>
            <a:ext cx="394904" cy="19434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E0ADA9-BBAF-F0F1-D1F5-17E459A86143}"/>
              </a:ext>
            </a:extLst>
          </p:cNvPr>
          <p:cNvSpPr txBox="1"/>
          <p:nvPr/>
        </p:nvSpPr>
        <p:spPr>
          <a:xfrm>
            <a:off x="1716573" y="2218489"/>
            <a:ext cx="2058496" cy="364331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국민 안전과 지원을 동시에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, 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화장품 안전성 평가 인프라 구축</a:t>
            </a:r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5763E543-B57D-A700-3633-9490B9856A23}"/>
              </a:ext>
            </a:extLst>
          </p:cNvPr>
          <p:cNvCxnSpPr>
            <a:cxnSpLocks/>
          </p:cNvCxnSpPr>
          <p:nvPr/>
        </p:nvCxnSpPr>
        <p:spPr>
          <a:xfrm>
            <a:off x="1056977" y="1492392"/>
            <a:ext cx="2553" cy="4879791"/>
          </a:xfrm>
          <a:prstGeom prst="line">
            <a:avLst/>
          </a:prstGeom>
          <a:ln>
            <a:solidFill>
              <a:srgbClr val="8B9CA7">
                <a:alpha val="9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그룹 82">
            <a:extLst>
              <a:ext uri="{FF2B5EF4-FFF2-40B4-BE49-F238E27FC236}">
                <a16:creationId xmlns:a16="http://schemas.microsoft.com/office/drawing/2014/main" id="{1C74F9B2-A490-4B7F-A020-0BAE7BEF3443}"/>
              </a:ext>
            </a:extLst>
          </p:cNvPr>
          <p:cNvGrpSpPr/>
          <p:nvPr/>
        </p:nvGrpSpPr>
        <p:grpSpPr>
          <a:xfrm>
            <a:off x="1548433" y="1492392"/>
            <a:ext cx="9603544" cy="5074663"/>
            <a:chOff x="1548433" y="1492392"/>
            <a:chExt cx="9603544" cy="4879791"/>
          </a:xfrm>
        </p:grpSpPr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FAD1DBF8-4578-FBE2-C908-C8C3D82388DF}"/>
                </a:ext>
              </a:extLst>
            </p:cNvPr>
            <p:cNvCxnSpPr>
              <a:cxnSpLocks/>
            </p:cNvCxnSpPr>
            <p:nvPr/>
          </p:nvCxnSpPr>
          <p:spPr>
            <a:xfrm>
              <a:off x="6122868" y="1492392"/>
              <a:ext cx="2553" cy="4879791"/>
            </a:xfrm>
            <a:prstGeom prst="line">
              <a:avLst/>
            </a:prstGeom>
            <a:ln>
              <a:solidFill>
                <a:srgbClr val="8B9CA7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EB2CDCC2-E64F-FD43-336E-2ED18F43F7EC}"/>
                </a:ext>
              </a:extLst>
            </p:cNvPr>
            <p:cNvCxnSpPr>
              <a:cxnSpLocks/>
            </p:cNvCxnSpPr>
            <p:nvPr/>
          </p:nvCxnSpPr>
          <p:spPr>
            <a:xfrm>
              <a:off x="9171619" y="1492392"/>
              <a:ext cx="2553" cy="4879791"/>
            </a:xfrm>
            <a:prstGeom prst="line">
              <a:avLst/>
            </a:prstGeom>
            <a:ln>
              <a:solidFill>
                <a:srgbClr val="8B9CA7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B7032706-C84D-A25F-00E6-DA3E10534E56}"/>
                </a:ext>
              </a:extLst>
            </p:cNvPr>
            <p:cNvCxnSpPr>
              <a:cxnSpLocks/>
            </p:cNvCxnSpPr>
            <p:nvPr/>
          </p:nvCxnSpPr>
          <p:spPr>
            <a:xfrm>
              <a:off x="1548433" y="1492392"/>
              <a:ext cx="2553" cy="4879791"/>
            </a:xfrm>
            <a:prstGeom prst="line">
              <a:avLst/>
            </a:prstGeom>
            <a:ln>
              <a:solidFill>
                <a:srgbClr val="8B9CA7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3E36090F-ABCA-6E38-9517-58B422EF3463}"/>
                </a:ext>
              </a:extLst>
            </p:cNvPr>
            <p:cNvCxnSpPr>
              <a:cxnSpLocks/>
            </p:cNvCxnSpPr>
            <p:nvPr/>
          </p:nvCxnSpPr>
          <p:spPr>
            <a:xfrm>
              <a:off x="3948680" y="1492392"/>
              <a:ext cx="2553" cy="4879791"/>
            </a:xfrm>
            <a:prstGeom prst="line">
              <a:avLst/>
            </a:prstGeom>
            <a:ln>
              <a:solidFill>
                <a:srgbClr val="8B9CA7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>
              <a:extLst>
                <a:ext uri="{FF2B5EF4-FFF2-40B4-BE49-F238E27FC236}">
                  <a16:creationId xmlns:a16="http://schemas.microsoft.com/office/drawing/2014/main" id="{4F1F3D67-DD43-F7CB-5066-10D6E2FED65F}"/>
                </a:ext>
              </a:extLst>
            </p:cNvPr>
            <p:cNvCxnSpPr>
              <a:cxnSpLocks/>
            </p:cNvCxnSpPr>
            <p:nvPr/>
          </p:nvCxnSpPr>
          <p:spPr>
            <a:xfrm>
              <a:off x="11149424" y="1492392"/>
              <a:ext cx="2553" cy="4879791"/>
            </a:xfrm>
            <a:prstGeom prst="line">
              <a:avLst/>
            </a:prstGeom>
            <a:ln>
              <a:solidFill>
                <a:srgbClr val="8B9CA7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C0B6F127-417C-F4E7-D3BE-AE5BE9FA1E8E}"/>
              </a:ext>
            </a:extLst>
          </p:cNvPr>
          <p:cNvSpPr txBox="1"/>
          <p:nvPr/>
        </p:nvSpPr>
        <p:spPr>
          <a:xfrm>
            <a:off x="2277896" y="1541654"/>
            <a:ext cx="943875" cy="209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extrusionH="6350"/>
          </a:bodyPr>
          <a:lstStyle>
            <a:defPPr>
              <a:defRPr lang="en-US"/>
            </a:defPPr>
            <a:lvl1pPr algn="ctr"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-웹윤고딕120" panose="02030504000101010101" pitchFamily="18" charset="-127"/>
                <a:ea typeface="-웹윤고딕120" panose="02030504000101010101" pitchFamily="18" charset="-127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60g" panose="02020603020101020101" pitchFamily="18" charset="-127"/>
                <a:ea typeface="HG꼬딕씨_Pro 60g" panose="02020603020101020101" pitchFamily="18" charset="-127"/>
                <a:cs typeface="+mn-cs"/>
              </a:rPr>
              <a:t>세부과제명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BEB4130-E025-4881-F2EE-B3CE1F57937B}"/>
              </a:ext>
            </a:extLst>
          </p:cNvPr>
          <p:cNvSpPr txBox="1"/>
          <p:nvPr/>
        </p:nvSpPr>
        <p:spPr>
          <a:xfrm>
            <a:off x="4220574" y="2218489"/>
            <a:ext cx="1642851" cy="364331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화장품법 시행령 개정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화장품법 시행규칙 개정</a:t>
            </a:r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F4EF9047-E83D-E95D-651C-1EF6E2AF5E2E}"/>
              </a:ext>
            </a:extLst>
          </p:cNvPr>
          <p:cNvGrpSpPr/>
          <p:nvPr/>
        </p:nvGrpSpPr>
        <p:grpSpPr>
          <a:xfrm>
            <a:off x="6211408" y="1910858"/>
            <a:ext cx="2693265" cy="364331"/>
            <a:chOff x="6211408" y="1920383"/>
            <a:chExt cx="2693265" cy="36433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461A58B-6CD4-355B-5143-B6CE1DB3F2D4}"/>
                </a:ext>
              </a:extLst>
            </p:cNvPr>
            <p:cNvSpPr txBox="1"/>
            <p:nvPr/>
          </p:nvSpPr>
          <p:spPr>
            <a:xfrm>
              <a:off x="6341105" y="1920383"/>
              <a:ext cx="2563568" cy="36433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(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시행령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) 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화장품안전정보센터 지정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·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관리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, 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통합정보시스템 위탁 등</a:t>
              </a:r>
            </a:p>
          </p:txBody>
        </p:sp>
        <p:sp>
          <p:nvSpPr>
            <p:cNvPr id="46" name="L 도형 45">
              <a:extLst>
                <a:ext uri="{FF2B5EF4-FFF2-40B4-BE49-F238E27FC236}">
                  <a16:creationId xmlns:a16="http://schemas.microsoft.com/office/drawing/2014/main" id="{01490052-6DBB-099F-4E55-2947A06CB1D6}"/>
                </a:ext>
              </a:extLst>
            </p:cNvPr>
            <p:cNvSpPr/>
            <p:nvPr/>
          </p:nvSpPr>
          <p:spPr>
            <a:xfrm rot="13500000">
              <a:off x="6211408" y="1986001"/>
              <a:ext cx="68319" cy="68319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11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3354E662-570C-0708-BDE9-AE403415F20F}"/>
              </a:ext>
            </a:extLst>
          </p:cNvPr>
          <p:cNvGrpSpPr/>
          <p:nvPr/>
        </p:nvGrpSpPr>
        <p:grpSpPr>
          <a:xfrm>
            <a:off x="6211408" y="2355056"/>
            <a:ext cx="2910658" cy="550535"/>
            <a:chOff x="6211408" y="2421731"/>
            <a:chExt cx="2910658" cy="550535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E9245BB-57B3-9F92-79B8-138283C91A64}"/>
                </a:ext>
              </a:extLst>
            </p:cNvPr>
            <p:cNvSpPr txBox="1"/>
            <p:nvPr/>
          </p:nvSpPr>
          <p:spPr>
            <a:xfrm>
              <a:off x="6341105" y="2421731"/>
              <a:ext cx="2780961" cy="55053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(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시행규칙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) 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화장품 안전성 평가 예외대상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, </a:t>
              </a:r>
            </a:p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평가자 자격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, 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작성 범위 등 안전성 평가 세부요건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, </a:t>
              </a:r>
            </a:p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통합정보시스템 구축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·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운영 필요사항 등</a:t>
              </a:r>
            </a:p>
          </p:txBody>
        </p:sp>
        <p:sp>
          <p:nvSpPr>
            <p:cNvPr id="48" name="L 도형 47">
              <a:extLst>
                <a:ext uri="{FF2B5EF4-FFF2-40B4-BE49-F238E27FC236}">
                  <a16:creationId xmlns:a16="http://schemas.microsoft.com/office/drawing/2014/main" id="{FF461902-C1D0-973B-959A-9A4D960049E5}"/>
                </a:ext>
              </a:extLst>
            </p:cNvPr>
            <p:cNvSpPr/>
            <p:nvPr/>
          </p:nvSpPr>
          <p:spPr>
            <a:xfrm rot="13500000">
              <a:off x="6211408" y="2487349"/>
              <a:ext cx="68319" cy="68319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11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81D3017C-A08D-0757-C426-06A4569AF08C}"/>
              </a:ext>
            </a:extLst>
          </p:cNvPr>
          <p:cNvSpPr txBox="1"/>
          <p:nvPr/>
        </p:nvSpPr>
        <p:spPr>
          <a:xfrm>
            <a:off x="9340372" y="2123134"/>
            <a:ext cx="1642851" cy="550535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lvl="0">
              <a:lnSpc>
                <a:spcPct val="110000"/>
              </a:lnSpc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(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입법예고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) 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`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26.6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월</a:t>
            </a:r>
          </a:p>
          <a:p>
            <a:pPr lvl="0">
              <a:lnSpc>
                <a:spcPct val="110000"/>
              </a:lnSpc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(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법제처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) 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`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26.9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월</a:t>
            </a:r>
          </a:p>
          <a:p>
            <a:pPr lvl="0">
              <a:lnSpc>
                <a:spcPct val="110000"/>
              </a:lnSpc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(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개정공포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) 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`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26.12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월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E9C7E0C-9115-648F-8EB2-4CF91BBFCF66}"/>
              </a:ext>
            </a:extLst>
          </p:cNvPr>
          <p:cNvSpPr txBox="1"/>
          <p:nvPr/>
        </p:nvSpPr>
        <p:spPr>
          <a:xfrm>
            <a:off x="1106529" y="3227496"/>
            <a:ext cx="394904" cy="19434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BFE31C-DB61-0BE1-C22E-7BEAA3B6D8D9}"/>
              </a:ext>
            </a:extLst>
          </p:cNvPr>
          <p:cNvSpPr txBox="1"/>
          <p:nvPr/>
        </p:nvSpPr>
        <p:spPr>
          <a:xfrm>
            <a:off x="1803064" y="3159919"/>
            <a:ext cx="1909384" cy="364331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화장품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e-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라벨을 통한 화장품 안전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·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안심정보 제공 확대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9D51768-3977-781F-3381-A0BCC29CC5E7}"/>
              </a:ext>
            </a:extLst>
          </p:cNvPr>
          <p:cNvSpPr txBox="1"/>
          <p:nvPr/>
        </p:nvSpPr>
        <p:spPr>
          <a:xfrm>
            <a:off x="4223245" y="3256340"/>
            <a:ext cx="1642851" cy="178126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화장품법 개정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CAB418-A764-62F9-C0C8-E882400D991C}"/>
              </a:ext>
            </a:extLst>
          </p:cNvPr>
          <p:cNvSpPr txBox="1"/>
          <p:nvPr/>
        </p:nvSpPr>
        <p:spPr>
          <a:xfrm>
            <a:off x="9340372" y="3187629"/>
            <a:ext cx="1642851" cy="23698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lvl="0" algn="just" fontAlgn="ctr">
              <a:lnSpc>
                <a:spcPct val="140000"/>
              </a:lnSpc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(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국회제출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)</a:t>
            </a:r>
            <a:r>
              <a:rPr kumimoji="0" lang="ko-KR" altLang="en-US" sz="11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법률</a:t>
            </a:r>
            <a:r>
              <a:rPr kumimoji="0" lang="ko-KR" altLang="en-US" sz="11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`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26.6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월</a:t>
            </a:r>
          </a:p>
        </p:txBody>
      </p: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33A54890-619B-716D-2482-FDA4FE71156D}"/>
              </a:ext>
            </a:extLst>
          </p:cNvPr>
          <p:cNvGrpSpPr/>
          <p:nvPr/>
        </p:nvGrpSpPr>
        <p:grpSpPr>
          <a:xfrm>
            <a:off x="6211409" y="3066157"/>
            <a:ext cx="2828898" cy="550535"/>
            <a:chOff x="6211409" y="3285232"/>
            <a:chExt cx="2828898" cy="550535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F609070-62E8-CBAF-EB19-9DE7536AB789}"/>
                </a:ext>
              </a:extLst>
            </p:cNvPr>
            <p:cNvSpPr txBox="1"/>
            <p:nvPr/>
          </p:nvSpPr>
          <p:spPr>
            <a:xfrm>
              <a:off x="6341105" y="3285232"/>
              <a:ext cx="2699202" cy="55053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소비자가 화장품 주요 정보를 쉽게 확인할 수 </a:t>
              </a:r>
              <a:endPara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있도록 용기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·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포장 기재항목 변경 및 </a:t>
              </a:r>
              <a:endPara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온라인 제공방식 규격화</a:t>
              </a:r>
            </a:p>
          </p:txBody>
        </p:sp>
        <p:sp>
          <p:nvSpPr>
            <p:cNvPr id="57" name="L 도형 56">
              <a:extLst>
                <a:ext uri="{FF2B5EF4-FFF2-40B4-BE49-F238E27FC236}">
                  <a16:creationId xmlns:a16="http://schemas.microsoft.com/office/drawing/2014/main" id="{966E500D-2AFA-1C1E-B4D7-294B6E2AEAAE}"/>
                </a:ext>
              </a:extLst>
            </p:cNvPr>
            <p:cNvSpPr/>
            <p:nvPr/>
          </p:nvSpPr>
          <p:spPr>
            <a:xfrm rot="13500000">
              <a:off x="6211409" y="3349554"/>
              <a:ext cx="68319" cy="68319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11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C21DEAF6-4AFF-6F24-4A6B-43547773005F}"/>
              </a:ext>
            </a:extLst>
          </p:cNvPr>
          <p:cNvSpPr txBox="1"/>
          <p:nvPr/>
        </p:nvSpPr>
        <p:spPr>
          <a:xfrm>
            <a:off x="1106529" y="4305667"/>
            <a:ext cx="394904" cy="19434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DB3F521-47E9-0CED-D170-304BC659935A}"/>
              </a:ext>
            </a:extLst>
          </p:cNvPr>
          <p:cNvSpPr txBox="1"/>
          <p:nvPr/>
        </p:nvSpPr>
        <p:spPr>
          <a:xfrm>
            <a:off x="1772583" y="4207881"/>
            <a:ext cx="1969241" cy="364331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화장품경쟁력강화 </a:t>
            </a:r>
            <a:endParaRPr kumimoji="0" lang="en-US" altLang="ko-KR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G꼬딕씨_Pro 40g" panose="02020603020101020101" pitchFamily="18" charset="-127"/>
              <a:ea typeface="HG꼬딕씨_Pro 40g" panose="02020603020101020101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협의회 운영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47715E8-B1D5-0E1D-62C2-450EF839A233}"/>
              </a:ext>
            </a:extLst>
          </p:cNvPr>
          <p:cNvSpPr txBox="1"/>
          <p:nvPr/>
        </p:nvSpPr>
        <p:spPr>
          <a:xfrm>
            <a:off x="4215625" y="4303131"/>
            <a:ext cx="1642851" cy="178126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화장품법 개정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C3C870C-D4BC-2637-12B1-4BA80B54E3DD}"/>
              </a:ext>
            </a:extLst>
          </p:cNvPr>
          <p:cNvSpPr txBox="1"/>
          <p:nvPr/>
        </p:nvSpPr>
        <p:spPr>
          <a:xfrm>
            <a:off x="9340372" y="4189570"/>
            <a:ext cx="1642851" cy="473976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lvl="0" algn="just" fontAlgn="ctr">
              <a:lnSpc>
                <a:spcPct val="140000"/>
              </a:lnSpc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(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국회제출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)</a:t>
            </a:r>
            <a:r>
              <a:rPr kumimoji="0" lang="ko-KR" altLang="en-US" sz="11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법률</a:t>
            </a:r>
            <a:r>
              <a:rPr kumimoji="0" lang="ko-KR" altLang="en-US" sz="11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`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25.12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월</a:t>
            </a:r>
            <a:endParaRPr kumimoji="0" lang="en-US" altLang="ko-KR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G꼬딕씨_Pro 40g" panose="02020603020101020101" pitchFamily="18" charset="-127"/>
              <a:ea typeface="HG꼬딕씨_Pro 40g" panose="02020603020101020101" pitchFamily="18" charset="-127"/>
              <a:cs typeface="+mn-cs"/>
            </a:endParaRPr>
          </a:p>
          <a:p>
            <a:pPr marL="0" marR="0" lvl="0" indent="0" algn="just" defTabSz="914400" rtl="0" eaLnBrk="1" fontAlgn="ctr" latin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(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국회 논의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) `26.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上</a:t>
            </a:r>
          </a:p>
        </p:txBody>
      </p: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F81D902E-B0EC-AECF-75A8-ACF86DD5FE8F}"/>
              </a:ext>
            </a:extLst>
          </p:cNvPr>
          <p:cNvGrpSpPr/>
          <p:nvPr/>
        </p:nvGrpSpPr>
        <p:grpSpPr>
          <a:xfrm>
            <a:off x="6211409" y="3793050"/>
            <a:ext cx="2828898" cy="736740"/>
            <a:chOff x="6211409" y="4107375"/>
            <a:chExt cx="2828898" cy="736740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F8532B5-ABF6-7D76-BAC4-9B3A68F92F26}"/>
                </a:ext>
              </a:extLst>
            </p:cNvPr>
            <p:cNvSpPr txBox="1"/>
            <p:nvPr/>
          </p:nvSpPr>
          <p:spPr>
            <a:xfrm>
              <a:off x="6341105" y="4107375"/>
              <a:ext cx="2699202" cy="73674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국무총리가 관계 중앙행정기관의 장으로부터 화장품안전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·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품질 관리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, 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경쟁력 강화 및 수출 지원계획을 </a:t>
              </a:r>
              <a:r>
                <a:rPr kumimoji="0" lang="ko-KR" alt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제출받아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 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5</a:t>
              </a:r>
              <a:r>
                <a:rPr kumimoji="0" lang="ko-KR" alt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년마다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 화장품관리기본계획을 수립</a:t>
              </a:r>
            </a:p>
          </p:txBody>
        </p:sp>
        <p:sp>
          <p:nvSpPr>
            <p:cNvPr id="64" name="L 도형 63">
              <a:extLst>
                <a:ext uri="{FF2B5EF4-FFF2-40B4-BE49-F238E27FC236}">
                  <a16:creationId xmlns:a16="http://schemas.microsoft.com/office/drawing/2014/main" id="{C4AC841D-DE5E-4C7D-1FCC-55410DB2A494}"/>
                </a:ext>
              </a:extLst>
            </p:cNvPr>
            <p:cNvSpPr/>
            <p:nvPr/>
          </p:nvSpPr>
          <p:spPr>
            <a:xfrm rot="13500000">
              <a:off x="6211409" y="4171698"/>
              <a:ext cx="68319" cy="68319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11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CC8633F9-5363-F9D1-982D-9D5F8FE5C04D}"/>
              </a:ext>
            </a:extLst>
          </p:cNvPr>
          <p:cNvGrpSpPr/>
          <p:nvPr/>
        </p:nvGrpSpPr>
        <p:grpSpPr>
          <a:xfrm>
            <a:off x="6211409" y="4582319"/>
            <a:ext cx="2828898" cy="550535"/>
            <a:chOff x="6211409" y="5115719"/>
            <a:chExt cx="2828898" cy="550535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8ACC155B-9153-C499-4CEC-A60009EA791B}"/>
                </a:ext>
              </a:extLst>
            </p:cNvPr>
            <p:cNvSpPr txBox="1"/>
            <p:nvPr/>
          </p:nvSpPr>
          <p:spPr>
            <a:xfrm>
              <a:off x="6341105" y="5115719"/>
              <a:ext cx="2699202" cy="55053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화장품관리기본계획 등에 관한 사항을 협의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·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조정하기 위해 국무총리 소속으로 화장품경쟁력강화협의회를 설치</a:t>
              </a:r>
            </a:p>
          </p:txBody>
        </p:sp>
        <p:sp>
          <p:nvSpPr>
            <p:cNvPr id="66" name="L 도형 65">
              <a:extLst>
                <a:ext uri="{FF2B5EF4-FFF2-40B4-BE49-F238E27FC236}">
                  <a16:creationId xmlns:a16="http://schemas.microsoft.com/office/drawing/2014/main" id="{F29ADA9E-272A-19FC-6345-1B2B8B314461}"/>
                </a:ext>
              </a:extLst>
            </p:cNvPr>
            <p:cNvSpPr/>
            <p:nvPr/>
          </p:nvSpPr>
          <p:spPr>
            <a:xfrm rot="13500000">
              <a:off x="6211409" y="5180042"/>
              <a:ext cx="68319" cy="68319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11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cxnSp>
        <p:nvCxnSpPr>
          <p:cNvPr id="67" name="직선 연결선 66">
            <a:extLst>
              <a:ext uri="{FF2B5EF4-FFF2-40B4-BE49-F238E27FC236}">
                <a16:creationId xmlns:a16="http://schemas.microsoft.com/office/drawing/2014/main" id="{0A35650B-08E2-3CB6-90D0-0FDEB2820814}"/>
              </a:ext>
            </a:extLst>
          </p:cNvPr>
          <p:cNvCxnSpPr>
            <a:cxnSpLocks/>
          </p:cNvCxnSpPr>
          <p:nvPr/>
        </p:nvCxnSpPr>
        <p:spPr>
          <a:xfrm>
            <a:off x="1056977" y="6574069"/>
            <a:ext cx="10092447" cy="0"/>
          </a:xfrm>
          <a:prstGeom prst="line">
            <a:avLst/>
          </a:prstGeom>
          <a:ln>
            <a:solidFill>
              <a:srgbClr val="8B9CA7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DF4035B5-109F-3878-084B-F7374959A453}"/>
              </a:ext>
            </a:extLst>
          </p:cNvPr>
          <p:cNvCxnSpPr>
            <a:cxnSpLocks/>
          </p:cNvCxnSpPr>
          <p:nvPr/>
        </p:nvCxnSpPr>
        <p:spPr>
          <a:xfrm>
            <a:off x="6120473" y="1494788"/>
            <a:ext cx="2553" cy="307061"/>
          </a:xfrm>
          <a:prstGeom prst="line">
            <a:avLst/>
          </a:prstGeom>
          <a:ln>
            <a:solidFill>
              <a:schemeClr val="bg1">
                <a:alpha val="9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8C6A0B20-8BEE-8C90-C275-7428AA1F118E}"/>
              </a:ext>
            </a:extLst>
          </p:cNvPr>
          <p:cNvCxnSpPr>
            <a:cxnSpLocks/>
          </p:cNvCxnSpPr>
          <p:nvPr/>
        </p:nvCxnSpPr>
        <p:spPr>
          <a:xfrm>
            <a:off x="9169223" y="1494788"/>
            <a:ext cx="2553" cy="307061"/>
          </a:xfrm>
          <a:prstGeom prst="line">
            <a:avLst/>
          </a:prstGeom>
          <a:ln>
            <a:solidFill>
              <a:schemeClr val="bg1">
                <a:alpha val="9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4EFF8B25-FE89-CAB1-733F-F016D3BECC5B}"/>
              </a:ext>
            </a:extLst>
          </p:cNvPr>
          <p:cNvCxnSpPr>
            <a:cxnSpLocks/>
          </p:cNvCxnSpPr>
          <p:nvPr/>
        </p:nvCxnSpPr>
        <p:spPr>
          <a:xfrm>
            <a:off x="1546038" y="1494788"/>
            <a:ext cx="2553" cy="307061"/>
          </a:xfrm>
          <a:prstGeom prst="line">
            <a:avLst/>
          </a:prstGeom>
          <a:ln>
            <a:solidFill>
              <a:schemeClr val="bg1">
                <a:alpha val="9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169CD141-0989-CD5C-85B7-259045CE3051}"/>
              </a:ext>
            </a:extLst>
          </p:cNvPr>
          <p:cNvCxnSpPr>
            <a:cxnSpLocks/>
          </p:cNvCxnSpPr>
          <p:nvPr/>
        </p:nvCxnSpPr>
        <p:spPr>
          <a:xfrm>
            <a:off x="3946285" y="1494788"/>
            <a:ext cx="2553" cy="307061"/>
          </a:xfrm>
          <a:prstGeom prst="line">
            <a:avLst/>
          </a:prstGeom>
          <a:ln>
            <a:solidFill>
              <a:schemeClr val="bg1">
                <a:alpha val="9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그래픽 36">
            <a:extLst>
              <a:ext uri="{FF2B5EF4-FFF2-40B4-BE49-F238E27FC236}">
                <a16:creationId xmlns:a16="http://schemas.microsoft.com/office/drawing/2014/main" id="{F5560629-8A02-FEAD-B0CD-4C77D568E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354785">
            <a:off x="278935" y="736100"/>
            <a:ext cx="654182" cy="777244"/>
          </a:xfrm>
          <a:prstGeom prst="rect">
            <a:avLst/>
          </a:prstGeom>
        </p:spPr>
      </p:pic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A3DA99AA-E2A8-DC57-6853-E36BC1BBA297}"/>
              </a:ext>
            </a:extLst>
          </p:cNvPr>
          <p:cNvCxnSpPr>
            <a:cxnSpLocks/>
          </p:cNvCxnSpPr>
          <p:nvPr/>
        </p:nvCxnSpPr>
        <p:spPr>
          <a:xfrm>
            <a:off x="1048511" y="3009035"/>
            <a:ext cx="512065" cy="0"/>
          </a:xfrm>
          <a:prstGeom prst="line">
            <a:avLst/>
          </a:prstGeom>
          <a:ln>
            <a:solidFill>
              <a:schemeClr val="bg1">
                <a:alpha val="9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D332C7F2-399D-8F29-9402-B2064DE741A7}"/>
              </a:ext>
            </a:extLst>
          </p:cNvPr>
          <p:cNvGrpSpPr/>
          <p:nvPr/>
        </p:nvGrpSpPr>
        <p:grpSpPr>
          <a:xfrm>
            <a:off x="1048511" y="3669803"/>
            <a:ext cx="10100913" cy="0"/>
            <a:chOff x="1048511" y="4597038"/>
            <a:chExt cx="10100913" cy="0"/>
          </a:xfrm>
        </p:grpSpPr>
        <p:cxnSp>
          <p:nvCxnSpPr>
            <p:cNvPr id="58" name="직선 연결선 57">
              <a:extLst>
                <a:ext uri="{FF2B5EF4-FFF2-40B4-BE49-F238E27FC236}">
                  <a16:creationId xmlns:a16="http://schemas.microsoft.com/office/drawing/2014/main" id="{19F0FFC2-7609-0FB3-9CD2-1E2CF472B375}"/>
                </a:ext>
              </a:extLst>
            </p:cNvPr>
            <p:cNvCxnSpPr>
              <a:cxnSpLocks/>
            </p:cNvCxnSpPr>
            <p:nvPr/>
          </p:nvCxnSpPr>
          <p:spPr>
            <a:xfrm>
              <a:off x="1056977" y="4597038"/>
              <a:ext cx="10092447" cy="0"/>
            </a:xfrm>
            <a:prstGeom prst="line">
              <a:avLst/>
            </a:prstGeom>
            <a:ln>
              <a:solidFill>
                <a:srgbClr val="8B9CA7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>
              <a:extLst>
                <a:ext uri="{FF2B5EF4-FFF2-40B4-BE49-F238E27FC236}">
                  <a16:creationId xmlns:a16="http://schemas.microsoft.com/office/drawing/2014/main" id="{3EE1D940-E03A-BD93-C4D9-9A5C23593BD1}"/>
                </a:ext>
              </a:extLst>
            </p:cNvPr>
            <p:cNvCxnSpPr>
              <a:cxnSpLocks/>
            </p:cNvCxnSpPr>
            <p:nvPr/>
          </p:nvCxnSpPr>
          <p:spPr>
            <a:xfrm>
              <a:off x="1048511" y="4597038"/>
              <a:ext cx="512065" cy="0"/>
            </a:xfrm>
            <a:prstGeom prst="line">
              <a:avLst/>
            </a:prstGeom>
            <a:ln>
              <a:solidFill>
                <a:schemeClr val="bg1">
                  <a:alpha val="9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08BCAF25-6C9C-1DB5-AB79-7B5B4AB06C1D}"/>
              </a:ext>
            </a:extLst>
          </p:cNvPr>
          <p:cNvGrpSpPr/>
          <p:nvPr/>
        </p:nvGrpSpPr>
        <p:grpSpPr>
          <a:xfrm>
            <a:off x="1048511" y="5200153"/>
            <a:ext cx="10100913" cy="0"/>
            <a:chOff x="1048511" y="4597038"/>
            <a:chExt cx="10100913" cy="0"/>
          </a:xfrm>
        </p:grpSpPr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A7CB86E7-E723-6C22-9463-971A04758870}"/>
                </a:ext>
              </a:extLst>
            </p:cNvPr>
            <p:cNvCxnSpPr>
              <a:cxnSpLocks/>
            </p:cNvCxnSpPr>
            <p:nvPr/>
          </p:nvCxnSpPr>
          <p:spPr>
            <a:xfrm>
              <a:off x="1056977" y="4597038"/>
              <a:ext cx="10092447" cy="0"/>
            </a:xfrm>
            <a:prstGeom prst="line">
              <a:avLst/>
            </a:prstGeom>
            <a:ln>
              <a:solidFill>
                <a:srgbClr val="8B9CA7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id="{9324D6D2-7A5F-B777-6A36-DE45E86EF04C}"/>
                </a:ext>
              </a:extLst>
            </p:cNvPr>
            <p:cNvCxnSpPr>
              <a:cxnSpLocks/>
            </p:cNvCxnSpPr>
            <p:nvPr/>
          </p:nvCxnSpPr>
          <p:spPr>
            <a:xfrm>
              <a:off x="1048511" y="4597038"/>
              <a:ext cx="512065" cy="0"/>
            </a:xfrm>
            <a:prstGeom prst="line">
              <a:avLst/>
            </a:prstGeom>
            <a:ln>
              <a:solidFill>
                <a:schemeClr val="bg1">
                  <a:alpha val="9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544E0F9-015B-5C47-53F8-ED42F1D6DA9C}"/>
              </a:ext>
            </a:extLst>
          </p:cNvPr>
          <p:cNvSpPr txBox="1"/>
          <p:nvPr/>
        </p:nvSpPr>
        <p:spPr>
          <a:xfrm>
            <a:off x="1106529" y="5769424"/>
            <a:ext cx="394904" cy="19434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51AE78-7BB8-FDF9-1E5C-5ACFFAE0178C}"/>
              </a:ext>
            </a:extLst>
          </p:cNvPr>
          <p:cNvSpPr txBox="1"/>
          <p:nvPr/>
        </p:nvSpPr>
        <p:spPr>
          <a:xfrm>
            <a:off x="1775058" y="5800287"/>
            <a:ext cx="1969241" cy="178126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위조화장품 대응 강화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1642BD9-5DC6-06CA-B3E6-5B7379AA8D39}"/>
              </a:ext>
            </a:extLst>
          </p:cNvPr>
          <p:cNvSpPr txBox="1"/>
          <p:nvPr/>
        </p:nvSpPr>
        <p:spPr>
          <a:xfrm>
            <a:off x="4215625" y="5800287"/>
            <a:ext cx="1642851" cy="178126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화장품법 개정</a:t>
            </a:r>
          </a:p>
        </p:txBody>
      </p: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B0A4734F-B785-AD0F-261B-0FF2660A03D6}"/>
              </a:ext>
            </a:extLst>
          </p:cNvPr>
          <p:cNvGrpSpPr/>
          <p:nvPr/>
        </p:nvGrpSpPr>
        <p:grpSpPr>
          <a:xfrm>
            <a:off x="6211409" y="5286548"/>
            <a:ext cx="2828898" cy="178126"/>
            <a:chOff x="6211409" y="5951567"/>
            <a:chExt cx="2828898" cy="178126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76CBC8E-E3EA-DABF-F3F1-7D4BF911684B}"/>
                </a:ext>
              </a:extLst>
            </p:cNvPr>
            <p:cNvSpPr txBox="1"/>
            <p:nvPr/>
          </p:nvSpPr>
          <p:spPr>
            <a:xfrm>
              <a:off x="6341105" y="5951567"/>
              <a:ext cx="2699202" cy="17812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위조 화장품 판매 시 벌칙 근거 마련</a:t>
              </a:r>
            </a:p>
          </p:txBody>
        </p:sp>
        <p:sp>
          <p:nvSpPr>
            <p:cNvPr id="70" name="L 도형 69">
              <a:extLst>
                <a:ext uri="{FF2B5EF4-FFF2-40B4-BE49-F238E27FC236}">
                  <a16:creationId xmlns:a16="http://schemas.microsoft.com/office/drawing/2014/main" id="{E4A010E7-6C6C-AE41-9488-154B0FE998F6}"/>
                </a:ext>
              </a:extLst>
            </p:cNvPr>
            <p:cNvSpPr/>
            <p:nvPr/>
          </p:nvSpPr>
          <p:spPr>
            <a:xfrm rot="13500000">
              <a:off x="6211409" y="6011315"/>
              <a:ext cx="68319" cy="68319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11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3911D4AA-49D4-4AA2-8BFA-63EF296AF5A8}"/>
              </a:ext>
            </a:extLst>
          </p:cNvPr>
          <p:cNvGrpSpPr/>
          <p:nvPr/>
        </p:nvGrpSpPr>
        <p:grpSpPr>
          <a:xfrm>
            <a:off x="6211409" y="5524055"/>
            <a:ext cx="2828898" cy="550535"/>
            <a:chOff x="6211409" y="5951567"/>
            <a:chExt cx="2828898" cy="550535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F76C21E-8770-70A2-F0AB-1345C729A2BA}"/>
                </a:ext>
              </a:extLst>
            </p:cNvPr>
            <p:cNvSpPr txBox="1"/>
            <p:nvPr/>
          </p:nvSpPr>
          <p:spPr>
            <a:xfrm>
              <a:off x="6341105" y="5951567"/>
              <a:ext cx="2699202" cy="55053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식약처장은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 위조 화장품 판매를 확인한 경우 </a:t>
              </a:r>
              <a:endPara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판매자에게 소비자 피해를 방지하기 위한 </a:t>
              </a:r>
              <a:endPara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조치를 요청 </a:t>
              </a:r>
            </a:p>
          </p:txBody>
        </p:sp>
        <p:sp>
          <p:nvSpPr>
            <p:cNvPr id="79" name="L 도형 78">
              <a:extLst>
                <a:ext uri="{FF2B5EF4-FFF2-40B4-BE49-F238E27FC236}">
                  <a16:creationId xmlns:a16="http://schemas.microsoft.com/office/drawing/2014/main" id="{0DC41B06-9AE3-DDEB-1F0A-59D6C126BE80}"/>
                </a:ext>
              </a:extLst>
            </p:cNvPr>
            <p:cNvSpPr/>
            <p:nvPr/>
          </p:nvSpPr>
          <p:spPr>
            <a:xfrm rot="13500000">
              <a:off x="6211409" y="6011315"/>
              <a:ext cx="68319" cy="68319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11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0" name="그룹 79">
            <a:extLst>
              <a:ext uri="{FF2B5EF4-FFF2-40B4-BE49-F238E27FC236}">
                <a16:creationId xmlns:a16="http://schemas.microsoft.com/office/drawing/2014/main" id="{BD7D6F27-8190-B170-2C20-30F526EA5588}"/>
              </a:ext>
            </a:extLst>
          </p:cNvPr>
          <p:cNvGrpSpPr/>
          <p:nvPr/>
        </p:nvGrpSpPr>
        <p:grpSpPr>
          <a:xfrm>
            <a:off x="6211409" y="6117821"/>
            <a:ext cx="2828898" cy="364331"/>
            <a:chOff x="6211409" y="5951567"/>
            <a:chExt cx="2828898" cy="364331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710DFD9E-B0AC-BCB5-E484-2051623EE7C7}"/>
                </a:ext>
              </a:extLst>
            </p:cNvPr>
            <p:cNvSpPr txBox="1"/>
            <p:nvPr/>
          </p:nvSpPr>
          <p:spPr>
            <a:xfrm>
              <a:off x="6341105" y="5951567"/>
              <a:ext cx="2699202" cy="36433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해외 위조화장품 생산 유통정보 모니터링 </a:t>
              </a:r>
              <a:endPara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HG꼬딕씨_Pro 40g" panose="02020603020101020101" pitchFamily="18" charset="-127"/>
                  <a:ea typeface="HG꼬딕씨_Pro 40g" panose="02020603020101020101" pitchFamily="18" charset="-127"/>
                  <a:cs typeface="+mn-cs"/>
                </a:rPr>
                <a:t>근거 마련 </a:t>
              </a:r>
            </a:p>
          </p:txBody>
        </p:sp>
        <p:sp>
          <p:nvSpPr>
            <p:cNvPr id="82" name="L 도형 81">
              <a:extLst>
                <a:ext uri="{FF2B5EF4-FFF2-40B4-BE49-F238E27FC236}">
                  <a16:creationId xmlns:a16="http://schemas.microsoft.com/office/drawing/2014/main" id="{EFD478DD-C5EA-6080-60DB-9AAC842B4907}"/>
                </a:ext>
              </a:extLst>
            </p:cNvPr>
            <p:cNvSpPr/>
            <p:nvPr/>
          </p:nvSpPr>
          <p:spPr>
            <a:xfrm rot="13500000">
              <a:off x="6211409" y="6011315"/>
              <a:ext cx="68319" cy="68319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11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38ABEF4-C6E9-D2C1-1D02-B5B628BF9689}"/>
              </a:ext>
            </a:extLst>
          </p:cNvPr>
          <p:cNvSpPr txBox="1"/>
          <p:nvPr/>
        </p:nvSpPr>
        <p:spPr>
          <a:xfrm>
            <a:off x="9340372" y="5666204"/>
            <a:ext cx="1642851" cy="23698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lvl="0" algn="just" fontAlgn="ctr">
              <a:lnSpc>
                <a:spcPct val="140000"/>
              </a:lnSpc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(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국회제출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)</a:t>
            </a:r>
            <a:r>
              <a:rPr kumimoji="0" lang="ko-KR" altLang="en-US" sz="11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법률</a:t>
            </a:r>
            <a:r>
              <a:rPr kumimoji="0" lang="ko-KR" altLang="en-US" sz="11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`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26.6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G꼬딕씨_Pro 40g" panose="02020603020101020101" pitchFamily="18" charset="-127"/>
                <a:ea typeface="HG꼬딕씨_Pro 40g" panose="02020603020101020101" pitchFamily="18" charset="-127"/>
                <a:cs typeface="+mn-cs"/>
              </a:rPr>
              <a:t>월</a:t>
            </a:r>
            <a:endParaRPr kumimoji="0" lang="ko-KR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5469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사각형: 둥근 한쪽 모서리 46">
            <a:extLst>
              <a:ext uri="{FF2B5EF4-FFF2-40B4-BE49-F238E27FC236}">
                <a16:creationId xmlns:a16="http://schemas.microsoft.com/office/drawing/2014/main" id="{8AEC6499-E275-3A5B-45BB-0DB44103E3BD}"/>
              </a:ext>
            </a:extLst>
          </p:cNvPr>
          <p:cNvSpPr/>
          <p:nvPr/>
        </p:nvSpPr>
        <p:spPr>
          <a:xfrm flipH="1">
            <a:off x="769619" y="1198880"/>
            <a:ext cx="11422377" cy="5659119"/>
          </a:xfrm>
          <a:prstGeom prst="round1Rect">
            <a:avLst>
              <a:gd name="adj" fmla="val 6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pic>
        <p:nvPicPr>
          <p:cNvPr id="48" name="그래픽 47">
            <a:extLst>
              <a:ext uri="{FF2B5EF4-FFF2-40B4-BE49-F238E27FC236}">
                <a16:creationId xmlns:a16="http://schemas.microsoft.com/office/drawing/2014/main" id="{973C4929-148A-8AED-D776-36AAFFBA62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2895"/>
          <a:stretch>
            <a:fillRect/>
          </a:stretch>
        </p:blipFill>
        <p:spPr>
          <a:xfrm>
            <a:off x="8863040" y="3287139"/>
            <a:ext cx="2920973" cy="1734440"/>
          </a:xfrm>
          <a:prstGeom prst="rect">
            <a:avLst/>
          </a:prstGeom>
        </p:spPr>
      </p:pic>
      <p:pic>
        <p:nvPicPr>
          <p:cNvPr id="49" name="그래픽 48">
            <a:extLst>
              <a:ext uri="{FF2B5EF4-FFF2-40B4-BE49-F238E27FC236}">
                <a16:creationId xmlns:a16="http://schemas.microsoft.com/office/drawing/2014/main" id="{368BABA8-72EF-7984-71C0-D69496127D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26955" y="2558829"/>
            <a:ext cx="1103413" cy="1041684"/>
          </a:xfrm>
          <a:prstGeom prst="rect">
            <a:avLst/>
          </a:prstGeom>
        </p:spPr>
      </p:pic>
      <p:pic>
        <p:nvPicPr>
          <p:cNvPr id="50" name="그래픽 49">
            <a:extLst>
              <a:ext uri="{FF2B5EF4-FFF2-40B4-BE49-F238E27FC236}">
                <a16:creationId xmlns:a16="http://schemas.microsoft.com/office/drawing/2014/main" id="{5086C593-8CFA-0B6D-B658-2113C2187E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917492" y="3713480"/>
            <a:ext cx="752636" cy="552513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CA7699ED-9B3D-362A-705E-28F3F68FA1D2}"/>
              </a:ext>
            </a:extLst>
          </p:cNvPr>
          <p:cNvSpPr txBox="1"/>
          <p:nvPr/>
        </p:nvSpPr>
        <p:spPr>
          <a:xfrm>
            <a:off x="1332028" y="1475595"/>
            <a:ext cx="9495992" cy="38863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l"/>
            <a:r>
              <a:rPr lang="ko-KR" altLang="en-US" sz="2400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안전성 평가 제도 왜 도입하나요</a:t>
            </a:r>
            <a:r>
              <a:rPr lang="en-US" altLang="ko-KR" sz="2400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?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CB591F2-7E00-80DB-9389-5054D084FB71}"/>
              </a:ext>
            </a:extLst>
          </p:cNvPr>
          <p:cNvSpPr txBox="1"/>
          <p:nvPr/>
        </p:nvSpPr>
        <p:spPr>
          <a:xfrm>
            <a:off x="1341168" y="2329239"/>
            <a:ext cx="8331151" cy="2016642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marL="0" indent="0">
              <a:buNone/>
            </a:pPr>
            <a:r>
              <a:rPr lang="ko-KR" altLang="en-US" sz="2000" dirty="0"/>
              <a:t>국제적으로 화장품에 대한 안전 규제가 강화되는 추세로</a:t>
            </a:r>
            <a:r>
              <a:rPr lang="en-US" altLang="ko-KR" sz="2000" dirty="0"/>
              <a:t>,</a:t>
            </a:r>
          </a:p>
          <a:p>
            <a:pPr marL="0" indent="0">
              <a:buNone/>
            </a:pPr>
            <a:r>
              <a:rPr lang="ko-KR" altLang="en-US" sz="2000" dirty="0"/>
              <a:t>중소기업이 대부분인 산업 특성 상 해외 수출 장벽에</a:t>
            </a:r>
          </a:p>
          <a:p>
            <a:pPr marL="0" indent="0">
              <a:buNone/>
            </a:pPr>
            <a:r>
              <a:rPr lang="ko-KR" altLang="en-US" sz="2000" dirty="0"/>
              <a:t>자체적 대응 역량은 부족한 상황입니다</a:t>
            </a:r>
            <a:r>
              <a:rPr lang="en-US" altLang="ko-KR" sz="2000" dirty="0"/>
              <a:t>.</a:t>
            </a:r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r>
              <a:rPr lang="ko-KR" altLang="en-US" sz="2000" dirty="0"/>
              <a:t>소비자 안전을 보장하고</a:t>
            </a:r>
            <a:r>
              <a:rPr lang="en-US" altLang="ko-KR" sz="2000" dirty="0"/>
              <a:t>, </a:t>
            </a:r>
            <a:r>
              <a:rPr lang="ko-KR" altLang="en-US" sz="2000" dirty="0"/>
              <a:t>글로벌 규제 조화를 통한</a:t>
            </a:r>
          </a:p>
          <a:p>
            <a:pPr marL="0" indent="0">
              <a:buNone/>
            </a:pPr>
            <a:r>
              <a:rPr lang="ko-KR" altLang="en-US" sz="2000" dirty="0"/>
              <a:t>국제 경쟁력을 확보하기 위해 도입하게 되었습니다</a:t>
            </a:r>
            <a:r>
              <a:rPr lang="en-US" altLang="ko-KR" sz="2000" dirty="0"/>
              <a:t>.</a:t>
            </a:r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67F13505-5E8E-821C-AE13-DD0CB6743393}"/>
              </a:ext>
            </a:extLst>
          </p:cNvPr>
          <p:cNvGrpSpPr/>
          <p:nvPr/>
        </p:nvGrpSpPr>
        <p:grpSpPr>
          <a:xfrm rot="18664789">
            <a:off x="458283" y="936898"/>
            <a:ext cx="738187" cy="828901"/>
            <a:chOff x="1288219" y="895653"/>
            <a:chExt cx="738187" cy="828901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8B5CACBE-4EA6-6C39-8E21-1C8E3DED526C}"/>
                </a:ext>
              </a:extLst>
            </p:cNvPr>
            <p:cNvGrpSpPr/>
            <p:nvPr/>
          </p:nvGrpSpPr>
          <p:grpSpPr>
            <a:xfrm>
              <a:off x="1288219" y="895653"/>
              <a:ext cx="738187" cy="828901"/>
              <a:chOff x="1138238" y="876301"/>
              <a:chExt cx="738187" cy="828901"/>
            </a:xfrm>
            <a:solidFill>
              <a:srgbClr val="9347AB"/>
            </a:solidFill>
          </p:grpSpPr>
          <p:sp>
            <p:nvSpPr>
              <p:cNvPr id="59" name="타원 58">
                <a:extLst>
                  <a:ext uri="{FF2B5EF4-FFF2-40B4-BE49-F238E27FC236}">
                    <a16:creationId xmlns:a16="http://schemas.microsoft.com/office/drawing/2014/main" id="{743B9E68-0FD0-0E6B-90C9-770403A2EF35}"/>
                  </a:ext>
                </a:extLst>
              </p:cNvPr>
              <p:cNvSpPr/>
              <p:nvPr/>
            </p:nvSpPr>
            <p:spPr>
              <a:xfrm>
                <a:off x="1138238" y="876301"/>
                <a:ext cx="738187" cy="738187"/>
              </a:xfrm>
              <a:prstGeom prst="ellipse">
                <a:avLst/>
              </a:prstGeom>
              <a:solidFill>
                <a:srgbClr val="46267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0" name="이등변 삼각형 59">
                <a:extLst>
                  <a:ext uri="{FF2B5EF4-FFF2-40B4-BE49-F238E27FC236}">
                    <a16:creationId xmlns:a16="http://schemas.microsoft.com/office/drawing/2014/main" id="{8D01FE02-E121-BEF1-7567-08A79EE10A5C}"/>
                  </a:ext>
                </a:extLst>
              </p:cNvPr>
              <p:cNvSpPr/>
              <p:nvPr/>
            </p:nvSpPr>
            <p:spPr>
              <a:xfrm rot="10800000">
                <a:off x="1398324" y="1538514"/>
                <a:ext cx="218016" cy="166688"/>
              </a:xfrm>
              <a:prstGeom prst="triangle">
                <a:avLst/>
              </a:prstGeom>
              <a:solidFill>
                <a:srgbClr val="46267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57" name="타원 56">
              <a:extLst>
                <a:ext uri="{FF2B5EF4-FFF2-40B4-BE49-F238E27FC236}">
                  <a16:creationId xmlns:a16="http://schemas.microsoft.com/office/drawing/2014/main" id="{0BF08E75-8FFB-C276-B7D6-BBF3D0736FBD}"/>
                </a:ext>
              </a:extLst>
            </p:cNvPr>
            <p:cNvSpPr/>
            <p:nvPr/>
          </p:nvSpPr>
          <p:spPr>
            <a:xfrm>
              <a:off x="1320498" y="917424"/>
              <a:ext cx="673628" cy="673628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B741E9B-7C5A-B59F-7A50-3DA8BCA6BC0C}"/>
                </a:ext>
              </a:extLst>
            </p:cNvPr>
            <p:cNvSpPr txBox="1"/>
            <p:nvPr/>
          </p:nvSpPr>
          <p:spPr>
            <a:xfrm rot="2935211">
              <a:off x="1416320" y="982418"/>
              <a:ext cx="481984" cy="51815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3200" dirty="0">
                  <a:solidFill>
                    <a:schemeClr val="bg1"/>
                  </a:solidFill>
                  <a:effectLst>
                    <a:glow rad="127000">
                      <a:srgbClr val="462674">
                        <a:alpha val="36000"/>
                      </a:srgbClr>
                    </a:glow>
                  </a:effectLst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Q</a:t>
              </a:r>
              <a:endParaRPr lang="ko-KR" altLang="en-US" sz="3200" dirty="0">
                <a:solidFill>
                  <a:schemeClr val="bg1"/>
                </a:solidFill>
                <a:effectLst>
                  <a:glow rad="127000">
                    <a:srgbClr val="462674">
                      <a:alpha val="36000"/>
                    </a:srgbClr>
                  </a:glow>
                </a:effectLst>
                <a:latin typeface="HG꼬딕씨_Pro 80g" panose="02020603020101020101" pitchFamily="18" charset="-127"/>
                <a:ea typeface="HG꼬딕씨_Pro 80g" panose="02020603020101020101" pitchFamily="18" charset="-127"/>
              </a:endParaRPr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7738FE93-3793-A3D6-FA62-088915F48427}"/>
              </a:ext>
            </a:extLst>
          </p:cNvPr>
          <p:cNvGrpSpPr/>
          <p:nvPr/>
        </p:nvGrpSpPr>
        <p:grpSpPr>
          <a:xfrm>
            <a:off x="961068" y="2364143"/>
            <a:ext cx="298460" cy="298460"/>
            <a:chOff x="523875" y="1127760"/>
            <a:chExt cx="1267968" cy="1267968"/>
          </a:xfrm>
        </p:grpSpPr>
        <p:sp>
          <p:nvSpPr>
            <p:cNvPr id="62" name="타원 61">
              <a:extLst>
                <a:ext uri="{FF2B5EF4-FFF2-40B4-BE49-F238E27FC236}">
                  <a16:creationId xmlns:a16="http://schemas.microsoft.com/office/drawing/2014/main" id="{38033463-113B-5171-C4D6-FC0DDA4CCD51}"/>
                </a:ext>
              </a:extLst>
            </p:cNvPr>
            <p:cNvSpPr/>
            <p:nvPr/>
          </p:nvSpPr>
          <p:spPr>
            <a:xfrm>
              <a:off x="523875" y="1127760"/>
              <a:ext cx="1267968" cy="1267968"/>
            </a:xfrm>
            <a:prstGeom prst="ellipse">
              <a:avLst/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spc="110"/>
            </a:p>
          </p:txBody>
        </p:sp>
        <p:sp>
          <p:nvSpPr>
            <p:cNvPr id="63" name="TextBox 8">
              <a:extLst>
                <a:ext uri="{FF2B5EF4-FFF2-40B4-BE49-F238E27FC236}">
                  <a16:creationId xmlns:a16="http://schemas.microsoft.com/office/drawing/2014/main" id="{BDADF5F3-A303-44B6-E3FB-745189544CBA}"/>
                </a:ext>
              </a:extLst>
            </p:cNvPr>
            <p:cNvSpPr txBox="1"/>
            <p:nvPr/>
          </p:nvSpPr>
          <p:spPr>
            <a:xfrm>
              <a:off x="730065" y="1194512"/>
              <a:ext cx="860993" cy="76325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defRPr/>
              </a:pPr>
              <a:r>
                <a:rPr lang="en-US" altLang="ko-KR" sz="1600" dirty="0">
                  <a:solidFill>
                    <a:schemeClr val="bg1"/>
                  </a:solidFill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A</a:t>
              </a:r>
              <a:endParaRPr lang="ko-KR" altLang="en-US" sz="160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endParaRPr>
            </a:p>
          </p:txBody>
        </p:sp>
      </p:grpSp>
      <p:cxnSp>
        <p:nvCxnSpPr>
          <p:cNvPr id="68" name="직선 연결선 67">
            <a:extLst>
              <a:ext uri="{FF2B5EF4-FFF2-40B4-BE49-F238E27FC236}">
                <a16:creationId xmlns:a16="http://schemas.microsoft.com/office/drawing/2014/main" id="{03461961-FE49-7337-E483-6F38767C7142}"/>
              </a:ext>
            </a:extLst>
          </p:cNvPr>
          <p:cNvCxnSpPr>
            <a:cxnSpLocks/>
          </p:cNvCxnSpPr>
          <p:nvPr/>
        </p:nvCxnSpPr>
        <p:spPr>
          <a:xfrm>
            <a:off x="1348740" y="2099359"/>
            <a:ext cx="10435273" cy="0"/>
          </a:xfrm>
          <a:prstGeom prst="line">
            <a:avLst/>
          </a:prstGeom>
          <a:ln>
            <a:solidFill>
              <a:srgbClr val="4829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8">
            <a:extLst>
              <a:ext uri="{FF2B5EF4-FFF2-40B4-BE49-F238E27FC236}">
                <a16:creationId xmlns:a16="http://schemas.microsoft.com/office/drawing/2014/main" id="{071B3963-783F-4D55-A379-FC5092BE5AFA}"/>
              </a:ext>
            </a:extLst>
          </p:cNvPr>
          <p:cNvSpPr txBox="1"/>
          <p:nvPr/>
        </p:nvSpPr>
        <p:spPr>
          <a:xfrm>
            <a:off x="371475" y="181321"/>
            <a:ext cx="66389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14F75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궁금해요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214F75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! </a:t>
            </a: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14F75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식약처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14F75"/>
              </a:solidFill>
              <a:effectLst/>
              <a:uLnTx/>
              <a:uFillTx/>
              <a:latin typeface="HG꼬딕씨_Pro 80g" panose="02020603020101020101" pitchFamily="18" charset="-127"/>
              <a:ea typeface="HG꼬딕씨_Pro 80g" panose="02020603020101020101" pitchFamily="18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11790F5-3BE5-526D-8625-3312EF82644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5ACCD29-D63F-0F1A-1C37-AA75AE55F195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E2BE614B-ECF7-7D0B-A73F-A1E2E4EAA7BC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90312BF0-8C28-2023-D089-37AA47C66AC7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12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83" name="사각형: 둥근 모서리 82">
            <a:extLst>
              <a:ext uri="{FF2B5EF4-FFF2-40B4-BE49-F238E27FC236}">
                <a16:creationId xmlns:a16="http://schemas.microsoft.com/office/drawing/2014/main" id="{7A0A1113-D374-5B7C-275C-62805F077D10}"/>
              </a:ext>
            </a:extLst>
          </p:cNvPr>
          <p:cNvSpPr/>
          <p:nvPr/>
        </p:nvSpPr>
        <p:spPr>
          <a:xfrm>
            <a:off x="1043940" y="4983480"/>
            <a:ext cx="3534079" cy="1422400"/>
          </a:xfrm>
          <a:prstGeom prst="roundRect">
            <a:avLst>
              <a:gd name="adj" fmla="val 7997"/>
            </a:avLst>
          </a:prstGeom>
          <a:solidFill>
            <a:srgbClr val="E0F4F4"/>
          </a:solidFill>
          <a:ln w="38100">
            <a:solidFill>
              <a:srgbClr val="59C7C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사각형: 둥근 모서리 83">
            <a:extLst>
              <a:ext uri="{FF2B5EF4-FFF2-40B4-BE49-F238E27FC236}">
                <a16:creationId xmlns:a16="http://schemas.microsoft.com/office/drawing/2014/main" id="{590AB5AB-A957-1F88-FBCE-282A785102F3}"/>
              </a:ext>
            </a:extLst>
          </p:cNvPr>
          <p:cNvSpPr/>
          <p:nvPr/>
        </p:nvSpPr>
        <p:spPr>
          <a:xfrm>
            <a:off x="4651569" y="4983480"/>
            <a:ext cx="3534079" cy="1422400"/>
          </a:xfrm>
          <a:prstGeom prst="roundRect">
            <a:avLst>
              <a:gd name="adj" fmla="val 7997"/>
            </a:avLst>
          </a:prstGeom>
          <a:solidFill>
            <a:srgbClr val="E0F4F4"/>
          </a:solidFill>
          <a:ln w="38100">
            <a:solidFill>
              <a:srgbClr val="59C7C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사각형: 둥근 모서리 84">
            <a:extLst>
              <a:ext uri="{FF2B5EF4-FFF2-40B4-BE49-F238E27FC236}">
                <a16:creationId xmlns:a16="http://schemas.microsoft.com/office/drawing/2014/main" id="{67AB6E09-EB78-AEAF-1A9A-79B452DFE7AD}"/>
              </a:ext>
            </a:extLst>
          </p:cNvPr>
          <p:cNvSpPr/>
          <p:nvPr/>
        </p:nvSpPr>
        <p:spPr>
          <a:xfrm>
            <a:off x="8249934" y="4983480"/>
            <a:ext cx="3534079" cy="1422400"/>
          </a:xfrm>
          <a:prstGeom prst="roundRect">
            <a:avLst>
              <a:gd name="adj" fmla="val 7997"/>
            </a:avLst>
          </a:prstGeom>
          <a:solidFill>
            <a:srgbClr val="E0F4F4"/>
          </a:solidFill>
          <a:ln w="38100">
            <a:solidFill>
              <a:srgbClr val="59C7C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Rectangle 20">
            <a:extLst>
              <a:ext uri="{FF2B5EF4-FFF2-40B4-BE49-F238E27FC236}">
                <a16:creationId xmlns:a16="http://schemas.microsoft.com/office/drawing/2014/main" id="{D86A8BFB-A407-E3FF-49D9-E50ED8EFD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689" y="5342470"/>
            <a:ext cx="3111443" cy="700705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유럽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(’13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년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에 이어 미국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(’23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년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), 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중국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(’25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년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화장품 안전성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평가 제도를 의무화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pic>
        <p:nvPicPr>
          <p:cNvPr id="87" name="그림 86">
            <a:extLst>
              <a:ext uri="{FF2B5EF4-FFF2-40B4-BE49-F238E27FC236}">
                <a16:creationId xmlns:a16="http://schemas.microsoft.com/office/drawing/2014/main" id="{B3E83E3E-69CC-FC1E-08E5-FB89622820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695" y="5342247"/>
            <a:ext cx="222504" cy="210312"/>
          </a:xfrm>
          <a:prstGeom prst="rect">
            <a:avLst/>
          </a:prstGeom>
        </p:spPr>
      </p:pic>
      <p:sp>
        <p:nvSpPr>
          <p:cNvPr id="88" name="Rectangle 20">
            <a:extLst>
              <a:ext uri="{FF2B5EF4-FFF2-40B4-BE49-F238E27FC236}">
                <a16:creationId xmlns:a16="http://schemas.microsoft.com/office/drawing/2014/main" id="{3F49DE5B-053B-503A-16D0-CB89081F5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7248" y="5327230"/>
            <a:ext cx="3264272" cy="700705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전세계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202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개국 수출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생산의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80%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가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수출되는 화장품 산업의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지속성장을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위해서는 적극적 대응이 필수적</a:t>
            </a:r>
          </a:p>
        </p:txBody>
      </p:sp>
      <p:pic>
        <p:nvPicPr>
          <p:cNvPr id="89" name="그림 88">
            <a:extLst>
              <a:ext uri="{FF2B5EF4-FFF2-40B4-BE49-F238E27FC236}">
                <a16:creationId xmlns:a16="http://schemas.microsoft.com/office/drawing/2014/main" id="{1CD6A823-38E2-75A3-B171-1C9D9164AF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254" y="5327007"/>
            <a:ext cx="222504" cy="210312"/>
          </a:xfrm>
          <a:prstGeom prst="rect">
            <a:avLst/>
          </a:prstGeom>
        </p:spPr>
      </p:pic>
      <p:sp>
        <p:nvSpPr>
          <p:cNvPr id="90" name="Rectangle 20">
            <a:extLst>
              <a:ext uri="{FF2B5EF4-FFF2-40B4-BE49-F238E27FC236}">
                <a16:creationId xmlns:a16="http://schemas.microsoft.com/office/drawing/2014/main" id="{D83A25DB-5452-AB45-B3EC-A9EDA2178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2570" y="5350090"/>
            <a:ext cx="3111443" cy="700705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중소기업 위주 산업 특성 고려 시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개별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일회성 지원보다는 전체 산업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역량 향상 유도 필요 </a:t>
            </a:r>
          </a:p>
        </p:txBody>
      </p:sp>
      <p:pic>
        <p:nvPicPr>
          <p:cNvPr id="91" name="그림 90">
            <a:extLst>
              <a:ext uri="{FF2B5EF4-FFF2-40B4-BE49-F238E27FC236}">
                <a16:creationId xmlns:a16="http://schemas.microsoft.com/office/drawing/2014/main" id="{D7C03A6E-3F32-B8E2-81D6-24994620D0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576" y="5349867"/>
            <a:ext cx="222504" cy="210312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4D1A813C-9A85-F9F6-47D6-06622CEC656D}"/>
              </a:ext>
            </a:extLst>
          </p:cNvPr>
          <p:cNvGrpSpPr/>
          <p:nvPr/>
        </p:nvGrpSpPr>
        <p:grpSpPr>
          <a:xfrm>
            <a:off x="9742604" y="3787140"/>
            <a:ext cx="1001152" cy="944879"/>
            <a:chOff x="7360012" y="476671"/>
            <a:chExt cx="1106421" cy="1044231"/>
          </a:xfrm>
        </p:grpSpPr>
        <p:grpSp>
          <p:nvGrpSpPr>
            <p:cNvPr id="6" name="그래픽 4">
              <a:extLst>
                <a:ext uri="{FF2B5EF4-FFF2-40B4-BE49-F238E27FC236}">
                  <a16:creationId xmlns:a16="http://schemas.microsoft.com/office/drawing/2014/main" id="{D6FFE943-0FB2-BA19-5E5A-4A241B6981CD}"/>
                </a:ext>
              </a:extLst>
            </p:cNvPr>
            <p:cNvGrpSpPr/>
            <p:nvPr/>
          </p:nvGrpSpPr>
          <p:grpSpPr>
            <a:xfrm flipH="1">
              <a:off x="7360012" y="476671"/>
              <a:ext cx="1106421" cy="1044231"/>
              <a:chOff x="7464152" y="476671"/>
              <a:chExt cx="1106421" cy="1044231"/>
            </a:xfrm>
          </p:grpSpPr>
          <p:sp>
            <p:nvSpPr>
              <p:cNvPr id="7" name="자유형: 도형 6">
                <a:extLst>
                  <a:ext uri="{FF2B5EF4-FFF2-40B4-BE49-F238E27FC236}">
                    <a16:creationId xmlns:a16="http://schemas.microsoft.com/office/drawing/2014/main" id="{08383130-FB49-A46D-F8F3-D851E2C6AEE8}"/>
                  </a:ext>
                </a:extLst>
              </p:cNvPr>
              <p:cNvSpPr/>
              <p:nvPr/>
            </p:nvSpPr>
            <p:spPr>
              <a:xfrm>
                <a:off x="7604663" y="1323908"/>
                <a:ext cx="565209" cy="43982"/>
              </a:xfrm>
              <a:custGeom>
                <a:avLst/>
                <a:gdLst>
                  <a:gd name="csX0" fmla="*/ 74770 w 565209"/>
                  <a:gd name="csY0" fmla="*/ 43982 h 43982"/>
                  <a:gd name="csX1" fmla="*/ 565210 w 565209"/>
                  <a:gd name="csY1" fmla="*/ 43982 h 43982"/>
                  <a:gd name="csX2" fmla="*/ 527709 w 565209"/>
                  <a:gd name="csY2" fmla="*/ 0 h 43982"/>
                  <a:gd name="csX3" fmla="*/ 0 w 565209"/>
                  <a:gd name="csY3" fmla="*/ 0 h 43982"/>
                  <a:gd name="csX4" fmla="*/ 74770 w 565209"/>
                  <a:gd name="csY4" fmla="*/ 43982 h 4398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65209" h="43982">
                    <a:moveTo>
                      <a:pt x="74770" y="43982"/>
                    </a:moveTo>
                    <a:lnTo>
                      <a:pt x="565210" y="43982"/>
                    </a:lnTo>
                    <a:lnTo>
                      <a:pt x="527709" y="0"/>
                    </a:lnTo>
                    <a:lnTo>
                      <a:pt x="0" y="0"/>
                    </a:lnTo>
                    <a:cubicBezTo>
                      <a:pt x="14661" y="26158"/>
                      <a:pt x="42670" y="43982"/>
                      <a:pt x="74770" y="43982"/>
                    </a:cubicBezTo>
                    <a:close/>
                  </a:path>
                </a:pathLst>
              </a:custGeom>
              <a:solidFill>
                <a:srgbClr val="59C7C7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" name="자유형: 도형 7">
                <a:extLst>
                  <a:ext uri="{FF2B5EF4-FFF2-40B4-BE49-F238E27FC236}">
                    <a16:creationId xmlns:a16="http://schemas.microsoft.com/office/drawing/2014/main" id="{C3CAA7F7-4F2F-B429-FF8E-00B5B2567EF0}"/>
                  </a:ext>
                </a:extLst>
              </p:cNvPr>
              <p:cNvSpPr/>
              <p:nvPr/>
            </p:nvSpPr>
            <p:spPr>
              <a:xfrm>
                <a:off x="8243099" y="548509"/>
                <a:ext cx="313508" cy="942994"/>
              </a:xfrm>
              <a:custGeom>
                <a:avLst/>
                <a:gdLst>
                  <a:gd name="csX0" fmla="*/ 211655 w 313508"/>
                  <a:gd name="csY0" fmla="*/ 675860 h 942994"/>
                  <a:gd name="csX1" fmla="*/ 112116 w 313508"/>
                  <a:gd name="csY1" fmla="*/ 775399 h 942994"/>
                  <a:gd name="csX2" fmla="*/ 0 w 313508"/>
                  <a:gd name="csY2" fmla="*/ 775399 h 942994"/>
                  <a:gd name="csX3" fmla="*/ 6019 w 313508"/>
                  <a:gd name="csY3" fmla="*/ 819381 h 942994"/>
                  <a:gd name="csX4" fmla="*/ 8179 w 313508"/>
                  <a:gd name="csY4" fmla="*/ 819381 h 942994"/>
                  <a:gd name="csX5" fmla="*/ 13503 w 313508"/>
                  <a:gd name="csY5" fmla="*/ 821850 h 942994"/>
                  <a:gd name="csX6" fmla="*/ 116669 w 313508"/>
                  <a:gd name="csY6" fmla="*/ 942994 h 942994"/>
                  <a:gd name="csX7" fmla="*/ 100928 w 313508"/>
                  <a:gd name="csY7" fmla="*/ 827329 h 942994"/>
                  <a:gd name="csX8" fmla="*/ 102548 w 313508"/>
                  <a:gd name="csY8" fmla="*/ 821850 h 942994"/>
                  <a:gd name="csX9" fmla="*/ 107795 w 313508"/>
                  <a:gd name="csY9" fmla="*/ 819458 h 942994"/>
                  <a:gd name="csX10" fmla="*/ 227859 w 313508"/>
                  <a:gd name="csY10" fmla="*/ 819458 h 942994"/>
                  <a:gd name="csX11" fmla="*/ 313508 w 313508"/>
                  <a:gd name="csY11" fmla="*/ 733809 h 942994"/>
                  <a:gd name="csX12" fmla="*/ 313508 w 313508"/>
                  <a:gd name="csY12" fmla="*/ 85650 h 942994"/>
                  <a:gd name="csX13" fmla="*/ 227859 w 313508"/>
                  <a:gd name="csY13" fmla="*/ 0 h 942994"/>
                  <a:gd name="csX14" fmla="*/ 207642 w 313508"/>
                  <a:gd name="csY14" fmla="*/ 0 h 942994"/>
                  <a:gd name="csX15" fmla="*/ 211655 w 313508"/>
                  <a:gd name="csY15" fmla="*/ 27778 h 942994"/>
                  <a:gd name="csX16" fmla="*/ 211655 w 313508"/>
                  <a:gd name="csY16" fmla="*/ 675860 h 942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313508" h="942994">
                    <a:moveTo>
                      <a:pt x="211655" y="675860"/>
                    </a:moveTo>
                    <a:cubicBezTo>
                      <a:pt x="211655" y="730722"/>
                      <a:pt x="166978" y="775399"/>
                      <a:pt x="112116" y="775399"/>
                    </a:cubicBezTo>
                    <a:lnTo>
                      <a:pt x="0" y="775399"/>
                    </a:lnTo>
                    <a:lnTo>
                      <a:pt x="6019" y="819381"/>
                    </a:lnTo>
                    <a:lnTo>
                      <a:pt x="8179" y="819381"/>
                    </a:lnTo>
                    <a:cubicBezTo>
                      <a:pt x="10185" y="819381"/>
                      <a:pt x="12114" y="820307"/>
                      <a:pt x="13503" y="821850"/>
                    </a:cubicBezTo>
                    <a:lnTo>
                      <a:pt x="116669" y="942994"/>
                    </a:lnTo>
                    <a:lnTo>
                      <a:pt x="100928" y="827329"/>
                    </a:lnTo>
                    <a:cubicBezTo>
                      <a:pt x="100619" y="825322"/>
                      <a:pt x="101236" y="823316"/>
                      <a:pt x="102548" y="821850"/>
                    </a:cubicBezTo>
                    <a:cubicBezTo>
                      <a:pt x="103860" y="820307"/>
                      <a:pt x="105789" y="819458"/>
                      <a:pt x="107795" y="819458"/>
                    </a:cubicBezTo>
                    <a:lnTo>
                      <a:pt x="227859" y="819458"/>
                    </a:lnTo>
                    <a:cubicBezTo>
                      <a:pt x="275082" y="819458"/>
                      <a:pt x="313508" y="781032"/>
                      <a:pt x="313508" y="733809"/>
                    </a:cubicBezTo>
                    <a:lnTo>
                      <a:pt x="313508" y="85650"/>
                    </a:lnTo>
                    <a:cubicBezTo>
                      <a:pt x="313508" y="38427"/>
                      <a:pt x="275082" y="0"/>
                      <a:pt x="227859" y="0"/>
                    </a:cubicBezTo>
                    <a:lnTo>
                      <a:pt x="207642" y="0"/>
                    </a:lnTo>
                    <a:cubicBezTo>
                      <a:pt x="210189" y="8796"/>
                      <a:pt x="211655" y="18133"/>
                      <a:pt x="211655" y="27778"/>
                    </a:cubicBezTo>
                    <a:lnTo>
                      <a:pt x="211655" y="675860"/>
                    </a:lnTo>
                    <a:close/>
                  </a:path>
                </a:pathLst>
              </a:custGeom>
              <a:solidFill>
                <a:srgbClr val="59C7C7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9" name="자유형: 도형 8">
                <a:extLst>
                  <a:ext uri="{FF2B5EF4-FFF2-40B4-BE49-F238E27FC236}">
                    <a16:creationId xmlns:a16="http://schemas.microsoft.com/office/drawing/2014/main" id="{3272C9DE-547A-93F2-333C-648D062E23E1}"/>
                  </a:ext>
                </a:extLst>
              </p:cNvPr>
              <p:cNvSpPr/>
              <p:nvPr/>
            </p:nvSpPr>
            <p:spPr>
              <a:xfrm>
                <a:off x="8249118" y="534543"/>
                <a:ext cx="321455" cy="986359"/>
              </a:xfrm>
              <a:custGeom>
                <a:avLst/>
                <a:gdLst>
                  <a:gd name="csX0" fmla="*/ 221840 w 321455"/>
                  <a:gd name="csY0" fmla="*/ 0 h 986359"/>
                  <a:gd name="csX1" fmla="*/ 196377 w 321455"/>
                  <a:gd name="csY1" fmla="*/ 0 h 986359"/>
                  <a:gd name="csX2" fmla="*/ 201624 w 321455"/>
                  <a:gd name="csY2" fmla="*/ 13889 h 986359"/>
                  <a:gd name="csX3" fmla="*/ 221840 w 321455"/>
                  <a:gd name="csY3" fmla="*/ 13889 h 986359"/>
                  <a:gd name="csX4" fmla="*/ 307490 w 321455"/>
                  <a:gd name="csY4" fmla="*/ 99539 h 986359"/>
                  <a:gd name="csX5" fmla="*/ 307490 w 321455"/>
                  <a:gd name="csY5" fmla="*/ 747698 h 986359"/>
                  <a:gd name="csX6" fmla="*/ 221840 w 321455"/>
                  <a:gd name="csY6" fmla="*/ 833347 h 986359"/>
                  <a:gd name="csX7" fmla="*/ 101776 w 321455"/>
                  <a:gd name="csY7" fmla="*/ 833347 h 986359"/>
                  <a:gd name="csX8" fmla="*/ 96529 w 321455"/>
                  <a:gd name="csY8" fmla="*/ 835739 h 986359"/>
                  <a:gd name="csX9" fmla="*/ 94909 w 321455"/>
                  <a:gd name="csY9" fmla="*/ 841218 h 986359"/>
                  <a:gd name="csX10" fmla="*/ 110650 w 321455"/>
                  <a:gd name="csY10" fmla="*/ 956883 h 986359"/>
                  <a:gd name="csX11" fmla="*/ 7485 w 321455"/>
                  <a:gd name="csY11" fmla="*/ 835739 h 986359"/>
                  <a:gd name="csX12" fmla="*/ 2161 w 321455"/>
                  <a:gd name="csY12" fmla="*/ 833270 h 986359"/>
                  <a:gd name="csX13" fmla="*/ 0 w 321455"/>
                  <a:gd name="csY13" fmla="*/ 833270 h 986359"/>
                  <a:gd name="csX14" fmla="*/ 2469 w 321455"/>
                  <a:gd name="csY14" fmla="*/ 851249 h 986359"/>
                  <a:gd name="csX15" fmla="*/ 115434 w 321455"/>
                  <a:gd name="csY15" fmla="*/ 983890 h 986359"/>
                  <a:gd name="csX16" fmla="*/ 120758 w 321455"/>
                  <a:gd name="csY16" fmla="*/ 986359 h 986359"/>
                  <a:gd name="csX17" fmla="*/ 123613 w 321455"/>
                  <a:gd name="csY17" fmla="*/ 985742 h 986359"/>
                  <a:gd name="csX18" fmla="*/ 127625 w 321455"/>
                  <a:gd name="csY18" fmla="*/ 978489 h 986359"/>
                  <a:gd name="csX19" fmla="*/ 109801 w 321455"/>
                  <a:gd name="csY19" fmla="*/ 847236 h 986359"/>
                  <a:gd name="csX20" fmla="*/ 221917 w 321455"/>
                  <a:gd name="csY20" fmla="*/ 847236 h 986359"/>
                  <a:gd name="csX21" fmla="*/ 321456 w 321455"/>
                  <a:gd name="csY21" fmla="*/ 747698 h 986359"/>
                  <a:gd name="csX22" fmla="*/ 321456 w 321455"/>
                  <a:gd name="csY22" fmla="*/ 99539 h 986359"/>
                  <a:gd name="csX23" fmla="*/ 221840 w 321455"/>
                  <a:gd name="csY23" fmla="*/ 0 h 9863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21455" h="986359">
                    <a:moveTo>
                      <a:pt x="221840" y="0"/>
                    </a:moveTo>
                    <a:lnTo>
                      <a:pt x="196377" y="0"/>
                    </a:lnTo>
                    <a:cubicBezTo>
                      <a:pt x="198460" y="4475"/>
                      <a:pt x="200235" y="9105"/>
                      <a:pt x="201624" y="13889"/>
                    </a:cubicBezTo>
                    <a:lnTo>
                      <a:pt x="221840" y="13889"/>
                    </a:lnTo>
                    <a:cubicBezTo>
                      <a:pt x="269063" y="13889"/>
                      <a:pt x="307490" y="52316"/>
                      <a:pt x="307490" y="99539"/>
                    </a:cubicBezTo>
                    <a:lnTo>
                      <a:pt x="307490" y="747698"/>
                    </a:lnTo>
                    <a:cubicBezTo>
                      <a:pt x="307490" y="794921"/>
                      <a:pt x="269063" y="833347"/>
                      <a:pt x="221840" y="833347"/>
                    </a:cubicBezTo>
                    <a:lnTo>
                      <a:pt x="101776" y="833347"/>
                    </a:lnTo>
                    <a:cubicBezTo>
                      <a:pt x="99770" y="833347"/>
                      <a:pt x="97841" y="834196"/>
                      <a:pt x="96529" y="835739"/>
                    </a:cubicBezTo>
                    <a:cubicBezTo>
                      <a:pt x="95218" y="837282"/>
                      <a:pt x="94600" y="839289"/>
                      <a:pt x="94909" y="841218"/>
                    </a:cubicBezTo>
                    <a:lnTo>
                      <a:pt x="110650" y="956883"/>
                    </a:lnTo>
                    <a:lnTo>
                      <a:pt x="7485" y="835739"/>
                    </a:lnTo>
                    <a:cubicBezTo>
                      <a:pt x="6173" y="834196"/>
                      <a:pt x="4244" y="833270"/>
                      <a:pt x="2161" y="833270"/>
                    </a:cubicBezTo>
                    <a:lnTo>
                      <a:pt x="0" y="833270"/>
                    </a:lnTo>
                    <a:lnTo>
                      <a:pt x="2469" y="851249"/>
                    </a:lnTo>
                    <a:lnTo>
                      <a:pt x="115434" y="983890"/>
                    </a:lnTo>
                    <a:cubicBezTo>
                      <a:pt x="116823" y="985510"/>
                      <a:pt x="118752" y="986359"/>
                      <a:pt x="120758" y="986359"/>
                    </a:cubicBezTo>
                    <a:cubicBezTo>
                      <a:pt x="121684" y="986359"/>
                      <a:pt x="122687" y="986128"/>
                      <a:pt x="123613" y="985742"/>
                    </a:cubicBezTo>
                    <a:cubicBezTo>
                      <a:pt x="126468" y="984507"/>
                      <a:pt x="128088" y="981498"/>
                      <a:pt x="127625" y="978489"/>
                    </a:cubicBezTo>
                    <a:lnTo>
                      <a:pt x="109801" y="847236"/>
                    </a:lnTo>
                    <a:lnTo>
                      <a:pt x="221917" y="847236"/>
                    </a:lnTo>
                    <a:cubicBezTo>
                      <a:pt x="276779" y="847236"/>
                      <a:pt x="321456" y="802560"/>
                      <a:pt x="321456" y="747698"/>
                    </a:cubicBezTo>
                    <a:lnTo>
                      <a:pt x="321456" y="99539"/>
                    </a:lnTo>
                    <a:cubicBezTo>
                      <a:pt x="321379" y="44677"/>
                      <a:pt x="276779" y="0"/>
                      <a:pt x="221840" y="0"/>
                    </a:cubicBez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0" name="자유형: 도형 9">
                <a:extLst>
                  <a:ext uri="{FF2B5EF4-FFF2-40B4-BE49-F238E27FC236}">
                    <a16:creationId xmlns:a16="http://schemas.microsoft.com/office/drawing/2014/main" id="{66274902-A155-3FCA-0AFE-6CBF72D76CB7}"/>
                  </a:ext>
                </a:extLst>
              </p:cNvPr>
              <p:cNvSpPr/>
              <p:nvPr/>
            </p:nvSpPr>
            <p:spPr>
              <a:xfrm>
                <a:off x="7589154" y="1323908"/>
                <a:ext cx="592525" cy="57871"/>
              </a:xfrm>
              <a:custGeom>
                <a:avLst/>
                <a:gdLst>
                  <a:gd name="csX0" fmla="*/ 580719 w 592525"/>
                  <a:gd name="csY0" fmla="*/ 43982 h 57871"/>
                  <a:gd name="csX1" fmla="*/ 90279 w 592525"/>
                  <a:gd name="csY1" fmla="*/ 43982 h 57871"/>
                  <a:gd name="csX2" fmla="*/ 15509 w 592525"/>
                  <a:gd name="csY2" fmla="*/ 0 h 57871"/>
                  <a:gd name="csX3" fmla="*/ 0 w 592525"/>
                  <a:gd name="csY3" fmla="*/ 0 h 57871"/>
                  <a:gd name="csX4" fmla="*/ 90279 w 592525"/>
                  <a:gd name="csY4" fmla="*/ 57871 h 57871"/>
                  <a:gd name="csX5" fmla="*/ 592525 w 592525"/>
                  <a:gd name="csY5" fmla="*/ 57871 h 57871"/>
                  <a:gd name="csX6" fmla="*/ 580719 w 592525"/>
                  <a:gd name="csY6" fmla="*/ 43982 h 578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592525" h="57871">
                    <a:moveTo>
                      <a:pt x="580719" y="43982"/>
                    </a:moveTo>
                    <a:lnTo>
                      <a:pt x="90279" y="43982"/>
                    </a:lnTo>
                    <a:cubicBezTo>
                      <a:pt x="58180" y="43982"/>
                      <a:pt x="30170" y="26235"/>
                      <a:pt x="15509" y="0"/>
                    </a:cubicBezTo>
                    <a:lnTo>
                      <a:pt x="0" y="0"/>
                    </a:lnTo>
                    <a:cubicBezTo>
                      <a:pt x="15818" y="34105"/>
                      <a:pt x="50309" y="57871"/>
                      <a:pt x="90279" y="57871"/>
                    </a:cubicBezTo>
                    <a:lnTo>
                      <a:pt x="592525" y="57871"/>
                    </a:lnTo>
                    <a:lnTo>
                      <a:pt x="580719" y="43982"/>
                    </a:ln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1" name="자유형: 도형 10">
                <a:extLst>
                  <a:ext uri="{FF2B5EF4-FFF2-40B4-BE49-F238E27FC236}">
                    <a16:creationId xmlns:a16="http://schemas.microsoft.com/office/drawing/2014/main" id="{53A83A16-ADC4-E769-DC9B-6FA8DC6EFE59}"/>
                  </a:ext>
                </a:extLst>
              </p:cNvPr>
              <p:cNvSpPr/>
              <p:nvPr/>
            </p:nvSpPr>
            <p:spPr>
              <a:xfrm>
                <a:off x="7478041" y="490561"/>
                <a:ext cx="962901" cy="942994"/>
              </a:xfrm>
              <a:custGeom>
                <a:avLst/>
                <a:gdLst>
                  <a:gd name="csX0" fmla="*/ 766062 w 962901"/>
                  <a:gd name="csY0" fmla="*/ 942994 h 942994"/>
                  <a:gd name="csX1" fmla="*/ 750321 w 962901"/>
                  <a:gd name="csY1" fmla="*/ 827329 h 942994"/>
                  <a:gd name="csX2" fmla="*/ 751941 w 962901"/>
                  <a:gd name="csY2" fmla="*/ 821850 h 942994"/>
                  <a:gd name="csX3" fmla="*/ 757188 w 962901"/>
                  <a:gd name="csY3" fmla="*/ 819458 h 942994"/>
                  <a:gd name="csX4" fmla="*/ 877252 w 962901"/>
                  <a:gd name="csY4" fmla="*/ 819458 h 942994"/>
                  <a:gd name="csX5" fmla="*/ 962901 w 962901"/>
                  <a:gd name="csY5" fmla="*/ 733809 h 942994"/>
                  <a:gd name="csX6" fmla="*/ 962901 w 962901"/>
                  <a:gd name="csY6" fmla="*/ 85650 h 942994"/>
                  <a:gd name="csX7" fmla="*/ 877252 w 962901"/>
                  <a:gd name="csY7" fmla="*/ 0 h 942994"/>
                  <a:gd name="csX8" fmla="*/ 85650 w 962901"/>
                  <a:gd name="csY8" fmla="*/ 0 h 942994"/>
                  <a:gd name="csX9" fmla="*/ 0 w 962901"/>
                  <a:gd name="csY9" fmla="*/ 85650 h 942994"/>
                  <a:gd name="csX10" fmla="*/ 0 w 962901"/>
                  <a:gd name="csY10" fmla="*/ 733809 h 942994"/>
                  <a:gd name="csX11" fmla="*/ 85650 w 962901"/>
                  <a:gd name="csY11" fmla="*/ 819458 h 942994"/>
                  <a:gd name="csX12" fmla="*/ 657572 w 962901"/>
                  <a:gd name="csY12" fmla="*/ 819458 h 942994"/>
                  <a:gd name="csX13" fmla="*/ 662897 w 962901"/>
                  <a:gd name="csY13" fmla="*/ 821927 h 942994"/>
                  <a:gd name="csX14" fmla="*/ 766062 w 962901"/>
                  <a:gd name="csY14" fmla="*/ 942994 h 942994"/>
                  <a:gd name="csX15" fmla="*/ 481412 w 962901"/>
                  <a:gd name="csY15" fmla="*/ 689903 h 942994"/>
                  <a:gd name="csX16" fmla="*/ 288353 w 962901"/>
                  <a:gd name="csY16" fmla="*/ 612587 h 942994"/>
                  <a:gd name="csX17" fmla="*/ 288199 w 962901"/>
                  <a:gd name="csY17" fmla="*/ 612742 h 942994"/>
                  <a:gd name="csX18" fmla="*/ 283261 w 962901"/>
                  <a:gd name="csY18" fmla="*/ 607803 h 942994"/>
                  <a:gd name="csX19" fmla="*/ 201238 w 962901"/>
                  <a:gd name="csY19" fmla="*/ 409729 h 942994"/>
                  <a:gd name="csX20" fmla="*/ 283338 w 962901"/>
                  <a:gd name="csY20" fmla="*/ 211578 h 942994"/>
                  <a:gd name="csX21" fmla="*/ 481489 w 962901"/>
                  <a:gd name="csY21" fmla="*/ 129555 h 942994"/>
                  <a:gd name="csX22" fmla="*/ 488434 w 962901"/>
                  <a:gd name="csY22" fmla="*/ 129555 h 942994"/>
                  <a:gd name="csX23" fmla="*/ 488434 w 962901"/>
                  <a:gd name="csY23" fmla="*/ 129709 h 942994"/>
                  <a:gd name="csX24" fmla="*/ 679564 w 962901"/>
                  <a:gd name="csY24" fmla="*/ 211578 h 942994"/>
                  <a:gd name="csX25" fmla="*/ 679564 w 962901"/>
                  <a:gd name="csY25" fmla="*/ 211578 h 942994"/>
                  <a:gd name="csX26" fmla="*/ 761664 w 962901"/>
                  <a:gd name="csY26" fmla="*/ 409652 h 942994"/>
                  <a:gd name="csX27" fmla="*/ 761664 w 962901"/>
                  <a:gd name="csY27" fmla="*/ 409652 h 942994"/>
                  <a:gd name="csX28" fmla="*/ 761664 w 962901"/>
                  <a:gd name="csY28" fmla="*/ 409652 h 942994"/>
                  <a:gd name="csX29" fmla="*/ 679564 w 962901"/>
                  <a:gd name="csY29" fmla="*/ 607803 h 942994"/>
                  <a:gd name="csX30" fmla="*/ 481412 w 962901"/>
                  <a:gd name="csY30" fmla="*/ 689903 h 942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</a:cxnLst>
                <a:rect l="l" t="t" r="r" b="b"/>
                <a:pathLst>
                  <a:path w="962901" h="942994">
                    <a:moveTo>
                      <a:pt x="766062" y="942994"/>
                    </a:moveTo>
                    <a:lnTo>
                      <a:pt x="750321" y="827329"/>
                    </a:lnTo>
                    <a:cubicBezTo>
                      <a:pt x="750012" y="825322"/>
                      <a:pt x="750630" y="823316"/>
                      <a:pt x="751941" y="821850"/>
                    </a:cubicBezTo>
                    <a:cubicBezTo>
                      <a:pt x="753253" y="820307"/>
                      <a:pt x="755182" y="819458"/>
                      <a:pt x="757188" y="819458"/>
                    </a:cubicBezTo>
                    <a:lnTo>
                      <a:pt x="877252" y="819458"/>
                    </a:lnTo>
                    <a:cubicBezTo>
                      <a:pt x="924475" y="819458"/>
                      <a:pt x="962901" y="781032"/>
                      <a:pt x="962901" y="733809"/>
                    </a:cubicBezTo>
                    <a:lnTo>
                      <a:pt x="962901" y="85650"/>
                    </a:lnTo>
                    <a:cubicBezTo>
                      <a:pt x="962901" y="38427"/>
                      <a:pt x="924475" y="0"/>
                      <a:pt x="877252" y="0"/>
                    </a:cubicBezTo>
                    <a:lnTo>
                      <a:pt x="85650" y="0"/>
                    </a:lnTo>
                    <a:cubicBezTo>
                      <a:pt x="38427" y="0"/>
                      <a:pt x="0" y="38427"/>
                      <a:pt x="0" y="85650"/>
                    </a:cubicBezTo>
                    <a:lnTo>
                      <a:pt x="0" y="733809"/>
                    </a:lnTo>
                    <a:cubicBezTo>
                      <a:pt x="0" y="781032"/>
                      <a:pt x="38427" y="819458"/>
                      <a:pt x="85650" y="819458"/>
                    </a:cubicBezTo>
                    <a:lnTo>
                      <a:pt x="657572" y="819458"/>
                    </a:lnTo>
                    <a:cubicBezTo>
                      <a:pt x="659579" y="819458"/>
                      <a:pt x="661508" y="820384"/>
                      <a:pt x="662897" y="821927"/>
                    </a:cubicBezTo>
                    <a:lnTo>
                      <a:pt x="766062" y="942994"/>
                    </a:lnTo>
                    <a:close/>
                    <a:moveTo>
                      <a:pt x="481412" y="689903"/>
                    </a:moveTo>
                    <a:cubicBezTo>
                      <a:pt x="408880" y="689903"/>
                      <a:pt x="340592" y="662434"/>
                      <a:pt x="288353" y="612587"/>
                    </a:cubicBezTo>
                    <a:lnTo>
                      <a:pt x="288199" y="612742"/>
                    </a:lnTo>
                    <a:lnTo>
                      <a:pt x="283261" y="607803"/>
                    </a:lnTo>
                    <a:cubicBezTo>
                      <a:pt x="230405" y="554870"/>
                      <a:pt x="201238" y="484576"/>
                      <a:pt x="201238" y="409729"/>
                    </a:cubicBezTo>
                    <a:cubicBezTo>
                      <a:pt x="201238" y="334882"/>
                      <a:pt x="230405" y="264511"/>
                      <a:pt x="283338" y="211578"/>
                    </a:cubicBezTo>
                    <a:cubicBezTo>
                      <a:pt x="336271" y="158645"/>
                      <a:pt x="406565" y="129555"/>
                      <a:pt x="481489" y="129555"/>
                    </a:cubicBezTo>
                    <a:lnTo>
                      <a:pt x="488434" y="129555"/>
                    </a:lnTo>
                    <a:lnTo>
                      <a:pt x="488434" y="129709"/>
                    </a:lnTo>
                    <a:cubicBezTo>
                      <a:pt x="560657" y="131484"/>
                      <a:pt x="628328" y="160342"/>
                      <a:pt x="679564" y="211578"/>
                    </a:cubicBezTo>
                    <a:cubicBezTo>
                      <a:pt x="679564" y="211578"/>
                      <a:pt x="679564" y="211578"/>
                      <a:pt x="679564" y="211578"/>
                    </a:cubicBezTo>
                    <a:cubicBezTo>
                      <a:pt x="732497" y="264511"/>
                      <a:pt x="761586" y="334882"/>
                      <a:pt x="761664" y="409652"/>
                    </a:cubicBezTo>
                    <a:cubicBezTo>
                      <a:pt x="761664" y="409652"/>
                      <a:pt x="761664" y="409652"/>
                      <a:pt x="761664" y="409652"/>
                    </a:cubicBezTo>
                    <a:cubicBezTo>
                      <a:pt x="761664" y="409652"/>
                      <a:pt x="761664" y="409652"/>
                      <a:pt x="761664" y="409652"/>
                    </a:cubicBezTo>
                    <a:cubicBezTo>
                      <a:pt x="761664" y="484499"/>
                      <a:pt x="732497" y="554870"/>
                      <a:pt x="679564" y="607803"/>
                    </a:cubicBezTo>
                    <a:cubicBezTo>
                      <a:pt x="626631" y="660736"/>
                      <a:pt x="556259" y="689903"/>
                      <a:pt x="481412" y="6899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2" name="자유형: 도형 11">
                <a:extLst>
                  <a:ext uri="{FF2B5EF4-FFF2-40B4-BE49-F238E27FC236}">
                    <a16:creationId xmlns:a16="http://schemas.microsoft.com/office/drawing/2014/main" id="{881CF386-DB82-452E-CD04-89D5AF2EB147}"/>
                  </a:ext>
                </a:extLst>
              </p:cNvPr>
              <p:cNvSpPr/>
              <p:nvPr/>
            </p:nvSpPr>
            <p:spPr>
              <a:xfrm>
                <a:off x="7464152" y="476671"/>
                <a:ext cx="990602" cy="986436"/>
              </a:xfrm>
              <a:custGeom>
                <a:avLst/>
                <a:gdLst>
                  <a:gd name="csX0" fmla="*/ 784967 w 990602"/>
                  <a:gd name="csY0" fmla="*/ 891219 h 986436"/>
                  <a:gd name="csX1" fmla="*/ 778948 w 990602"/>
                  <a:gd name="csY1" fmla="*/ 847236 h 986436"/>
                  <a:gd name="csX2" fmla="*/ 891064 w 990602"/>
                  <a:gd name="csY2" fmla="*/ 847236 h 986436"/>
                  <a:gd name="csX3" fmla="*/ 990603 w 990602"/>
                  <a:gd name="csY3" fmla="*/ 747698 h 986436"/>
                  <a:gd name="csX4" fmla="*/ 990603 w 990602"/>
                  <a:gd name="csY4" fmla="*/ 99539 h 986436"/>
                  <a:gd name="csX5" fmla="*/ 986590 w 990602"/>
                  <a:gd name="csY5" fmla="*/ 71760 h 986436"/>
                  <a:gd name="csX6" fmla="*/ 981343 w 990602"/>
                  <a:gd name="csY6" fmla="*/ 57871 h 986436"/>
                  <a:gd name="csX7" fmla="*/ 891064 w 990602"/>
                  <a:gd name="csY7" fmla="*/ 0 h 986436"/>
                  <a:gd name="csX8" fmla="*/ 99539 w 990602"/>
                  <a:gd name="csY8" fmla="*/ 0 h 986436"/>
                  <a:gd name="csX9" fmla="*/ 0 w 990602"/>
                  <a:gd name="csY9" fmla="*/ 99539 h 986436"/>
                  <a:gd name="csX10" fmla="*/ 0 w 990602"/>
                  <a:gd name="csY10" fmla="*/ 747698 h 986436"/>
                  <a:gd name="csX11" fmla="*/ 99539 w 990602"/>
                  <a:gd name="csY11" fmla="*/ 847236 h 986436"/>
                  <a:gd name="csX12" fmla="*/ 125002 w 990602"/>
                  <a:gd name="csY12" fmla="*/ 847236 h 986436"/>
                  <a:gd name="csX13" fmla="*/ 140512 w 990602"/>
                  <a:gd name="csY13" fmla="*/ 847236 h 986436"/>
                  <a:gd name="csX14" fmla="*/ 668221 w 990602"/>
                  <a:gd name="csY14" fmla="*/ 847236 h 986436"/>
                  <a:gd name="csX15" fmla="*/ 705721 w 990602"/>
                  <a:gd name="csY15" fmla="*/ 891219 h 986436"/>
                  <a:gd name="csX16" fmla="*/ 717527 w 990602"/>
                  <a:gd name="csY16" fmla="*/ 905108 h 986436"/>
                  <a:gd name="csX17" fmla="*/ 784735 w 990602"/>
                  <a:gd name="csY17" fmla="*/ 983967 h 986436"/>
                  <a:gd name="csX18" fmla="*/ 790059 w 990602"/>
                  <a:gd name="csY18" fmla="*/ 986436 h 986436"/>
                  <a:gd name="csX19" fmla="*/ 792914 w 990602"/>
                  <a:gd name="csY19" fmla="*/ 985819 h 986436"/>
                  <a:gd name="csX20" fmla="*/ 796927 w 990602"/>
                  <a:gd name="csY20" fmla="*/ 978566 h 986436"/>
                  <a:gd name="csX21" fmla="*/ 787513 w 990602"/>
                  <a:gd name="csY21" fmla="*/ 909197 h 986436"/>
                  <a:gd name="csX22" fmla="*/ 784967 w 990602"/>
                  <a:gd name="csY22" fmla="*/ 891219 h 986436"/>
                  <a:gd name="csX23" fmla="*/ 671462 w 990602"/>
                  <a:gd name="csY23" fmla="*/ 833347 h 986436"/>
                  <a:gd name="csX24" fmla="*/ 99539 w 990602"/>
                  <a:gd name="csY24" fmla="*/ 833347 h 986436"/>
                  <a:gd name="csX25" fmla="*/ 13889 w 990602"/>
                  <a:gd name="csY25" fmla="*/ 747698 h 986436"/>
                  <a:gd name="csX26" fmla="*/ 13889 w 990602"/>
                  <a:gd name="csY26" fmla="*/ 99539 h 986436"/>
                  <a:gd name="csX27" fmla="*/ 99539 w 990602"/>
                  <a:gd name="csY27" fmla="*/ 13889 h 986436"/>
                  <a:gd name="csX28" fmla="*/ 891064 w 990602"/>
                  <a:gd name="csY28" fmla="*/ 13889 h 986436"/>
                  <a:gd name="csX29" fmla="*/ 976713 w 990602"/>
                  <a:gd name="csY29" fmla="*/ 99539 h 986436"/>
                  <a:gd name="csX30" fmla="*/ 976713 w 990602"/>
                  <a:gd name="csY30" fmla="*/ 747698 h 986436"/>
                  <a:gd name="csX31" fmla="*/ 891064 w 990602"/>
                  <a:gd name="csY31" fmla="*/ 833347 h 986436"/>
                  <a:gd name="csX32" fmla="*/ 771077 w 990602"/>
                  <a:gd name="csY32" fmla="*/ 833347 h 986436"/>
                  <a:gd name="csX33" fmla="*/ 765830 w 990602"/>
                  <a:gd name="csY33" fmla="*/ 835739 h 986436"/>
                  <a:gd name="csX34" fmla="*/ 764210 w 990602"/>
                  <a:gd name="csY34" fmla="*/ 841218 h 986436"/>
                  <a:gd name="csX35" fmla="*/ 779951 w 990602"/>
                  <a:gd name="csY35" fmla="*/ 956883 h 986436"/>
                  <a:gd name="csX36" fmla="*/ 676786 w 990602"/>
                  <a:gd name="csY36" fmla="*/ 835739 h 986436"/>
                  <a:gd name="csX37" fmla="*/ 671462 w 990602"/>
                  <a:gd name="csY37" fmla="*/ 833347 h 98643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</a:cxnLst>
                <a:rect l="l" t="t" r="r" b="b"/>
                <a:pathLst>
                  <a:path w="990602" h="986436">
                    <a:moveTo>
                      <a:pt x="784967" y="891219"/>
                    </a:moveTo>
                    <a:lnTo>
                      <a:pt x="778948" y="847236"/>
                    </a:lnTo>
                    <a:lnTo>
                      <a:pt x="891064" y="847236"/>
                    </a:lnTo>
                    <a:cubicBezTo>
                      <a:pt x="945926" y="847236"/>
                      <a:pt x="990603" y="802560"/>
                      <a:pt x="990603" y="747698"/>
                    </a:cubicBezTo>
                    <a:lnTo>
                      <a:pt x="990603" y="99539"/>
                    </a:lnTo>
                    <a:cubicBezTo>
                      <a:pt x="990603" y="89893"/>
                      <a:pt x="989137" y="80557"/>
                      <a:pt x="986590" y="71760"/>
                    </a:cubicBezTo>
                    <a:cubicBezTo>
                      <a:pt x="985201" y="66976"/>
                      <a:pt x="983426" y="62347"/>
                      <a:pt x="981343" y="57871"/>
                    </a:cubicBezTo>
                    <a:cubicBezTo>
                      <a:pt x="965525" y="23766"/>
                      <a:pt x="931034" y="0"/>
                      <a:pt x="891064" y="0"/>
                    </a:cubicBezTo>
                    <a:lnTo>
                      <a:pt x="99539" y="0"/>
                    </a:lnTo>
                    <a:cubicBezTo>
                      <a:pt x="44677" y="0"/>
                      <a:pt x="0" y="44677"/>
                      <a:pt x="0" y="99539"/>
                    </a:cubicBezTo>
                    <a:lnTo>
                      <a:pt x="0" y="747698"/>
                    </a:lnTo>
                    <a:cubicBezTo>
                      <a:pt x="0" y="802560"/>
                      <a:pt x="44677" y="847236"/>
                      <a:pt x="99539" y="847236"/>
                    </a:cubicBezTo>
                    <a:lnTo>
                      <a:pt x="125002" y="847236"/>
                    </a:lnTo>
                    <a:lnTo>
                      <a:pt x="140512" y="847236"/>
                    </a:lnTo>
                    <a:lnTo>
                      <a:pt x="668221" y="847236"/>
                    </a:lnTo>
                    <a:lnTo>
                      <a:pt x="705721" y="891219"/>
                    </a:lnTo>
                    <a:lnTo>
                      <a:pt x="717527" y="905108"/>
                    </a:lnTo>
                    <a:lnTo>
                      <a:pt x="784735" y="983967"/>
                    </a:lnTo>
                    <a:cubicBezTo>
                      <a:pt x="786124" y="985587"/>
                      <a:pt x="788053" y="986436"/>
                      <a:pt x="790059" y="986436"/>
                    </a:cubicBezTo>
                    <a:cubicBezTo>
                      <a:pt x="790985" y="986436"/>
                      <a:pt x="791988" y="986205"/>
                      <a:pt x="792914" y="985819"/>
                    </a:cubicBezTo>
                    <a:cubicBezTo>
                      <a:pt x="795769" y="984584"/>
                      <a:pt x="797390" y="981575"/>
                      <a:pt x="796927" y="978566"/>
                    </a:cubicBezTo>
                    <a:lnTo>
                      <a:pt x="787513" y="909197"/>
                    </a:lnTo>
                    <a:lnTo>
                      <a:pt x="784967" y="891219"/>
                    </a:lnTo>
                    <a:close/>
                    <a:moveTo>
                      <a:pt x="671462" y="833347"/>
                    </a:moveTo>
                    <a:lnTo>
                      <a:pt x="99539" y="833347"/>
                    </a:lnTo>
                    <a:cubicBezTo>
                      <a:pt x="52316" y="833347"/>
                      <a:pt x="13889" y="794921"/>
                      <a:pt x="13889" y="747698"/>
                    </a:cubicBezTo>
                    <a:lnTo>
                      <a:pt x="13889" y="99539"/>
                    </a:lnTo>
                    <a:cubicBezTo>
                      <a:pt x="13889" y="52316"/>
                      <a:pt x="52316" y="13889"/>
                      <a:pt x="99539" y="13889"/>
                    </a:cubicBezTo>
                    <a:lnTo>
                      <a:pt x="891064" y="13889"/>
                    </a:lnTo>
                    <a:cubicBezTo>
                      <a:pt x="938287" y="13889"/>
                      <a:pt x="976713" y="52316"/>
                      <a:pt x="976713" y="99539"/>
                    </a:cubicBezTo>
                    <a:lnTo>
                      <a:pt x="976713" y="747698"/>
                    </a:lnTo>
                    <a:cubicBezTo>
                      <a:pt x="976713" y="794921"/>
                      <a:pt x="938287" y="833347"/>
                      <a:pt x="891064" y="833347"/>
                    </a:cubicBezTo>
                    <a:lnTo>
                      <a:pt x="771077" y="833347"/>
                    </a:lnTo>
                    <a:cubicBezTo>
                      <a:pt x="769071" y="833347"/>
                      <a:pt x="767142" y="834196"/>
                      <a:pt x="765830" y="835739"/>
                    </a:cubicBezTo>
                    <a:cubicBezTo>
                      <a:pt x="764519" y="837282"/>
                      <a:pt x="763901" y="839289"/>
                      <a:pt x="764210" y="841218"/>
                    </a:cubicBezTo>
                    <a:lnTo>
                      <a:pt x="779951" y="956883"/>
                    </a:lnTo>
                    <a:lnTo>
                      <a:pt x="676786" y="835739"/>
                    </a:lnTo>
                    <a:cubicBezTo>
                      <a:pt x="675397" y="834196"/>
                      <a:pt x="673468" y="833347"/>
                      <a:pt x="671462" y="833347"/>
                    </a:cubicBez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8" name="자유형: 도형 17">
                <a:extLst>
                  <a:ext uri="{FF2B5EF4-FFF2-40B4-BE49-F238E27FC236}">
                    <a16:creationId xmlns:a16="http://schemas.microsoft.com/office/drawing/2014/main" id="{2C43B530-374C-A041-74B1-D7EED38CB7A5}"/>
                  </a:ext>
                </a:extLst>
              </p:cNvPr>
              <p:cNvSpPr/>
              <p:nvPr/>
            </p:nvSpPr>
            <p:spPr>
              <a:xfrm>
                <a:off x="7966397" y="620347"/>
                <a:ext cx="273229" cy="279942"/>
              </a:xfrm>
              <a:custGeom>
                <a:avLst/>
                <a:gdLst>
                  <a:gd name="csX0" fmla="*/ 0 w 273229"/>
                  <a:gd name="csY0" fmla="*/ 272998 h 279942"/>
                  <a:gd name="csX1" fmla="*/ 0 w 273229"/>
                  <a:gd name="csY1" fmla="*/ 272998 h 279942"/>
                  <a:gd name="csX2" fmla="*/ 0 w 273229"/>
                  <a:gd name="csY2" fmla="*/ 13735 h 279942"/>
                  <a:gd name="csX3" fmla="*/ 181330 w 273229"/>
                  <a:gd name="csY3" fmla="*/ 91668 h 279942"/>
                  <a:gd name="csX4" fmla="*/ 259264 w 273229"/>
                  <a:gd name="csY4" fmla="*/ 272998 h 279942"/>
                  <a:gd name="csX5" fmla="*/ 266285 w 273229"/>
                  <a:gd name="csY5" fmla="*/ 272998 h 279942"/>
                  <a:gd name="csX6" fmla="*/ 273230 w 273229"/>
                  <a:gd name="csY6" fmla="*/ 279943 h 279942"/>
                  <a:gd name="csX7" fmla="*/ 273230 w 273229"/>
                  <a:gd name="csY7" fmla="*/ 279943 h 279942"/>
                  <a:gd name="csX8" fmla="*/ 191130 w 273229"/>
                  <a:gd name="csY8" fmla="*/ 81869 h 279942"/>
                  <a:gd name="csX9" fmla="*/ 191130 w 273229"/>
                  <a:gd name="csY9" fmla="*/ 81869 h 279942"/>
                  <a:gd name="csX10" fmla="*/ 0 w 273229"/>
                  <a:gd name="csY10" fmla="*/ 0 h 279942"/>
                  <a:gd name="csX11" fmla="*/ 0 w 273229"/>
                  <a:gd name="csY11" fmla="*/ 272998 h 27994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273229" h="279942">
                    <a:moveTo>
                      <a:pt x="0" y="272998"/>
                    </a:moveTo>
                    <a:lnTo>
                      <a:pt x="0" y="272998"/>
                    </a:lnTo>
                    <a:lnTo>
                      <a:pt x="0" y="13735"/>
                    </a:lnTo>
                    <a:cubicBezTo>
                      <a:pt x="68520" y="15510"/>
                      <a:pt x="132641" y="42979"/>
                      <a:pt x="181330" y="91668"/>
                    </a:cubicBezTo>
                    <a:cubicBezTo>
                      <a:pt x="229942" y="140357"/>
                      <a:pt x="257489" y="204479"/>
                      <a:pt x="259264" y="272998"/>
                    </a:cubicBezTo>
                    <a:lnTo>
                      <a:pt x="266285" y="272998"/>
                    </a:lnTo>
                    <a:cubicBezTo>
                      <a:pt x="270143" y="272998"/>
                      <a:pt x="273230" y="276085"/>
                      <a:pt x="273230" y="279943"/>
                    </a:cubicBezTo>
                    <a:cubicBezTo>
                      <a:pt x="273230" y="279943"/>
                      <a:pt x="273230" y="279943"/>
                      <a:pt x="273230" y="279943"/>
                    </a:cubicBezTo>
                    <a:cubicBezTo>
                      <a:pt x="273230" y="205096"/>
                      <a:pt x="244063" y="134724"/>
                      <a:pt x="191130" y="81869"/>
                    </a:cubicBezTo>
                    <a:cubicBezTo>
                      <a:pt x="191130" y="81869"/>
                      <a:pt x="191130" y="81869"/>
                      <a:pt x="191130" y="81869"/>
                    </a:cubicBezTo>
                    <a:cubicBezTo>
                      <a:pt x="139817" y="30633"/>
                      <a:pt x="72146" y="1698"/>
                      <a:pt x="0" y="0"/>
                    </a:cubicBezTo>
                    <a:lnTo>
                      <a:pt x="0" y="272998"/>
                    </a:ln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9" name="자유형: 도형 18">
                <a:extLst>
                  <a:ext uri="{FF2B5EF4-FFF2-40B4-BE49-F238E27FC236}">
                    <a16:creationId xmlns:a16="http://schemas.microsoft.com/office/drawing/2014/main" id="{C4B78FE8-B5C8-DB98-060B-2F7BDB93AEC2}"/>
                  </a:ext>
                </a:extLst>
              </p:cNvPr>
              <p:cNvSpPr/>
              <p:nvPr/>
            </p:nvSpPr>
            <p:spPr>
              <a:xfrm>
                <a:off x="7776116" y="907234"/>
                <a:ext cx="449544" cy="259340"/>
              </a:xfrm>
              <a:custGeom>
                <a:avLst/>
                <a:gdLst>
                  <a:gd name="csX0" fmla="*/ 183336 w 449544"/>
                  <a:gd name="csY0" fmla="*/ 259341 h 259340"/>
                  <a:gd name="csX1" fmla="*/ 371611 w 449544"/>
                  <a:gd name="csY1" fmla="*/ 181330 h 259340"/>
                  <a:gd name="csX2" fmla="*/ 449544 w 449544"/>
                  <a:gd name="csY2" fmla="*/ 0 h 259340"/>
                  <a:gd name="csX3" fmla="*/ 186191 w 449544"/>
                  <a:gd name="csY3" fmla="*/ 0 h 259340"/>
                  <a:gd name="csX4" fmla="*/ 131869 w 449544"/>
                  <a:gd name="csY4" fmla="*/ 54322 h 259340"/>
                  <a:gd name="csX5" fmla="*/ 0 w 449544"/>
                  <a:gd name="csY5" fmla="*/ 186191 h 259340"/>
                  <a:gd name="csX6" fmla="*/ 183336 w 449544"/>
                  <a:gd name="csY6" fmla="*/ 259341 h 2593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449544" h="259340">
                    <a:moveTo>
                      <a:pt x="183336" y="259341"/>
                    </a:moveTo>
                    <a:cubicBezTo>
                      <a:pt x="254479" y="259341"/>
                      <a:pt x="321302" y="231640"/>
                      <a:pt x="371611" y="181330"/>
                    </a:cubicBezTo>
                    <a:cubicBezTo>
                      <a:pt x="420300" y="132641"/>
                      <a:pt x="447847" y="68520"/>
                      <a:pt x="449544" y="0"/>
                    </a:cubicBezTo>
                    <a:lnTo>
                      <a:pt x="186191" y="0"/>
                    </a:lnTo>
                    <a:lnTo>
                      <a:pt x="131869" y="54322"/>
                    </a:lnTo>
                    <a:lnTo>
                      <a:pt x="0" y="186191"/>
                    </a:lnTo>
                    <a:cubicBezTo>
                      <a:pt x="49692" y="233414"/>
                      <a:pt x="114508" y="259341"/>
                      <a:pt x="183336" y="259341"/>
                    </a:cubicBezTo>
                    <a:close/>
                  </a:path>
                </a:pathLst>
              </a:custGeom>
              <a:solidFill>
                <a:srgbClr val="FEEB91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0" name="자유형: 도형 19">
                <a:extLst>
                  <a:ext uri="{FF2B5EF4-FFF2-40B4-BE49-F238E27FC236}">
                    <a16:creationId xmlns:a16="http://schemas.microsoft.com/office/drawing/2014/main" id="{9749F9DC-6959-712C-7B11-A70C78C2B41A}"/>
                  </a:ext>
                </a:extLst>
              </p:cNvPr>
              <p:cNvSpPr/>
              <p:nvPr/>
            </p:nvSpPr>
            <p:spPr>
              <a:xfrm>
                <a:off x="7766394" y="893345"/>
                <a:ext cx="473310" cy="287196"/>
              </a:xfrm>
              <a:custGeom>
                <a:avLst/>
                <a:gdLst>
                  <a:gd name="csX0" fmla="*/ 473310 w 473310"/>
                  <a:gd name="csY0" fmla="*/ 6945 h 287196"/>
                  <a:gd name="csX1" fmla="*/ 466366 w 473310"/>
                  <a:gd name="csY1" fmla="*/ 0 h 287196"/>
                  <a:gd name="csX2" fmla="*/ 459344 w 473310"/>
                  <a:gd name="csY2" fmla="*/ 0 h 287196"/>
                  <a:gd name="csX3" fmla="*/ 200080 w 473310"/>
                  <a:gd name="csY3" fmla="*/ 0 h 287196"/>
                  <a:gd name="csX4" fmla="*/ 200080 w 473310"/>
                  <a:gd name="csY4" fmla="*/ 0 h 287196"/>
                  <a:gd name="csX5" fmla="*/ 200080 w 473310"/>
                  <a:gd name="csY5" fmla="*/ 9800 h 287196"/>
                  <a:gd name="csX6" fmla="*/ 141669 w 473310"/>
                  <a:gd name="csY6" fmla="*/ 68211 h 287196"/>
                  <a:gd name="csX7" fmla="*/ 195991 w 473310"/>
                  <a:gd name="csY7" fmla="*/ 13889 h 287196"/>
                  <a:gd name="csX8" fmla="*/ 459344 w 473310"/>
                  <a:gd name="csY8" fmla="*/ 13889 h 287196"/>
                  <a:gd name="csX9" fmla="*/ 381411 w 473310"/>
                  <a:gd name="csY9" fmla="*/ 195219 h 287196"/>
                  <a:gd name="csX10" fmla="*/ 193136 w 473310"/>
                  <a:gd name="csY10" fmla="*/ 273230 h 287196"/>
                  <a:gd name="csX11" fmla="*/ 9800 w 473310"/>
                  <a:gd name="csY11" fmla="*/ 200080 h 287196"/>
                  <a:gd name="csX12" fmla="*/ 0 w 473310"/>
                  <a:gd name="csY12" fmla="*/ 209880 h 287196"/>
                  <a:gd name="csX13" fmla="*/ 193059 w 473310"/>
                  <a:gd name="csY13" fmla="*/ 287196 h 287196"/>
                  <a:gd name="csX14" fmla="*/ 391133 w 473310"/>
                  <a:gd name="csY14" fmla="*/ 205096 h 287196"/>
                  <a:gd name="csX15" fmla="*/ 473310 w 473310"/>
                  <a:gd name="csY15" fmla="*/ 6945 h 287196"/>
                  <a:gd name="csX16" fmla="*/ 473310 w 473310"/>
                  <a:gd name="csY16" fmla="*/ 6945 h 28719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73310" h="287196">
                    <a:moveTo>
                      <a:pt x="473310" y="6945"/>
                    </a:moveTo>
                    <a:cubicBezTo>
                      <a:pt x="473310" y="3086"/>
                      <a:pt x="470224" y="0"/>
                      <a:pt x="466366" y="0"/>
                    </a:cubicBezTo>
                    <a:lnTo>
                      <a:pt x="459344" y="0"/>
                    </a:lnTo>
                    <a:lnTo>
                      <a:pt x="200080" y="0"/>
                    </a:lnTo>
                    <a:lnTo>
                      <a:pt x="200080" y="0"/>
                    </a:lnTo>
                    <a:lnTo>
                      <a:pt x="200080" y="9800"/>
                    </a:lnTo>
                    <a:lnTo>
                      <a:pt x="141669" y="68211"/>
                    </a:lnTo>
                    <a:lnTo>
                      <a:pt x="195991" y="13889"/>
                    </a:lnTo>
                    <a:lnTo>
                      <a:pt x="459344" y="13889"/>
                    </a:lnTo>
                    <a:cubicBezTo>
                      <a:pt x="457569" y="82409"/>
                      <a:pt x="430100" y="146530"/>
                      <a:pt x="381411" y="195219"/>
                    </a:cubicBezTo>
                    <a:cubicBezTo>
                      <a:pt x="331101" y="245529"/>
                      <a:pt x="264279" y="273230"/>
                      <a:pt x="193136" y="273230"/>
                    </a:cubicBezTo>
                    <a:cubicBezTo>
                      <a:pt x="124308" y="273230"/>
                      <a:pt x="59492" y="247304"/>
                      <a:pt x="9800" y="200080"/>
                    </a:cubicBezTo>
                    <a:lnTo>
                      <a:pt x="0" y="209880"/>
                    </a:lnTo>
                    <a:cubicBezTo>
                      <a:pt x="52316" y="259727"/>
                      <a:pt x="120527" y="287196"/>
                      <a:pt x="193059" y="287196"/>
                    </a:cubicBezTo>
                    <a:cubicBezTo>
                      <a:pt x="267906" y="287196"/>
                      <a:pt x="338277" y="258029"/>
                      <a:pt x="391133" y="205096"/>
                    </a:cubicBezTo>
                    <a:cubicBezTo>
                      <a:pt x="444143" y="152086"/>
                      <a:pt x="473310" y="81714"/>
                      <a:pt x="473310" y="6945"/>
                    </a:cubicBezTo>
                    <a:cubicBezTo>
                      <a:pt x="473310" y="6945"/>
                      <a:pt x="473310" y="6945"/>
                      <a:pt x="473310" y="6945"/>
                    </a:cubicBez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2" name="자유형: 도형 21">
                <a:extLst>
                  <a:ext uri="{FF2B5EF4-FFF2-40B4-BE49-F238E27FC236}">
                    <a16:creationId xmlns:a16="http://schemas.microsoft.com/office/drawing/2014/main" id="{65EF3312-805F-CB64-9B60-88B625533028}"/>
                  </a:ext>
                </a:extLst>
              </p:cNvPr>
              <p:cNvSpPr/>
              <p:nvPr/>
            </p:nvSpPr>
            <p:spPr>
              <a:xfrm>
                <a:off x="7679278" y="620115"/>
                <a:ext cx="287118" cy="483187"/>
              </a:xfrm>
              <a:custGeom>
                <a:avLst/>
                <a:gdLst>
                  <a:gd name="csX0" fmla="*/ 96838 w 287118"/>
                  <a:gd name="csY0" fmla="*/ 473310 h 483187"/>
                  <a:gd name="csX1" fmla="*/ 228707 w 287118"/>
                  <a:gd name="csY1" fmla="*/ 341441 h 483187"/>
                  <a:gd name="csX2" fmla="*/ 287119 w 287118"/>
                  <a:gd name="csY2" fmla="*/ 283029 h 483187"/>
                  <a:gd name="csX3" fmla="*/ 287119 w 287118"/>
                  <a:gd name="csY3" fmla="*/ 273230 h 483187"/>
                  <a:gd name="csX4" fmla="*/ 287119 w 287118"/>
                  <a:gd name="csY4" fmla="*/ 154 h 483187"/>
                  <a:gd name="csX5" fmla="*/ 287119 w 287118"/>
                  <a:gd name="csY5" fmla="*/ 0 h 483187"/>
                  <a:gd name="csX6" fmla="*/ 280174 w 287118"/>
                  <a:gd name="csY6" fmla="*/ 0 h 483187"/>
                  <a:gd name="csX7" fmla="*/ 82023 w 287118"/>
                  <a:gd name="csY7" fmla="*/ 82023 h 483187"/>
                  <a:gd name="csX8" fmla="*/ 0 w 287118"/>
                  <a:gd name="csY8" fmla="*/ 280174 h 483187"/>
                  <a:gd name="csX9" fmla="*/ 82100 w 287118"/>
                  <a:gd name="csY9" fmla="*/ 478249 h 483187"/>
                  <a:gd name="csX10" fmla="*/ 87038 w 287118"/>
                  <a:gd name="csY10" fmla="*/ 483187 h 483187"/>
                  <a:gd name="csX11" fmla="*/ 87193 w 287118"/>
                  <a:gd name="csY11" fmla="*/ 483033 h 483187"/>
                  <a:gd name="csX12" fmla="*/ 96838 w 287118"/>
                  <a:gd name="csY12" fmla="*/ 473310 h 483187"/>
                  <a:gd name="csX13" fmla="*/ 273230 w 287118"/>
                  <a:gd name="csY13" fmla="*/ 13966 h 483187"/>
                  <a:gd name="csX14" fmla="*/ 273230 w 287118"/>
                  <a:gd name="csY14" fmla="*/ 277319 h 483187"/>
                  <a:gd name="csX15" fmla="*/ 87038 w 287118"/>
                  <a:gd name="csY15" fmla="*/ 463511 h 483187"/>
                  <a:gd name="csX16" fmla="*/ 13889 w 287118"/>
                  <a:gd name="csY16" fmla="*/ 280174 h 483187"/>
                  <a:gd name="csX17" fmla="*/ 91900 w 287118"/>
                  <a:gd name="csY17" fmla="*/ 91900 h 483187"/>
                  <a:gd name="csX18" fmla="*/ 273230 w 287118"/>
                  <a:gd name="csY18" fmla="*/ 13966 h 4831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87118" h="483187">
                    <a:moveTo>
                      <a:pt x="96838" y="473310"/>
                    </a:moveTo>
                    <a:lnTo>
                      <a:pt x="228707" y="341441"/>
                    </a:lnTo>
                    <a:lnTo>
                      <a:pt x="287119" y="283029"/>
                    </a:lnTo>
                    <a:lnTo>
                      <a:pt x="287119" y="273230"/>
                    </a:lnTo>
                    <a:lnTo>
                      <a:pt x="287119" y="154"/>
                    </a:lnTo>
                    <a:lnTo>
                      <a:pt x="287119" y="0"/>
                    </a:lnTo>
                    <a:lnTo>
                      <a:pt x="280174" y="0"/>
                    </a:lnTo>
                    <a:cubicBezTo>
                      <a:pt x="205327" y="0"/>
                      <a:pt x="134956" y="29167"/>
                      <a:pt x="82023" y="82023"/>
                    </a:cubicBezTo>
                    <a:cubicBezTo>
                      <a:pt x="29167" y="134956"/>
                      <a:pt x="0" y="205328"/>
                      <a:pt x="0" y="280174"/>
                    </a:cubicBezTo>
                    <a:cubicBezTo>
                      <a:pt x="0" y="355021"/>
                      <a:pt x="29167" y="425393"/>
                      <a:pt x="82100" y="478249"/>
                    </a:cubicBezTo>
                    <a:lnTo>
                      <a:pt x="87038" y="483187"/>
                    </a:lnTo>
                    <a:lnTo>
                      <a:pt x="87193" y="483033"/>
                    </a:lnTo>
                    <a:lnTo>
                      <a:pt x="96838" y="473310"/>
                    </a:lnTo>
                    <a:close/>
                    <a:moveTo>
                      <a:pt x="273230" y="13966"/>
                    </a:moveTo>
                    <a:lnTo>
                      <a:pt x="273230" y="277319"/>
                    </a:lnTo>
                    <a:lnTo>
                      <a:pt x="87038" y="463511"/>
                    </a:lnTo>
                    <a:cubicBezTo>
                      <a:pt x="39815" y="413819"/>
                      <a:pt x="13889" y="349003"/>
                      <a:pt x="13889" y="280174"/>
                    </a:cubicBezTo>
                    <a:cubicBezTo>
                      <a:pt x="13889" y="209031"/>
                      <a:pt x="41590" y="142209"/>
                      <a:pt x="91900" y="91900"/>
                    </a:cubicBezTo>
                    <a:cubicBezTo>
                      <a:pt x="140512" y="43211"/>
                      <a:pt x="204710" y="15664"/>
                      <a:pt x="273230" y="13966"/>
                    </a:cubicBez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9979109A-50DB-2FE8-6F51-D14CEB15D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515001" y="530470"/>
              <a:ext cx="912719" cy="7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7053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7B0C7-0F83-9F19-FABB-79A41C284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: 둥근 한쪽 모서리 19">
            <a:extLst>
              <a:ext uri="{FF2B5EF4-FFF2-40B4-BE49-F238E27FC236}">
                <a16:creationId xmlns:a16="http://schemas.microsoft.com/office/drawing/2014/main" id="{95DE493A-9745-DF57-1222-51A480284354}"/>
              </a:ext>
            </a:extLst>
          </p:cNvPr>
          <p:cNvSpPr/>
          <p:nvPr/>
        </p:nvSpPr>
        <p:spPr>
          <a:xfrm flipH="1">
            <a:off x="769619" y="1198880"/>
            <a:ext cx="11422377" cy="5659119"/>
          </a:xfrm>
          <a:prstGeom prst="round1Rect">
            <a:avLst>
              <a:gd name="adj" fmla="val 6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pic>
        <p:nvPicPr>
          <p:cNvPr id="39" name="그래픽 38">
            <a:extLst>
              <a:ext uri="{FF2B5EF4-FFF2-40B4-BE49-F238E27FC236}">
                <a16:creationId xmlns:a16="http://schemas.microsoft.com/office/drawing/2014/main" id="{A01B5C6A-594F-A346-09FC-98BD28397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2895"/>
          <a:stretch>
            <a:fillRect/>
          </a:stretch>
        </p:blipFill>
        <p:spPr>
          <a:xfrm>
            <a:off x="8863040" y="3287139"/>
            <a:ext cx="2920973" cy="1734440"/>
          </a:xfrm>
          <a:prstGeom prst="rect">
            <a:avLst/>
          </a:prstGeom>
        </p:spPr>
      </p:pic>
      <p:pic>
        <p:nvPicPr>
          <p:cNvPr id="40" name="그래픽 39">
            <a:extLst>
              <a:ext uri="{FF2B5EF4-FFF2-40B4-BE49-F238E27FC236}">
                <a16:creationId xmlns:a16="http://schemas.microsoft.com/office/drawing/2014/main" id="{AC4B4B2B-483E-C67C-4FBD-B5306EC556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26955" y="2558829"/>
            <a:ext cx="1103413" cy="1041684"/>
          </a:xfrm>
          <a:prstGeom prst="rect">
            <a:avLst/>
          </a:prstGeom>
        </p:spPr>
      </p:pic>
      <p:pic>
        <p:nvPicPr>
          <p:cNvPr id="41" name="그래픽 40">
            <a:extLst>
              <a:ext uri="{FF2B5EF4-FFF2-40B4-BE49-F238E27FC236}">
                <a16:creationId xmlns:a16="http://schemas.microsoft.com/office/drawing/2014/main" id="{9D31F591-27C7-ED6B-0F38-A54958F8A2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917492" y="3713480"/>
            <a:ext cx="752636" cy="552513"/>
          </a:xfrm>
          <a:prstGeom prst="rect">
            <a:avLst/>
          </a:prstGeom>
        </p:spPr>
      </p:pic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7F03CB03-E151-BA12-0F25-92D73ACCFFCB}"/>
              </a:ext>
            </a:extLst>
          </p:cNvPr>
          <p:cNvSpPr/>
          <p:nvPr/>
        </p:nvSpPr>
        <p:spPr>
          <a:xfrm>
            <a:off x="1043939" y="4969088"/>
            <a:ext cx="5314732" cy="1422400"/>
          </a:xfrm>
          <a:prstGeom prst="roundRect">
            <a:avLst>
              <a:gd name="adj" fmla="val 7997"/>
            </a:avLst>
          </a:prstGeom>
          <a:solidFill>
            <a:srgbClr val="E0F4F4"/>
          </a:solidFill>
          <a:ln w="38100">
            <a:solidFill>
              <a:srgbClr val="59C7C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BC789E93-DFE0-CD4B-F64B-D06132428750}"/>
              </a:ext>
            </a:extLst>
          </p:cNvPr>
          <p:cNvSpPr/>
          <p:nvPr/>
        </p:nvSpPr>
        <p:spPr>
          <a:xfrm>
            <a:off x="6469280" y="4969088"/>
            <a:ext cx="5314732" cy="1422400"/>
          </a:xfrm>
          <a:prstGeom prst="roundRect">
            <a:avLst>
              <a:gd name="adj" fmla="val 7997"/>
            </a:avLst>
          </a:prstGeom>
          <a:solidFill>
            <a:srgbClr val="E0F4F4"/>
          </a:solidFill>
          <a:ln w="38100">
            <a:solidFill>
              <a:srgbClr val="59C7C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E92A6E-0F9B-96F5-30BD-E92D2347FA79}"/>
              </a:ext>
            </a:extLst>
          </p:cNvPr>
          <p:cNvSpPr txBox="1"/>
          <p:nvPr/>
        </p:nvSpPr>
        <p:spPr>
          <a:xfrm>
            <a:off x="1332028" y="1475595"/>
            <a:ext cx="9495992" cy="79489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l"/>
            <a:r>
              <a:rPr lang="ko-KR" altLang="en-US" sz="2400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안전성 평가 제도 도입 시</a:t>
            </a:r>
            <a:r>
              <a:rPr lang="en-US" altLang="ko-KR" sz="2400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, </a:t>
            </a:r>
            <a:r>
              <a:rPr lang="ko-KR" altLang="en-US" sz="2400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중소 책판업체에게 부담으로 작용하고</a:t>
            </a:r>
            <a:r>
              <a:rPr lang="en-US" altLang="ko-KR" sz="2400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, </a:t>
            </a:r>
          </a:p>
          <a:p>
            <a:pPr algn="l"/>
            <a:r>
              <a:rPr lang="ko-KR" altLang="en-US" sz="2400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추가 실험비용이 발생하는 등 책판업체는 부담만 느는 것 같은데</a:t>
            </a:r>
            <a:r>
              <a:rPr lang="en-US" altLang="ko-KR" sz="2400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?</a:t>
            </a:r>
            <a:endParaRPr lang="ko-KR" altLang="en-US" sz="2400" dirty="0">
              <a:solidFill>
                <a:srgbClr val="462674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079B02-E20B-0094-C10B-EFBBC4B2AF70}"/>
              </a:ext>
            </a:extLst>
          </p:cNvPr>
          <p:cNvSpPr txBox="1"/>
          <p:nvPr/>
        </p:nvSpPr>
        <p:spPr>
          <a:xfrm>
            <a:off x="1341168" y="2766575"/>
            <a:ext cx="8331151" cy="662425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marL="0" indent="0">
              <a:buNone/>
            </a:pPr>
            <a:r>
              <a:rPr lang="ko-KR" altLang="en-US" sz="2000" dirty="0" err="1"/>
              <a:t>식약처는</a:t>
            </a:r>
            <a:r>
              <a:rPr lang="ko-KR" altLang="en-US" sz="2000" dirty="0"/>
              <a:t> 제도 이행을 위한 기반 구축에 힘쓰면서 화장품 영업자 간 자료</a:t>
            </a:r>
            <a:endParaRPr lang="en-US" altLang="ko-KR" sz="2000" dirty="0"/>
          </a:p>
          <a:p>
            <a:pPr marL="0" indent="0">
              <a:buNone/>
            </a:pPr>
            <a:r>
              <a:rPr lang="ko-KR" altLang="en-US" sz="2000" dirty="0"/>
              <a:t>협력체계 구축</a:t>
            </a:r>
            <a:r>
              <a:rPr lang="en-US" altLang="ko-KR" sz="2000" dirty="0"/>
              <a:t>, </a:t>
            </a:r>
            <a:r>
              <a:rPr lang="ko-KR" altLang="en-US" sz="2000" dirty="0"/>
              <a:t>중소 업체 컨설팅 등 정책적</a:t>
            </a:r>
            <a:r>
              <a:rPr lang="en-US" altLang="ko-KR" sz="2000" dirty="0"/>
              <a:t>, </a:t>
            </a:r>
            <a:r>
              <a:rPr lang="ko-KR" altLang="en-US" sz="2000" dirty="0"/>
              <a:t>기술적 지원을 병행할 계획입니다</a:t>
            </a:r>
            <a:r>
              <a:rPr lang="en-US" altLang="ko-KR" sz="2000" dirty="0"/>
              <a:t>.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07C088FF-41D0-94D2-FDF2-42BFD6AC2BD8}"/>
              </a:ext>
            </a:extLst>
          </p:cNvPr>
          <p:cNvSpPr txBox="1"/>
          <p:nvPr/>
        </p:nvSpPr>
        <p:spPr>
          <a:xfrm>
            <a:off x="371475" y="181321"/>
            <a:ext cx="66389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14F75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궁금해요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214F75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! </a:t>
            </a: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14F75"/>
                </a:solidFill>
                <a:effectLst/>
                <a:uLnTx/>
                <a:uFillTx/>
                <a:latin typeface="HG꼬딕씨_Pro 80g" panose="02020603020101020101" pitchFamily="18" charset="-127"/>
                <a:ea typeface="HG꼬딕씨_Pro 80g" panose="02020603020101020101" pitchFamily="18" charset="-127"/>
                <a:cs typeface="+mn-cs"/>
              </a:rPr>
              <a:t>식약처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14F75"/>
              </a:solidFill>
              <a:effectLst/>
              <a:uLnTx/>
              <a:uFillTx/>
              <a:latin typeface="HG꼬딕씨_Pro 80g" panose="02020603020101020101" pitchFamily="18" charset="-127"/>
              <a:ea typeface="HG꼬딕씨_Pro 80g" panose="02020603020101020101" pitchFamily="18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C983B1B-1093-7C76-F51A-5BDE97EE3DA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4604895-429A-1894-757F-D88C10F4C092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963DAFAD-E775-563C-B783-B6E3DEABF975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4F6FBA75-4521-3EDF-D45F-59F495B02408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13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83141577-3A64-BDDB-86E9-C49322055415}"/>
              </a:ext>
            </a:extLst>
          </p:cNvPr>
          <p:cNvGrpSpPr/>
          <p:nvPr/>
        </p:nvGrpSpPr>
        <p:grpSpPr>
          <a:xfrm rot="18664789">
            <a:off x="458283" y="936898"/>
            <a:ext cx="738187" cy="828901"/>
            <a:chOff x="1288219" y="895653"/>
            <a:chExt cx="738187" cy="828901"/>
          </a:xfrm>
        </p:grpSpPr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BD676A48-4D23-8062-9DC9-949607A32352}"/>
                </a:ext>
              </a:extLst>
            </p:cNvPr>
            <p:cNvGrpSpPr/>
            <p:nvPr/>
          </p:nvGrpSpPr>
          <p:grpSpPr>
            <a:xfrm>
              <a:off x="1288219" y="895653"/>
              <a:ext cx="738187" cy="828901"/>
              <a:chOff x="1138238" y="876301"/>
              <a:chExt cx="738187" cy="828901"/>
            </a:xfrm>
            <a:solidFill>
              <a:srgbClr val="9347AB"/>
            </a:solidFill>
          </p:grpSpPr>
          <p:sp>
            <p:nvSpPr>
              <p:cNvPr id="21" name="타원 20">
                <a:extLst>
                  <a:ext uri="{FF2B5EF4-FFF2-40B4-BE49-F238E27FC236}">
                    <a16:creationId xmlns:a16="http://schemas.microsoft.com/office/drawing/2014/main" id="{24EEE5AA-561D-4251-AC97-7BAF08C92DC0}"/>
                  </a:ext>
                </a:extLst>
              </p:cNvPr>
              <p:cNvSpPr/>
              <p:nvPr/>
            </p:nvSpPr>
            <p:spPr>
              <a:xfrm>
                <a:off x="1138238" y="876301"/>
                <a:ext cx="738187" cy="738187"/>
              </a:xfrm>
              <a:prstGeom prst="ellipse">
                <a:avLst/>
              </a:prstGeom>
              <a:solidFill>
                <a:srgbClr val="46267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이등변 삼각형 21">
                <a:extLst>
                  <a:ext uri="{FF2B5EF4-FFF2-40B4-BE49-F238E27FC236}">
                    <a16:creationId xmlns:a16="http://schemas.microsoft.com/office/drawing/2014/main" id="{1AF3303F-F589-155A-9207-EC2B7D0AB3E1}"/>
                  </a:ext>
                </a:extLst>
              </p:cNvPr>
              <p:cNvSpPr/>
              <p:nvPr/>
            </p:nvSpPr>
            <p:spPr>
              <a:xfrm rot="10800000">
                <a:off x="1398324" y="1538514"/>
                <a:ext cx="218016" cy="166688"/>
              </a:xfrm>
              <a:prstGeom prst="triangle">
                <a:avLst/>
              </a:prstGeom>
              <a:solidFill>
                <a:srgbClr val="46267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00841213-2893-25BB-7166-E7C82108D16E}"/>
                </a:ext>
              </a:extLst>
            </p:cNvPr>
            <p:cNvSpPr/>
            <p:nvPr/>
          </p:nvSpPr>
          <p:spPr>
            <a:xfrm>
              <a:off x="1320498" y="917424"/>
              <a:ext cx="673628" cy="673628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F38C7C3-24A1-74C8-BBCE-C6EFF37CB892}"/>
                </a:ext>
              </a:extLst>
            </p:cNvPr>
            <p:cNvSpPr txBox="1"/>
            <p:nvPr/>
          </p:nvSpPr>
          <p:spPr>
            <a:xfrm rot="2935211">
              <a:off x="1416320" y="982418"/>
              <a:ext cx="481984" cy="51815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3200" dirty="0">
                  <a:solidFill>
                    <a:schemeClr val="bg1"/>
                  </a:solidFill>
                  <a:effectLst>
                    <a:glow rad="127000">
                      <a:srgbClr val="462674">
                        <a:alpha val="36000"/>
                      </a:srgbClr>
                    </a:glow>
                  </a:effectLst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Q</a:t>
              </a:r>
              <a:endParaRPr lang="ko-KR" altLang="en-US" sz="3200" dirty="0">
                <a:solidFill>
                  <a:schemeClr val="bg1"/>
                </a:solidFill>
                <a:effectLst>
                  <a:glow rad="127000">
                    <a:srgbClr val="462674">
                      <a:alpha val="36000"/>
                    </a:srgbClr>
                  </a:glow>
                </a:effectLst>
                <a:latin typeface="HG꼬딕씨_Pro 80g" panose="02020603020101020101" pitchFamily="18" charset="-127"/>
                <a:ea typeface="HG꼬딕씨_Pro 80g" panose="02020603020101020101" pitchFamily="18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FB976651-2C86-3BB1-2EF5-3D31A8EE530D}"/>
              </a:ext>
            </a:extLst>
          </p:cNvPr>
          <p:cNvGrpSpPr/>
          <p:nvPr/>
        </p:nvGrpSpPr>
        <p:grpSpPr>
          <a:xfrm>
            <a:off x="961068" y="2801479"/>
            <a:ext cx="298460" cy="298460"/>
            <a:chOff x="523875" y="1127760"/>
            <a:chExt cx="1267968" cy="1267968"/>
          </a:xfrm>
        </p:grpSpPr>
        <p:sp>
          <p:nvSpPr>
            <p:cNvPr id="36" name="타원 35">
              <a:extLst>
                <a:ext uri="{FF2B5EF4-FFF2-40B4-BE49-F238E27FC236}">
                  <a16:creationId xmlns:a16="http://schemas.microsoft.com/office/drawing/2014/main" id="{9C9B7283-6CD7-E927-C133-B3E4B445C13F}"/>
                </a:ext>
              </a:extLst>
            </p:cNvPr>
            <p:cNvSpPr/>
            <p:nvPr/>
          </p:nvSpPr>
          <p:spPr>
            <a:xfrm>
              <a:off x="523875" y="1127760"/>
              <a:ext cx="1267968" cy="1267968"/>
            </a:xfrm>
            <a:prstGeom prst="ellipse">
              <a:avLst/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spc="110"/>
            </a:p>
          </p:txBody>
        </p:sp>
        <p:sp>
          <p:nvSpPr>
            <p:cNvPr id="37" name="TextBox 8">
              <a:extLst>
                <a:ext uri="{FF2B5EF4-FFF2-40B4-BE49-F238E27FC236}">
                  <a16:creationId xmlns:a16="http://schemas.microsoft.com/office/drawing/2014/main" id="{7DD80D38-DD73-8B6F-AE19-FFA8E644C835}"/>
                </a:ext>
              </a:extLst>
            </p:cNvPr>
            <p:cNvSpPr txBox="1"/>
            <p:nvPr/>
          </p:nvSpPr>
          <p:spPr>
            <a:xfrm>
              <a:off x="730065" y="1194512"/>
              <a:ext cx="860993" cy="76325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defRPr/>
              </a:pPr>
              <a:r>
                <a:rPr lang="en-US" altLang="ko-KR" sz="1600" dirty="0">
                  <a:solidFill>
                    <a:schemeClr val="bg1"/>
                  </a:solidFill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A</a:t>
              </a:r>
              <a:endParaRPr lang="ko-KR" altLang="en-US" sz="160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endParaRPr>
            </a:p>
          </p:txBody>
        </p:sp>
      </p:grpSp>
      <p:sp>
        <p:nvSpPr>
          <p:cNvPr id="6" name="Rectangle 20">
            <a:extLst>
              <a:ext uri="{FF2B5EF4-FFF2-40B4-BE49-F238E27FC236}">
                <a16:creationId xmlns:a16="http://schemas.microsoft.com/office/drawing/2014/main" id="{A03744D8-174B-CF54-DE7E-6263A4006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201" y="5372950"/>
            <a:ext cx="4136079" cy="46371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안전성 평가 자료의 글로벌 상호 인정을 위해서는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외국과 동등한 수준의 국내 기준 마련이 선결요건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1D98F78-FB1F-FAE9-4072-179D07DE443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207" y="5372727"/>
            <a:ext cx="222504" cy="210312"/>
          </a:xfrm>
          <a:prstGeom prst="rect">
            <a:avLst/>
          </a:prstGeom>
        </p:spPr>
      </p:pic>
      <p:sp>
        <p:nvSpPr>
          <p:cNvPr id="42" name="Rectangle 20">
            <a:extLst>
              <a:ext uri="{FF2B5EF4-FFF2-40B4-BE49-F238E27FC236}">
                <a16:creationId xmlns:a16="http://schemas.microsoft.com/office/drawing/2014/main" id="{6B65F096-023C-F5B6-E34D-CABDCBC6ED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888" y="5357710"/>
            <a:ext cx="4747632" cy="46371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안전성 평가 인프라 구축 및 중소기업이 제도 이행에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어려움이 없도록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충분한 유예기간을 두고 단계적 시행 예정</a:t>
            </a:r>
          </a:p>
        </p:txBody>
      </p:sp>
      <p:pic>
        <p:nvPicPr>
          <p:cNvPr id="43" name="그림 42">
            <a:extLst>
              <a:ext uri="{FF2B5EF4-FFF2-40B4-BE49-F238E27FC236}">
                <a16:creationId xmlns:a16="http://schemas.microsoft.com/office/drawing/2014/main" id="{39D9E24B-320E-A863-8FE3-F5FD8E91855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894" y="5357487"/>
            <a:ext cx="222504" cy="2103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2E1C8E-A9CC-3515-0778-ACC63740726C}"/>
              </a:ext>
            </a:extLst>
          </p:cNvPr>
          <p:cNvSpPr txBox="1"/>
          <p:nvPr/>
        </p:nvSpPr>
        <p:spPr>
          <a:xfrm>
            <a:off x="1341168" y="3613736"/>
            <a:ext cx="7916947" cy="46371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 indent="0">
              <a:lnSpc>
                <a:spcPct val="110000"/>
              </a:lnSpc>
              <a:buFont typeface="Arial" panose="020B0604020202020204" pitchFamily="34" charset="0"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우리나라 책임판매업체가 국제적으로 통용</a:t>
            </a:r>
            <a:r>
              <a:rPr lang="en-US" altLang="ko-KR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인정받을 수 있는 안전성 평가 자료를 구비할 수 있도록</a:t>
            </a:r>
            <a:endParaRPr lang="en-US" altLang="ko-KR" sz="1400" dirty="0">
              <a:solidFill>
                <a:srgbClr val="237371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r>
              <a:rPr lang="ko-KR" altLang="en-US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해외와 동등 수준의 자료 요건 마련</a:t>
            </a:r>
            <a:endParaRPr lang="en-US" altLang="ko-KR" sz="1400" dirty="0">
              <a:solidFill>
                <a:srgbClr val="237371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9C3C09F-B4A9-2D7F-F4EF-7C15993515A0}"/>
              </a:ext>
            </a:extLst>
          </p:cNvPr>
          <p:cNvSpPr txBox="1"/>
          <p:nvPr/>
        </p:nvSpPr>
        <p:spPr>
          <a:xfrm>
            <a:off x="1341168" y="4210656"/>
            <a:ext cx="9069120" cy="22672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 indent="0">
              <a:lnSpc>
                <a:spcPct val="110000"/>
              </a:lnSpc>
              <a:buFont typeface="Arial" panose="020B0604020202020204" pitchFamily="34" charset="0"/>
              <a:buNone/>
              <a:defRPr>
                <a:solidFill>
                  <a:srgbClr val="462674"/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ko-KR" altLang="en-US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화장품 원자재 생산기업</a:t>
            </a:r>
            <a:r>
              <a:rPr lang="en-US" altLang="ko-KR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제조업</a:t>
            </a:r>
            <a:r>
              <a:rPr lang="en-US" altLang="ko-KR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책임판매업체간 자료 제공 범위</a:t>
            </a:r>
            <a:r>
              <a:rPr lang="en-US" altLang="ko-KR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rgbClr val="23737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기준 등을 마련하기 위한 협의체 운영</a:t>
            </a:r>
            <a:endParaRPr lang="en-US" altLang="ko-KR" sz="1400" dirty="0">
              <a:solidFill>
                <a:srgbClr val="237371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34" name="L 도형 33">
            <a:extLst>
              <a:ext uri="{FF2B5EF4-FFF2-40B4-BE49-F238E27FC236}">
                <a16:creationId xmlns:a16="http://schemas.microsoft.com/office/drawing/2014/main" id="{5581B075-4087-A942-C176-3EFF70EE5F67}"/>
              </a:ext>
            </a:extLst>
          </p:cNvPr>
          <p:cNvSpPr/>
          <p:nvPr/>
        </p:nvSpPr>
        <p:spPr>
          <a:xfrm rot="13500000">
            <a:off x="1203908" y="3694974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spc="110"/>
          </a:p>
        </p:txBody>
      </p:sp>
      <p:sp>
        <p:nvSpPr>
          <p:cNvPr id="35" name="L 도형 34">
            <a:extLst>
              <a:ext uri="{FF2B5EF4-FFF2-40B4-BE49-F238E27FC236}">
                <a16:creationId xmlns:a16="http://schemas.microsoft.com/office/drawing/2014/main" id="{E496B97F-4A32-2A08-1567-F7AD0C49801F}"/>
              </a:ext>
            </a:extLst>
          </p:cNvPr>
          <p:cNvSpPr/>
          <p:nvPr/>
        </p:nvSpPr>
        <p:spPr>
          <a:xfrm rot="13500000">
            <a:off x="1203909" y="4298984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spc="110"/>
          </a:p>
        </p:txBody>
      </p:sp>
      <p:cxnSp>
        <p:nvCxnSpPr>
          <p:cNvPr id="47" name="직선 연결선 46">
            <a:extLst>
              <a:ext uri="{FF2B5EF4-FFF2-40B4-BE49-F238E27FC236}">
                <a16:creationId xmlns:a16="http://schemas.microsoft.com/office/drawing/2014/main" id="{ACC5EF63-4CAF-DBD4-E075-BE0711EA8A32}"/>
              </a:ext>
            </a:extLst>
          </p:cNvPr>
          <p:cNvCxnSpPr>
            <a:cxnSpLocks/>
          </p:cNvCxnSpPr>
          <p:nvPr/>
        </p:nvCxnSpPr>
        <p:spPr>
          <a:xfrm>
            <a:off x="1348740" y="2446020"/>
            <a:ext cx="10435273" cy="0"/>
          </a:xfrm>
          <a:prstGeom prst="line">
            <a:avLst/>
          </a:prstGeom>
          <a:ln>
            <a:solidFill>
              <a:srgbClr val="4829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4">
            <a:extLst>
              <a:ext uri="{FF2B5EF4-FFF2-40B4-BE49-F238E27FC236}">
                <a16:creationId xmlns:a16="http://schemas.microsoft.com/office/drawing/2014/main" id="{5F115696-F907-60F9-9672-61EB9CE01B12}"/>
              </a:ext>
            </a:extLst>
          </p:cNvPr>
          <p:cNvGrpSpPr/>
          <p:nvPr/>
        </p:nvGrpSpPr>
        <p:grpSpPr>
          <a:xfrm>
            <a:off x="9742604" y="3787140"/>
            <a:ext cx="1001152" cy="944879"/>
            <a:chOff x="7360012" y="476671"/>
            <a:chExt cx="1106421" cy="1044231"/>
          </a:xfrm>
        </p:grpSpPr>
        <p:grpSp>
          <p:nvGrpSpPr>
            <p:cNvPr id="8" name="그래픽 4">
              <a:extLst>
                <a:ext uri="{FF2B5EF4-FFF2-40B4-BE49-F238E27FC236}">
                  <a16:creationId xmlns:a16="http://schemas.microsoft.com/office/drawing/2014/main" id="{11A0D1AF-CA12-C614-8965-45D219A1C971}"/>
                </a:ext>
              </a:extLst>
            </p:cNvPr>
            <p:cNvGrpSpPr/>
            <p:nvPr/>
          </p:nvGrpSpPr>
          <p:grpSpPr>
            <a:xfrm flipH="1">
              <a:off x="7360012" y="476671"/>
              <a:ext cx="1106421" cy="1044231"/>
              <a:chOff x="7464152" y="476671"/>
              <a:chExt cx="1106421" cy="1044231"/>
            </a:xfrm>
          </p:grpSpPr>
          <p:sp>
            <p:nvSpPr>
              <p:cNvPr id="11" name="자유형: 도형 10">
                <a:extLst>
                  <a:ext uri="{FF2B5EF4-FFF2-40B4-BE49-F238E27FC236}">
                    <a16:creationId xmlns:a16="http://schemas.microsoft.com/office/drawing/2014/main" id="{942A7C5C-700A-2676-B9D2-9246B96FF8CB}"/>
                  </a:ext>
                </a:extLst>
              </p:cNvPr>
              <p:cNvSpPr/>
              <p:nvPr/>
            </p:nvSpPr>
            <p:spPr>
              <a:xfrm>
                <a:off x="7604663" y="1323908"/>
                <a:ext cx="565209" cy="43982"/>
              </a:xfrm>
              <a:custGeom>
                <a:avLst/>
                <a:gdLst>
                  <a:gd name="csX0" fmla="*/ 74770 w 565209"/>
                  <a:gd name="csY0" fmla="*/ 43982 h 43982"/>
                  <a:gd name="csX1" fmla="*/ 565210 w 565209"/>
                  <a:gd name="csY1" fmla="*/ 43982 h 43982"/>
                  <a:gd name="csX2" fmla="*/ 527709 w 565209"/>
                  <a:gd name="csY2" fmla="*/ 0 h 43982"/>
                  <a:gd name="csX3" fmla="*/ 0 w 565209"/>
                  <a:gd name="csY3" fmla="*/ 0 h 43982"/>
                  <a:gd name="csX4" fmla="*/ 74770 w 565209"/>
                  <a:gd name="csY4" fmla="*/ 43982 h 4398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65209" h="43982">
                    <a:moveTo>
                      <a:pt x="74770" y="43982"/>
                    </a:moveTo>
                    <a:lnTo>
                      <a:pt x="565210" y="43982"/>
                    </a:lnTo>
                    <a:lnTo>
                      <a:pt x="527709" y="0"/>
                    </a:lnTo>
                    <a:lnTo>
                      <a:pt x="0" y="0"/>
                    </a:lnTo>
                    <a:cubicBezTo>
                      <a:pt x="14661" y="26158"/>
                      <a:pt x="42670" y="43982"/>
                      <a:pt x="74770" y="43982"/>
                    </a:cubicBezTo>
                    <a:close/>
                  </a:path>
                </a:pathLst>
              </a:custGeom>
              <a:solidFill>
                <a:srgbClr val="59C7C7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2" name="자유형: 도형 11">
                <a:extLst>
                  <a:ext uri="{FF2B5EF4-FFF2-40B4-BE49-F238E27FC236}">
                    <a16:creationId xmlns:a16="http://schemas.microsoft.com/office/drawing/2014/main" id="{BCA0CA26-A19C-9BA8-8575-0AAB0C672B43}"/>
                  </a:ext>
                </a:extLst>
              </p:cNvPr>
              <p:cNvSpPr/>
              <p:nvPr/>
            </p:nvSpPr>
            <p:spPr>
              <a:xfrm>
                <a:off x="8243099" y="548509"/>
                <a:ext cx="313508" cy="942994"/>
              </a:xfrm>
              <a:custGeom>
                <a:avLst/>
                <a:gdLst>
                  <a:gd name="csX0" fmla="*/ 211655 w 313508"/>
                  <a:gd name="csY0" fmla="*/ 675860 h 942994"/>
                  <a:gd name="csX1" fmla="*/ 112116 w 313508"/>
                  <a:gd name="csY1" fmla="*/ 775399 h 942994"/>
                  <a:gd name="csX2" fmla="*/ 0 w 313508"/>
                  <a:gd name="csY2" fmla="*/ 775399 h 942994"/>
                  <a:gd name="csX3" fmla="*/ 6019 w 313508"/>
                  <a:gd name="csY3" fmla="*/ 819381 h 942994"/>
                  <a:gd name="csX4" fmla="*/ 8179 w 313508"/>
                  <a:gd name="csY4" fmla="*/ 819381 h 942994"/>
                  <a:gd name="csX5" fmla="*/ 13503 w 313508"/>
                  <a:gd name="csY5" fmla="*/ 821850 h 942994"/>
                  <a:gd name="csX6" fmla="*/ 116669 w 313508"/>
                  <a:gd name="csY6" fmla="*/ 942994 h 942994"/>
                  <a:gd name="csX7" fmla="*/ 100928 w 313508"/>
                  <a:gd name="csY7" fmla="*/ 827329 h 942994"/>
                  <a:gd name="csX8" fmla="*/ 102548 w 313508"/>
                  <a:gd name="csY8" fmla="*/ 821850 h 942994"/>
                  <a:gd name="csX9" fmla="*/ 107795 w 313508"/>
                  <a:gd name="csY9" fmla="*/ 819458 h 942994"/>
                  <a:gd name="csX10" fmla="*/ 227859 w 313508"/>
                  <a:gd name="csY10" fmla="*/ 819458 h 942994"/>
                  <a:gd name="csX11" fmla="*/ 313508 w 313508"/>
                  <a:gd name="csY11" fmla="*/ 733809 h 942994"/>
                  <a:gd name="csX12" fmla="*/ 313508 w 313508"/>
                  <a:gd name="csY12" fmla="*/ 85650 h 942994"/>
                  <a:gd name="csX13" fmla="*/ 227859 w 313508"/>
                  <a:gd name="csY13" fmla="*/ 0 h 942994"/>
                  <a:gd name="csX14" fmla="*/ 207642 w 313508"/>
                  <a:gd name="csY14" fmla="*/ 0 h 942994"/>
                  <a:gd name="csX15" fmla="*/ 211655 w 313508"/>
                  <a:gd name="csY15" fmla="*/ 27778 h 942994"/>
                  <a:gd name="csX16" fmla="*/ 211655 w 313508"/>
                  <a:gd name="csY16" fmla="*/ 675860 h 942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313508" h="942994">
                    <a:moveTo>
                      <a:pt x="211655" y="675860"/>
                    </a:moveTo>
                    <a:cubicBezTo>
                      <a:pt x="211655" y="730722"/>
                      <a:pt x="166978" y="775399"/>
                      <a:pt x="112116" y="775399"/>
                    </a:cubicBezTo>
                    <a:lnTo>
                      <a:pt x="0" y="775399"/>
                    </a:lnTo>
                    <a:lnTo>
                      <a:pt x="6019" y="819381"/>
                    </a:lnTo>
                    <a:lnTo>
                      <a:pt x="8179" y="819381"/>
                    </a:lnTo>
                    <a:cubicBezTo>
                      <a:pt x="10185" y="819381"/>
                      <a:pt x="12114" y="820307"/>
                      <a:pt x="13503" y="821850"/>
                    </a:cubicBezTo>
                    <a:lnTo>
                      <a:pt x="116669" y="942994"/>
                    </a:lnTo>
                    <a:lnTo>
                      <a:pt x="100928" y="827329"/>
                    </a:lnTo>
                    <a:cubicBezTo>
                      <a:pt x="100619" y="825322"/>
                      <a:pt x="101236" y="823316"/>
                      <a:pt x="102548" y="821850"/>
                    </a:cubicBezTo>
                    <a:cubicBezTo>
                      <a:pt x="103860" y="820307"/>
                      <a:pt x="105789" y="819458"/>
                      <a:pt x="107795" y="819458"/>
                    </a:cubicBezTo>
                    <a:lnTo>
                      <a:pt x="227859" y="819458"/>
                    </a:lnTo>
                    <a:cubicBezTo>
                      <a:pt x="275082" y="819458"/>
                      <a:pt x="313508" y="781032"/>
                      <a:pt x="313508" y="733809"/>
                    </a:cubicBezTo>
                    <a:lnTo>
                      <a:pt x="313508" y="85650"/>
                    </a:lnTo>
                    <a:cubicBezTo>
                      <a:pt x="313508" y="38427"/>
                      <a:pt x="275082" y="0"/>
                      <a:pt x="227859" y="0"/>
                    </a:cubicBezTo>
                    <a:lnTo>
                      <a:pt x="207642" y="0"/>
                    </a:lnTo>
                    <a:cubicBezTo>
                      <a:pt x="210189" y="8796"/>
                      <a:pt x="211655" y="18133"/>
                      <a:pt x="211655" y="27778"/>
                    </a:cubicBezTo>
                    <a:lnTo>
                      <a:pt x="211655" y="675860"/>
                    </a:lnTo>
                    <a:close/>
                  </a:path>
                </a:pathLst>
              </a:custGeom>
              <a:solidFill>
                <a:srgbClr val="59C7C7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3" name="자유형: 도형 12">
                <a:extLst>
                  <a:ext uri="{FF2B5EF4-FFF2-40B4-BE49-F238E27FC236}">
                    <a16:creationId xmlns:a16="http://schemas.microsoft.com/office/drawing/2014/main" id="{92D9A6D5-8F49-90A0-8B88-76E8B78F0672}"/>
                  </a:ext>
                </a:extLst>
              </p:cNvPr>
              <p:cNvSpPr/>
              <p:nvPr/>
            </p:nvSpPr>
            <p:spPr>
              <a:xfrm>
                <a:off x="8249118" y="534543"/>
                <a:ext cx="321455" cy="986359"/>
              </a:xfrm>
              <a:custGeom>
                <a:avLst/>
                <a:gdLst>
                  <a:gd name="csX0" fmla="*/ 221840 w 321455"/>
                  <a:gd name="csY0" fmla="*/ 0 h 986359"/>
                  <a:gd name="csX1" fmla="*/ 196377 w 321455"/>
                  <a:gd name="csY1" fmla="*/ 0 h 986359"/>
                  <a:gd name="csX2" fmla="*/ 201624 w 321455"/>
                  <a:gd name="csY2" fmla="*/ 13889 h 986359"/>
                  <a:gd name="csX3" fmla="*/ 221840 w 321455"/>
                  <a:gd name="csY3" fmla="*/ 13889 h 986359"/>
                  <a:gd name="csX4" fmla="*/ 307490 w 321455"/>
                  <a:gd name="csY4" fmla="*/ 99539 h 986359"/>
                  <a:gd name="csX5" fmla="*/ 307490 w 321455"/>
                  <a:gd name="csY5" fmla="*/ 747698 h 986359"/>
                  <a:gd name="csX6" fmla="*/ 221840 w 321455"/>
                  <a:gd name="csY6" fmla="*/ 833347 h 986359"/>
                  <a:gd name="csX7" fmla="*/ 101776 w 321455"/>
                  <a:gd name="csY7" fmla="*/ 833347 h 986359"/>
                  <a:gd name="csX8" fmla="*/ 96529 w 321455"/>
                  <a:gd name="csY8" fmla="*/ 835739 h 986359"/>
                  <a:gd name="csX9" fmla="*/ 94909 w 321455"/>
                  <a:gd name="csY9" fmla="*/ 841218 h 986359"/>
                  <a:gd name="csX10" fmla="*/ 110650 w 321455"/>
                  <a:gd name="csY10" fmla="*/ 956883 h 986359"/>
                  <a:gd name="csX11" fmla="*/ 7485 w 321455"/>
                  <a:gd name="csY11" fmla="*/ 835739 h 986359"/>
                  <a:gd name="csX12" fmla="*/ 2161 w 321455"/>
                  <a:gd name="csY12" fmla="*/ 833270 h 986359"/>
                  <a:gd name="csX13" fmla="*/ 0 w 321455"/>
                  <a:gd name="csY13" fmla="*/ 833270 h 986359"/>
                  <a:gd name="csX14" fmla="*/ 2469 w 321455"/>
                  <a:gd name="csY14" fmla="*/ 851249 h 986359"/>
                  <a:gd name="csX15" fmla="*/ 115434 w 321455"/>
                  <a:gd name="csY15" fmla="*/ 983890 h 986359"/>
                  <a:gd name="csX16" fmla="*/ 120758 w 321455"/>
                  <a:gd name="csY16" fmla="*/ 986359 h 986359"/>
                  <a:gd name="csX17" fmla="*/ 123613 w 321455"/>
                  <a:gd name="csY17" fmla="*/ 985742 h 986359"/>
                  <a:gd name="csX18" fmla="*/ 127625 w 321455"/>
                  <a:gd name="csY18" fmla="*/ 978489 h 986359"/>
                  <a:gd name="csX19" fmla="*/ 109801 w 321455"/>
                  <a:gd name="csY19" fmla="*/ 847236 h 986359"/>
                  <a:gd name="csX20" fmla="*/ 221917 w 321455"/>
                  <a:gd name="csY20" fmla="*/ 847236 h 986359"/>
                  <a:gd name="csX21" fmla="*/ 321456 w 321455"/>
                  <a:gd name="csY21" fmla="*/ 747698 h 986359"/>
                  <a:gd name="csX22" fmla="*/ 321456 w 321455"/>
                  <a:gd name="csY22" fmla="*/ 99539 h 986359"/>
                  <a:gd name="csX23" fmla="*/ 221840 w 321455"/>
                  <a:gd name="csY23" fmla="*/ 0 h 9863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21455" h="986359">
                    <a:moveTo>
                      <a:pt x="221840" y="0"/>
                    </a:moveTo>
                    <a:lnTo>
                      <a:pt x="196377" y="0"/>
                    </a:lnTo>
                    <a:cubicBezTo>
                      <a:pt x="198460" y="4475"/>
                      <a:pt x="200235" y="9105"/>
                      <a:pt x="201624" y="13889"/>
                    </a:cubicBezTo>
                    <a:lnTo>
                      <a:pt x="221840" y="13889"/>
                    </a:lnTo>
                    <a:cubicBezTo>
                      <a:pt x="269063" y="13889"/>
                      <a:pt x="307490" y="52316"/>
                      <a:pt x="307490" y="99539"/>
                    </a:cubicBezTo>
                    <a:lnTo>
                      <a:pt x="307490" y="747698"/>
                    </a:lnTo>
                    <a:cubicBezTo>
                      <a:pt x="307490" y="794921"/>
                      <a:pt x="269063" y="833347"/>
                      <a:pt x="221840" y="833347"/>
                    </a:cubicBezTo>
                    <a:lnTo>
                      <a:pt x="101776" y="833347"/>
                    </a:lnTo>
                    <a:cubicBezTo>
                      <a:pt x="99770" y="833347"/>
                      <a:pt x="97841" y="834196"/>
                      <a:pt x="96529" y="835739"/>
                    </a:cubicBezTo>
                    <a:cubicBezTo>
                      <a:pt x="95218" y="837282"/>
                      <a:pt x="94600" y="839289"/>
                      <a:pt x="94909" y="841218"/>
                    </a:cubicBezTo>
                    <a:lnTo>
                      <a:pt x="110650" y="956883"/>
                    </a:lnTo>
                    <a:lnTo>
                      <a:pt x="7485" y="835739"/>
                    </a:lnTo>
                    <a:cubicBezTo>
                      <a:pt x="6173" y="834196"/>
                      <a:pt x="4244" y="833270"/>
                      <a:pt x="2161" y="833270"/>
                    </a:cubicBezTo>
                    <a:lnTo>
                      <a:pt x="0" y="833270"/>
                    </a:lnTo>
                    <a:lnTo>
                      <a:pt x="2469" y="851249"/>
                    </a:lnTo>
                    <a:lnTo>
                      <a:pt x="115434" y="983890"/>
                    </a:lnTo>
                    <a:cubicBezTo>
                      <a:pt x="116823" y="985510"/>
                      <a:pt x="118752" y="986359"/>
                      <a:pt x="120758" y="986359"/>
                    </a:cubicBezTo>
                    <a:cubicBezTo>
                      <a:pt x="121684" y="986359"/>
                      <a:pt x="122687" y="986128"/>
                      <a:pt x="123613" y="985742"/>
                    </a:cubicBezTo>
                    <a:cubicBezTo>
                      <a:pt x="126468" y="984507"/>
                      <a:pt x="128088" y="981498"/>
                      <a:pt x="127625" y="978489"/>
                    </a:cubicBezTo>
                    <a:lnTo>
                      <a:pt x="109801" y="847236"/>
                    </a:lnTo>
                    <a:lnTo>
                      <a:pt x="221917" y="847236"/>
                    </a:lnTo>
                    <a:cubicBezTo>
                      <a:pt x="276779" y="847236"/>
                      <a:pt x="321456" y="802560"/>
                      <a:pt x="321456" y="747698"/>
                    </a:cubicBezTo>
                    <a:lnTo>
                      <a:pt x="321456" y="99539"/>
                    </a:lnTo>
                    <a:cubicBezTo>
                      <a:pt x="321379" y="44677"/>
                      <a:pt x="276779" y="0"/>
                      <a:pt x="221840" y="0"/>
                    </a:cubicBez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8" name="자유형: 도형 17">
                <a:extLst>
                  <a:ext uri="{FF2B5EF4-FFF2-40B4-BE49-F238E27FC236}">
                    <a16:creationId xmlns:a16="http://schemas.microsoft.com/office/drawing/2014/main" id="{6C4D556B-659E-8076-4746-8C453A4E4FB4}"/>
                  </a:ext>
                </a:extLst>
              </p:cNvPr>
              <p:cNvSpPr/>
              <p:nvPr/>
            </p:nvSpPr>
            <p:spPr>
              <a:xfrm>
                <a:off x="7589154" y="1323908"/>
                <a:ext cx="592525" cy="57871"/>
              </a:xfrm>
              <a:custGeom>
                <a:avLst/>
                <a:gdLst>
                  <a:gd name="csX0" fmla="*/ 580719 w 592525"/>
                  <a:gd name="csY0" fmla="*/ 43982 h 57871"/>
                  <a:gd name="csX1" fmla="*/ 90279 w 592525"/>
                  <a:gd name="csY1" fmla="*/ 43982 h 57871"/>
                  <a:gd name="csX2" fmla="*/ 15509 w 592525"/>
                  <a:gd name="csY2" fmla="*/ 0 h 57871"/>
                  <a:gd name="csX3" fmla="*/ 0 w 592525"/>
                  <a:gd name="csY3" fmla="*/ 0 h 57871"/>
                  <a:gd name="csX4" fmla="*/ 90279 w 592525"/>
                  <a:gd name="csY4" fmla="*/ 57871 h 57871"/>
                  <a:gd name="csX5" fmla="*/ 592525 w 592525"/>
                  <a:gd name="csY5" fmla="*/ 57871 h 57871"/>
                  <a:gd name="csX6" fmla="*/ 580719 w 592525"/>
                  <a:gd name="csY6" fmla="*/ 43982 h 578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592525" h="57871">
                    <a:moveTo>
                      <a:pt x="580719" y="43982"/>
                    </a:moveTo>
                    <a:lnTo>
                      <a:pt x="90279" y="43982"/>
                    </a:lnTo>
                    <a:cubicBezTo>
                      <a:pt x="58180" y="43982"/>
                      <a:pt x="30170" y="26235"/>
                      <a:pt x="15509" y="0"/>
                    </a:cubicBezTo>
                    <a:lnTo>
                      <a:pt x="0" y="0"/>
                    </a:lnTo>
                    <a:cubicBezTo>
                      <a:pt x="15818" y="34105"/>
                      <a:pt x="50309" y="57871"/>
                      <a:pt x="90279" y="57871"/>
                    </a:cubicBezTo>
                    <a:lnTo>
                      <a:pt x="592525" y="57871"/>
                    </a:lnTo>
                    <a:lnTo>
                      <a:pt x="580719" y="43982"/>
                    </a:ln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9" name="자유형: 도형 18">
                <a:extLst>
                  <a:ext uri="{FF2B5EF4-FFF2-40B4-BE49-F238E27FC236}">
                    <a16:creationId xmlns:a16="http://schemas.microsoft.com/office/drawing/2014/main" id="{E071BD56-84BC-0579-1BC7-E16D4DFBB60A}"/>
                  </a:ext>
                </a:extLst>
              </p:cNvPr>
              <p:cNvSpPr/>
              <p:nvPr/>
            </p:nvSpPr>
            <p:spPr>
              <a:xfrm>
                <a:off x="7478041" y="490561"/>
                <a:ext cx="962901" cy="942994"/>
              </a:xfrm>
              <a:custGeom>
                <a:avLst/>
                <a:gdLst>
                  <a:gd name="csX0" fmla="*/ 766062 w 962901"/>
                  <a:gd name="csY0" fmla="*/ 942994 h 942994"/>
                  <a:gd name="csX1" fmla="*/ 750321 w 962901"/>
                  <a:gd name="csY1" fmla="*/ 827329 h 942994"/>
                  <a:gd name="csX2" fmla="*/ 751941 w 962901"/>
                  <a:gd name="csY2" fmla="*/ 821850 h 942994"/>
                  <a:gd name="csX3" fmla="*/ 757188 w 962901"/>
                  <a:gd name="csY3" fmla="*/ 819458 h 942994"/>
                  <a:gd name="csX4" fmla="*/ 877252 w 962901"/>
                  <a:gd name="csY4" fmla="*/ 819458 h 942994"/>
                  <a:gd name="csX5" fmla="*/ 962901 w 962901"/>
                  <a:gd name="csY5" fmla="*/ 733809 h 942994"/>
                  <a:gd name="csX6" fmla="*/ 962901 w 962901"/>
                  <a:gd name="csY6" fmla="*/ 85650 h 942994"/>
                  <a:gd name="csX7" fmla="*/ 877252 w 962901"/>
                  <a:gd name="csY7" fmla="*/ 0 h 942994"/>
                  <a:gd name="csX8" fmla="*/ 85650 w 962901"/>
                  <a:gd name="csY8" fmla="*/ 0 h 942994"/>
                  <a:gd name="csX9" fmla="*/ 0 w 962901"/>
                  <a:gd name="csY9" fmla="*/ 85650 h 942994"/>
                  <a:gd name="csX10" fmla="*/ 0 w 962901"/>
                  <a:gd name="csY10" fmla="*/ 733809 h 942994"/>
                  <a:gd name="csX11" fmla="*/ 85650 w 962901"/>
                  <a:gd name="csY11" fmla="*/ 819458 h 942994"/>
                  <a:gd name="csX12" fmla="*/ 657572 w 962901"/>
                  <a:gd name="csY12" fmla="*/ 819458 h 942994"/>
                  <a:gd name="csX13" fmla="*/ 662897 w 962901"/>
                  <a:gd name="csY13" fmla="*/ 821927 h 942994"/>
                  <a:gd name="csX14" fmla="*/ 766062 w 962901"/>
                  <a:gd name="csY14" fmla="*/ 942994 h 942994"/>
                  <a:gd name="csX15" fmla="*/ 481412 w 962901"/>
                  <a:gd name="csY15" fmla="*/ 689903 h 942994"/>
                  <a:gd name="csX16" fmla="*/ 288353 w 962901"/>
                  <a:gd name="csY16" fmla="*/ 612587 h 942994"/>
                  <a:gd name="csX17" fmla="*/ 288199 w 962901"/>
                  <a:gd name="csY17" fmla="*/ 612742 h 942994"/>
                  <a:gd name="csX18" fmla="*/ 283261 w 962901"/>
                  <a:gd name="csY18" fmla="*/ 607803 h 942994"/>
                  <a:gd name="csX19" fmla="*/ 201238 w 962901"/>
                  <a:gd name="csY19" fmla="*/ 409729 h 942994"/>
                  <a:gd name="csX20" fmla="*/ 283338 w 962901"/>
                  <a:gd name="csY20" fmla="*/ 211578 h 942994"/>
                  <a:gd name="csX21" fmla="*/ 481489 w 962901"/>
                  <a:gd name="csY21" fmla="*/ 129555 h 942994"/>
                  <a:gd name="csX22" fmla="*/ 488434 w 962901"/>
                  <a:gd name="csY22" fmla="*/ 129555 h 942994"/>
                  <a:gd name="csX23" fmla="*/ 488434 w 962901"/>
                  <a:gd name="csY23" fmla="*/ 129709 h 942994"/>
                  <a:gd name="csX24" fmla="*/ 679564 w 962901"/>
                  <a:gd name="csY24" fmla="*/ 211578 h 942994"/>
                  <a:gd name="csX25" fmla="*/ 679564 w 962901"/>
                  <a:gd name="csY25" fmla="*/ 211578 h 942994"/>
                  <a:gd name="csX26" fmla="*/ 761664 w 962901"/>
                  <a:gd name="csY26" fmla="*/ 409652 h 942994"/>
                  <a:gd name="csX27" fmla="*/ 761664 w 962901"/>
                  <a:gd name="csY27" fmla="*/ 409652 h 942994"/>
                  <a:gd name="csX28" fmla="*/ 761664 w 962901"/>
                  <a:gd name="csY28" fmla="*/ 409652 h 942994"/>
                  <a:gd name="csX29" fmla="*/ 679564 w 962901"/>
                  <a:gd name="csY29" fmla="*/ 607803 h 942994"/>
                  <a:gd name="csX30" fmla="*/ 481412 w 962901"/>
                  <a:gd name="csY30" fmla="*/ 689903 h 942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</a:cxnLst>
                <a:rect l="l" t="t" r="r" b="b"/>
                <a:pathLst>
                  <a:path w="962901" h="942994">
                    <a:moveTo>
                      <a:pt x="766062" y="942994"/>
                    </a:moveTo>
                    <a:lnTo>
                      <a:pt x="750321" y="827329"/>
                    </a:lnTo>
                    <a:cubicBezTo>
                      <a:pt x="750012" y="825322"/>
                      <a:pt x="750630" y="823316"/>
                      <a:pt x="751941" y="821850"/>
                    </a:cubicBezTo>
                    <a:cubicBezTo>
                      <a:pt x="753253" y="820307"/>
                      <a:pt x="755182" y="819458"/>
                      <a:pt x="757188" y="819458"/>
                    </a:cubicBezTo>
                    <a:lnTo>
                      <a:pt x="877252" y="819458"/>
                    </a:lnTo>
                    <a:cubicBezTo>
                      <a:pt x="924475" y="819458"/>
                      <a:pt x="962901" y="781032"/>
                      <a:pt x="962901" y="733809"/>
                    </a:cubicBezTo>
                    <a:lnTo>
                      <a:pt x="962901" y="85650"/>
                    </a:lnTo>
                    <a:cubicBezTo>
                      <a:pt x="962901" y="38427"/>
                      <a:pt x="924475" y="0"/>
                      <a:pt x="877252" y="0"/>
                    </a:cubicBezTo>
                    <a:lnTo>
                      <a:pt x="85650" y="0"/>
                    </a:lnTo>
                    <a:cubicBezTo>
                      <a:pt x="38427" y="0"/>
                      <a:pt x="0" y="38427"/>
                      <a:pt x="0" y="85650"/>
                    </a:cubicBezTo>
                    <a:lnTo>
                      <a:pt x="0" y="733809"/>
                    </a:lnTo>
                    <a:cubicBezTo>
                      <a:pt x="0" y="781032"/>
                      <a:pt x="38427" y="819458"/>
                      <a:pt x="85650" y="819458"/>
                    </a:cubicBezTo>
                    <a:lnTo>
                      <a:pt x="657572" y="819458"/>
                    </a:lnTo>
                    <a:cubicBezTo>
                      <a:pt x="659579" y="819458"/>
                      <a:pt x="661508" y="820384"/>
                      <a:pt x="662897" y="821927"/>
                    </a:cubicBezTo>
                    <a:lnTo>
                      <a:pt x="766062" y="942994"/>
                    </a:lnTo>
                    <a:close/>
                    <a:moveTo>
                      <a:pt x="481412" y="689903"/>
                    </a:moveTo>
                    <a:cubicBezTo>
                      <a:pt x="408880" y="689903"/>
                      <a:pt x="340592" y="662434"/>
                      <a:pt x="288353" y="612587"/>
                    </a:cubicBezTo>
                    <a:lnTo>
                      <a:pt x="288199" y="612742"/>
                    </a:lnTo>
                    <a:lnTo>
                      <a:pt x="283261" y="607803"/>
                    </a:lnTo>
                    <a:cubicBezTo>
                      <a:pt x="230405" y="554870"/>
                      <a:pt x="201238" y="484576"/>
                      <a:pt x="201238" y="409729"/>
                    </a:cubicBezTo>
                    <a:cubicBezTo>
                      <a:pt x="201238" y="334882"/>
                      <a:pt x="230405" y="264511"/>
                      <a:pt x="283338" y="211578"/>
                    </a:cubicBezTo>
                    <a:cubicBezTo>
                      <a:pt x="336271" y="158645"/>
                      <a:pt x="406565" y="129555"/>
                      <a:pt x="481489" y="129555"/>
                    </a:cubicBezTo>
                    <a:lnTo>
                      <a:pt x="488434" y="129555"/>
                    </a:lnTo>
                    <a:lnTo>
                      <a:pt x="488434" y="129709"/>
                    </a:lnTo>
                    <a:cubicBezTo>
                      <a:pt x="560657" y="131484"/>
                      <a:pt x="628328" y="160342"/>
                      <a:pt x="679564" y="211578"/>
                    </a:cubicBezTo>
                    <a:cubicBezTo>
                      <a:pt x="679564" y="211578"/>
                      <a:pt x="679564" y="211578"/>
                      <a:pt x="679564" y="211578"/>
                    </a:cubicBezTo>
                    <a:cubicBezTo>
                      <a:pt x="732497" y="264511"/>
                      <a:pt x="761586" y="334882"/>
                      <a:pt x="761664" y="409652"/>
                    </a:cubicBezTo>
                    <a:cubicBezTo>
                      <a:pt x="761664" y="409652"/>
                      <a:pt x="761664" y="409652"/>
                      <a:pt x="761664" y="409652"/>
                    </a:cubicBezTo>
                    <a:cubicBezTo>
                      <a:pt x="761664" y="409652"/>
                      <a:pt x="761664" y="409652"/>
                      <a:pt x="761664" y="409652"/>
                    </a:cubicBezTo>
                    <a:cubicBezTo>
                      <a:pt x="761664" y="484499"/>
                      <a:pt x="732497" y="554870"/>
                      <a:pt x="679564" y="607803"/>
                    </a:cubicBezTo>
                    <a:cubicBezTo>
                      <a:pt x="626631" y="660736"/>
                      <a:pt x="556259" y="689903"/>
                      <a:pt x="481412" y="6899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9" name="자유형: 도형 28">
                <a:extLst>
                  <a:ext uri="{FF2B5EF4-FFF2-40B4-BE49-F238E27FC236}">
                    <a16:creationId xmlns:a16="http://schemas.microsoft.com/office/drawing/2014/main" id="{D0E7AE61-0371-AB21-D152-93DBC84E2BD1}"/>
                  </a:ext>
                </a:extLst>
              </p:cNvPr>
              <p:cNvSpPr/>
              <p:nvPr/>
            </p:nvSpPr>
            <p:spPr>
              <a:xfrm>
                <a:off x="7464152" y="476671"/>
                <a:ext cx="990602" cy="986436"/>
              </a:xfrm>
              <a:custGeom>
                <a:avLst/>
                <a:gdLst>
                  <a:gd name="csX0" fmla="*/ 784967 w 990602"/>
                  <a:gd name="csY0" fmla="*/ 891219 h 986436"/>
                  <a:gd name="csX1" fmla="*/ 778948 w 990602"/>
                  <a:gd name="csY1" fmla="*/ 847236 h 986436"/>
                  <a:gd name="csX2" fmla="*/ 891064 w 990602"/>
                  <a:gd name="csY2" fmla="*/ 847236 h 986436"/>
                  <a:gd name="csX3" fmla="*/ 990603 w 990602"/>
                  <a:gd name="csY3" fmla="*/ 747698 h 986436"/>
                  <a:gd name="csX4" fmla="*/ 990603 w 990602"/>
                  <a:gd name="csY4" fmla="*/ 99539 h 986436"/>
                  <a:gd name="csX5" fmla="*/ 986590 w 990602"/>
                  <a:gd name="csY5" fmla="*/ 71760 h 986436"/>
                  <a:gd name="csX6" fmla="*/ 981343 w 990602"/>
                  <a:gd name="csY6" fmla="*/ 57871 h 986436"/>
                  <a:gd name="csX7" fmla="*/ 891064 w 990602"/>
                  <a:gd name="csY7" fmla="*/ 0 h 986436"/>
                  <a:gd name="csX8" fmla="*/ 99539 w 990602"/>
                  <a:gd name="csY8" fmla="*/ 0 h 986436"/>
                  <a:gd name="csX9" fmla="*/ 0 w 990602"/>
                  <a:gd name="csY9" fmla="*/ 99539 h 986436"/>
                  <a:gd name="csX10" fmla="*/ 0 w 990602"/>
                  <a:gd name="csY10" fmla="*/ 747698 h 986436"/>
                  <a:gd name="csX11" fmla="*/ 99539 w 990602"/>
                  <a:gd name="csY11" fmla="*/ 847236 h 986436"/>
                  <a:gd name="csX12" fmla="*/ 125002 w 990602"/>
                  <a:gd name="csY12" fmla="*/ 847236 h 986436"/>
                  <a:gd name="csX13" fmla="*/ 140512 w 990602"/>
                  <a:gd name="csY13" fmla="*/ 847236 h 986436"/>
                  <a:gd name="csX14" fmla="*/ 668221 w 990602"/>
                  <a:gd name="csY14" fmla="*/ 847236 h 986436"/>
                  <a:gd name="csX15" fmla="*/ 705721 w 990602"/>
                  <a:gd name="csY15" fmla="*/ 891219 h 986436"/>
                  <a:gd name="csX16" fmla="*/ 717527 w 990602"/>
                  <a:gd name="csY16" fmla="*/ 905108 h 986436"/>
                  <a:gd name="csX17" fmla="*/ 784735 w 990602"/>
                  <a:gd name="csY17" fmla="*/ 983967 h 986436"/>
                  <a:gd name="csX18" fmla="*/ 790059 w 990602"/>
                  <a:gd name="csY18" fmla="*/ 986436 h 986436"/>
                  <a:gd name="csX19" fmla="*/ 792914 w 990602"/>
                  <a:gd name="csY19" fmla="*/ 985819 h 986436"/>
                  <a:gd name="csX20" fmla="*/ 796927 w 990602"/>
                  <a:gd name="csY20" fmla="*/ 978566 h 986436"/>
                  <a:gd name="csX21" fmla="*/ 787513 w 990602"/>
                  <a:gd name="csY21" fmla="*/ 909197 h 986436"/>
                  <a:gd name="csX22" fmla="*/ 784967 w 990602"/>
                  <a:gd name="csY22" fmla="*/ 891219 h 986436"/>
                  <a:gd name="csX23" fmla="*/ 671462 w 990602"/>
                  <a:gd name="csY23" fmla="*/ 833347 h 986436"/>
                  <a:gd name="csX24" fmla="*/ 99539 w 990602"/>
                  <a:gd name="csY24" fmla="*/ 833347 h 986436"/>
                  <a:gd name="csX25" fmla="*/ 13889 w 990602"/>
                  <a:gd name="csY25" fmla="*/ 747698 h 986436"/>
                  <a:gd name="csX26" fmla="*/ 13889 w 990602"/>
                  <a:gd name="csY26" fmla="*/ 99539 h 986436"/>
                  <a:gd name="csX27" fmla="*/ 99539 w 990602"/>
                  <a:gd name="csY27" fmla="*/ 13889 h 986436"/>
                  <a:gd name="csX28" fmla="*/ 891064 w 990602"/>
                  <a:gd name="csY28" fmla="*/ 13889 h 986436"/>
                  <a:gd name="csX29" fmla="*/ 976713 w 990602"/>
                  <a:gd name="csY29" fmla="*/ 99539 h 986436"/>
                  <a:gd name="csX30" fmla="*/ 976713 w 990602"/>
                  <a:gd name="csY30" fmla="*/ 747698 h 986436"/>
                  <a:gd name="csX31" fmla="*/ 891064 w 990602"/>
                  <a:gd name="csY31" fmla="*/ 833347 h 986436"/>
                  <a:gd name="csX32" fmla="*/ 771077 w 990602"/>
                  <a:gd name="csY32" fmla="*/ 833347 h 986436"/>
                  <a:gd name="csX33" fmla="*/ 765830 w 990602"/>
                  <a:gd name="csY33" fmla="*/ 835739 h 986436"/>
                  <a:gd name="csX34" fmla="*/ 764210 w 990602"/>
                  <a:gd name="csY34" fmla="*/ 841218 h 986436"/>
                  <a:gd name="csX35" fmla="*/ 779951 w 990602"/>
                  <a:gd name="csY35" fmla="*/ 956883 h 986436"/>
                  <a:gd name="csX36" fmla="*/ 676786 w 990602"/>
                  <a:gd name="csY36" fmla="*/ 835739 h 986436"/>
                  <a:gd name="csX37" fmla="*/ 671462 w 990602"/>
                  <a:gd name="csY37" fmla="*/ 833347 h 98643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</a:cxnLst>
                <a:rect l="l" t="t" r="r" b="b"/>
                <a:pathLst>
                  <a:path w="990602" h="986436">
                    <a:moveTo>
                      <a:pt x="784967" y="891219"/>
                    </a:moveTo>
                    <a:lnTo>
                      <a:pt x="778948" y="847236"/>
                    </a:lnTo>
                    <a:lnTo>
                      <a:pt x="891064" y="847236"/>
                    </a:lnTo>
                    <a:cubicBezTo>
                      <a:pt x="945926" y="847236"/>
                      <a:pt x="990603" y="802560"/>
                      <a:pt x="990603" y="747698"/>
                    </a:cubicBezTo>
                    <a:lnTo>
                      <a:pt x="990603" y="99539"/>
                    </a:lnTo>
                    <a:cubicBezTo>
                      <a:pt x="990603" y="89893"/>
                      <a:pt x="989137" y="80557"/>
                      <a:pt x="986590" y="71760"/>
                    </a:cubicBezTo>
                    <a:cubicBezTo>
                      <a:pt x="985201" y="66976"/>
                      <a:pt x="983426" y="62347"/>
                      <a:pt x="981343" y="57871"/>
                    </a:cubicBezTo>
                    <a:cubicBezTo>
                      <a:pt x="965525" y="23766"/>
                      <a:pt x="931034" y="0"/>
                      <a:pt x="891064" y="0"/>
                    </a:cubicBezTo>
                    <a:lnTo>
                      <a:pt x="99539" y="0"/>
                    </a:lnTo>
                    <a:cubicBezTo>
                      <a:pt x="44677" y="0"/>
                      <a:pt x="0" y="44677"/>
                      <a:pt x="0" y="99539"/>
                    </a:cubicBezTo>
                    <a:lnTo>
                      <a:pt x="0" y="747698"/>
                    </a:lnTo>
                    <a:cubicBezTo>
                      <a:pt x="0" y="802560"/>
                      <a:pt x="44677" y="847236"/>
                      <a:pt x="99539" y="847236"/>
                    </a:cubicBezTo>
                    <a:lnTo>
                      <a:pt x="125002" y="847236"/>
                    </a:lnTo>
                    <a:lnTo>
                      <a:pt x="140512" y="847236"/>
                    </a:lnTo>
                    <a:lnTo>
                      <a:pt x="668221" y="847236"/>
                    </a:lnTo>
                    <a:lnTo>
                      <a:pt x="705721" y="891219"/>
                    </a:lnTo>
                    <a:lnTo>
                      <a:pt x="717527" y="905108"/>
                    </a:lnTo>
                    <a:lnTo>
                      <a:pt x="784735" y="983967"/>
                    </a:lnTo>
                    <a:cubicBezTo>
                      <a:pt x="786124" y="985587"/>
                      <a:pt x="788053" y="986436"/>
                      <a:pt x="790059" y="986436"/>
                    </a:cubicBezTo>
                    <a:cubicBezTo>
                      <a:pt x="790985" y="986436"/>
                      <a:pt x="791988" y="986205"/>
                      <a:pt x="792914" y="985819"/>
                    </a:cubicBezTo>
                    <a:cubicBezTo>
                      <a:pt x="795769" y="984584"/>
                      <a:pt x="797390" y="981575"/>
                      <a:pt x="796927" y="978566"/>
                    </a:cubicBezTo>
                    <a:lnTo>
                      <a:pt x="787513" y="909197"/>
                    </a:lnTo>
                    <a:lnTo>
                      <a:pt x="784967" y="891219"/>
                    </a:lnTo>
                    <a:close/>
                    <a:moveTo>
                      <a:pt x="671462" y="833347"/>
                    </a:moveTo>
                    <a:lnTo>
                      <a:pt x="99539" y="833347"/>
                    </a:lnTo>
                    <a:cubicBezTo>
                      <a:pt x="52316" y="833347"/>
                      <a:pt x="13889" y="794921"/>
                      <a:pt x="13889" y="747698"/>
                    </a:cubicBezTo>
                    <a:lnTo>
                      <a:pt x="13889" y="99539"/>
                    </a:lnTo>
                    <a:cubicBezTo>
                      <a:pt x="13889" y="52316"/>
                      <a:pt x="52316" y="13889"/>
                      <a:pt x="99539" y="13889"/>
                    </a:cubicBezTo>
                    <a:lnTo>
                      <a:pt x="891064" y="13889"/>
                    </a:lnTo>
                    <a:cubicBezTo>
                      <a:pt x="938287" y="13889"/>
                      <a:pt x="976713" y="52316"/>
                      <a:pt x="976713" y="99539"/>
                    </a:cubicBezTo>
                    <a:lnTo>
                      <a:pt x="976713" y="747698"/>
                    </a:lnTo>
                    <a:cubicBezTo>
                      <a:pt x="976713" y="794921"/>
                      <a:pt x="938287" y="833347"/>
                      <a:pt x="891064" y="833347"/>
                    </a:cubicBezTo>
                    <a:lnTo>
                      <a:pt x="771077" y="833347"/>
                    </a:lnTo>
                    <a:cubicBezTo>
                      <a:pt x="769071" y="833347"/>
                      <a:pt x="767142" y="834196"/>
                      <a:pt x="765830" y="835739"/>
                    </a:cubicBezTo>
                    <a:cubicBezTo>
                      <a:pt x="764519" y="837282"/>
                      <a:pt x="763901" y="839289"/>
                      <a:pt x="764210" y="841218"/>
                    </a:cubicBezTo>
                    <a:lnTo>
                      <a:pt x="779951" y="956883"/>
                    </a:lnTo>
                    <a:lnTo>
                      <a:pt x="676786" y="835739"/>
                    </a:lnTo>
                    <a:cubicBezTo>
                      <a:pt x="675397" y="834196"/>
                      <a:pt x="673468" y="833347"/>
                      <a:pt x="671462" y="833347"/>
                    </a:cubicBez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1" name="자유형: 도형 30">
                <a:extLst>
                  <a:ext uri="{FF2B5EF4-FFF2-40B4-BE49-F238E27FC236}">
                    <a16:creationId xmlns:a16="http://schemas.microsoft.com/office/drawing/2014/main" id="{1AD2C10A-1093-CE26-62AC-8197DEB0007C}"/>
                  </a:ext>
                </a:extLst>
              </p:cNvPr>
              <p:cNvSpPr/>
              <p:nvPr/>
            </p:nvSpPr>
            <p:spPr>
              <a:xfrm>
                <a:off x="7966397" y="620347"/>
                <a:ext cx="273229" cy="279942"/>
              </a:xfrm>
              <a:custGeom>
                <a:avLst/>
                <a:gdLst>
                  <a:gd name="csX0" fmla="*/ 0 w 273229"/>
                  <a:gd name="csY0" fmla="*/ 272998 h 279942"/>
                  <a:gd name="csX1" fmla="*/ 0 w 273229"/>
                  <a:gd name="csY1" fmla="*/ 272998 h 279942"/>
                  <a:gd name="csX2" fmla="*/ 0 w 273229"/>
                  <a:gd name="csY2" fmla="*/ 13735 h 279942"/>
                  <a:gd name="csX3" fmla="*/ 181330 w 273229"/>
                  <a:gd name="csY3" fmla="*/ 91668 h 279942"/>
                  <a:gd name="csX4" fmla="*/ 259264 w 273229"/>
                  <a:gd name="csY4" fmla="*/ 272998 h 279942"/>
                  <a:gd name="csX5" fmla="*/ 266285 w 273229"/>
                  <a:gd name="csY5" fmla="*/ 272998 h 279942"/>
                  <a:gd name="csX6" fmla="*/ 273230 w 273229"/>
                  <a:gd name="csY6" fmla="*/ 279943 h 279942"/>
                  <a:gd name="csX7" fmla="*/ 273230 w 273229"/>
                  <a:gd name="csY7" fmla="*/ 279943 h 279942"/>
                  <a:gd name="csX8" fmla="*/ 191130 w 273229"/>
                  <a:gd name="csY8" fmla="*/ 81869 h 279942"/>
                  <a:gd name="csX9" fmla="*/ 191130 w 273229"/>
                  <a:gd name="csY9" fmla="*/ 81869 h 279942"/>
                  <a:gd name="csX10" fmla="*/ 0 w 273229"/>
                  <a:gd name="csY10" fmla="*/ 0 h 279942"/>
                  <a:gd name="csX11" fmla="*/ 0 w 273229"/>
                  <a:gd name="csY11" fmla="*/ 272998 h 27994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273229" h="279942">
                    <a:moveTo>
                      <a:pt x="0" y="272998"/>
                    </a:moveTo>
                    <a:lnTo>
                      <a:pt x="0" y="272998"/>
                    </a:lnTo>
                    <a:lnTo>
                      <a:pt x="0" y="13735"/>
                    </a:lnTo>
                    <a:cubicBezTo>
                      <a:pt x="68520" y="15510"/>
                      <a:pt x="132641" y="42979"/>
                      <a:pt x="181330" y="91668"/>
                    </a:cubicBezTo>
                    <a:cubicBezTo>
                      <a:pt x="229942" y="140357"/>
                      <a:pt x="257489" y="204479"/>
                      <a:pt x="259264" y="272998"/>
                    </a:cubicBezTo>
                    <a:lnTo>
                      <a:pt x="266285" y="272998"/>
                    </a:lnTo>
                    <a:cubicBezTo>
                      <a:pt x="270143" y="272998"/>
                      <a:pt x="273230" y="276085"/>
                      <a:pt x="273230" y="279943"/>
                    </a:cubicBezTo>
                    <a:cubicBezTo>
                      <a:pt x="273230" y="279943"/>
                      <a:pt x="273230" y="279943"/>
                      <a:pt x="273230" y="279943"/>
                    </a:cubicBezTo>
                    <a:cubicBezTo>
                      <a:pt x="273230" y="205096"/>
                      <a:pt x="244063" y="134724"/>
                      <a:pt x="191130" y="81869"/>
                    </a:cubicBezTo>
                    <a:cubicBezTo>
                      <a:pt x="191130" y="81869"/>
                      <a:pt x="191130" y="81869"/>
                      <a:pt x="191130" y="81869"/>
                    </a:cubicBezTo>
                    <a:cubicBezTo>
                      <a:pt x="139817" y="30633"/>
                      <a:pt x="72146" y="1698"/>
                      <a:pt x="0" y="0"/>
                    </a:cubicBezTo>
                    <a:lnTo>
                      <a:pt x="0" y="272998"/>
                    </a:ln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2" name="자유형: 도형 31">
                <a:extLst>
                  <a:ext uri="{FF2B5EF4-FFF2-40B4-BE49-F238E27FC236}">
                    <a16:creationId xmlns:a16="http://schemas.microsoft.com/office/drawing/2014/main" id="{000AB69A-47D1-C1F7-C0A2-7B2EF3FDBADA}"/>
                  </a:ext>
                </a:extLst>
              </p:cNvPr>
              <p:cNvSpPr/>
              <p:nvPr/>
            </p:nvSpPr>
            <p:spPr>
              <a:xfrm>
                <a:off x="7776116" y="907234"/>
                <a:ext cx="449544" cy="259340"/>
              </a:xfrm>
              <a:custGeom>
                <a:avLst/>
                <a:gdLst>
                  <a:gd name="csX0" fmla="*/ 183336 w 449544"/>
                  <a:gd name="csY0" fmla="*/ 259341 h 259340"/>
                  <a:gd name="csX1" fmla="*/ 371611 w 449544"/>
                  <a:gd name="csY1" fmla="*/ 181330 h 259340"/>
                  <a:gd name="csX2" fmla="*/ 449544 w 449544"/>
                  <a:gd name="csY2" fmla="*/ 0 h 259340"/>
                  <a:gd name="csX3" fmla="*/ 186191 w 449544"/>
                  <a:gd name="csY3" fmla="*/ 0 h 259340"/>
                  <a:gd name="csX4" fmla="*/ 131869 w 449544"/>
                  <a:gd name="csY4" fmla="*/ 54322 h 259340"/>
                  <a:gd name="csX5" fmla="*/ 0 w 449544"/>
                  <a:gd name="csY5" fmla="*/ 186191 h 259340"/>
                  <a:gd name="csX6" fmla="*/ 183336 w 449544"/>
                  <a:gd name="csY6" fmla="*/ 259341 h 2593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449544" h="259340">
                    <a:moveTo>
                      <a:pt x="183336" y="259341"/>
                    </a:moveTo>
                    <a:cubicBezTo>
                      <a:pt x="254479" y="259341"/>
                      <a:pt x="321302" y="231640"/>
                      <a:pt x="371611" y="181330"/>
                    </a:cubicBezTo>
                    <a:cubicBezTo>
                      <a:pt x="420300" y="132641"/>
                      <a:pt x="447847" y="68520"/>
                      <a:pt x="449544" y="0"/>
                    </a:cubicBezTo>
                    <a:lnTo>
                      <a:pt x="186191" y="0"/>
                    </a:lnTo>
                    <a:lnTo>
                      <a:pt x="131869" y="54322"/>
                    </a:lnTo>
                    <a:lnTo>
                      <a:pt x="0" y="186191"/>
                    </a:lnTo>
                    <a:cubicBezTo>
                      <a:pt x="49692" y="233414"/>
                      <a:pt x="114508" y="259341"/>
                      <a:pt x="183336" y="259341"/>
                    </a:cubicBezTo>
                    <a:close/>
                  </a:path>
                </a:pathLst>
              </a:custGeom>
              <a:solidFill>
                <a:srgbClr val="FEEB91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3" name="자유형: 도형 32">
                <a:extLst>
                  <a:ext uri="{FF2B5EF4-FFF2-40B4-BE49-F238E27FC236}">
                    <a16:creationId xmlns:a16="http://schemas.microsoft.com/office/drawing/2014/main" id="{FD9E3A1E-9B16-533F-5220-A6F8F69A4B9B}"/>
                  </a:ext>
                </a:extLst>
              </p:cNvPr>
              <p:cNvSpPr/>
              <p:nvPr/>
            </p:nvSpPr>
            <p:spPr>
              <a:xfrm>
                <a:off x="7766394" y="893345"/>
                <a:ext cx="473310" cy="287196"/>
              </a:xfrm>
              <a:custGeom>
                <a:avLst/>
                <a:gdLst>
                  <a:gd name="csX0" fmla="*/ 473310 w 473310"/>
                  <a:gd name="csY0" fmla="*/ 6945 h 287196"/>
                  <a:gd name="csX1" fmla="*/ 466366 w 473310"/>
                  <a:gd name="csY1" fmla="*/ 0 h 287196"/>
                  <a:gd name="csX2" fmla="*/ 459344 w 473310"/>
                  <a:gd name="csY2" fmla="*/ 0 h 287196"/>
                  <a:gd name="csX3" fmla="*/ 200080 w 473310"/>
                  <a:gd name="csY3" fmla="*/ 0 h 287196"/>
                  <a:gd name="csX4" fmla="*/ 200080 w 473310"/>
                  <a:gd name="csY4" fmla="*/ 0 h 287196"/>
                  <a:gd name="csX5" fmla="*/ 200080 w 473310"/>
                  <a:gd name="csY5" fmla="*/ 9800 h 287196"/>
                  <a:gd name="csX6" fmla="*/ 141669 w 473310"/>
                  <a:gd name="csY6" fmla="*/ 68211 h 287196"/>
                  <a:gd name="csX7" fmla="*/ 195991 w 473310"/>
                  <a:gd name="csY7" fmla="*/ 13889 h 287196"/>
                  <a:gd name="csX8" fmla="*/ 459344 w 473310"/>
                  <a:gd name="csY8" fmla="*/ 13889 h 287196"/>
                  <a:gd name="csX9" fmla="*/ 381411 w 473310"/>
                  <a:gd name="csY9" fmla="*/ 195219 h 287196"/>
                  <a:gd name="csX10" fmla="*/ 193136 w 473310"/>
                  <a:gd name="csY10" fmla="*/ 273230 h 287196"/>
                  <a:gd name="csX11" fmla="*/ 9800 w 473310"/>
                  <a:gd name="csY11" fmla="*/ 200080 h 287196"/>
                  <a:gd name="csX12" fmla="*/ 0 w 473310"/>
                  <a:gd name="csY12" fmla="*/ 209880 h 287196"/>
                  <a:gd name="csX13" fmla="*/ 193059 w 473310"/>
                  <a:gd name="csY13" fmla="*/ 287196 h 287196"/>
                  <a:gd name="csX14" fmla="*/ 391133 w 473310"/>
                  <a:gd name="csY14" fmla="*/ 205096 h 287196"/>
                  <a:gd name="csX15" fmla="*/ 473310 w 473310"/>
                  <a:gd name="csY15" fmla="*/ 6945 h 287196"/>
                  <a:gd name="csX16" fmla="*/ 473310 w 473310"/>
                  <a:gd name="csY16" fmla="*/ 6945 h 28719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73310" h="287196">
                    <a:moveTo>
                      <a:pt x="473310" y="6945"/>
                    </a:moveTo>
                    <a:cubicBezTo>
                      <a:pt x="473310" y="3086"/>
                      <a:pt x="470224" y="0"/>
                      <a:pt x="466366" y="0"/>
                    </a:cubicBezTo>
                    <a:lnTo>
                      <a:pt x="459344" y="0"/>
                    </a:lnTo>
                    <a:lnTo>
                      <a:pt x="200080" y="0"/>
                    </a:lnTo>
                    <a:lnTo>
                      <a:pt x="200080" y="0"/>
                    </a:lnTo>
                    <a:lnTo>
                      <a:pt x="200080" y="9800"/>
                    </a:lnTo>
                    <a:lnTo>
                      <a:pt x="141669" y="68211"/>
                    </a:lnTo>
                    <a:lnTo>
                      <a:pt x="195991" y="13889"/>
                    </a:lnTo>
                    <a:lnTo>
                      <a:pt x="459344" y="13889"/>
                    </a:lnTo>
                    <a:cubicBezTo>
                      <a:pt x="457569" y="82409"/>
                      <a:pt x="430100" y="146530"/>
                      <a:pt x="381411" y="195219"/>
                    </a:cubicBezTo>
                    <a:cubicBezTo>
                      <a:pt x="331101" y="245529"/>
                      <a:pt x="264279" y="273230"/>
                      <a:pt x="193136" y="273230"/>
                    </a:cubicBezTo>
                    <a:cubicBezTo>
                      <a:pt x="124308" y="273230"/>
                      <a:pt x="59492" y="247304"/>
                      <a:pt x="9800" y="200080"/>
                    </a:cubicBezTo>
                    <a:lnTo>
                      <a:pt x="0" y="209880"/>
                    </a:lnTo>
                    <a:cubicBezTo>
                      <a:pt x="52316" y="259727"/>
                      <a:pt x="120527" y="287196"/>
                      <a:pt x="193059" y="287196"/>
                    </a:cubicBezTo>
                    <a:cubicBezTo>
                      <a:pt x="267906" y="287196"/>
                      <a:pt x="338277" y="258029"/>
                      <a:pt x="391133" y="205096"/>
                    </a:cubicBezTo>
                    <a:cubicBezTo>
                      <a:pt x="444143" y="152086"/>
                      <a:pt x="473310" y="81714"/>
                      <a:pt x="473310" y="6945"/>
                    </a:cubicBezTo>
                    <a:cubicBezTo>
                      <a:pt x="473310" y="6945"/>
                      <a:pt x="473310" y="6945"/>
                      <a:pt x="473310" y="6945"/>
                    </a:cubicBez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4" name="자유형: 도형 43">
                <a:extLst>
                  <a:ext uri="{FF2B5EF4-FFF2-40B4-BE49-F238E27FC236}">
                    <a16:creationId xmlns:a16="http://schemas.microsoft.com/office/drawing/2014/main" id="{7EAB38E0-E3C4-633B-12AC-D55BE705392F}"/>
                  </a:ext>
                </a:extLst>
              </p:cNvPr>
              <p:cNvSpPr/>
              <p:nvPr/>
            </p:nvSpPr>
            <p:spPr>
              <a:xfrm>
                <a:off x="7679278" y="620115"/>
                <a:ext cx="287118" cy="483187"/>
              </a:xfrm>
              <a:custGeom>
                <a:avLst/>
                <a:gdLst>
                  <a:gd name="csX0" fmla="*/ 96838 w 287118"/>
                  <a:gd name="csY0" fmla="*/ 473310 h 483187"/>
                  <a:gd name="csX1" fmla="*/ 228707 w 287118"/>
                  <a:gd name="csY1" fmla="*/ 341441 h 483187"/>
                  <a:gd name="csX2" fmla="*/ 287119 w 287118"/>
                  <a:gd name="csY2" fmla="*/ 283029 h 483187"/>
                  <a:gd name="csX3" fmla="*/ 287119 w 287118"/>
                  <a:gd name="csY3" fmla="*/ 273230 h 483187"/>
                  <a:gd name="csX4" fmla="*/ 287119 w 287118"/>
                  <a:gd name="csY4" fmla="*/ 154 h 483187"/>
                  <a:gd name="csX5" fmla="*/ 287119 w 287118"/>
                  <a:gd name="csY5" fmla="*/ 0 h 483187"/>
                  <a:gd name="csX6" fmla="*/ 280174 w 287118"/>
                  <a:gd name="csY6" fmla="*/ 0 h 483187"/>
                  <a:gd name="csX7" fmla="*/ 82023 w 287118"/>
                  <a:gd name="csY7" fmla="*/ 82023 h 483187"/>
                  <a:gd name="csX8" fmla="*/ 0 w 287118"/>
                  <a:gd name="csY8" fmla="*/ 280174 h 483187"/>
                  <a:gd name="csX9" fmla="*/ 82100 w 287118"/>
                  <a:gd name="csY9" fmla="*/ 478249 h 483187"/>
                  <a:gd name="csX10" fmla="*/ 87038 w 287118"/>
                  <a:gd name="csY10" fmla="*/ 483187 h 483187"/>
                  <a:gd name="csX11" fmla="*/ 87193 w 287118"/>
                  <a:gd name="csY11" fmla="*/ 483033 h 483187"/>
                  <a:gd name="csX12" fmla="*/ 96838 w 287118"/>
                  <a:gd name="csY12" fmla="*/ 473310 h 483187"/>
                  <a:gd name="csX13" fmla="*/ 273230 w 287118"/>
                  <a:gd name="csY13" fmla="*/ 13966 h 483187"/>
                  <a:gd name="csX14" fmla="*/ 273230 w 287118"/>
                  <a:gd name="csY14" fmla="*/ 277319 h 483187"/>
                  <a:gd name="csX15" fmla="*/ 87038 w 287118"/>
                  <a:gd name="csY15" fmla="*/ 463511 h 483187"/>
                  <a:gd name="csX16" fmla="*/ 13889 w 287118"/>
                  <a:gd name="csY16" fmla="*/ 280174 h 483187"/>
                  <a:gd name="csX17" fmla="*/ 91900 w 287118"/>
                  <a:gd name="csY17" fmla="*/ 91900 h 483187"/>
                  <a:gd name="csX18" fmla="*/ 273230 w 287118"/>
                  <a:gd name="csY18" fmla="*/ 13966 h 4831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87118" h="483187">
                    <a:moveTo>
                      <a:pt x="96838" y="473310"/>
                    </a:moveTo>
                    <a:lnTo>
                      <a:pt x="228707" y="341441"/>
                    </a:lnTo>
                    <a:lnTo>
                      <a:pt x="287119" y="283029"/>
                    </a:lnTo>
                    <a:lnTo>
                      <a:pt x="287119" y="273230"/>
                    </a:lnTo>
                    <a:lnTo>
                      <a:pt x="287119" y="154"/>
                    </a:lnTo>
                    <a:lnTo>
                      <a:pt x="287119" y="0"/>
                    </a:lnTo>
                    <a:lnTo>
                      <a:pt x="280174" y="0"/>
                    </a:lnTo>
                    <a:cubicBezTo>
                      <a:pt x="205327" y="0"/>
                      <a:pt x="134956" y="29167"/>
                      <a:pt x="82023" y="82023"/>
                    </a:cubicBezTo>
                    <a:cubicBezTo>
                      <a:pt x="29167" y="134956"/>
                      <a:pt x="0" y="205328"/>
                      <a:pt x="0" y="280174"/>
                    </a:cubicBezTo>
                    <a:cubicBezTo>
                      <a:pt x="0" y="355021"/>
                      <a:pt x="29167" y="425393"/>
                      <a:pt x="82100" y="478249"/>
                    </a:cubicBezTo>
                    <a:lnTo>
                      <a:pt x="87038" y="483187"/>
                    </a:lnTo>
                    <a:lnTo>
                      <a:pt x="87193" y="483033"/>
                    </a:lnTo>
                    <a:lnTo>
                      <a:pt x="96838" y="473310"/>
                    </a:lnTo>
                    <a:close/>
                    <a:moveTo>
                      <a:pt x="273230" y="13966"/>
                    </a:moveTo>
                    <a:lnTo>
                      <a:pt x="273230" y="277319"/>
                    </a:lnTo>
                    <a:lnTo>
                      <a:pt x="87038" y="463511"/>
                    </a:lnTo>
                    <a:cubicBezTo>
                      <a:pt x="39815" y="413819"/>
                      <a:pt x="13889" y="349003"/>
                      <a:pt x="13889" y="280174"/>
                    </a:cubicBezTo>
                    <a:cubicBezTo>
                      <a:pt x="13889" y="209031"/>
                      <a:pt x="41590" y="142209"/>
                      <a:pt x="91900" y="91900"/>
                    </a:cubicBezTo>
                    <a:cubicBezTo>
                      <a:pt x="140512" y="43211"/>
                      <a:pt x="204710" y="15664"/>
                      <a:pt x="273230" y="13966"/>
                    </a:cubicBezTo>
                    <a:close/>
                  </a:path>
                </a:pathLst>
              </a:custGeom>
              <a:solidFill>
                <a:srgbClr val="694E46"/>
              </a:solidFill>
              <a:ln w="766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39531A4B-D980-5769-54D1-D7708616A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515001" y="530470"/>
              <a:ext cx="912719" cy="7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2403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CFFCF64-683B-DE90-CF5B-1DF915BFBC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4E6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id="{CF155B27-4AA4-C2FC-7249-5912C62EF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0840"/>
          <a:stretch>
            <a:fillRect/>
          </a:stretch>
        </p:blipFill>
        <p:spPr>
          <a:xfrm>
            <a:off x="1564557" y="4474318"/>
            <a:ext cx="3921844" cy="2383682"/>
          </a:xfrm>
          <a:prstGeom prst="rect">
            <a:avLst/>
          </a:prstGeom>
        </p:spPr>
      </p:pic>
      <p:pic>
        <p:nvPicPr>
          <p:cNvPr id="3" name="그래픽 2">
            <a:extLst>
              <a:ext uri="{FF2B5EF4-FFF2-40B4-BE49-F238E27FC236}">
                <a16:creationId xmlns:a16="http://schemas.microsoft.com/office/drawing/2014/main" id="{BF0547F4-DEDE-9260-8E4C-94CC9149F5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-2224" b="19403"/>
          <a:stretch>
            <a:fillRect/>
          </a:stretch>
        </p:blipFill>
        <p:spPr>
          <a:xfrm>
            <a:off x="3360597" y="3761773"/>
            <a:ext cx="7580860" cy="309622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1335CF1F-B04D-EA31-1314-F74E5A908A1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4971128" y="3069268"/>
            <a:ext cx="2249744" cy="4820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A62D79-077F-1C64-C0A9-7DAB27F44432}"/>
              </a:ext>
            </a:extLst>
          </p:cNvPr>
          <p:cNvSpPr txBox="1"/>
          <p:nvPr/>
        </p:nvSpPr>
        <p:spPr>
          <a:xfrm>
            <a:off x="3961956" y="1376928"/>
            <a:ext cx="4268088" cy="114492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ko-KR" altLang="en-US" sz="6600" dirty="0">
                <a:solidFill>
                  <a:srgbClr val="0C3664"/>
                </a:solidFill>
                <a:latin typeface="HG꼬딕씨_Pro 99g" panose="02020603020101020101" pitchFamily="18" charset="-127"/>
                <a:ea typeface="HG꼬딕씨_Pro 99g" panose="02020603020101020101" pitchFamily="18" charset="-127"/>
              </a:rPr>
              <a:t>감사합니다</a:t>
            </a: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92258D78-9CFB-4795-21C4-A7EC80A18DF6}"/>
              </a:ext>
            </a:extLst>
          </p:cNvPr>
          <p:cNvCxnSpPr>
            <a:cxnSpLocks/>
          </p:cNvCxnSpPr>
          <p:nvPr/>
        </p:nvCxnSpPr>
        <p:spPr>
          <a:xfrm>
            <a:off x="4225669" y="2572442"/>
            <a:ext cx="3740663" cy="0"/>
          </a:xfrm>
          <a:prstGeom prst="line">
            <a:avLst/>
          </a:prstGeom>
          <a:ln w="28575">
            <a:solidFill>
              <a:srgbClr val="0C36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858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C8A27697-66C2-9762-9E5F-5A466C02AF8A}"/>
              </a:ext>
            </a:extLst>
          </p:cNvPr>
          <p:cNvSpPr/>
          <p:nvPr/>
        </p:nvSpPr>
        <p:spPr>
          <a:xfrm>
            <a:off x="0" y="0"/>
            <a:ext cx="12192000" cy="4457700"/>
          </a:xfrm>
          <a:prstGeom prst="rect">
            <a:avLst/>
          </a:prstGeom>
          <a:solidFill>
            <a:srgbClr val="B4E6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5" name="그래픽 64">
            <a:extLst>
              <a:ext uri="{FF2B5EF4-FFF2-40B4-BE49-F238E27FC236}">
                <a16:creationId xmlns:a16="http://schemas.microsoft.com/office/drawing/2014/main" id="{60150918-7825-79D4-91C8-FF8642FD9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30530" y="2143125"/>
            <a:ext cx="1362075" cy="1285875"/>
          </a:xfrm>
          <a:prstGeom prst="rect">
            <a:avLst/>
          </a:prstGeom>
        </p:spPr>
      </p:pic>
      <p:pic>
        <p:nvPicPr>
          <p:cNvPr id="68" name="그래픽 67">
            <a:extLst>
              <a:ext uri="{FF2B5EF4-FFF2-40B4-BE49-F238E27FC236}">
                <a16:creationId xmlns:a16="http://schemas.microsoft.com/office/drawing/2014/main" id="{9FFFB437-3D8E-CC2D-5135-1DBF734E1B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3853"/>
          <a:stretch>
            <a:fillRect/>
          </a:stretch>
        </p:blipFill>
        <p:spPr>
          <a:xfrm>
            <a:off x="0" y="1070591"/>
            <a:ext cx="4240300" cy="2840559"/>
          </a:xfrm>
          <a:prstGeom prst="rect">
            <a:avLst/>
          </a:prstGeom>
        </p:spPr>
      </p:pic>
      <p:pic>
        <p:nvPicPr>
          <p:cNvPr id="64" name="그래픽 63">
            <a:extLst>
              <a:ext uri="{FF2B5EF4-FFF2-40B4-BE49-F238E27FC236}">
                <a16:creationId xmlns:a16="http://schemas.microsoft.com/office/drawing/2014/main" id="{F5FD7B8A-4282-0DA2-0726-2AB1B0ADA9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6531"/>
          <a:stretch>
            <a:fillRect/>
          </a:stretch>
        </p:blipFill>
        <p:spPr>
          <a:xfrm>
            <a:off x="6655187" y="994982"/>
            <a:ext cx="5406618" cy="3444938"/>
          </a:xfrm>
          <a:prstGeom prst="rect">
            <a:avLst/>
          </a:prstGeom>
        </p:spPr>
      </p:pic>
      <p:sp>
        <p:nvSpPr>
          <p:cNvPr id="16" name="TextBox 8">
            <a:extLst>
              <a:ext uri="{FF2B5EF4-FFF2-40B4-BE49-F238E27FC236}">
                <a16:creationId xmlns:a16="http://schemas.microsoft.com/office/drawing/2014/main" id="{A1AFE83C-FCD5-8CF7-2868-298A31E1B510}"/>
              </a:ext>
            </a:extLst>
          </p:cNvPr>
          <p:cNvSpPr txBox="1"/>
          <p:nvPr/>
        </p:nvSpPr>
        <p:spPr>
          <a:xfrm>
            <a:off x="2776538" y="1199893"/>
            <a:ext cx="6638925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4000" dirty="0">
                <a:solidFill>
                  <a:srgbClr val="214F75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CONTENTS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083306F-B396-12D9-3120-7FF95D6C10D1}"/>
              </a:ext>
            </a:extLst>
          </p:cNvPr>
          <p:cNvSpPr/>
          <p:nvPr/>
        </p:nvSpPr>
        <p:spPr>
          <a:xfrm>
            <a:off x="0" y="4426588"/>
            <a:ext cx="12192000" cy="175260"/>
          </a:xfrm>
          <a:prstGeom prst="rect">
            <a:avLst/>
          </a:prstGeom>
          <a:solidFill>
            <a:srgbClr val="0C36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2A79A78D-7226-8353-9BD1-7268FAD238F7}"/>
              </a:ext>
            </a:extLst>
          </p:cNvPr>
          <p:cNvSpPr/>
          <p:nvPr/>
        </p:nvSpPr>
        <p:spPr>
          <a:xfrm>
            <a:off x="1592867" y="3272790"/>
            <a:ext cx="2785852" cy="2999232"/>
          </a:xfrm>
          <a:prstGeom prst="roundRect">
            <a:avLst>
              <a:gd name="adj" fmla="val 41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E9B03795-2E26-DFA3-C1E6-5361369711F9}"/>
              </a:ext>
            </a:extLst>
          </p:cNvPr>
          <p:cNvSpPr/>
          <p:nvPr/>
        </p:nvSpPr>
        <p:spPr>
          <a:xfrm>
            <a:off x="4766185" y="3272790"/>
            <a:ext cx="2785852" cy="2999232"/>
          </a:xfrm>
          <a:prstGeom prst="roundRect">
            <a:avLst>
              <a:gd name="adj" fmla="val 41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E509149-BD16-E889-FF41-6E6B4CF23D37}"/>
              </a:ext>
            </a:extLst>
          </p:cNvPr>
          <p:cNvSpPr/>
          <p:nvPr/>
        </p:nvSpPr>
        <p:spPr>
          <a:xfrm>
            <a:off x="7939503" y="3272790"/>
            <a:ext cx="2785852" cy="2999232"/>
          </a:xfrm>
          <a:prstGeom prst="roundRect">
            <a:avLst>
              <a:gd name="adj" fmla="val 41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DFB3743D-B2CD-490B-A974-3C8F15380AFE}"/>
              </a:ext>
            </a:extLst>
          </p:cNvPr>
          <p:cNvSpPr txBox="1"/>
          <p:nvPr/>
        </p:nvSpPr>
        <p:spPr>
          <a:xfrm>
            <a:off x="5924520" y="-3454355"/>
            <a:ext cx="4775865" cy="502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0C3388"/>
                </a:solidFill>
                <a:latin typeface="G마켓 산스 Medium"/>
                <a:ea typeface="G마켓 산스 Medium"/>
              </a:rPr>
              <a:t>화장품 안전성 평가 제도 도입</a:t>
            </a:r>
            <a:endParaRPr lang="ko-KR" altLang="en-US" sz="2400" spc="-150" dirty="0">
              <a:solidFill>
                <a:srgbClr val="0C3388"/>
              </a:solidFill>
              <a:latin typeface="G마켓 산스 Bold"/>
              <a:ea typeface="G마켓 산스 Bold"/>
            </a:endParaRPr>
          </a:p>
        </p:txBody>
      </p:sp>
      <p:sp>
        <p:nvSpPr>
          <p:cNvPr id="4" name="TextBox 9">
            <a:extLst>
              <a:ext uri="{FF2B5EF4-FFF2-40B4-BE49-F238E27FC236}">
                <a16:creationId xmlns:a16="http://schemas.microsoft.com/office/drawing/2014/main" id="{C518693A-0765-43CF-AC1C-BD27C9FEDFCA}"/>
              </a:ext>
            </a:extLst>
          </p:cNvPr>
          <p:cNvSpPr txBox="1"/>
          <p:nvPr/>
        </p:nvSpPr>
        <p:spPr>
          <a:xfrm>
            <a:off x="5924520" y="-2772949"/>
            <a:ext cx="5118032" cy="502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ko-KR" sz="2400" spc="-150" dirty="0">
                <a:solidFill>
                  <a:srgbClr val="0C3388"/>
                </a:solidFill>
                <a:latin typeface="G마켓 산스 Medium"/>
                <a:ea typeface="G마켓 산스 Medium"/>
              </a:rPr>
              <a:t>e-</a:t>
            </a:r>
            <a:r>
              <a:rPr lang="ko-KR" altLang="en-US" sz="2400" spc="-150" dirty="0">
                <a:solidFill>
                  <a:srgbClr val="0C3388"/>
                </a:solidFill>
                <a:latin typeface="G마켓 산스 Medium"/>
                <a:ea typeface="G마켓 산스 Medium"/>
              </a:rPr>
              <a:t>라벨을 통한 안전 안심정보 제공 확대</a:t>
            </a:r>
            <a:endParaRPr lang="ko-KR" altLang="en-US" sz="2400" spc="-150" dirty="0">
              <a:solidFill>
                <a:srgbClr val="0C3388"/>
              </a:solidFill>
              <a:latin typeface="G마켓 산스 Bold"/>
              <a:ea typeface="G마켓 산스 Bold"/>
            </a:endParaRP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1A2FB157-AB74-4DA9-BBB1-4CE1D18315F8}"/>
              </a:ext>
            </a:extLst>
          </p:cNvPr>
          <p:cNvSpPr txBox="1"/>
          <p:nvPr/>
        </p:nvSpPr>
        <p:spPr>
          <a:xfrm>
            <a:off x="5924520" y="-2082018"/>
            <a:ext cx="5928390" cy="502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0C3388"/>
                </a:solidFill>
                <a:latin typeface="G마켓 산스 Medium"/>
                <a:ea typeface="G마켓 산스 Medium"/>
              </a:rPr>
              <a:t>화장품 경쟁력 강화 협의회 추진</a:t>
            </a:r>
            <a:endParaRPr lang="ko-KR" altLang="en-US" sz="2400" spc="-150" dirty="0">
              <a:solidFill>
                <a:srgbClr val="0C3388"/>
              </a:solidFill>
              <a:latin typeface="G마켓 산스 Bold"/>
              <a:ea typeface="G마켓 산스 Bold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32D6043-662C-4035-818E-FE1FAFAC571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5075746" y="-3416294"/>
            <a:ext cx="787302" cy="1841270"/>
          </a:xfrm>
          <a:prstGeom prst="rect">
            <a:avLst/>
          </a:prstGeom>
        </p:spPr>
      </p:pic>
      <p:sp>
        <p:nvSpPr>
          <p:cNvPr id="7" name="TextBox 12">
            <a:extLst>
              <a:ext uri="{FF2B5EF4-FFF2-40B4-BE49-F238E27FC236}">
                <a16:creationId xmlns:a16="http://schemas.microsoft.com/office/drawing/2014/main" id="{0549C8EC-C197-4059-A4E8-3E268F16BB9D}"/>
              </a:ext>
            </a:extLst>
          </p:cNvPr>
          <p:cNvSpPr txBox="1"/>
          <p:nvPr/>
        </p:nvSpPr>
        <p:spPr>
          <a:xfrm>
            <a:off x="5139246" y="-5164965"/>
            <a:ext cx="7149056" cy="794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ko-KR" sz="3800" spc="-150" dirty="0">
                <a:solidFill>
                  <a:schemeClr val="bg1"/>
                </a:solidFill>
                <a:latin typeface="G마켓 산스 Medium"/>
                <a:ea typeface="G마켓 산스 Medium"/>
              </a:rPr>
              <a:t>CONTENTS</a:t>
            </a:r>
            <a:endParaRPr lang="ko-KR" altLang="en-US" sz="3800" spc="-150" dirty="0">
              <a:solidFill>
                <a:schemeClr val="bg1"/>
              </a:solidFill>
              <a:latin typeface="G마켓 산스 Medium"/>
              <a:ea typeface="G마켓 산스 Medium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739F2A6E-F409-03D6-16E3-D475B4D7CC8D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F9D51A68-D20D-FA1D-9F22-CA4EB0D6905E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02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pic>
        <p:nvPicPr>
          <p:cNvPr id="66" name="그래픽 65">
            <a:extLst>
              <a:ext uri="{FF2B5EF4-FFF2-40B4-BE49-F238E27FC236}">
                <a16:creationId xmlns:a16="http://schemas.microsoft.com/office/drawing/2014/main" id="{1D986F82-1097-77A7-36D6-D33D8EB951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47256" y="1354238"/>
            <a:ext cx="1136757" cy="834498"/>
          </a:xfrm>
          <a:prstGeom prst="rect">
            <a:avLst/>
          </a:prstGeom>
        </p:spPr>
      </p:pic>
      <p:grpSp>
        <p:nvGrpSpPr>
          <p:cNvPr id="59" name="그룹 58">
            <a:extLst>
              <a:ext uri="{FF2B5EF4-FFF2-40B4-BE49-F238E27FC236}">
                <a16:creationId xmlns:a16="http://schemas.microsoft.com/office/drawing/2014/main" id="{10B89C2B-5660-ED77-4BFC-AD524CCAE750}"/>
              </a:ext>
            </a:extLst>
          </p:cNvPr>
          <p:cNvGrpSpPr/>
          <p:nvPr/>
        </p:nvGrpSpPr>
        <p:grpSpPr>
          <a:xfrm>
            <a:off x="9055278" y="3772625"/>
            <a:ext cx="554302" cy="569826"/>
            <a:chOff x="9398752" y="3225110"/>
            <a:chExt cx="554302" cy="569826"/>
          </a:xfrm>
        </p:grpSpPr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213851C9-69EA-FAE9-9E45-4539B39754B0}"/>
                </a:ext>
              </a:extLst>
            </p:cNvPr>
            <p:cNvSpPr/>
            <p:nvPr/>
          </p:nvSpPr>
          <p:spPr>
            <a:xfrm>
              <a:off x="9398752" y="3225110"/>
              <a:ext cx="554302" cy="569826"/>
            </a:xfrm>
            <a:prstGeom prst="roundRect">
              <a:avLst>
                <a:gd name="adj" fmla="val 6651"/>
              </a:avLst>
            </a:prstGeom>
            <a:solidFill>
              <a:srgbClr val="0C36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47715BCA-51D2-16F9-378D-D4C052B43EE7}"/>
                </a:ext>
              </a:extLst>
            </p:cNvPr>
            <p:cNvGrpSpPr/>
            <p:nvPr/>
          </p:nvGrpSpPr>
          <p:grpSpPr>
            <a:xfrm>
              <a:off x="9494844" y="3294852"/>
              <a:ext cx="129690" cy="430343"/>
              <a:chOff x="-1042064" y="1801520"/>
              <a:chExt cx="803304" cy="3115920"/>
            </a:xfrm>
            <a:solidFill>
              <a:srgbClr val="FFFFFF"/>
            </a:solidFill>
          </p:grpSpPr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D5339A8E-31E5-48D3-8631-DD23ECA81273}"/>
                  </a:ext>
                </a:extLst>
              </p:cNvPr>
              <p:cNvSpPr/>
              <p:nvPr/>
            </p:nvSpPr>
            <p:spPr>
              <a:xfrm>
                <a:off x="-898071" y="1801520"/>
                <a:ext cx="515319" cy="31089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D6F2D969-D42F-314B-CEDC-2267A3D2AD21}"/>
                  </a:ext>
                </a:extLst>
              </p:cNvPr>
              <p:cNvSpPr/>
              <p:nvPr/>
            </p:nvSpPr>
            <p:spPr>
              <a:xfrm>
                <a:off x="-1042064" y="1801520"/>
                <a:ext cx="803304" cy="1085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B66DBC92-F22A-3DDC-3844-7D192D737D1E}"/>
                  </a:ext>
                </a:extLst>
              </p:cNvPr>
              <p:cNvSpPr/>
              <p:nvPr/>
            </p:nvSpPr>
            <p:spPr>
              <a:xfrm>
                <a:off x="-1042064" y="4808880"/>
                <a:ext cx="803304" cy="1085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</p:grpSp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C1FC7FCC-77F6-C1E2-F712-C2C1D6FE84B2}"/>
                </a:ext>
              </a:extLst>
            </p:cNvPr>
            <p:cNvGrpSpPr/>
            <p:nvPr/>
          </p:nvGrpSpPr>
          <p:grpSpPr>
            <a:xfrm>
              <a:off x="9615833" y="3294852"/>
              <a:ext cx="129690" cy="430343"/>
              <a:chOff x="-1042064" y="1801520"/>
              <a:chExt cx="803304" cy="3115920"/>
            </a:xfrm>
            <a:solidFill>
              <a:srgbClr val="FFFFFF"/>
            </a:solidFill>
          </p:grpSpPr>
          <p:sp>
            <p:nvSpPr>
              <p:cNvPr id="23" name="직사각형 22">
                <a:extLst>
                  <a:ext uri="{FF2B5EF4-FFF2-40B4-BE49-F238E27FC236}">
                    <a16:creationId xmlns:a16="http://schemas.microsoft.com/office/drawing/2014/main" id="{EF8D3F32-D6EA-9B76-08D1-511BA3E852B1}"/>
                  </a:ext>
                </a:extLst>
              </p:cNvPr>
              <p:cNvSpPr/>
              <p:nvPr/>
            </p:nvSpPr>
            <p:spPr>
              <a:xfrm>
                <a:off x="-898071" y="1801520"/>
                <a:ext cx="515319" cy="31089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  <p:sp>
            <p:nvSpPr>
              <p:cNvPr id="24" name="직사각형 23">
                <a:extLst>
                  <a:ext uri="{FF2B5EF4-FFF2-40B4-BE49-F238E27FC236}">
                    <a16:creationId xmlns:a16="http://schemas.microsoft.com/office/drawing/2014/main" id="{53B5AB89-76B6-6147-7745-851C7C54E26D}"/>
                  </a:ext>
                </a:extLst>
              </p:cNvPr>
              <p:cNvSpPr/>
              <p:nvPr/>
            </p:nvSpPr>
            <p:spPr>
              <a:xfrm>
                <a:off x="-1042064" y="1801520"/>
                <a:ext cx="803304" cy="1085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  <p:sp>
            <p:nvSpPr>
              <p:cNvPr id="25" name="직사각형 24">
                <a:extLst>
                  <a:ext uri="{FF2B5EF4-FFF2-40B4-BE49-F238E27FC236}">
                    <a16:creationId xmlns:a16="http://schemas.microsoft.com/office/drawing/2014/main" id="{19D5C36C-A48E-D23D-376A-DF4129C06C0A}"/>
                  </a:ext>
                </a:extLst>
              </p:cNvPr>
              <p:cNvSpPr/>
              <p:nvPr/>
            </p:nvSpPr>
            <p:spPr>
              <a:xfrm>
                <a:off x="-1042064" y="4808880"/>
                <a:ext cx="803304" cy="1085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</p:grp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FDC220B7-5F89-AA37-3A04-917A7BDA0BAE}"/>
                </a:ext>
              </a:extLst>
            </p:cNvPr>
            <p:cNvGrpSpPr/>
            <p:nvPr/>
          </p:nvGrpSpPr>
          <p:grpSpPr>
            <a:xfrm>
              <a:off x="9736822" y="3294852"/>
              <a:ext cx="129690" cy="430343"/>
              <a:chOff x="-1042064" y="1801520"/>
              <a:chExt cx="803304" cy="3115920"/>
            </a:xfrm>
            <a:solidFill>
              <a:srgbClr val="FFFFFF"/>
            </a:solidFill>
          </p:grpSpPr>
          <p:sp>
            <p:nvSpPr>
              <p:cNvPr id="27" name="직사각형 26">
                <a:extLst>
                  <a:ext uri="{FF2B5EF4-FFF2-40B4-BE49-F238E27FC236}">
                    <a16:creationId xmlns:a16="http://schemas.microsoft.com/office/drawing/2014/main" id="{DAA69AAF-BEFA-F1C6-3387-601FB63B49BB}"/>
                  </a:ext>
                </a:extLst>
              </p:cNvPr>
              <p:cNvSpPr/>
              <p:nvPr/>
            </p:nvSpPr>
            <p:spPr>
              <a:xfrm>
                <a:off x="-898071" y="1801520"/>
                <a:ext cx="515319" cy="31089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  <p:sp>
            <p:nvSpPr>
              <p:cNvPr id="28" name="직사각형 27">
                <a:extLst>
                  <a:ext uri="{FF2B5EF4-FFF2-40B4-BE49-F238E27FC236}">
                    <a16:creationId xmlns:a16="http://schemas.microsoft.com/office/drawing/2014/main" id="{F1CEAE87-4871-70B9-8299-6C75EE08B4C9}"/>
                  </a:ext>
                </a:extLst>
              </p:cNvPr>
              <p:cNvSpPr/>
              <p:nvPr/>
            </p:nvSpPr>
            <p:spPr>
              <a:xfrm>
                <a:off x="-1042064" y="1801520"/>
                <a:ext cx="803304" cy="1085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  <p:sp>
            <p:nvSpPr>
              <p:cNvPr id="29" name="직사각형 28">
                <a:extLst>
                  <a:ext uri="{FF2B5EF4-FFF2-40B4-BE49-F238E27FC236}">
                    <a16:creationId xmlns:a16="http://schemas.microsoft.com/office/drawing/2014/main" id="{355CBF12-2DF2-F384-78ED-592CF0DB9CD2}"/>
                  </a:ext>
                </a:extLst>
              </p:cNvPr>
              <p:cNvSpPr/>
              <p:nvPr/>
            </p:nvSpPr>
            <p:spPr>
              <a:xfrm>
                <a:off x="-1042064" y="4808880"/>
                <a:ext cx="803304" cy="1085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</p:grp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E8E77A-3319-2CF3-7FE7-6B8183769738}"/>
              </a:ext>
            </a:extLst>
          </p:cNvPr>
          <p:cNvGrpSpPr/>
          <p:nvPr/>
        </p:nvGrpSpPr>
        <p:grpSpPr>
          <a:xfrm>
            <a:off x="5881960" y="3772625"/>
            <a:ext cx="554302" cy="569826"/>
            <a:chOff x="5841709" y="3486875"/>
            <a:chExt cx="554302" cy="569826"/>
          </a:xfrm>
        </p:grpSpPr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462784FE-6DDB-756D-AC13-BCBF55C987F9}"/>
                </a:ext>
              </a:extLst>
            </p:cNvPr>
            <p:cNvSpPr/>
            <p:nvPr/>
          </p:nvSpPr>
          <p:spPr>
            <a:xfrm>
              <a:off x="5841709" y="3486875"/>
              <a:ext cx="554302" cy="569826"/>
            </a:xfrm>
            <a:prstGeom prst="roundRect">
              <a:avLst>
                <a:gd name="adj" fmla="val 6651"/>
              </a:avLst>
            </a:prstGeom>
            <a:solidFill>
              <a:srgbClr val="0C36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FDA00811-4203-8FAD-FCF4-419ACDB073BD}"/>
                </a:ext>
              </a:extLst>
            </p:cNvPr>
            <p:cNvGrpSpPr/>
            <p:nvPr/>
          </p:nvGrpSpPr>
          <p:grpSpPr>
            <a:xfrm>
              <a:off x="5993521" y="3556617"/>
              <a:ext cx="250679" cy="430343"/>
              <a:chOff x="5760044" y="3294852"/>
              <a:chExt cx="250679" cy="430343"/>
            </a:xfrm>
          </p:grpSpPr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7D98C763-2656-3B3E-2E0A-EDCC6832014F}"/>
                  </a:ext>
                </a:extLst>
              </p:cNvPr>
              <p:cNvGrpSpPr/>
              <p:nvPr/>
            </p:nvGrpSpPr>
            <p:grpSpPr>
              <a:xfrm>
                <a:off x="5760044" y="3294852"/>
                <a:ext cx="129690" cy="430343"/>
                <a:chOff x="-1042064" y="1801520"/>
                <a:chExt cx="803304" cy="3115920"/>
              </a:xfrm>
              <a:solidFill>
                <a:srgbClr val="FFFFFF"/>
              </a:solidFill>
            </p:grpSpPr>
            <p:sp>
              <p:nvSpPr>
                <p:cNvPr id="34" name="직사각형 33">
                  <a:extLst>
                    <a:ext uri="{FF2B5EF4-FFF2-40B4-BE49-F238E27FC236}">
                      <a16:creationId xmlns:a16="http://schemas.microsoft.com/office/drawing/2014/main" id="{04CDE416-C899-5979-FB8E-B8C281E9AAB7}"/>
                    </a:ext>
                  </a:extLst>
                </p:cNvPr>
                <p:cNvSpPr/>
                <p:nvPr/>
              </p:nvSpPr>
              <p:spPr>
                <a:xfrm>
                  <a:off x="-898071" y="1801520"/>
                  <a:ext cx="515319" cy="31089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D4F4F3"/>
                    </a:solidFill>
                  </a:endParaRPr>
                </a:p>
              </p:txBody>
            </p:sp>
            <p:sp>
              <p:nvSpPr>
                <p:cNvPr id="35" name="직사각형 34">
                  <a:extLst>
                    <a:ext uri="{FF2B5EF4-FFF2-40B4-BE49-F238E27FC236}">
                      <a16:creationId xmlns:a16="http://schemas.microsoft.com/office/drawing/2014/main" id="{B7A32707-045A-C2C7-50C2-B65C55C77950}"/>
                    </a:ext>
                  </a:extLst>
                </p:cNvPr>
                <p:cNvSpPr/>
                <p:nvPr/>
              </p:nvSpPr>
              <p:spPr>
                <a:xfrm>
                  <a:off x="-1042064" y="1801520"/>
                  <a:ext cx="803304" cy="1085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D4F4F3"/>
                    </a:solidFill>
                  </a:endParaRPr>
                </a:p>
              </p:txBody>
            </p:sp>
            <p:sp>
              <p:nvSpPr>
                <p:cNvPr id="36" name="직사각형 35">
                  <a:extLst>
                    <a:ext uri="{FF2B5EF4-FFF2-40B4-BE49-F238E27FC236}">
                      <a16:creationId xmlns:a16="http://schemas.microsoft.com/office/drawing/2014/main" id="{FE7F04C2-D479-40B1-BBC2-31A5DE10748F}"/>
                    </a:ext>
                  </a:extLst>
                </p:cNvPr>
                <p:cNvSpPr/>
                <p:nvPr/>
              </p:nvSpPr>
              <p:spPr>
                <a:xfrm>
                  <a:off x="-1042064" y="4808880"/>
                  <a:ext cx="803304" cy="1085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D4F4F3"/>
                    </a:solidFill>
                  </a:endParaRPr>
                </a:p>
              </p:txBody>
            </p:sp>
          </p:grpSp>
          <p:grpSp>
            <p:nvGrpSpPr>
              <p:cNvPr id="37" name="그룹 36">
                <a:extLst>
                  <a:ext uri="{FF2B5EF4-FFF2-40B4-BE49-F238E27FC236}">
                    <a16:creationId xmlns:a16="http://schemas.microsoft.com/office/drawing/2014/main" id="{8D4A77A5-15F4-85C3-1EF1-E8BB5D3AC53D}"/>
                  </a:ext>
                </a:extLst>
              </p:cNvPr>
              <p:cNvGrpSpPr/>
              <p:nvPr/>
            </p:nvGrpSpPr>
            <p:grpSpPr>
              <a:xfrm>
                <a:off x="5881033" y="3294852"/>
                <a:ext cx="129690" cy="430343"/>
                <a:chOff x="-1042064" y="1801520"/>
                <a:chExt cx="803304" cy="3115920"/>
              </a:xfrm>
              <a:solidFill>
                <a:srgbClr val="FFFFFF"/>
              </a:solidFill>
            </p:grpSpPr>
            <p:sp>
              <p:nvSpPr>
                <p:cNvPr id="38" name="직사각형 37">
                  <a:extLst>
                    <a:ext uri="{FF2B5EF4-FFF2-40B4-BE49-F238E27FC236}">
                      <a16:creationId xmlns:a16="http://schemas.microsoft.com/office/drawing/2014/main" id="{50A89008-E770-002E-2763-B3F6EBC18D0C}"/>
                    </a:ext>
                  </a:extLst>
                </p:cNvPr>
                <p:cNvSpPr/>
                <p:nvPr/>
              </p:nvSpPr>
              <p:spPr>
                <a:xfrm>
                  <a:off x="-898071" y="1801520"/>
                  <a:ext cx="515319" cy="31089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D4F4F3"/>
                    </a:solidFill>
                  </a:endParaRPr>
                </a:p>
              </p:txBody>
            </p:sp>
            <p:sp>
              <p:nvSpPr>
                <p:cNvPr id="39" name="직사각형 38">
                  <a:extLst>
                    <a:ext uri="{FF2B5EF4-FFF2-40B4-BE49-F238E27FC236}">
                      <a16:creationId xmlns:a16="http://schemas.microsoft.com/office/drawing/2014/main" id="{E9E0FBF6-B1B5-F64C-AB14-FD4B067B9DDD}"/>
                    </a:ext>
                  </a:extLst>
                </p:cNvPr>
                <p:cNvSpPr/>
                <p:nvPr/>
              </p:nvSpPr>
              <p:spPr>
                <a:xfrm>
                  <a:off x="-1042064" y="1801520"/>
                  <a:ext cx="803304" cy="1085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D4F4F3"/>
                    </a:solidFill>
                  </a:endParaRPr>
                </a:p>
              </p:txBody>
            </p:sp>
            <p:sp>
              <p:nvSpPr>
                <p:cNvPr id="40" name="직사각형 39">
                  <a:extLst>
                    <a:ext uri="{FF2B5EF4-FFF2-40B4-BE49-F238E27FC236}">
                      <a16:creationId xmlns:a16="http://schemas.microsoft.com/office/drawing/2014/main" id="{3DDAEF69-A84B-A4FA-28C9-FB947088EEF9}"/>
                    </a:ext>
                  </a:extLst>
                </p:cNvPr>
                <p:cNvSpPr/>
                <p:nvPr/>
              </p:nvSpPr>
              <p:spPr>
                <a:xfrm>
                  <a:off x="-1042064" y="4808880"/>
                  <a:ext cx="803304" cy="1085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D4F4F3"/>
                    </a:solidFill>
                  </a:endParaRPr>
                </a:p>
              </p:txBody>
            </p:sp>
          </p:grpSp>
        </p:grpSp>
      </p:grp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BB6CAEE5-1DB4-056B-C362-1DF7FB5B2D3D}"/>
              </a:ext>
            </a:extLst>
          </p:cNvPr>
          <p:cNvGrpSpPr/>
          <p:nvPr/>
        </p:nvGrpSpPr>
        <p:grpSpPr>
          <a:xfrm>
            <a:off x="2708642" y="3772625"/>
            <a:ext cx="554302" cy="569826"/>
            <a:chOff x="1504951" y="3486875"/>
            <a:chExt cx="554302" cy="569826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970C6425-7BC5-3FEE-74D1-069257433A04}"/>
                </a:ext>
              </a:extLst>
            </p:cNvPr>
            <p:cNvSpPr/>
            <p:nvPr/>
          </p:nvSpPr>
          <p:spPr>
            <a:xfrm>
              <a:off x="1504951" y="3486875"/>
              <a:ext cx="554302" cy="569826"/>
            </a:xfrm>
            <a:prstGeom prst="roundRect">
              <a:avLst>
                <a:gd name="adj" fmla="val 6651"/>
              </a:avLst>
            </a:prstGeom>
            <a:solidFill>
              <a:srgbClr val="0C36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3B38DEBC-4858-0173-6EF4-25A30E8D46B7}"/>
                </a:ext>
              </a:extLst>
            </p:cNvPr>
            <p:cNvGrpSpPr/>
            <p:nvPr/>
          </p:nvGrpSpPr>
          <p:grpSpPr>
            <a:xfrm>
              <a:off x="1722032" y="3556617"/>
              <a:ext cx="129690" cy="430343"/>
              <a:chOff x="-1042064" y="1801520"/>
              <a:chExt cx="803304" cy="3115920"/>
            </a:xfrm>
            <a:solidFill>
              <a:srgbClr val="FFFFFF"/>
            </a:solidFill>
          </p:grpSpPr>
          <p:sp>
            <p:nvSpPr>
              <p:cNvPr id="51" name="직사각형 50">
                <a:extLst>
                  <a:ext uri="{FF2B5EF4-FFF2-40B4-BE49-F238E27FC236}">
                    <a16:creationId xmlns:a16="http://schemas.microsoft.com/office/drawing/2014/main" id="{2FE79C4A-A698-5985-960E-D247138A0EEF}"/>
                  </a:ext>
                </a:extLst>
              </p:cNvPr>
              <p:cNvSpPr/>
              <p:nvPr/>
            </p:nvSpPr>
            <p:spPr>
              <a:xfrm>
                <a:off x="-898071" y="1801520"/>
                <a:ext cx="515319" cy="31089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  <p:sp>
            <p:nvSpPr>
              <p:cNvPr id="52" name="직사각형 51">
                <a:extLst>
                  <a:ext uri="{FF2B5EF4-FFF2-40B4-BE49-F238E27FC236}">
                    <a16:creationId xmlns:a16="http://schemas.microsoft.com/office/drawing/2014/main" id="{1DD337F7-4AD9-EBFE-AA29-084D1FFD8F3C}"/>
                  </a:ext>
                </a:extLst>
              </p:cNvPr>
              <p:cNvSpPr/>
              <p:nvPr/>
            </p:nvSpPr>
            <p:spPr>
              <a:xfrm>
                <a:off x="-1042064" y="1801520"/>
                <a:ext cx="803304" cy="1085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  <p:sp>
            <p:nvSpPr>
              <p:cNvPr id="53" name="직사각형 52">
                <a:extLst>
                  <a:ext uri="{FF2B5EF4-FFF2-40B4-BE49-F238E27FC236}">
                    <a16:creationId xmlns:a16="http://schemas.microsoft.com/office/drawing/2014/main" id="{464832E4-C24A-240F-8BA8-CDE5385A0E6A}"/>
                  </a:ext>
                </a:extLst>
              </p:cNvPr>
              <p:cNvSpPr/>
              <p:nvPr/>
            </p:nvSpPr>
            <p:spPr>
              <a:xfrm>
                <a:off x="-1042064" y="4808880"/>
                <a:ext cx="803304" cy="1085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D4F4F3"/>
                  </a:solidFill>
                </a:endParaRPr>
              </a:p>
            </p:txBody>
          </p:sp>
        </p:grpSp>
      </p:grpSp>
      <p:sp>
        <p:nvSpPr>
          <p:cNvPr id="61" name="TextBox 8">
            <a:extLst>
              <a:ext uri="{FF2B5EF4-FFF2-40B4-BE49-F238E27FC236}">
                <a16:creationId xmlns:a16="http://schemas.microsoft.com/office/drawing/2014/main" id="{9069ED47-E8FF-DBDA-CA64-A02E5BBD2E40}"/>
              </a:ext>
            </a:extLst>
          </p:cNvPr>
          <p:cNvSpPr txBox="1"/>
          <p:nvPr/>
        </p:nvSpPr>
        <p:spPr>
          <a:xfrm>
            <a:off x="1778595" y="4746100"/>
            <a:ext cx="2414397" cy="79489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/>
            <a:r>
              <a:rPr lang="ko-KR" altLang="en-US" sz="2400" dirty="0"/>
              <a:t>화장품 안전성</a:t>
            </a:r>
            <a:endParaRPr lang="en-US" altLang="ko-KR" sz="2400" dirty="0"/>
          </a:p>
          <a:p>
            <a:pPr algn="ctr"/>
            <a:r>
              <a:rPr lang="ko-KR" altLang="en-US" sz="2400" dirty="0"/>
              <a:t>평가 제도 기반 마련</a:t>
            </a:r>
          </a:p>
        </p:txBody>
      </p:sp>
      <p:sp>
        <p:nvSpPr>
          <p:cNvPr id="62" name="TextBox 8">
            <a:extLst>
              <a:ext uri="{FF2B5EF4-FFF2-40B4-BE49-F238E27FC236}">
                <a16:creationId xmlns:a16="http://schemas.microsoft.com/office/drawing/2014/main" id="{B9EE995F-5E5A-58DF-759F-19075CFD8991}"/>
              </a:ext>
            </a:extLst>
          </p:cNvPr>
          <p:cNvSpPr txBox="1"/>
          <p:nvPr/>
        </p:nvSpPr>
        <p:spPr>
          <a:xfrm>
            <a:off x="4905545" y="4746100"/>
            <a:ext cx="2507132" cy="120116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/>
            <a:r>
              <a:rPr lang="en-US" altLang="ko-KR" sz="2400" dirty="0"/>
              <a:t>e-</a:t>
            </a:r>
            <a:r>
              <a:rPr lang="ko-KR" altLang="en-US" sz="2400" dirty="0"/>
              <a:t>라벨을 통한</a:t>
            </a:r>
            <a:endParaRPr lang="en-US" altLang="ko-KR" sz="2400" dirty="0"/>
          </a:p>
          <a:p>
            <a:pPr algn="ctr"/>
            <a:r>
              <a:rPr lang="ko-KR" altLang="en-US" sz="2400" dirty="0"/>
              <a:t>안전 안심정보 제공 확대</a:t>
            </a:r>
          </a:p>
        </p:txBody>
      </p:sp>
      <p:sp>
        <p:nvSpPr>
          <p:cNvPr id="63" name="TextBox 8">
            <a:extLst>
              <a:ext uri="{FF2B5EF4-FFF2-40B4-BE49-F238E27FC236}">
                <a16:creationId xmlns:a16="http://schemas.microsoft.com/office/drawing/2014/main" id="{5CE18778-CFB1-B4B2-AC9C-F449D2672011}"/>
              </a:ext>
            </a:extLst>
          </p:cNvPr>
          <p:cNvSpPr txBox="1"/>
          <p:nvPr/>
        </p:nvSpPr>
        <p:spPr>
          <a:xfrm>
            <a:off x="8125231" y="4746100"/>
            <a:ext cx="2414397" cy="120116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/>
            <a:r>
              <a:rPr lang="ko-KR" altLang="en-US" sz="2400" dirty="0"/>
              <a:t>위조화장품 대응 등 화장품 경쟁력 강화 협력체계 구축</a:t>
            </a:r>
          </a:p>
        </p:txBody>
      </p:sp>
    </p:spTree>
    <p:extLst>
      <p:ext uri="{BB962C8B-B14F-4D97-AF65-F5344CB8AC3E}">
        <p14:creationId xmlns:p14="http://schemas.microsoft.com/office/powerpoint/2010/main" val="2333309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3E26D194-9FA2-98E8-01AD-65BE0DA99888}"/>
              </a:ext>
            </a:extLst>
          </p:cNvPr>
          <p:cNvSpPr/>
          <p:nvPr/>
        </p:nvSpPr>
        <p:spPr>
          <a:xfrm>
            <a:off x="371475" y="3958569"/>
            <a:ext cx="11412538" cy="619692"/>
          </a:xfrm>
          <a:prstGeom prst="roundRect">
            <a:avLst>
              <a:gd name="adj" fmla="val 15937"/>
            </a:avLst>
          </a:prstGeom>
          <a:solidFill>
            <a:schemeClr val="bg1"/>
          </a:solidFill>
          <a:ln w="25400">
            <a:gradFill>
              <a:gsLst>
                <a:gs pos="0">
                  <a:srgbClr val="36AFAC"/>
                </a:gs>
                <a:gs pos="100000">
                  <a:srgbClr val="247690"/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53013D78-4733-C862-8EAA-3710CFAACF14}"/>
              </a:ext>
            </a:extLst>
          </p:cNvPr>
          <p:cNvSpPr/>
          <p:nvPr/>
        </p:nvSpPr>
        <p:spPr>
          <a:xfrm>
            <a:off x="371475" y="4669536"/>
            <a:ext cx="11412538" cy="1116902"/>
          </a:xfrm>
          <a:prstGeom prst="roundRect">
            <a:avLst>
              <a:gd name="adj" fmla="val 8349"/>
            </a:avLst>
          </a:prstGeom>
          <a:solidFill>
            <a:schemeClr val="bg1"/>
          </a:solidFill>
          <a:ln w="25400">
            <a:gradFill>
              <a:gsLst>
                <a:gs pos="0">
                  <a:srgbClr val="36AFAC"/>
                </a:gs>
                <a:gs pos="100000">
                  <a:srgbClr val="247690"/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1576E820-E694-842A-BE93-A74F4AC50A58}"/>
              </a:ext>
            </a:extLst>
          </p:cNvPr>
          <p:cNvSpPr/>
          <p:nvPr/>
        </p:nvSpPr>
        <p:spPr>
          <a:xfrm>
            <a:off x="371475" y="5848350"/>
            <a:ext cx="11412538" cy="866267"/>
          </a:xfrm>
          <a:prstGeom prst="roundRect">
            <a:avLst>
              <a:gd name="adj" fmla="val 9950"/>
            </a:avLst>
          </a:prstGeom>
          <a:solidFill>
            <a:schemeClr val="bg1"/>
          </a:solidFill>
          <a:ln w="25400">
            <a:gradFill>
              <a:gsLst>
                <a:gs pos="0">
                  <a:srgbClr val="36AFAC"/>
                </a:gs>
                <a:gs pos="100000">
                  <a:srgbClr val="247690"/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061F84F-DF75-29D4-8876-64E97A20866E}"/>
              </a:ext>
            </a:extLst>
          </p:cNvPr>
          <p:cNvSpPr/>
          <p:nvPr/>
        </p:nvSpPr>
        <p:spPr>
          <a:xfrm>
            <a:off x="371475" y="2118360"/>
            <a:ext cx="11412538" cy="1783080"/>
          </a:xfrm>
          <a:prstGeom prst="roundRect">
            <a:avLst>
              <a:gd name="adj" fmla="val 5145"/>
            </a:avLst>
          </a:prstGeom>
          <a:solidFill>
            <a:schemeClr val="bg1"/>
          </a:solidFill>
          <a:ln w="25400">
            <a:gradFill>
              <a:gsLst>
                <a:gs pos="0">
                  <a:srgbClr val="36AFAC"/>
                </a:gs>
                <a:gs pos="100000">
                  <a:srgbClr val="247690"/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A16C94D8-6B7C-4F1D-B607-0056A681DB60}"/>
              </a:ext>
            </a:extLst>
          </p:cNvPr>
          <p:cNvSpPr txBox="1"/>
          <p:nvPr/>
        </p:nvSpPr>
        <p:spPr>
          <a:xfrm>
            <a:off x="859155" y="181321"/>
            <a:ext cx="477586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ko-KR" altLang="en-US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안전성 평가 제도 기반 마련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2A6A36-96D9-A609-EC4C-22E6108DC692}"/>
              </a:ext>
            </a:extLst>
          </p:cNvPr>
          <p:cNvSpPr txBox="1"/>
          <p:nvPr/>
        </p:nvSpPr>
        <p:spPr>
          <a:xfrm>
            <a:off x="1283103" y="2993051"/>
            <a:ext cx="2281394" cy="73674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en-US" altLang="ko-KR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※</a:t>
            </a:r>
            <a:r>
              <a:rPr lang="ko-KR" altLang="en-US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「화장품법」 개정안 주요내용</a:t>
            </a:r>
            <a:endParaRPr lang="en-US" altLang="ko-KR" dirty="0"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r>
              <a:rPr lang="en-US" altLang="ko-KR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</a:t>
            </a:r>
            <a:r>
              <a:rPr lang="en-US" altLang="ko-KR" sz="1050" b="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- </a:t>
            </a:r>
            <a:r>
              <a:rPr lang="ko-KR" altLang="en-US" sz="1050" b="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화장품 안전성 평가 제도 도입</a:t>
            </a:r>
            <a:endParaRPr lang="en-US" altLang="ko-KR" sz="1050" b="0" dirty="0"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r>
              <a:rPr lang="en-US" altLang="ko-KR" sz="1050" b="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- </a:t>
            </a:r>
            <a:r>
              <a:rPr lang="ko-KR" altLang="en-US" sz="1050" b="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화장품 안전정보센터 지정</a:t>
            </a:r>
            <a:endParaRPr lang="en-US" altLang="ko-KR" sz="1050" b="0" dirty="0"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r>
              <a:rPr lang="en-US" altLang="ko-KR" sz="1050" b="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- </a:t>
            </a:r>
            <a:r>
              <a:rPr lang="ko-KR" altLang="en-US" sz="1050" b="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화장품통합정보시스템 구축</a:t>
            </a:r>
            <a:r>
              <a:rPr lang="en-US" altLang="ko-KR" sz="1050" b="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050" b="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운영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8EB980E-6D23-1B7F-B048-20CB37A725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3BD2F30-D53F-F3E6-52F4-69E697987777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23" name="화살표: 오른쪽 22">
            <a:extLst>
              <a:ext uri="{FF2B5EF4-FFF2-40B4-BE49-F238E27FC236}">
                <a16:creationId xmlns:a16="http://schemas.microsoft.com/office/drawing/2014/main" id="{F314C6C6-3232-6C84-2EC5-AE92BD941BFC}"/>
              </a:ext>
            </a:extLst>
          </p:cNvPr>
          <p:cNvSpPr/>
          <p:nvPr/>
        </p:nvSpPr>
        <p:spPr>
          <a:xfrm>
            <a:off x="0" y="1716619"/>
            <a:ext cx="12024360" cy="426720"/>
          </a:xfrm>
          <a:prstGeom prst="rightArrow">
            <a:avLst/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4" name="화살표: 오른쪽 23">
            <a:extLst>
              <a:ext uri="{FF2B5EF4-FFF2-40B4-BE49-F238E27FC236}">
                <a16:creationId xmlns:a16="http://schemas.microsoft.com/office/drawing/2014/main" id="{0FEBC144-6EED-A376-BFEB-1B79B89B8728}"/>
              </a:ext>
            </a:extLst>
          </p:cNvPr>
          <p:cNvSpPr/>
          <p:nvPr/>
        </p:nvSpPr>
        <p:spPr>
          <a:xfrm>
            <a:off x="6106160" y="1716619"/>
            <a:ext cx="5917144" cy="426720"/>
          </a:xfrm>
          <a:prstGeom prst="rightArrow">
            <a:avLst/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7E9CEEEB-1A47-A793-2456-FE24F72545B6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id="{6215A53E-A19B-11E8-955E-7FB1929690B9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03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A703B1C4-AA76-FF00-BF6C-58AC6C74456A}"/>
              </a:ext>
            </a:extLst>
          </p:cNvPr>
          <p:cNvSpPr/>
          <p:nvPr/>
        </p:nvSpPr>
        <p:spPr>
          <a:xfrm>
            <a:off x="228104" y="1502128"/>
            <a:ext cx="849988" cy="849988"/>
          </a:xfrm>
          <a:prstGeom prst="ellipse">
            <a:avLst/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1EAAD2AE-7878-25DC-7656-B517A9F0AB8C}"/>
              </a:ext>
            </a:extLst>
          </p:cNvPr>
          <p:cNvSpPr/>
          <p:nvPr/>
        </p:nvSpPr>
        <p:spPr>
          <a:xfrm>
            <a:off x="5596286" y="1502128"/>
            <a:ext cx="849988" cy="849988"/>
          </a:xfrm>
          <a:prstGeom prst="ellipse">
            <a:avLst/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D00941-DFE3-F740-1F8C-412F7AE123E7}"/>
              </a:ext>
            </a:extLst>
          </p:cNvPr>
          <p:cNvSpPr txBox="1"/>
          <p:nvPr/>
        </p:nvSpPr>
        <p:spPr>
          <a:xfrm>
            <a:off x="310515" y="1792430"/>
            <a:ext cx="141737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r>
              <a:rPr lang="en-US" altLang="ko-KR" sz="1800" dirty="0">
                <a:solidFill>
                  <a:schemeClr val="bg1"/>
                </a:solidFill>
              </a:rPr>
              <a:t>’25</a:t>
            </a:r>
            <a:r>
              <a:rPr lang="ko-KR" altLang="en-US" sz="1200" dirty="0">
                <a:solidFill>
                  <a:schemeClr val="bg1"/>
                </a:solidFill>
              </a:rPr>
              <a:t>년까지</a:t>
            </a:r>
            <a:endParaRPr lang="ko-KR" altLang="en-US" sz="18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2A0B6A-6F65-0B97-7B24-1EB52782E171}"/>
              </a:ext>
            </a:extLst>
          </p:cNvPr>
          <p:cNvSpPr txBox="1"/>
          <p:nvPr/>
        </p:nvSpPr>
        <p:spPr>
          <a:xfrm>
            <a:off x="5680558" y="1792430"/>
            <a:ext cx="112129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r>
              <a:rPr lang="en-US" altLang="ko-KR" dirty="0"/>
              <a:t>’26</a:t>
            </a:r>
            <a:r>
              <a:rPr lang="ko-KR" altLang="en-US" sz="1200" dirty="0"/>
              <a:t>년부터</a:t>
            </a: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DAA02612-AB06-4420-5729-636DABEA39C4}"/>
              </a:ext>
            </a:extLst>
          </p:cNvPr>
          <p:cNvSpPr/>
          <p:nvPr/>
        </p:nvSpPr>
        <p:spPr>
          <a:xfrm>
            <a:off x="371476" y="172720"/>
            <a:ext cx="375562" cy="386080"/>
          </a:xfrm>
          <a:prstGeom prst="roundRect">
            <a:avLst>
              <a:gd name="adj" fmla="val 6651"/>
            </a:avLst>
          </a:prstGeom>
          <a:solidFill>
            <a:srgbClr val="214F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B825AD91-55FE-D14C-B5BF-04FDBA60D8A7}"/>
              </a:ext>
            </a:extLst>
          </p:cNvPr>
          <p:cNvGrpSpPr/>
          <p:nvPr/>
        </p:nvGrpSpPr>
        <p:grpSpPr>
          <a:xfrm>
            <a:off x="51532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715B85D6-F016-9F17-3059-38F1874E35BF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CEB05A44-98FC-BA04-A257-147BD9A75361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823F8C95-DFFB-860B-C8D0-1BB585056B8F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123" name="그룹 122">
            <a:extLst>
              <a:ext uri="{FF2B5EF4-FFF2-40B4-BE49-F238E27FC236}">
                <a16:creationId xmlns:a16="http://schemas.microsoft.com/office/drawing/2014/main" id="{7BC3D64D-447E-D217-4746-48A2D7105613}"/>
              </a:ext>
            </a:extLst>
          </p:cNvPr>
          <p:cNvGrpSpPr/>
          <p:nvPr/>
        </p:nvGrpSpPr>
        <p:grpSpPr>
          <a:xfrm>
            <a:off x="1041701" y="2266485"/>
            <a:ext cx="4241800" cy="226729"/>
            <a:chOff x="787400" y="2477535"/>
            <a:chExt cx="4241800" cy="22672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63ED7E6-8C4B-8A03-8008-CC706A2D6059}"/>
                </a:ext>
              </a:extLst>
            </p:cNvPr>
            <p:cNvSpPr txBox="1"/>
            <p:nvPr/>
          </p:nvSpPr>
          <p:spPr>
            <a:xfrm>
              <a:off x="994081" y="2477535"/>
              <a:ext cx="4035119" cy="22672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화장품 안전성 평가제 국내 도입 추진</a:t>
              </a:r>
            </a:p>
          </p:txBody>
        </p:sp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98423B48-1BB9-EB20-F4E8-8EC0AAF9F71A}"/>
                </a:ext>
              </a:extLst>
            </p:cNvPr>
            <p:cNvGrpSpPr/>
            <p:nvPr/>
          </p:nvGrpSpPr>
          <p:grpSpPr>
            <a:xfrm>
              <a:off x="787400" y="2524996"/>
              <a:ext cx="127000" cy="127000"/>
              <a:chOff x="787400" y="2378710"/>
              <a:chExt cx="127000" cy="127000"/>
            </a:xfrm>
          </p:grpSpPr>
          <p:sp>
            <p:nvSpPr>
              <p:cNvPr id="37" name="타원 36">
                <a:extLst>
                  <a:ext uri="{FF2B5EF4-FFF2-40B4-BE49-F238E27FC236}">
                    <a16:creationId xmlns:a16="http://schemas.microsoft.com/office/drawing/2014/main" id="{6EBAF958-89C0-9475-2AD5-B3ECF9053149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44" name="L 도형 43">
                <a:extLst>
                  <a:ext uri="{FF2B5EF4-FFF2-40B4-BE49-F238E27FC236}">
                    <a16:creationId xmlns:a16="http://schemas.microsoft.com/office/drawing/2014/main" id="{DC9A75FD-B9DC-3683-60A9-F9B084909168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76B3A38B-8210-185B-1B7D-B8AB59A66C78}"/>
              </a:ext>
            </a:extLst>
          </p:cNvPr>
          <p:cNvSpPr txBox="1"/>
          <p:nvPr/>
        </p:nvSpPr>
        <p:spPr>
          <a:xfrm>
            <a:off x="6842662" y="2247433"/>
            <a:ext cx="4035119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안전성 평가 제도 도입 및 단계적 시행</a:t>
            </a:r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B3D8F486-5BDB-BE14-3E23-D885D355633D}"/>
              </a:ext>
            </a:extLst>
          </p:cNvPr>
          <p:cNvGrpSpPr/>
          <p:nvPr/>
        </p:nvGrpSpPr>
        <p:grpSpPr>
          <a:xfrm>
            <a:off x="6626638" y="2313488"/>
            <a:ext cx="127000" cy="127000"/>
            <a:chOff x="787400" y="2378710"/>
            <a:chExt cx="127000" cy="127000"/>
          </a:xfrm>
        </p:grpSpPr>
        <p:sp>
          <p:nvSpPr>
            <p:cNvPr id="47" name="타원 46">
              <a:extLst>
                <a:ext uri="{FF2B5EF4-FFF2-40B4-BE49-F238E27FC236}">
                  <a16:creationId xmlns:a16="http://schemas.microsoft.com/office/drawing/2014/main" id="{6A140A1C-6896-EDE1-97FA-6C89FE575563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  <p:sp>
          <p:nvSpPr>
            <p:cNvPr id="48" name="L 도형 47">
              <a:extLst>
                <a:ext uri="{FF2B5EF4-FFF2-40B4-BE49-F238E27FC236}">
                  <a16:creationId xmlns:a16="http://schemas.microsoft.com/office/drawing/2014/main" id="{4548BEDE-6DB7-443A-2283-75822C61DF55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DF5053CE-8BA1-82EC-A8C2-899AA2D350DF}"/>
              </a:ext>
            </a:extLst>
          </p:cNvPr>
          <p:cNvSpPr/>
          <p:nvPr/>
        </p:nvSpPr>
        <p:spPr>
          <a:xfrm>
            <a:off x="1467104" y="977186"/>
            <a:ext cx="9257792" cy="426720"/>
          </a:xfrm>
          <a:prstGeom prst="roundRect">
            <a:avLst>
              <a:gd name="adj" fmla="val 50000"/>
            </a:avLst>
          </a:prstGeom>
          <a:solidFill>
            <a:srgbClr val="EDE2F6">
              <a:alpha val="67843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DF2A1BD-BFDF-9290-E965-9180091BC8FB}"/>
              </a:ext>
            </a:extLst>
          </p:cNvPr>
          <p:cNvSpPr txBox="1"/>
          <p:nvPr/>
        </p:nvSpPr>
        <p:spPr>
          <a:xfrm>
            <a:off x="1296774" y="2761053"/>
            <a:ext cx="2994669" cy="17004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en-US" altLang="ko-KR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* ’25.11.20 </a:t>
            </a:r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상임위 통과</a:t>
            </a:r>
            <a:r>
              <a:rPr lang="en-US" altLang="ko-KR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. `25.12.30 </a:t>
            </a:r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법</a:t>
            </a:r>
            <a:r>
              <a:rPr lang="en-US" altLang="ko-KR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</a:t>
            </a:r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개정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B0E49E-397E-7491-D1E6-4832B7CDC579}"/>
              </a:ext>
            </a:extLst>
          </p:cNvPr>
          <p:cNvSpPr txBox="1"/>
          <p:nvPr/>
        </p:nvSpPr>
        <p:spPr>
          <a:xfrm>
            <a:off x="2105660" y="996230"/>
            <a:ext cx="798068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ko-KR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[ </a:t>
            </a:r>
            <a:r>
              <a:rPr lang="ko-KR" altLang="en-US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국민 안전과 지원을 동시에</a:t>
            </a:r>
            <a:r>
              <a:rPr lang="en-US" altLang="ko-KR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, </a:t>
            </a:r>
            <a:r>
              <a:rPr lang="ko-KR" altLang="en-US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안전성 평가 인프라 구축 </a:t>
            </a:r>
            <a:r>
              <a:rPr lang="en-US" altLang="ko-KR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]</a:t>
            </a:r>
            <a:endParaRPr lang="ko-KR" altLang="en-US" sz="2400" dirty="0">
              <a:solidFill>
                <a:srgbClr val="572F91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</p:txBody>
      </p: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3615547A-8207-1158-A0B6-D0917AD80F27}"/>
              </a:ext>
            </a:extLst>
          </p:cNvPr>
          <p:cNvGrpSpPr/>
          <p:nvPr/>
        </p:nvGrpSpPr>
        <p:grpSpPr>
          <a:xfrm>
            <a:off x="1207843" y="2543288"/>
            <a:ext cx="3367041" cy="194349"/>
            <a:chOff x="883060" y="2861087"/>
            <a:chExt cx="3367041" cy="19434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A48A1C-0B10-C778-95D3-20A0CD9574EA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「화장품법」 개정안 발의</a:t>
              </a:r>
              <a:r>
                <a:rPr lang="en-US" altLang="ko-KR" sz="11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(’25.6.30)</a:t>
              </a:r>
              <a:endParaRPr lang="ko-KR" altLang="en-US" sz="120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  <p:sp>
          <p:nvSpPr>
            <p:cNvPr id="51" name="L 도형 50">
              <a:extLst>
                <a:ext uri="{FF2B5EF4-FFF2-40B4-BE49-F238E27FC236}">
                  <a16:creationId xmlns:a16="http://schemas.microsoft.com/office/drawing/2014/main" id="{45E93990-56BD-04C2-3A2A-E77EA9569970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290698DA-63F3-2531-6841-C01A4725E923}"/>
              </a:ext>
            </a:extLst>
          </p:cNvPr>
          <p:cNvGrpSpPr/>
          <p:nvPr/>
        </p:nvGrpSpPr>
        <p:grpSpPr>
          <a:xfrm>
            <a:off x="1041701" y="4155051"/>
            <a:ext cx="4241800" cy="226729"/>
            <a:chOff x="787400" y="4331196"/>
            <a:chExt cx="4241800" cy="226729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DB58653-D548-F521-91D0-1831B2C4088C}"/>
                </a:ext>
              </a:extLst>
            </p:cNvPr>
            <p:cNvSpPr txBox="1"/>
            <p:nvPr/>
          </p:nvSpPr>
          <p:spPr>
            <a:xfrm>
              <a:off x="994081" y="4331196"/>
              <a:ext cx="4035119" cy="22672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(</a:t>
              </a:r>
              <a:r>
                <a: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신설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)</a:t>
              </a:r>
            </a:p>
          </p:txBody>
        </p: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AA2F5FE4-AA92-6E27-32E2-499F9B5C9229}"/>
                </a:ext>
              </a:extLst>
            </p:cNvPr>
            <p:cNvGrpSpPr/>
            <p:nvPr/>
          </p:nvGrpSpPr>
          <p:grpSpPr>
            <a:xfrm>
              <a:off x="787400" y="4380501"/>
              <a:ext cx="127000" cy="127000"/>
              <a:chOff x="787400" y="2378710"/>
              <a:chExt cx="127000" cy="127000"/>
            </a:xfrm>
          </p:grpSpPr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A05E948D-771E-F54C-388A-D92B5A382A34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55" name="L 도형 54">
                <a:extLst>
                  <a:ext uri="{FF2B5EF4-FFF2-40B4-BE49-F238E27FC236}">
                    <a16:creationId xmlns:a16="http://schemas.microsoft.com/office/drawing/2014/main" id="{9FCB03E8-6F3D-5595-3C00-3A4B88C5DB64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F83E6679-4901-0E5F-48DF-B41D790551BA}"/>
              </a:ext>
            </a:extLst>
          </p:cNvPr>
          <p:cNvGrpSpPr/>
          <p:nvPr/>
        </p:nvGrpSpPr>
        <p:grpSpPr>
          <a:xfrm>
            <a:off x="6827883" y="2539861"/>
            <a:ext cx="3367041" cy="194349"/>
            <a:chOff x="7026875" y="2861087"/>
            <a:chExt cx="3367041" cy="194349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696853C-F3AD-4BEF-38F8-9D782818809F}"/>
                </a:ext>
              </a:extLst>
            </p:cNvPr>
            <p:cNvSpPr txBox="1"/>
            <p:nvPr/>
          </p:nvSpPr>
          <p:spPr>
            <a:xfrm>
              <a:off x="7137896" y="2861087"/>
              <a:ext cx="3256020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「화장품법」 하위법령 개정</a:t>
              </a:r>
            </a:p>
          </p:txBody>
        </p:sp>
        <p:sp>
          <p:nvSpPr>
            <p:cNvPr id="57" name="L 도형 56">
              <a:extLst>
                <a:ext uri="{FF2B5EF4-FFF2-40B4-BE49-F238E27FC236}">
                  <a16:creationId xmlns:a16="http://schemas.microsoft.com/office/drawing/2014/main" id="{E1C197BE-AF79-8FD5-75E5-00F8D8BA83B0}"/>
                </a:ext>
              </a:extLst>
            </p:cNvPr>
            <p:cNvSpPr/>
            <p:nvPr/>
          </p:nvSpPr>
          <p:spPr>
            <a:xfrm rot="13500000">
              <a:off x="7026875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125" name="그룹 124">
            <a:extLst>
              <a:ext uri="{FF2B5EF4-FFF2-40B4-BE49-F238E27FC236}">
                <a16:creationId xmlns:a16="http://schemas.microsoft.com/office/drawing/2014/main" id="{1CE598F7-8D33-36AB-3555-E59B50E6775B}"/>
              </a:ext>
            </a:extLst>
          </p:cNvPr>
          <p:cNvGrpSpPr/>
          <p:nvPr/>
        </p:nvGrpSpPr>
        <p:grpSpPr>
          <a:xfrm>
            <a:off x="1041701" y="4827712"/>
            <a:ext cx="4241800" cy="226729"/>
            <a:chOff x="787400" y="4792284"/>
            <a:chExt cx="4241800" cy="226729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A14CF52-7FDC-2659-720C-E7D5F3ACF51C}"/>
                </a:ext>
              </a:extLst>
            </p:cNvPr>
            <p:cNvSpPr txBox="1"/>
            <p:nvPr/>
          </p:nvSpPr>
          <p:spPr>
            <a:xfrm>
              <a:off x="994081" y="4792284"/>
              <a:ext cx="4035119" cy="22672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화장품 안전성 평가 기술지원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endParaRPr>
            </a:p>
          </p:txBody>
        </p:sp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id="{796BF5BA-702B-5CBD-7A63-14674E2FA941}"/>
                </a:ext>
              </a:extLst>
            </p:cNvPr>
            <p:cNvGrpSpPr/>
            <p:nvPr/>
          </p:nvGrpSpPr>
          <p:grpSpPr>
            <a:xfrm>
              <a:off x="787400" y="4845855"/>
              <a:ext cx="127000" cy="127000"/>
              <a:chOff x="787400" y="2378710"/>
              <a:chExt cx="127000" cy="127000"/>
            </a:xfrm>
          </p:grpSpPr>
          <p:sp>
            <p:nvSpPr>
              <p:cNvPr id="62" name="타원 61">
                <a:extLst>
                  <a:ext uri="{FF2B5EF4-FFF2-40B4-BE49-F238E27FC236}">
                    <a16:creationId xmlns:a16="http://schemas.microsoft.com/office/drawing/2014/main" id="{681ED810-AB81-BB9E-92A0-8DA0CCFD3481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63" name="L 도형 62">
                <a:extLst>
                  <a:ext uri="{FF2B5EF4-FFF2-40B4-BE49-F238E27FC236}">
                    <a16:creationId xmlns:a16="http://schemas.microsoft.com/office/drawing/2014/main" id="{5501FC5C-81C2-69F3-6188-8479C6FCDE1F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126" name="그룹 125">
            <a:extLst>
              <a:ext uri="{FF2B5EF4-FFF2-40B4-BE49-F238E27FC236}">
                <a16:creationId xmlns:a16="http://schemas.microsoft.com/office/drawing/2014/main" id="{65782F9E-DDDF-D492-D0B1-BD7CDB3CD39E}"/>
              </a:ext>
            </a:extLst>
          </p:cNvPr>
          <p:cNvGrpSpPr/>
          <p:nvPr/>
        </p:nvGrpSpPr>
        <p:grpSpPr>
          <a:xfrm>
            <a:off x="1041701" y="6104068"/>
            <a:ext cx="4241800" cy="226729"/>
            <a:chOff x="787400" y="5893341"/>
            <a:chExt cx="4241800" cy="226729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465C157-5568-368F-0DCE-5B35172B8F1F}"/>
                </a:ext>
              </a:extLst>
            </p:cNvPr>
            <p:cNvSpPr txBox="1"/>
            <p:nvPr/>
          </p:nvSpPr>
          <p:spPr>
            <a:xfrm>
              <a:off x="994081" y="5893341"/>
              <a:ext cx="4035119" cy="22672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(</a:t>
              </a:r>
              <a:r>
                <a: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신설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)</a:t>
              </a:r>
            </a:p>
          </p:txBody>
        </p:sp>
        <p:grpSp>
          <p:nvGrpSpPr>
            <p:cNvPr id="67" name="그룹 66">
              <a:extLst>
                <a:ext uri="{FF2B5EF4-FFF2-40B4-BE49-F238E27FC236}">
                  <a16:creationId xmlns:a16="http://schemas.microsoft.com/office/drawing/2014/main" id="{6713059B-9A37-CD0E-975E-9746AF44DE79}"/>
                </a:ext>
              </a:extLst>
            </p:cNvPr>
            <p:cNvGrpSpPr/>
            <p:nvPr/>
          </p:nvGrpSpPr>
          <p:grpSpPr>
            <a:xfrm>
              <a:off x="787400" y="5943205"/>
              <a:ext cx="127000" cy="127000"/>
              <a:chOff x="787400" y="2378710"/>
              <a:chExt cx="127000" cy="127000"/>
            </a:xfrm>
          </p:grpSpPr>
          <p:sp>
            <p:nvSpPr>
              <p:cNvPr id="68" name="타원 67">
                <a:extLst>
                  <a:ext uri="{FF2B5EF4-FFF2-40B4-BE49-F238E27FC236}">
                    <a16:creationId xmlns:a16="http://schemas.microsoft.com/office/drawing/2014/main" id="{87D4C45B-F39B-8D81-EF91-F4999B0C82F1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69" name="L 도형 68">
                <a:extLst>
                  <a:ext uri="{FF2B5EF4-FFF2-40B4-BE49-F238E27FC236}">
                    <a16:creationId xmlns:a16="http://schemas.microsoft.com/office/drawing/2014/main" id="{70913E9A-071F-525A-FAE0-3BC7AFA6C651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D7A35CE4-81BB-CA51-5035-C128466BDA10}"/>
              </a:ext>
            </a:extLst>
          </p:cNvPr>
          <p:cNvSpPr txBox="1"/>
          <p:nvPr/>
        </p:nvSpPr>
        <p:spPr>
          <a:xfrm>
            <a:off x="6938903" y="2757626"/>
            <a:ext cx="4839014" cy="17004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* 안전성 평가 자료 세부요건</a:t>
            </a:r>
            <a:r>
              <a:rPr lang="en-US" altLang="ko-KR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안전성 평가자 자격</a:t>
            </a:r>
            <a:r>
              <a:rPr lang="en-US" altLang="ko-KR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제도 예외대상 등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002742C-DA3D-8CC1-AD98-AF045902356B}"/>
              </a:ext>
            </a:extLst>
          </p:cNvPr>
          <p:cNvSpPr txBox="1"/>
          <p:nvPr/>
        </p:nvSpPr>
        <p:spPr>
          <a:xfrm>
            <a:off x="6933771" y="3230152"/>
            <a:ext cx="4543184" cy="50045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* </a:t>
            </a:r>
            <a:r>
              <a:rPr lang="en-US" altLang="ko-KR" sz="8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(‘28~30) 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생산</a:t>
            </a:r>
            <a:r>
              <a:rPr lang="en-US" altLang="ko-KR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수입 실적 </a:t>
            </a:r>
            <a:r>
              <a:rPr lang="en-US" altLang="ko-KR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10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억 이상 업체 대상 품목별 단계적 제도 </a:t>
            </a:r>
            <a:r>
              <a:rPr lang="ko-KR" altLang="en-US" sz="1000" dirty="0" err="1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선시행</a:t>
            </a:r>
            <a:endParaRPr lang="ko-KR" altLang="en-US" sz="1000" dirty="0"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①신규 기능성 화장품</a:t>
            </a:r>
            <a:r>
              <a:rPr lang="en-US" altLang="ko-KR" sz="8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(’28)     </a:t>
            </a:r>
            <a:r>
              <a:rPr lang="en-US" altLang="ko-KR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②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영유아</a:t>
            </a:r>
            <a:r>
              <a:rPr lang="en-US" altLang="ko-KR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어린이 화장품</a:t>
            </a:r>
            <a:r>
              <a:rPr lang="en-US" altLang="ko-KR" sz="8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(‘29)     </a:t>
            </a:r>
            <a:r>
              <a:rPr lang="en-US" altLang="ko-KR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③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신규 품목</a:t>
            </a:r>
            <a:r>
              <a:rPr lang="en-US" altLang="ko-KR" sz="8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(‘30)</a:t>
            </a:r>
          </a:p>
          <a:p>
            <a:r>
              <a:rPr lang="en-US" altLang="ko-KR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** </a:t>
            </a:r>
            <a:r>
              <a:rPr lang="en-US" altLang="ko-KR" sz="8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(‘31) 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생산</a:t>
            </a:r>
            <a:r>
              <a:rPr lang="en-US" altLang="ko-KR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수입 실적 </a:t>
            </a:r>
            <a:r>
              <a:rPr lang="en-US" altLang="ko-KR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10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억 미만 업체</a:t>
            </a:r>
            <a:r>
              <a:rPr lang="en-US" altLang="ko-KR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00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기존 품목 포함 제도 전면시행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0C1D963-EDE9-5E11-BDA0-25A31BEEBAD9}"/>
              </a:ext>
            </a:extLst>
          </p:cNvPr>
          <p:cNvSpPr txBox="1"/>
          <p:nvPr/>
        </p:nvSpPr>
        <p:spPr>
          <a:xfrm>
            <a:off x="6929232" y="4002081"/>
            <a:ext cx="4035119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안전성 평가 전문기관</a:t>
            </a:r>
          </a:p>
        </p:txBody>
      </p: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41D5E89E-5B9B-1905-2E47-B05981462AAA}"/>
              </a:ext>
            </a:extLst>
          </p:cNvPr>
          <p:cNvGrpSpPr/>
          <p:nvPr/>
        </p:nvGrpSpPr>
        <p:grpSpPr>
          <a:xfrm>
            <a:off x="6713208" y="4068136"/>
            <a:ext cx="127000" cy="127000"/>
            <a:chOff x="787400" y="2378710"/>
            <a:chExt cx="127000" cy="127000"/>
          </a:xfrm>
        </p:grpSpPr>
        <p:sp>
          <p:nvSpPr>
            <p:cNvPr id="77" name="타원 76">
              <a:extLst>
                <a:ext uri="{FF2B5EF4-FFF2-40B4-BE49-F238E27FC236}">
                  <a16:creationId xmlns:a16="http://schemas.microsoft.com/office/drawing/2014/main" id="{05D53570-D233-09CE-2E81-9DF6B31335FD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  <p:sp>
          <p:nvSpPr>
            <p:cNvPr id="78" name="L 도형 77">
              <a:extLst>
                <a:ext uri="{FF2B5EF4-FFF2-40B4-BE49-F238E27FC236}">
                  <a16:creationId xmlns:a16="http://schemas.microsoft.com/office/drawing/2014/main" id="{F72BD6CA-1F05-F975-F2CB-308E246E7629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34B5B60A-C70C-CEB8-63C0-191C41188524}"/>
              </a:ext>
            </a:extLst>
          </p:cNvPr>
          <p:cNvGrpSpPr/>
          <p:nvPr/>
        </p:nvGrpSpPr>
        <p:grpSpPr>
          <a:xfrm>
            <a:off x="1207843" y="5115725"/>
            <a:ext cx="3367041" cy="194349"/>
            <a:chOff x="883060" y="2861087"/>
            <a:chExt cx="3367041" cy="194349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561ACF6-8F86-FD4F-073D-70FBEA2D0710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중소업체 대상 컨설팅 수행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(12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개소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</a:t>
              </a:r>
            </a:p>
          </p:txBody>
        </p:sp>
        <p:sp>
          <p:nvSpPr>
            <p:cNvPr id="83" name="L 도형 82">
              <a:extLst>
                <a:ext uri="{FF2B5EF4-FFF2-40B4-BE49-F238E27FC236}">
                  <a16:creationId xmlns:a16="http://schemas.microsoft.com/office/drawing/2014/main" id="{645F678D-EEAF-BC14-5042-A82EC020D5D5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92D810B8-93C4-3D12-E970-CBC1C41C3114}"/>
              </a:ext>
            </a:extLst>
          </p:cNvPr>
          <p:cNvGrpSpPr/>
          <p:nvPr/>
        </p:nvGrpSpPr>
        <p:grpSpPr>
          <a:xfrm>
            <a:off x="1207843" y="5328303"/>
            <a:ext cx="3367041" cy="194349"/>
            <a:chOff x="883060" y="2861087"/>
            <a:chExt cx="3367041" cy="194349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5360089-AF38-51A7-8EA4-1CA7EF13DA3B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안전성 평가 가이드라인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모델 개발</a:t>
              </a:r>
              <a:endParaRPr lang="en-US" altLang="ko-KR" sz="120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  <p:sp>
          <p:nvSpPr>
            <p:cNvPr id="86" name="L 도형 85">
              <a:extLst>
                <a:ext uri="{FF2B5EF4-FFF2-40B4-BE49-F238E27FC236}">
                  <a16:creationId xmlns:a16="http://schemas.microsoft.com/office/drawing/2014/main" id="{0400A753-A9D4-1A61-AEAC-BCD9184D7A49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8192C262-380E-3B72-023D-3FEC792A2F05}"/>
              </a:ext>
            </a:extLst>
          </p:cNvPr>
          <p:cNvGrpSpPr/>
          <p:nvPr/>
        </p:nvGrpSpPr>
        <p:grpSpPr>
          <a:xfrm>
            <a:off x="6827883" y="2981320"/>
            <a:ext cx="3367041" cy="194349"/>
            <a:chOff x="7026875" y="2861087"/>
            <a:chExt cx="3367041" cy="194349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1A12B0B-8B9D-DF44-4087-E5094CC0A9E3}"/>
                </a:ext>
              </a:extLst>
            </p:cNvPr>
            <p:cNvSpPr txBox="1"/>
            <p:nvPr/>
          </p:nvSpPr>
          <p:spPr>
            <a:xfrm>
              <a:off x="7137896" y="2861087"/>
              <a:ext cx="3256020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안전성 평가 제도 단계적 시행</a:t>
              </a:r>
            </a:p>
          </p:txBody>
        </p:sp>
        <p:sp>
          <p:nvSpPr>
            <p:cNvPr id="91" name="L 도형 90">
              <a:extLst>
                <a:ext uri="{FF2B5EF4-FFF2-40B4-BE49-F238E27FC236}">
                  <a16:creationId xmlns:a16="http://schemas.microsoft.com/office/drawing/2014/main" id="{E76E03DE-F68D-CF2A-4C0C-35E372941060}"/>
                </a:ext>
              </a:extLst>
            </p:cNvPr>
            <p:cNvSpPr/>
            <p:nvPr/>
          </p:nvSpPr>
          <p:spPr>
            <a:xfrm rot="13500000">
              <a:off x="7026875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92" name="그룹 91">
            <a:extLst>
              <a:ext uri="{FF2B5EF4-FFF2-40B4-BE49-F238E27FC236}">
                <a16:creationId xmlns:a16="http://schemas.microsoft.com/office/drawing/2014/main" id="{FF9E7586-593D-1118-1B59-E16704BCAE50}"/>
              </a:ext>
            </a:extLst>
          </p:cNvPr>
          <p:cNvGrpSpPr/>
          <p:nvPr/>
        </p:nvGrpSpPr>
        <p:grpSpPr>
          <a:xfrm>
            <a:off x="6925275" y="4288939"/>
            <a:ext cx="4493277" cy="194349"/>
            <a:chOff x="7026875" y="2861087"/>
            <a:chExt cx="4493277" cy="194349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431736B-854B-FF21-A396-8FF0053313A3}"/>
                </a:ext>
              </a:extLst>
            </p:cNvPr>
            <p:cNvSpPr txBox="1"/>
            <p:nvPr/>
          </p:nvSpPr>
          <p:spPr>
            <a:xfrm>
              <a:off x="7137896" y="2861087"/>
              <a:ext cx="4382256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전문적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연속적 안전성 평가 지원을 위한 전문기관 지정</a:t>
              </a:r>
            </a:p>
          </p:txBody>
        </p:sp>
        <p:sp>
          <p:nvSpPr>
            <p:cNvPr id="94" name="L 도형 93">
              <a:extLst>
                <a:ext uri="{FF2B5EF4-FFF2-40B4-BE49-F238E27FC236}">
                  <a16:creationId xmlns:a16="http://schemas.microsoft.com/office/drawing/2014/main" id="{25650DE3-FA63-8460-5751-31DC923CF31F}"/>
                </a:ext>
              </a:extLst>
            </p:cNvPr>
            <p:cNvSpPr/>
            <p:nvPr/>
          </p:nvSpPr>
          <p:spPr>
            <a:xfrm rot="13500000">
              <a:off x="7026875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17552F12-633A-89B2-E925-9AB99CCB57F9}"/>
              </a:ext>
            </a:extLst>
          </p:cNvPr>
          <p:cNvSpPr txBox="1"/>
          <p:nvPr/>
        </p:nvSpPr>
        <p:spPr>
          <a:xfrm>
            <a:off x="6929232" y="4750434"/>
            <a:ext cx="4035119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안전성 평가 체계적 기술지원</a:t>
            </a:r>
          </a:p>
        </p:txBody>
      </p:sp>
      <p:grpSp>
        <p:nvGrpSpPr>
          <p:cNvPr id="99" name="그룹 98">
            <a:extLst>
              <a:ext uri="{FF2B5EF4-FFF2-40B4-BE49-F238E27FC236}">
                <a16:creationId xmlns:a16="http://schemas.microsoft.com/office/drawing/2014/main" id="{1FD1C293-10D6-D74E-5D0A-B9499348F683}"/>
              </a:ext>
            </a:extLst>
          </p:cNvPr>
          <p:cNvGrpSpPr/>
          <p:nvPr/>
        </p:nvGrpSpPr>
        <p:grpSpPr>
          <a:xfrm>
            <a:off x="6713208" y="4816489"/>
            <a:ext cx="127000" cy="127000"/>
            <a:chOff x="787400" y="2378710"/>
            <a:chExt cx="127000" cy="127000"/>
          </a:xfrm>
        </p:grpSpPr>
        <p:sp>
          <p:nvSpPr>
            <p:cNvPr id="100" name="타원 99">
              <a:extLst>
                <a:ext uri="{FF2B5EF4-FFF2-40B4-BE49-F238E27FC236}">
                  <a16:creationId xmlns:a16="http://schemas.microsoft.com/office/drawing/2014/main" id="{15CECFA0-2222-BA8C-4820-D4783FCD843C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  <p:sp>
          <p:nvSpPr>
            <p:cNvPr id="101" name="L 도형 100">
              <a:extLst>
                <a:ext uri="{FF2B5EF4-FFF2-40B4-BE49-F238E27FC236}">
                  <a16:creationId xmlns:a16="http://schemas.microsoft.com/office/drawing/2014/main" id="{7DC98580-AFC6-3657-B292-BCA29203F29D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2" name="그룹 101">
            <a:extLst>
              <a:ext uri="{FF2B5EF4-FFF2-40B4-BE49-F238E27FC236}">
                <a16:creationId xmlns:a16="http://schemas.microsoft.com/office/drawing/2014/main" id="{8A8BA44F-001D-9E68-84EE-208131F043C1}"/>
              </a:ext>
            </a:extLst>
          </p:cNvPr>
          <p:cNvGrpSpPr/>
          <p:nvPr/>
        </p:nvGrpSpPr>
        <p:grpSpPr>
          <a:xfrm>
            <a:off x="6925275" y="5055640"/>
            <a:ext cx="4493277" cy="194349"/>
            <a:chOff x="7026875" y="2861087"/>
            <a:chExt cx="4493277" cy="194349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5E1C8D1C-26EC-A977-7DFD-554573651C62}"/>
                </a:ext>
              </a:extLst>
            </p:cNvPr>
            <p:cNvSpPr txBox="1"/>
            <p:nvPr/>
          </p:nvSpPr>
          <p:spPr>
            <a:xfrm>
              <a:off x="7137896" y="2861087"/>
              <a:ext cx="4382256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개발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국내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외 원료 안전성 정보 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DB 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구축</a:t>
              </a:r>
            </a:p>
          </p:txBody>
        </p:sp>
        <p:sp>
          <p:nvSpPr>
            <p:cNvPr id="104" name="L 도형 103">
              <a:extLst>
                <a:ext uri="{FF2B5EF4-FFF2-40B4-BE49-F238E27FC236}">
                  <a16:creationId xmlns:a16="http://schemas.microsoft.com/office/drawing/2014/main" id="{44252BE8-096B-9583-71DD-35A578858B03}"/>
                </a:ext>
              </a:extLst>
            </p:cNvPr>
            <p:cNvSpPr/>
            <p:nvPr/>
          </p:nvSpPr>
          <p:spPr>
            <a:xfrm rot="13500000">
              <a:off x="7026875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105" name="그룹 104">
            <a:extLst>
              <a:ext uri="{FF2B5EF4-FFF2-40B4-BE49-F238E27FC236}">
                <a16:creationId xmlns:a16="http://schemas.microsoft.com/office/drawing/2014/main" id="{2762F037-1D1D-D4BD-0A57-FF8D2F22C959}"/>
              </a:ext>
            </a:extLst>
          </p:cNvPr>
          <p:cNvGrpSpPr/>
          <p:nvPr/>
        </p:nvGrpSpPr>
        <p:grpSpPr>
          <a:xfrm>
            <a:off x="6925275" y="5271209"/>
            <a:ext cx="4570549" cy="194349"/>
            <a:chOff x="7026875" y="2861087"/>
            <a:chExt cx="4570549" cy="194349"/>
          </a:xfrm>
        </p:grpSpPr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BA9039C5-ADAE-D26D-3886-953A38E773AA}"/>
                </a:ext>
              </a:extLst>
            </p:cNvPr>
            <p:cNvSpPr txBox="1"/>
            <p:nvPr/>
          </p:nvSpPr>
          <p:spPr>
            <a:xfrm>
              <a:off x="7137895" y="2861087"/>
              <a:ext cx="4459529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200" b="1" dirty="0" err="1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판매전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①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컨설팅 확대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(1,500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개소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및 상담 창구 운영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 ②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전문인력 양성 </a:t>
              </a:r>
            </a:p>
          </p:txBody>
        </p:sp>
        <p:sp>
          <p:nvSpPr>
            <p:cNvPr id="107" name="L 도형 106">
              <a:extLst>
                <a:ext uri="{FF2B5EF4-FFF2-40B4-BE49-F238E27FC236}">
                  <a16:creationId xmlns:a16="http://schemas.microsoft.com/office/drawing/2014/main" id="{A624DE76-FA21-87D9-EA3A-9B3F2BB9083F}"/>
                </a:ext>
              </a:extLst>
            </p:cNvPr>
            <p:cNvSpPr/>
            <p:nvPr/>
          </p:nvSpPr>
          <p:spPr>
            <a:xfrm rot="13500000">
              <a:off x="7026875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108" name="그룹 107">
            <a:extLst>
              <a:ext uri="{FF2B5EF4-FFF2-40B4-BE49-F238E27FC236}">
                <a16:creationId xmlns:a16="http://schemas.microsoft.com/office/drawing/2014/main" id="{75A853AF-428E-CDFF-1C72-C8BA1A8C8571}"/>
              </a:ext>
            </a:extLst>
          </p:cNvPr>
          <p:cNvGrpSpPr/>
          <p:nvPr/>
        </p:nvGrpSpPr>
        <p:grpSpPr>
          <a:xfrm>
            <a:off x="6925275" y="5488400"/>
            <a:ext cx="4493277" cy="194349"/>
            <a:chOff x="7026875" y="2861087"/>
            <a:chExt cx="4493277" cy="194349"/>
          </a:xfrm>
        </p:grpSpPr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D77799D3-C73D-1565-954B-5B5FB7F580DB}"/>
                </a:ext>
              </a:extLst>
            </p:cNvPr>
            <p:cNvSpPr txBox="1"/>
            <p:nvPr/>
          </p:nvSpPr>
          <p:spPr>
            <a:xfrm>
              <a:off x="7137896" y="2861087"/>
              <a:ext cx="4382256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200" b="1" dirty="0" err="1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판매후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국내외 제품 안전정보 수집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제공</a:t>
              </a:r>
            </a:p>
          </p:txBody>
        </p:sp>
        <p:sp>
          <p:nvSpPr>
            <p:cNvPr id="110" name="L 도형 109">
              <a:extLst>
                <a:ext uri="{FF2B5EF4-FFF2-40B4-BE49-F238E27FC236}">
                  <a16:creationId xmlns:a16="http://schemas.microsoft.com/office/drawing/2014/main" id="{3C39900F-B3FF-BD52-0B86-95FC349C5051}"/>
                </a:ext>
              </a:extLst>
            </p:cNvPr>
            <p:cNvSpPr/>
            <p:nvPr/>
          </p:nvSpPr>
          <p:spPr>
            <a:xfrm rot="13500000">
              <a:off x="7026875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id="{DB82FBA7-872D-800E-7B1F-3700F8BAB29A}"/>
              </a:ext>
            </a:extLst>
          </p:cNvPr>
          <p:cNvSpPr txBox="1"/>
          <p:nvPr/>
        </p:nvSpPr>
        <p:spPr>
          <a:xfrm>
            <a:off x="6929232" y="5897865"/>
            <a:ext cx="4035119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안전성 평가자 양성</a:t>
            </a:r>
          </a:p>
        </p:txBody>
      </p:sp>
      <p:grpSp>
        <p:nvGrpSpPr>
          <p:cNvPr id="114" name="그룹 113">
            <a:extLst>
              <a:ext uri="{FF2B5EF4-FFF2-40B4-BE49-F238E27FC236}">
                <a16:creationId xmlns:a16="http://schemas.microsoft.com/office/drawing/2014/main" id="{25E22383-9D55-2FBA-255B-CA73BB120976}"/>
              </a:ext>
            </a:extLst>
          </p:cNvPr>
          <p:cNvGrpSpPr/>
          <p:nvPr/>
        </p:nvGrpSpPr>
        <p:grpSpPr>
          <a:xfrm>
            <a:off x="6713208" y="5965732"/>
            <a:ext cx="127000" cy="127000"/>
            <a:chOff x="787400" y="2378710"/>
            <a:chExt cx="127000" cy="127000"/>
          </a:xfrm>
        </p:grpSpPr>
        <p:sp>
          <p:nvSpPr>
            <p:cNvPr id="115" name="타원 114">
              <a:extLst>
                <a:ext uri="{FF2B5EF4-FFF2-40B4-BE49-F238E27FC236}">
                  <a16:creationId xmlns:a16="http://schemas.microsoft.com/office/drawing/2014/main" id="{17E9D064-C3D9-E2CE-0042-6AF567B733BB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  <p:sp>
          <p:nvSpPr>
            <p:cNvPr id="116" name="L 도형 115">
              <a:extLst>
                <a:ext uri="{FF2B5EF4-FFF2-40B4-BE49-F238E27FC236}">
                  <a16:creationId xmlns:a16="http://schemas.microsoft.com/office/drawing/2014/main" id="{5E69636E-A112-56CE-7D93-8E928F4A57BB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8" name="그룹 117">
            <a:extLst>
              <a:ext uri="{FF2B5EF4-FFF2-40B4-BE49-F238E27FC236}">
                <a16:creationId xmlns:a16="http://schemas.microsoft.com/office/drawing/2014/main" id="{CDAE1505-B5DC-0F76-7D52-E31DED239BC6}"/>
              </a:ext>
            </a:extLst>
          </p:cNvPr>
          <p:cNvGrpSpPr/>
          <p:nvPr/>
        </p:nvGrpSpPr>
        <p:grpSpPr>
          <a:xfrm>
            <a:off x="6925275" y="6180686"/>
            <a:ext cx="4493277" cy="194349"/>
            <a:chOff x="7026875" y="2861087"/>
            <a:chExt cx="4493277" cy="194349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A008A29B-01E8-05A8-73F8-3F4705031D68}"/>
                </a:ext>
              </a:extLst>
            </p:cNvPr>
            <p:cNvSpPr txBox="1"/>
            <p:nvPr/>
          </p:nvSpPr>
          <p:spPr>
            <a:xfrm>
              <a:off x="7137896" y="2861087"/>
              <a:ext cx="4382256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교육 프로그램 개발 및 시범교육</a:t>
              </a:r>
            </a:p>
          </p:txBody>
        </p:sp>
        <p:sp>
          <p:nvSpPr>
            <p:cNvPr id="120" name="L 도형 119">
              <a:extLst>
                <a:ext uri="{FF2B5EF4-FFF2-40B4-BE49-F238E27FC236}">
                  <a16:creationId xmlns:a16="http://schemas.microsoft.com/office/drawing/2014/main" id="{DD27BF5C-C9DA-2177-3CDC-C0D022080ACA}"/>
                </a:ext>
              </a:extLst>
            </p:cNvPr>
            <p:cNvSpPr/>
            <p:nvPr/>
          </p:nvSpPr>
          <p:spPr>
            <a:xfrm rot="13500000">
              <a:off x="7026875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sp>
        <p:nvSpPr>
          <p:cNvPr id="121" name="TextBox 120">
            <a:extLst>
              <a:ext uri="{FF2B5EF4-FFF2-40B4-BE49-F238E27FC236}">
                <a16:creationId xmlns:a16="http://schemas.microsoft.com/office/drawing/2014/main" id="{1814D5BC-803D-E91D-F272-9677AB1B8DA1}"/>
              </a:ext>
            </a:extLst>
          </p:cNvPr>
          <p:cNvSpPr txBox="1"/>
          <p:nvPr/>
        </p:nvSpPr>
        <p:spPr>
          <a:xfrm>
            <a:off x="7036295" y="6398641"/>
            <a:ext cx="4459530" cy="17004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* </a:t>
            </a:r>
            <a:r>
              <a:rPr lang="en-US" altLang="ko-KR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</a:t>
            </a:r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세부규정</a:t>
            </a:r>
            <a:r>
              <a:rPr lang="en-US" altLang="ko-KR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 </a:t>
            </a:r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안전성 평가 자료 세부요건</a:t>
            </a:r>
            <a:r>
              <a:rPr lang="en-US" altLang="ko-KR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안전성 평가자 자격</a:t>
            </a:r>
            <a:r>
              <a:rPr lang="en-US" altLang="ko-KR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050" dirty="0"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제도 예외대상 등</a:t>
            </a:r>
          </a:p>
        </p:txBody>
      </p:sp>
      <p:sp>
        <p:nvSpPr>
          <p:cNvPr id="5" name="화살표: 오른쪽 4">
            <a:extLst>
              <a:ext uri="{FF2B5EF4-FFF2-40B4-BE49-F238E27FC236}">
                <a16:creationId xmlns:a16="http://schemas.microsoft.com/office/drawing/2014/main" id="{2EB812A6-D2CA-F7CF-2E71-7ECF6D1F081F}"/>
              </a:ext>
            </a:extLst>
          </p:cNvPr>
          <p:cNvSpPr/>
          <p:nvPr/>
        </p:nvSpPr>
        <p:spPr>
          <a:xfrm>
            <a:off x="8297797" y="3445233"/>
            <a:ext cx="100266" cy="88139"/>
          </a:xfrm>
          <a:prstGeom prst="rightArrow">
            <a:avLst>
              <a:gd name="adj1" fmla="val 50000"/>
              <a:gd name="adj2" fmla="val 58125"/>
            </a:avLst>
          </a:prstGeom>
          <a:solidFill>
            <a:srgbClr val="24769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13B6CA53-C3A8-3010-DCBA-C9A8613EC5E9}"/>
              </a:ext>
            </a:extLst>
          </p:cNvPr>
          <p:cNvSpPr/>
          <p:nvPr/>
        </p:nvSpPr>
        <p:spPr>
          <a:xfrm>
            <a:off x="9904982" y="3445233"/>
            <a:ext cx="100266" cy="88139"/>
          </a:xfrm>
          <a:prstGeom prst="rightArrow">
            <a:avLst>
              <a:gd name="adj1" fmla="val 50000"/>
              <a:gd name="adj2" fmla="val 58125"/>
            </a:avLst>
          </a:prstGeom>
          <a:solidFill>
            <a:srgbClr val="24769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래픽 11">
            <a:extLst>
              <a:ext uri="{FF2B5EF4-FFF2-40B4-BE49-F238E27FC236}">
                <a16:creationId xmlns:a16="http://schemas.microsoft.com/office/drawing/2014/main" id="{E41FE3BC-10D0-4853-38F5-84ABBF199A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28172" b="19403"/>
          <a:stretch>
            <a:fillRect/>
          </a:stretch>
        </p:blipFill>
        <p:spPr>
          <a:xfrm>
            <a:off x="3537152" y="5450840"/>
            <a:ext cx="2420860" cy="1407160"/>
          </a:xfrm>
          <a:prstGeom prst="rect">
            <a:avLst/>
          </a:prstGeom>
        </p:spPr>
      </p:pic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B165C42D-6280-5B1A-0E9B-66B02F727D5D}"/>
              </a:ext>
            </a:extLst>
          </p:cNvPr>
          <p:cNvCxnSpPr/>
          <p:nvPr/>
        </p:nvCxnSpPr>
        <p:spPr>
          <a:xfrm>
            <a:off x="5675772" y="2294115"/>
            <a:ext cx="0" cy="1439234"/>
          </a:xfrm>
          <a:prstGeom prst="line">
            <a:avLst/>
          </a:prstGeom>
          <a:ln>
            <a:solidFill>
              <a:srgbClr val="36AFAC">
                <a:alpha val="6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FAC479CA-BB64-C268-FBED-D8A7ABF6E9B4}"/>
              </a:ext>
            </a:extLst>
          </p:cNvPr>
          <p:cNvCxnSpPr>
            <a:cxnSpLocks/>
          </p:cNvCxnSpPr>
          <p:nvPr/>
        </p:nvCxnSpPr>
        <p:spPr>
          <a:xfrm>
            <a:off x="5675772" y="4060666"/>
            <a:ext cx="0" cy="415498"/>
          </a:xfrm>
          <a:prstGeom prst="line">
            <a:avLst/>
          </a:prstGeom>
          <a:ln>
            <a:solidFill>
              <a:srgbClr val="36AFAC">
                <a:alpha val="6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738825F3-3E4A-74A7-B60D-402F6C68AA86}"/>
              </a:ext>
            </a:extLst>
          </p:cNvPr>
          <p:cNvCxnSpPr>
            <a:cxnSpLocks/>
          </p:cNvCxnSpPr>
          <p:nvPr/>
        </p:nvCxnSpPr>
        <p:spPr>
          <a:xfrm>
            <a:off x="5675772" y="4802563"/>
            <a:ext cx="0" cy="851567"/>
          </a:xfrm>
          <a:prstGeom prst="line">
            <a:avLst/>
          </a:prstGeom>
          <a:ln>
            <a:solidFill>
              <a:srgbClr val="36AFAC">
                <a:alpha val="6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id="{D864B93B-89B6-2ECC-313A-7FBFFF49057E}"/>
              </a:ext>
            </a:extLst>
          </p:cNvPr>
          <p:cNvCxnSpPr>
            <a:cxnSpLocks/>
          </p:cNvCxnSpPr>
          <p:nvPr/>
        </p:nvCxnSpPr>
        <p:spPr>
          <a:xfrm>
            <a:off x="5675772" y="5940894"/>
            <a:ext cx="0" cy="714206"/>
          </a:xfrm>
          <a:prstGeom prst="line">
            <a:avLst/>
          </a:prstGeom>
          <a:ln>
            <a:solidFill>
              <a:srgbClr val="36AFAC">
                <a:alpha val="6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그래픽 58">
            <a:extLst>
              <a:ext uri="{FF2B5EF4-FFF2-40B4-BE49-F238E27FC236}">
                <a16:creationId xmlns:a16="http://schemas.microsoft.com/office/drawing/2014/main" id="{4EFB4DD6-E660-A6C0-CCFB-444F661D5F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42214" y="4858088"/>
            <a:ext cx="1646716" cy="199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6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1992AE00-7A1C-01BA-C31E-111E1DB91A6C}"/>
              </a:ext>
            </a:extLst>
          </p:cNvPr>
          <p:cNvSpPr/>
          <p:nvPr/>
        </p:nvSpPr>
        <p:spPr>
          <a:xfrm>
            <a:off x="8132128" y="1363472"/>
            <a:ext cx="3651885" cy="54945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pic>
        <p:nvPicPr>
          <p:cNvPr id="26" name="그래픽 25">
            <a:extLst>
              <a:ext uri="{FF2B5EF4-FFF2-40B4-BE49-F238E27FC236}">
                <a16:creationId xmlns:a16="http://schemas.microsoft.com/office/drawing/2014/main" id="{8848EB2A-6E74-876C-0635-9EA8CBD564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33131"/>
          <a:stretch>
            <a:fillRect/>
          </a:stretch>
        </p:blipFill>
        <p:spPr>
          <a:xfrm>
            <a:off x="9315450" y="5629865"/>
            <a:ext cx="2925318" cy="1228135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AEDCA42E-CC28-161F-AE67-19662D6BC9DF}"/>
              </a:ext>
            </a:extLst>
          </p:cNvPr>
          <p:cNvSpPr/>
          <p:nvPr/>
        </p:nvSpPr>
        <p:spPr>
          <a:xfrm>
            <a:off x="371475" y="1363472"/>
            <a:ext cx="3651885" cy="54945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F79F947B-F0C7-F962-D6AF-0F5E30A5AE44}"/>
              </a:ext>
            </a:extLst>
          </p:cNvPr>
          <p:cNvSpPr txBox="1"/>
          <p:nvPr/>
        </p:nvSpPr>
        <p:spPr>
          <a:xfrm>
            <a:off x="859155" y="181321"/>
            <a:ext cx="477586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ko-KR" altLang="en-US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안전성 평가 제도 기반 마련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9197FEC-1C70-F037-A34E-C0F265D6EC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E5FD2E-ABE7-1C8F-7EA0-15181B9317DB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3B439FA7-971C-2D2A-2CA0-BFA9B61CCAAF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A71566E9-866B-BF82-B873-8F8736512231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03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99A92FAB-A5C9-C7F5-9E7A-77AC6A83069D}"/>
              </a:ext>
            </a:extLst>
          </p:cNvPr>
          <p:cNvSpPr/>
          <p:nvPr/>
        </p:nvSpPr>
        <p:spPr>
          <a:xfrm>
            <a:off x="371476" y="172720"/>
            <a:ext cx="375562" cy="386080"/>
          </a:xfrm>
          <a:prstGeom prst="roundRect">
            <a:avLst>
              <a:gd name="adj" fmla="val 6651"/>
            </a:avLst>
          </a:prstGeom>
          <a:solidFill>
            <a:srgbClr val="214F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A3C26D2C-C760-6DA5-E6D1-8479A8DA7435}"/>
              </a:ext>
            </a:extLst>
          </p:cNvPr>
          <p:cNvGrpSpPr/>
          <p:nvPr/>
        </p:nvGrpSpPr>
        <p:grpSpPr>
          <a:xfrm>
            <a:off x="51532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EB4F781F-D041-C8CB-0F78-D2CE13AB6F1E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3BBCB668-9F09-ED41-E04E-D38DA56E75FF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1853B4CC-5970-94B5-7DE9-D1A4B829029B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96C17F38-4E2E-454C-A174-02558023A09F}"/>
              </a:ext>
            </a:extLst>
          </p:cNvPr>
          <p:cNvSpPr/>
          <p:nvPr/>
        </p:nvSpPr>
        <p:spPr>
          <a:xfrm>
            <a:off x="4251802" y="1363472"/>
            <a:ext cx="3651885" cy="54945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5" name="사각형: 둥근 위쪽 모서리 24">
            <a:extLst>
              <a:ext uri="{FF2B5EF4-FFF2-40B4-BE49-F238E27FC236}">
                <a16:creationId xmlns:a16="http://schemas.microsoft.com/office/drawing/2014/main" id="{A1838307-D972-5B4B-27D3-2A1C982F32E3}"/>
              </a:ext>
            </a:extLst>
          </p:cNvPr>
          <p:cNvSpPr/>
          <p:nvPr/>
        </p:nvSpPr>
        <p:spPr>
          <a:xfrm>
            <a:off x="371475" y="985206"/>
            <a:ext cx="3651885" cy="740580"/>
          </a:xfrm>
          <a:prstGeom prst="round2SameRect">
            <a:avLst>
              <a:gd name="adj1" fmla="val 6262"/>
              <a:gd name="adj2" fmla="val 0"/>
            </a:avLst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8" name="사각형: 둥근 위쪽 모서리 27">
            <a:extLst>
              <a:ext uri="{FF2B5EF4-FFF2-40B4-BE49-F238E27FC236}">
                <a16:creationId xmlns:a16="http://schemas.microsoft.com/office/drawing/2014/main" id="{2F9FC6BC-ADB5-4A42-485B-186797217006}"/>
              </a:ext>
            </a:extLst>
          </p:cNvPr>
          <p:cNvSpPr/>
          <p:nvPr/>
        </p:nvSpPr>
        <p:spPr>
          <a:xfrm>
            <a:off x="4251802" y="991302"/>
            <a:ext cx="3651885" cy="740580"/>
          </a:xfrm>
          <a:prstGeom prst="round2SameRect">
            <a:avLst>
              <a:gd name="adj1" fmla="val 6262"/>
              <a:gd name="adj2" fmla="val 0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9" name="사각형: 둥근 위쪽 모서리 28">
            <a:extLst>
              <a:ext uri="{FF2B5EF4-FFF2-40B4-BE49-F238E27FC236}">
                <a16:creationId xmlns:a16="http://schemas.microsoft.com/office/drawing/2014/main" id="{BB1D59C6-C07F-4E7E-0A81-64B30841102E}"/>
              </a:ext>
            </a:extLst>
          </p:cNvPr>
          <p:cNvSpPr/>
          <p:nvPr/>
        </p:nvSpPr>
        <p:spPr>
          <a:xfrm>
            <a:off x="8132128" y="991302"/>
            <a:ext cx="3651885" cy="740580"/>
          </a:xfrm>
          <a:prstGeom prst="round2SameRect">
            <a:avLst>
              <a:gd name="adj1" fmla="val 6262"/>
              <a:gd name="adj2" fmla="val 0"/>
            </a:avLst>
          </a:prstGeom>
          <a:solidFill>
            <a:srgbClr val="2A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B7765043-0CA1-736D-9062-280C11B5A9C3}"/>
              </a:ext>
            </a:extLst>
          </p:cNvPr>
          <p:cNvGrpSpPr/>
          <p:nvPr/>
        </p:nvGrpSpPr>
        <p:grpSpPr>
          <a:xfrm>
            <a:off x="497791" y="1896512"/>
            <a:ext cx="4241800" cy="242887"/>
            <a:chOff x="592328" y="2329707"/>
            <a:chExt cx="4241800" cy="24288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7393006-CBFE-D2BA-B960-0DFC00603594}"/>
                </a:ext>
              </a:extLst>
            </p:cNvPr>
            <p:cNvSpPr txBox="1"/>
            <p:nvPr/>
          </p:nvSpPr>
          <p:spPr>
            <a:xfrm>
              <a:off x="799009" y="2329707"/>
              <a:ext cx="4035119" cy="242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역할</a:t>
              </a:r>
            </a:p>
          </p:txBody>
        </p: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3BCF05E6-2C9B-0395-C89A-18B0195A7537}"/>
                </a:ext>
              </a:extLst>
            </p:cNvPr>
            <p:cNvGrpSpPr/>
            <p:nvPr/>
          </p:nvGrpSpPr>
          <p:grpSpPr>
            <a:xfrm>
              <a:off x="592328" y="2403841"/>
              <a:ext cx="127000" cy="127000"/>
              <a:chOff x="787400" y="2378710"/>
              <a:chExt cx="127000" cy="127000"/>
            </a:xfrm>
          </p:grpSpPr>
          <p:sp>
            <p:nvSpPr>
              <p:cNvPr id="37" name="타원 36">
                <a:extLst>
                  <a:ext uri="{FF2B5EF4-FFF2-40B4-BE49-F238E27FC236}">
                    <a16:creationId xmlns:a16="http://schemas.microsoft.com/office/drawing/2014/main" id="{ABE0AE7A-6283-2068-7C86-A35758075521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38" name="L 도형 37">
                <a:extLst>
                  <a:ext uri="{FF2B5EF4-FFF2-40B4-BE49-F238E27FC236}">
                    <a16:creationId xmlns:a16="http://schemas.microsoft.com/office/drawing/2014/main" id="{5FE2502A-9821-21B1-AC94-7D6301068FE9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ABC7BD85-0693-51D1-AED7-5AFC41315C4E}"/>
              </a:ext>
            </a:extLst>
          </p:cNvPr>
          <p:cNvGrpSpPr/>
          <p:nvPr/>
        </p:nvGrpSpPr>
        <p:grpSpPr>
          <a:xfrm>
            <a:off x="475948" y="1187856"/>
            <a:ext cx="3741976" cy="335280"/>
            <a:chOff x="475948" y="1175516"/>
            <a:chExt cx="3741976" cy="33528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D39C7F7-DBD5-91D3-89D0-1FC3B8626D86}"/>
                </a:ext>
              </a:extLst>
            </p:cNvPr>
            <p:cNvSpPr txBox="1"/>
            <p:nvPr/>
          </p:nvSpPr>
          <p:spPr>
            <a:xfrm>
              <a:off x="854456" y="1194571"/>
              <a:ext cx="3363468" cy="26161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sz="1700" spc="-70" dirty="0">
                  <a:solidFill>
                    <a:schemeClr val="bg1"/>
                  </a:solidFill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안전성 평가 전문기관 지정</a:t>
              </a:r>
            </a:p>
          </p:txBody>
        </p:sp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916989B9-D458-5F6E-F943-B0BCCE1CE73C}"/>
                </a:ext>
              </a:extLst>
            </p:cNvPr>
            <p:cNvSpPr/>
            <p:nvPr/>
          </p:nvSpPr>
          <p:spPr>
            <a:xfrm>
              <a:off x="475948" y="1175516"/>
              <a:ext cx="335280" cy="335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9115F62-25E5-E449-91F2-944C84BC50B3}"/>
                </a:ext>
              </a:extLst>
            </p:cNvPr>
            <p:cNvSpPr txBox="1"/>
            <p:nvPr/>
          </p:nvSpPr>
          <p:spPr>
            <a:xfrm>
              <a:off x="535360" y="1197672"/>
              <a:ext cx="211400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ko-KR" sz="2000" spc="-70" dirty="0">
                  <a:solidFill>
                    <a:srgbClr val="36AFAC"/>
                  </a:solidFill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1</a:t>
              </a:r>
              <a:endParaRPr lang="ko-KR" altLang="en-US" sz="2000" spc="-70" dirty="0">
                <a:solidFill>
                  <a:srgbClr val="36AFAC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1CAE1771-43D0-F2EE-DDA1-6CE264ED7C78}"/>
              </a:ext>
            </a:extLst>
          </p:cNvPr>
          <p:cNvGrpSpPr/>
          <p:nvPr/>
        </p:nvGrpSpPr>
        <p:grpSpPr>
          <a:xfrm>
            <a:off x="4335780" y="1193952"/>
            <a:ext cx="3781700" cy="335280"/>
            <a:chOff x="4335780" y="1175516"/>
            <a:chExt cx="3781700" cy="33528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CB429C5-9461-8C42-70E9-5FA41CD295DB}"/>
                </a:ext>
              </a:extLst>
            </p:cNvPr>
            <p:cNvSpPr txBox="1"/>
            <p:nvPr/>
          </p:nvSpPr>
          <p:spPr>
            <a:xfrm>
              <a:off x="4754012" y="1194571"/>
              <a:ext cx="3363468" cy="26161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sz="1700" dirty="0">
                  <a:solidFill>
                    <a:schemeClr val="bg1"/>
                  </a:solidFill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화장품 안전성 평가 기술 지원</a:t>
              </a:r>
            </a:p>
          </p:txBody>
        </p:sp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9531D31D-87C9-D312-085D-3CA7106A5CA8}"/>
                </a:ext>
              </a:extLst>
            </p:cNvPr>
            <p:cNvSpPr/>
            <p:nvPr/>
          </p:nvSpPr>
          <p:spPr>
            <a:xfrm>
              <a:off x="4335780" y="1175516"/>
              <a:ext cx="335280" cy="335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D539BD3-5363-F72D-AA98-1C453944FF3D}"/>
                </a:ext>
              </a:extLst>
            </p:cNvPr>
            <p:cNvSpPr txBox="1"/>
            <p:nvPr/>
          </p:nvSpPr>
          <p:spPr>
            <a:xfrm>
              <a:off x="4386476" y="1197672"/>
              <a:ext cx="211400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ko-KR" sz="2000" spc="-70" dirty="0">
                  <a:solidFill>
                    <a:srgbClr val="247690"/>
                  </a:solidFill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2</a:t>
              </a:r>
              <a:endParaRPr lang="ko-KR" altLang="en-US" sz="2000" spc="-70" dirty="0">
                <a:solidFill>
                  <a:srgbClr val="247690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D59CC8EC-4DFA-CB43-251A-F2AB68983CEB}"/>
              </a:ext>
            </a:extLst>
          </p:cNvPr>
          <p:cNvGrpSpPr/>
          <p:nvPr/>
        </p:nvGrpSpPr>
        <p:grpSpPr>
          <a:xfrm>
            <a:off x="8254716" y="1193952"/>
            <a:ext cx="3756276" cy="335280"/>
            <a:chOff x="8254716" y="1175516"/>
            <a:chExt cx="3756276" cy="33528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7C332FE-7CDB-8507-086C-F0A715CBE676}"/>
                </a:ext>
              </a:extLst>
            </p:cNvPr>
            <p:cNvSpPr txBox="1"/>
            <p:nvPr/>
          </p:nvSpPr>
          <p:spPr>
            <a:xfrm>
              <a:off x="8647524" y="1194571"/>
              <a:ext cx="3363468" cy="26161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sz="1700" dirty="0">
                  <a:solidFill>
                    <a:schemeClr val="bg1"/>
                  </a:solidFill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화장품 안전성 평가 전문인력 양성</a:t>
              </a:r>
            </a:p>
          </p:txBody>
        </p:sp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9CDDB375-D3F7-1F85-1A7F-7062C6C5BD74}"/>
                </a:ext>
              </a:extLst>
            </p:cNvPr>
            <p:cNvSpPr/>
            <p:nvPr/>
          </p:nvSpPr>
          <p:spPr>
            <a:xfrm>
              <a:off x="8254716" y="1175516"/>
              <a:ext cx="335280" cy="335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5BF1C9C-F790-D63C-493A-91A9661D4DCC}"/>
                </a:ext>
              </a:extLst>
            </p:cNvPr>
            <p:cNvSpPr txBox="1"/>
            <p:nvPr/>
          </p:nvSpPr>
          <p:spPr>
            <a:xfrm>
              <a:off x="8313008" y="1197672"/>
              <a:ext cx="211400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ko-KR" sz="2000" spc="-70" dirty="0">
                  <a:solidFill>
                    <a:srgbClr val="2ABC7A"/>
                  </a:solidFill>
                  <a:latin typeface="HG꼬딕씨_Pro 80g" panose="02020603020101020101" pitchFamily="18" charset="-127"/>
                  <a:ea typeface="HG꼬딕씨_Pro 80g" panose="02020603020101020101" pitchFamily="18" charset="-127"/>
                </a:rPr>
                <a:t>3</a:t>
              </a:r>
              <a:endParaRPr lang="ko-KR" altLang="en-US" sz="2000" spc="-70" dirty="0">
                <a:solidFill>
                  <a:srgbClr val="2ABC7A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A181A56E-C042-9BB9-E028-7DABB8BD1186}"/>
              </a:ext>
            </a:extLst>
          </p:cNvPr>
          <p:cNvGrpSpPr/>
          <p:nvPr/>
        </p:nvGrpSpPr>
        <p:grpSpPr>
          <a:xfrm>
            <a:off x="673973" y="2255726"/>
            <a:ext cx="3059827" cy="161904"/>
            <a:chOff x="883060" y="2861087"/>
            <a:chExt cx="3367041" cy="16190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09CB472-1458-321F-8DC6-5780CD8B97EF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1619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0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화장품 안전성 평가 제도의 안정적 도입</a:t>
              </a:r>
              <a:r>
                <a:rPr lang="en-US" altLang="ko-KR" sz="10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sz="10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운영 지원</a:t>
              </a:r>
              <a:endParaRPr lang="ko-KR" altLang="en-US" sz="105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  <p:sp>
          <p:nvSpPr>
            <p:cNvPr id="43" name="L 도형 42">
              <a:extLst>
                <a:ext uri="{FF2B5EF4-FFF2-40B4-BE49-F238E27FC236}">
                  <a16:creationId xmlns:a16="http://schemas.microsoft.com/office/drawing/2014/main" id="{C06BB2D4-B7A8-562E-B2B3-278FA3F84FDB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b="1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id="{F5AA272A-A661-90BA-B2FC-1554A670DE7F}"/>
              </a:ext>
            </a:extLst>
          </p:cNvPr>
          <p:cNvGrpSpPr/>
          <p:nvPr/>
        </p:nvGrpSpPr>
        <p:grpSpPr>
          <a:xfrm>
            <a:off x="4391644" y="1896512"/>
            <a:ext cx="4241800" cy="496803"/>
            <a:chOff x="4478442" y="2043996"/>
            <a:chExt cx="4241800" cy="496803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C800DF8-BF91-3726-28C4-7A8F2F36060C}"/>
                </a:ext>
              </a:extLst>
            </p:cNvPr>
            <p:cNvSpPr txBox="1"/>
            <p:nvPr/>
          </p:nvSpPr>
          <p:spPr>
            <a:xfrm>
              <a:off x="4685123" y="2043996"/>
              <a:ext cx="4035119" cy="49680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200" dirty="0">
                  <a:solidFill>
                    <a:srgbClr val="247690"/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(</a:t>
              </a:r>
              <a:r>
                <a:rPr lang="ko-KR" altLang="en-US" sz="1200" dirty="0">
                  <a:solidFill>
                    <a:srgbClr val="247690"/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개발 단계 지원</a:t>
              </a:r>
              <a:r>
                <a:rPr lang="en-US" altLang="ko-KR" sz="1200" dirty="0">
                  <a:solidFill>
                    <a:srgbClr val="247690"/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) </a:t>
              </a: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국내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·</a:t>
              </a: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외 원료 안전성 </a:t>
              </a:r>
              <a:endPara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정보 </a:t>
              </a: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DB </a:t>
              </a: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구축</a:t>
              </a:r>
            </a:p>
          </p:txBody>
        </p:sp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BACB5CB8-1BA4-8BAA-74A1-BF90488DB371}"/>
                </a:ext>
              </a:extLst>
            </p:cNvPr>
            <p:cNvGrpSpPr/>
            <p:nvPr/>
          </p:nvGrpSpPr>
          <p:grpSpPr>
            <a:xfrm>
              <a:off x="4478442" y="2118130"/>
              <a:ext cx="127000" cy="127000"/>
              <a:chOff x="787400" y="2378710"/>
              <a:chExt cx="127000" cy="127000"/>
            </a:xfrm>
          </p:grpSpPr>
          <p:sp>
            <p:nvSpPr>
              <p:cNvPr id="50" name="타원 49">
                <a:extLst>
                  <a:ext uri="{FF2B5EF4-FFF2-40B4-BE49-F238E27FC236}">
                    <a16:creationId xmlns:a16="http://schemas.microsoft.com/office/drawing/2014/main" id="{E558CEA7-334A-2A68-3BB7-449754A0CD83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2476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51" name="L 도형 50">
                <a:extLst>
                  <a:ext uri="{FF2B5EF4-FFF2-40B4-BE49-F238E27FC236}">
                    <a16:creationId xmlns:a16="http://schemas.microsoft.com/office/drawing/2014/main" id="{14FB1739-04E6-D24F-D516-662F3BE2F7E1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289C7754-2B94-68CB-44C1-19E9B86E2609}"/>
              </a:ext>
            </a:extLst>
          </p:cNvPr>
          <p:cNvGrpSpPr/>
          <p:nvPr/>
        </p:nvGrpSpPr>
        <p:grpSpPr>
          <a:xfrm>
            <a:off x="4597530" y="2425155"/>
            <a:ext cx="3367041" cy="347788"/>
            <a:chOff x="883060" y="2861087"/>
            <a:chExt cx="3367041" cy="347788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6C1DBD4-3453-8C28-CFF2-6A3DBA869427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3477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국내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외 평가자료를 업계가 바로 활용할 수 있도록 표준화된 안전성 평가 원료 기초 정보 제공</a:t>
              </a:r>
            </a:p>
          </p:txBody>
        </p:sp>
        <p:sp>
          <p:nvSpPr>
            <p:cNvPr id="54" name="L 도형 53">
              <a:extLst>
                <a:ext uri="{FF2B5EF4-FFF2-40B4-BE49-F238E27FC236}">
                  <a16:creationId xmlns:a16="http://schemas.microsoft.com/office/drawing/2014/main" id="{C97DA0C0-3B38-EA94-DB20-11A92CDF71DB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 spc="110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F40B1010-21B3-3C44-233C-575D200B1B8E}"/>
              </a:ext>
            </a:extLst>
          </p:cNvPr>
          <p:cNvSpPr txBox="1"/>
          <p:nvPr/>
        </p:nvSpPr>
        <p:spPr>
          <a:xfrm>
            <a:off x="4585372" y="2884866"/>
            <a:ext cx="4035119" cy="49680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en-US" altLang="ko-KR" sz="1200" spc="-60" dirty="0">
                <a:solidFill>
                  <a:srgbClr val="247690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(</a:t>
            </a:r>
            <a:r>
              <a:rPr lang="ko-KR" altLang="en-US" sz="1200" spc="-60" dirty="0">
                <a:solidFill>
                  <a:srgbClr val="247690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판매 전 지원①</a:t>
            </a:r>
            <a:r>
              <a:rPr lang="en-US" altLang="ko-KR" sz="1200" spc="-60" dirty="0">
                <a:solidFill>
                  <a:srgbClr val="247690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) </a:t>
            </a:r>
            <a:r>
              <a:rPr lang="ko-KR" altLang="en-US" sz="15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제품 안전성 평가 컨설팅</a:t>
            </a:r>
            <a:r>
              <a:rPr lang="en-US" altLang="ko-KR" sz="15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·</a:t>
            </a:r>
          </a:p>
          <a:p>
            <a:pPr>
              <a:lnSpc>
                <a:spcPct val="110000"/>
              </a:lnSpc>
            </a:pPr>
            <a:r>
              <a:rPr lang="ko-KR" altLang="en-US" sz="15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상담창구 운영</a:t>
            </a:r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4FD1B95D-B8AD-9225-3DFB-EF2C2FC4AFBD}"/>
              </a:ext>
            </a:extLst>
          </p:cNvPr>
          <p:cNvGrpSpPr/>
          <p:nvPr/>
        </p:nvGrpSpPr>
        <p:grpSpPr>
          <a:xfrm>
            <a:off x="4391644" y="2959000"/>
            <a:ext cx="127000" cy="127000"/>
            <a:chOff x="787400" y="2378710"/>
            <a:chExt cx="127000" cy="127000"/>
          </a:xfrm>
        </p:grpSpPr>
        <p:sp>
          <p:nvSpPr>
            <p:cNvPr id="57" name="타원 56">
              <a:extLst>
                <a:ext uri="{FF2B5EF4-FFF2-40B4-BE49-F238E27FC236}">
                  <a16:creationId xmlns:a16="http://schemas.microsoft.com/office/drawing/2014/main" id="{73EF4647-905D-2A34-5C21-1172344A6679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 dirty="0"/>
            </a:p>
          </p:txBody>
        </p:sp>
        <p:sp>
          <p:nvSpPr>
            <p:cNvPr id="58" name="L 도형 57">
              <a:extLst>
                <a:ext uri="{FF2B5EF4-FFF2-40B4-BE49-F238E27FC236}">
                  <a16:creationId xmlns:a16="http://schemas.microsoft.com/office/drawing/2014/main" id="{D895852F-FF24-D554-F1E5-B6F6EE3192E7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CB6EA3B1-2E40-4EA3-4FDF-302171386378}"/>
              </a:ext>
            </a:extLst>
          </p:cNvPr>
          <p:cNvGrpSpPr/>
          <p:nvPr/>
        </p:nvGrpSpPr>
        <p:grpSpPr>
          <a:xfrm>
            <a:off x="4597530" y="3461463"/>
            <a:ext cx="3367041" cy="170047"/>
            <a:chOff x="883060" y="2861087"/>
            <a:chExt cx="3367041" cy="170047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3E12E98-FA56-3A9E-EDB2-8A05903C9EC1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17004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050" b="1" dirty="0">
                  <a:latin typeface="HG꼬딕씨_Pro 20g" panose="02020603020101020101" pitchFamily="18" charset="-127"/>
                  <a:ea typeface="HG꼬딕씨_Pro 20g" panose="02020603020101020101" pitchFamily="18" charset="-127"/>
                </a:rPr>
                <a:t>(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실태조사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안전성 평가 실태조사 및 각종 현황 조사 </a:t>
              </a:r>
            </a:p>
          </p:txBody>
        </p:sp>
        <p:sp>
          <p:nvSpPr>
            <p:cNvPr id="62" name="L 도형 61">
              <a:extLst>
                <a:ext uri="{FF2B5EF4-FFF2-40B4-BE49-F238E27FC236}">
                  <a16:creationId xmlns:a16="http://schemas.microsoft.com/office/drawing/2014/main" id="{C81540B7-7848-D6CC-9EFB-98062917BC8A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 spc="110"/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19F0F0E0-B1B1-8200-FE52-5F42C369EF12}"/>
              </a:ext>
            </a:extLst>
          </p:cNvPr>
          <p:cNvGrpSpPr/>
          <p:nvPr/>
        </p:nvGrpSpPr>
        <p:grpSpPr>
          <a:xfrm>
            <a:off x="4597530" y="3692249"/>
            <a:ext cx="3251883" cy="525528"/>
            <a:chOff x="883060" y="2895377"/>
            <a:chExt cx="3251883" cy="525528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6D0B7F7-A24E-9F19-CAB0-3F71A1983956}"/>
                </a:ext>
              </a:extLst>
            </p:cNvPr>
            <p:cNvSpPr txBox="1"/>
            <p:nvPr/>
          </p:nvSpPr>
          <p:spPr>
            <a:xfrm>
              <a:off x="994081" y="2895377"/>
              <a:ext cx="3140862" cy="52552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컨설팅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안전성 평가 전담인력 확보가 어려운 중소업체 지원을 위해 평가 자료 작성 요령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자문 등 </a:t>
              </a:r>
              <a:endParaRPr lang="en-US" altLang="ko-KR" sz="105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  <a:p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컨설팅 확대 및 상담창구 운영</a:t>
              </a:r>
            </a:p>
          </p:txBody>
        </p:sp>
        <p:sp>
          <p:nvSpPr>
            <p:cNvPr id="65" name="L 도형 64">
              <a:extLst>
                <a:ext uri="{FF2B5EF4-FFF2-40B4-BE49-F238E27FC236}">
                  <a16:creationId xmlns:a16="http://schemas.microsoft.com/office/drawing/2014/main" id="{2A82A454-FDA9-2F19-E126-EC314777918C}"/>
                </a:ext>
              </a:extLst>
            </p:cNvPr>
            <p:cNvSpPr/>
            <p:nvPr/>
          </p:nvSpPr>
          <p:spPr>
            <a:xfrm rot="13500000">
              <a:off x="883060" y="295994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 spc="110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16AAE176-D5E2-C5DB-DD5E-6A0AA6206500}"/>
              </a:ext>
            </a:extLst>
          </p:cNvPr>
          <p:cNvSpPr txBox="1"/>
          <p:nvPr/>
        </p:nvSpPr>
        <p:spPr>
          <a:xfrm>
            <a:off x="4585372" y="4336813"/>
            <a:ext cx="4035119" cy="24288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en-US" altLang="ko-KR" sz="1200" spc="-60" dirty="0">
                <a:solidFill>
                  <a:srgbClr val="247690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(</a:t>
            </a:r>
            <a:r>
              <a:rPr lang="ko-KR" altLang="en-US" sz="1200" spc="-60" dirty="0">
                <a:solidFill>
                  <a:srgbClr val="247690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판매 전 지원 ②</a:t>
            </a:r>
            <a:r>
              <a:rPr lang="en-US" altLang="ko-KR" sz="1200" spc="-60" dirty="0">
                <a:solidFill>
                  <a:srgbClr val="247690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) </a:t>
            </a:r>
            <a:r>
              <a:rPr lang="ko-KR" altLang="en-US" sz="15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국내 안전성 평가 기술 기반 조성</a:t>
            </a:r>
          </a:p>
        </p:txBody>
      </p: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1377CD92-6B32-F401-AB7C-6BEDB3D618EA}"/>
              </a:ext>
            </a:extLst>
          </p:cNvPr>
          <p:cNvGrpSpPr/>
          <p:nvPr/>
        </p:nvGrpSpPr>
        <p:grpSpPr>
          <a:xfrm>
            <a:off x="4391644" y="4410947"/>
            <a:ext cx="127000" cy="127000"/>
            <a:chOff x="787400" y="2378710"/>
            <a:chExt cx="127000" cy="127000"/>
          </a:xfrm>
        </p:grpSpPr>
        <p:sp>
          <p:nvSpPr>
            <p:cNvPr id="68" name="타원 67">
              <a:extLst>
                <a:ext uri="{FF2B5EF4-FFF2-40B4-BE49-F238E27FC236}">
                  <a16:creationId xmlns:a16="http://schemas.microsoft.com/office/drawing/2014/main" id="{DDFD8498-F479-CEFE-2770-B5BA312105E4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 dirty="0"/>
            </a:p>
          </p:txBody>
        </p:sp>
        <p:sp>
          <p:nvSpPr>
            <p:cNvPr id="69" name="L 도형 68">
              <a:extLst>
                <a:ext uri="{FF2B5EF4-FFF2-40B4-BE49-F238E27FC236}">
                  <a16:creationId xmlns:a16="http://schemas.microsoft.com/office/drawing/2014/main" id="{3E51F31B-F3C6-B6A2-828E-A6EFE0F53080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343910A7-B7CE-3A91-E708-15825AF5DE18}"/>
              </a:ext>
            </a:extLst>
          </p:cNvPr>
          <p:cNvGrpSpPr/>
          <p:nvPr/>
        </p:nvGrpSpPr>
        <p:grpSpPr>
          <a:xfrm>
            <a:off x="4597530" y="4659932"/>
            <a:ext cx="3367041" cy="347788"/>
            <a:chOff x="883060" y="2861087"/>
            <a:chExt cx="3367041" cy="34778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25DCC57-44ED-3BAB-B7B5-0705AF6D50F9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3477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가이드라인</a:t>
              </a:r>
              <a:r>
                <a:rPr lang="en-US" altLang="ko-KR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안전성 평가 </a:t>
              </a:r>
              <a:r>
                <a:rPr lang="ko-KR" altLang="en-US" sz="1050" b="1" spc="-60" dirty="0" err="1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전주기</a:t>
              </a:r>
              <a:r>
                <a:rPr lang="ko-KR" altLang="en-US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 해설서</a:t>
              </a:r>
              <a:r>
                <a:rPr lang="en-US" altLang="ko-KR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 </a:t>
              </a:r>
              <a:r>
                <a:rPr lang="ko-KR" altLang="en-US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기술 지원 안내서</a:t>
              </a:r>
              <a:endParaRPr lang="en-US" altLang="ko-KR" sz="1050" b="1" spc="-60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  <a:p>
              <a:r>
                <a:rPr lang="ko-KR" altLang="en-US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개발</a:t>
              </a:r>
              <a:r>
                <a:rPr lang="en-US" altLang="ko-KR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 </a:t>
              </a:r>
              <a:r>
                <a:rPr lang="ko-KR" altLang="en-US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안전관리 체계 선진화 연구 등</a:t>
              </a:r>
            </a:p>
          </p:txBody>
        </p:sp>
        <p:sp>
          <p:nvSpPr>
            <p:cNvPr id="73" name="L 도형 72">
              <a:extLst>
                <a:ext uri="{FF2B5EF4-FFF2-40B4-BE49-F238E27FC236}">
                  <a16:creationId xmlns:a16="http://schemas.microsoft.com/office/drawing/2014/main" id="{C3EADFA1-5E37-737A-2803-1F412B39527B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 spc="110"/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1BE04D50-8753-DA3C-69E7-F219A72E6E39}"/>
              </a:ext>
            </a:extLst>
          </p:cNvPr>
          <p:cNvGrpSpPr/>
          <p:nvPr/>
        </p:nvGrpSpPr>
        <p:grpSpPr>
          <a:xfrm>
            <a:off x="4597530" y="5052950"/>
            <a:ext cx="3367041" cy="347788"/>
            <a:chOff x="883060" y="2861087"/>
            <a:chExt cx="3367041" cy="347788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96D7E11-71A0-2547-BA9F-062775C928A3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3477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모델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기술 개발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화장품 성분유형별 안전성</a:t>
              </a:r>
              <a:endParaRPr lang="en-US" altLang="ko-KR" sz="105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  <a:p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평가모델 및 데이터기반 </a:t>
              </a:r>
              <a:r>
                <a:rPr lang="ko-KR" altLang="en-US" sz="1050" b="1" dirty="0" err="1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비실험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 안전성 평가기술 개발</a:t>
              </a:r>
            </a:p>
          </p:txBody>
        </p:sp>
        <p:sp>
          <p:nvSpPr>
            <p:cNvPr id="76" name="L 도형 75">
              <a:extLst>
                <a:ext uri="{FF2B5EF4-FFF2-40B4-BE49-F238E27FC236}">
                  <a16:creationId xmlns:a16="http://schemas.microsoft.com/office/drawing/2014/main" id="{6F13CEAA-B618-B39B-B77B-001376956B83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 spc="110"/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42183353-73B4-FFA5-78E0-2282A65FD593}"/>
              </a:ext>
            </a:extLst>
          </p:cNvPr>
          <p:cNvSpPr txBox="1"/>
          <p:nvPr/>
        </p:nvSpPr>
        <p:spPr>
          <a:xfrm>
            <a:off x="4660301" y="5431692"/>
            <a:ext cx="3218565" cy="145746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ko-KR" altLang="en-US" sz="900" spc="-60" dirty="0"/>
              <a:t>* </a:t>
            </a:r>
            <a:r>
              <a:rPr lang="en-US" altLang="ko-KR" sz="850" spc="-60" dirty="0"/>
              <a:t>(</a:t>
            </a:r>
            <a:r>
              <a:rPr lang="ko-KR" altLang="en-US" sz="850" spc="-60" dirty="0"/>
              <a:t>출연사업</a:t>
            </a:r>
            <a:r>
              <a:rPr lang="en-US" altLang="ko-KR" sz="850" spc="-60" dirty="0"/>
              <a:t>) </a:t>
            </a:r>
            <a:r>
              <a:rPr lang="ko-KR" altLang="en-US" sz="900" spc="-60" dirty="0"/>
              <a:t>화장품 글로벌 규제대응 안전성 평가 기술개발 </a:t>
            </a:r>
            <a:r>
              <a:rPr lang="en-US" altLang="ko-KR" sz="850" spc="-60" dirty="0"/>
              <a:t>(‘25~‘29)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0CC3752-02F6-473B-80F5-64905446274D}"/>
              </a:ext>
            </a:extLst>
          </p:cNvPr>
          <p:cNvSpPr txBox="1"/>
          <p:nvPr/>
        </p:nvSpPr>
        <p:spPr>
          <a:xfrm>
            <a:off x="4585372" y="5754113"/>
            <a:ext cx="4035119" cy="49680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en-US" altLang="ko-KR" sz="1200" spc="-60" dirty="0">
                <a:solidFill>
                  <a:srgbClr val="247690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(</a:t>
            </a:r>
            <a:r>
              <a:rPr lang="ko-KR" altLang="en-US" sz="1200" spc="-60" dirty="0">
                <a:solidFill>
                  <a:srgbClr val="247690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판매 후 지원</a:t>
            </a:r>
            <a:r>
              <a:rPr lang="en-US" altLang="ko-KR" sz="1200" spc="-60" dirty="0">
                <a:solidFill>
                  <a:srgbClr val="247690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) </a:t>
            </a:r>
            <a:r>
              <a:rPr lang="ko-KR" altLang="en-US" sz="15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제품 정보 수집</a:t>
            </a:r>
            <a:r>
              <a:rPr lang="en-US" altLang="ko-KR" sz="15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·</a:t>
            </a:r>
            <a:r>
              <a:rPr lang="ko-KR" altLang="en-US" sz="15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제공을 위한</a:t>
            </a:r>
            <a:endParaRPr lang="en-US" altLang="ko-KR" sz="1500" spc="-60" dirty="0">
              <a:solidFill>
                <a:schemeClr val="tx1">
                  <a:lumMod val="75000"/>
                  <a:lumOff val="25000"/>
                </a:schemeClr>
              </a:solidFill>
              <a:latin typeface="HG꼬딕씨_Pro 60g" panose="02020603020101020101" pitchFamily="18" charset="-127"/>
              <a:ea typeface="HG꼬딕씨_Pro 60g" panose="02020603020101020101" pitchFamily="18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15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안전정보 관리 체계 구축</a:t>
            </a:r>
          </a:p>
        </p:txBody>
      </p: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14076832-0E6C-BB01-7D02-D83AD37448F4}"/>
              </a:ext>
            </a:extLst>
          </p:cNvPr>
          <p:cNvGrpSpPr/>
          <p:nvPr/>
        </p:nvGrpSpPr>
        <p:grpSpPr>
          <a:xfrm>
            <a:off x="4391644" y="5828247"/>
            <a:ext cx="127000" cy="127000"/>
            <a:chOff x="787400" y="2378710"/>
            <a:chExt cx="127000" cy="127000"/>
          </a:xfrm>
        </p:grpSpPr>
        <p:sp>
          <p:nvSpPr>
            <p:cNvPr id="80" name="타원 79">
              <a:extLst>
                <a:ext uri="{FF2B5EF4-FFF2-40B4-BE49-F238E27FC236}">
                  <a16:creationId xmlns:a16="http://schemas.microsoft.com/office/drawing/2014/main" id="{EE6C8F00-C847-FE7A-DC99-BC3BC37C5964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 dirty="0"/>
            </a:p>
          </p:txBody>
        </p:sp>
        <p:sp>
          <p:nvSpPr>
            <p:cNvPr id="81" name="L 도형 80">
              <a:extLst>
                <a:ext uri="{FF2B5EF4-FFF2-40B4-BE49-F238E27FC236}">
                  <a16:creationId xmlns:a16="http://schemas.microsoft.com/office/drawing/2014/main" id="{A2BAAB88-5F27-6FBF-3BB3-7DDCAD2D11E0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D149D32E-5070-ABBD-D129-E9F96014B8E0}"/>
              </a:ext>
            </a:extLst>
          </p:cNvPr>
          <p:cNvGrpSpPr/>
          <p:nvPr/>
        </p:nvGrpSpPr>
        <p:grpSpPr>
          <a:xfrm>
            <a:off x="4597530" y="6313478"/>
            <a:ext cx="3367041" cy="347788"/>
            <a:chOff x="883060" y="2861087"/>
            <a:chExt cx="3367041" cy="347788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BBF404AD-B22B-69F1-FC17-D3B9F0A7EB3D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3477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개별 업체가 직접 확보하기 어려운 유사제품 유해사례</a:t>
              </a:r>
              <a:r>
                <a:rPr lang="en-US" altLang="ko-KR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</a:t>
              </a:r>
            </a:p>
            <a:p>
              <a:r>
                <a:rPr lang="ko-KR" altLang="en-US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해외 안전정보 등 안전 정보를 모아 종합적으로 분석</a:t>
              </a:r>
              <a:r>
                <a:rPr lang="en-US" altLang="ko-KR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sz="1050" b="1" spc="-6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제공</a:t>
              </a:r>
            </a:p>
          </p:txBody>
        </p:sp>
        <p:sp>
          <p:nvSpPr>
            <p:cNvPr id="86" name="L 도형 85">
              <a:extLst>
                <a:ext uri="{FF2B5EF4-FFF2-40B4-BE49-F238E27FC236}">
                  <a16:creationId xmlns:a16="http://schemas.microsoft.com/office/drawing/2014/main" id="{1A8BF7FA-9C02-7B95-57CD-5CAC7BCB6FBE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 spc="110"/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EA7FEF12-3F0A-3EAD-3FF5-922A755ED1A7}"/>
              </a:ext>
            </a:extLst>
          </p:cNvPr>
          <p:cNvSpPr txBox="1"/>
          <p:nvPr/>
        </p:nvSpPr>
        <p:spPr>
          <a:xfrm>
            <a:off x="8478160" y="1896512"/>
            <a:ext cx="3618590" cy="75071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안전성 평가자 양성을 위한 교육 프로그램</a:t>
            </a: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·</a:t>
            </a:r>
          </a:p>
          <a:p>
            <a:pPr>
              <a:lnSpc>
                <a:spcPct val="110000"/>
              </a:lnSpc>
            </a:pPr>
            <a:r>
              <a:rPr lang="ko-KR" altLang="en-US" sz="1500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교재 개발 및 프로그램</a:t>
            </a:r>
            <a:r>
              <a:rPr lang="en-US" altLang="ko-KR" sz="1500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·</a:t>
            </a:r>
            <a:r>
              <a:rPr lang="ko-KR" altLang="en-US" sz="1500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교재 실효성</a:t>
            </a:r>
            <a:r>
              <a:rPr lang="en-US" altLang="ko-KR" sz="1500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·</a:t>
            </a:r>
            <a:r>
              <a:rPr lang="ko-KR" altLang="en-US" sz="1500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적정성</a:t>
            </a:r>
            <a:endParaRPr lang="en-US" altLang="ko-KR" sz="1500" spc="-40" dirty="0">
              <a:solidFill>
                <a:schemeClr val="tx1">
                  <a:lumMod val="75000"/>
                  <a:lumOff val="25000"/>
                </a:schemeClr>
              </a:solidFill>
              <a:latin typeface="HG꼬딕씨_Pro 60g" panose="02020603020101020101" pitchFamily="18" charset="-127"/>
              <a:ea typeface="HG꼬딕씨_Pro 60g" panose="02020603020101020101" pitchFamily="18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평가를 위한 시범교육 실시</a:t>
            </a:r>
          </a:p>
        </p:txBody>
      </p: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89072C97-914D-2826-B20D-912B10A579AE}"/>
              </a:ext>
            </a:extLst>
          </p:cNvPr>
          <p:cNvGrpSpPr/>
          <p:nvPr/>
        </p:nvGrpSpPr>
        <p:grpSpPr>
          <a:xfrm>
            <a:off x="8271479" y="1970646"/>
            <a:ext cx="127000" cy="127000"/>
            <a:chOff x="787400" y="2378710"/>
            <a:chExt cx="127000" cy="127000"/>
          </a:xfrm>
        </p:grpSpPr>
        <p:sp>
          <p:nvSpPr>
            <p:cNvPr id="92" name="타원 91">
              <a:extLst>
                <a:ext uri="{FF2B5EF4-FFF2-40B4-BE49-F238E27FC236}">
                  <a16:creationId xmlns:a16="http://schemas.microsoft.com/office/drawing/2014/main" id="{877BD6FF-76AB-86E5-17CD-692CEB67CA39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AB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 dirty="0"/>
            </a:p>
          </p:txBody>
        </p:sp>
        <p:sp>
          <p:nvSpPr>
            <p:cNvPr id="93" name="L 도형 92">
              <a:extLst>
                <a:ext uri="{FF2B5EF4-FFF2-40B4-BE49-F238E27FC236}">
                  <a16:creationId xmlns:a16="http://schemas.microsoft.com/office/drawing/2014/main" id="{7A3EE39C-9C84-6954-17DB-AA776FA7532D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6D03429C-4B70-3509-0B9A-407C44E0640B}"/>
              </a:ext>
            </a:extLst>
          </p:cNvPr>
          <p:cNvGrpSpPr/>
          <p:nvPr/>
        </p:nvGrpSpPr>
        <p:grpSpPr>
          <a:xfrm>
            <a:off x="8478160" y="2757269"/>
            <a:ext cx="3367041" cy="533992"/>
            <a:chOff x="8714160" y="3172559"/>
            <a:chExt cx="3367041" cy="533992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A1B8A2A-FFF0-B0D4-5951-2AE84FB6B583}"/>
                </a:ext>
              </a:extLst>
            </p:cNvPr>
            <p:cNvSpPr txBox="1"/>
            <p:nvPr/>
          </p:nvSpPr>
          <p:spPr>
            <a:xfrm>
              <a:off x="8825181" y="3172559"/>
              <a:ext cx="3256020" cy="53399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교육내용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안전성 평가 보고서 항목을 기준으로</a:t>
              </a:r>
              <a:endParaRPr lang="en-US" altLang="ko-KR" sz="105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  <a:p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국제조화를 고려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교육 구성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일반독성학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국소독성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</a:t>
              </a:r>
            </a:p>
            <a:p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위해성 평가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안전성 평가 실습 등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</a:t>
              </a:r>
            </a:p>
          </p:txBody>
        </p:sp>
        <p:sp>
          <p:nvSpPr>
            <p:cNvPr id="97" name="L 도형 96">
              <a:extLst>
                <a:ext uri="{FF2B5EF4-FFF2-40B4-BE49-F238E27FC236}">
                  <a16:creationId xmlns:a16="http://schemas.microsoft.com/office/drawing/2014/main" id="{F866D2EF-87E4-AD8F-CB42-C400D8D08536}"/>
                </a:ext>
              </a:extLst>
            </p:cNvPr>
            <p:cNvSpPr/>
            <p:nvPr/>
          </p:nvSpPr>
          <p:spPr>
            <a:xfrm rot="13500000">
              <a:off x="8714160" y="3237123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AB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D72CEDE-18DB-B09F-1009-984D686FC7ED}"/>
              </a:ext>
            </a:extLst>
          </p:cNvPr>
          <p:cNvGrpSpPr/>
          <p:nvPr/>
        </p:nvGrpSpPr>
        <p:grpSpPr>
          <a:xfrm>
            <a:off x="8478160" y="3372185"/>
            <a:ext cx="3367041" cy="170047"/>
            <a:chOff x="8714160" y="3839647"/>
            <a:chExt cx="3367041" cy="170047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D7D38EE-38D2-650D-AE4E-A79E46EE98FE}"/>
                </a:ext>
              </a:extLst>
            </p:cNvPr>
            <p:cNvSpPr txBox="1"/>
            <p:nvPr/>
          </p:nvSpPr>
          <p:spPr>
            <a:xfrm>
              <a:off x="8825181" y="3839647"/>
              <a:ext cx="3256020" cy="17004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일정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연 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2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회</a:t>
              </a:r>
              <a:endParaRPr lang="en-US" altLang="ko-KR" sz="105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  <p:sp>
          <p:nvSpPr>
            <p:cNvPr id="100" name="L 도형 99">
              <a:extLst>
                <a:ext uri="{FF2B5EF4-FFF2-40B4-BE49-F238E27FC236}">
                  <a16:creationId xmlns:a16="http://schemas.microsoft.com/office/drawing/2014/main" id="{8ADE48ED-68E1-4698-4E32-D06C510B70E2}"/>
                </a:ext>
              </a:extLst>
            </p:cNvPr>
            <p:cNvSpPr/>
            <p:nvPr/>
          </p:nvSpPr>
          <p:spPr>
            <a:xfrm rot="13500000">
              <a:off x="8714160" y="390421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AB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32DB3247-A803-4EDC-B402-54C75A5E39D2}"/>
              </a:ext>
            </a:extLst>
          </p:cNvPr>
          <p:cNvGrpSpPr/>
          <p:nvPr/>
        </p:nvGrpSpPr>
        <p:grpSpPr>
          <a:xfrm>
            <a:off x="8478160" y="3623156"/>
            <a:ext cx="3367041" cy="347788"/>
            <a:chOff x="8714160" y="4203038"/>
            <a:chExt cx="3367041" cy="347788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487E8EAA-13AC-34FC-1DA4-93B97AEA719F}"/>
                </a:ext>
              </a:extLst>
            </p:cNvPr>
            <p:cNvSpPr txBox="1"/>
            <p:nvPr/>
          </p:nvSpPr>
          <p:spPr>
            <a:xfrm>
              <a:off x="8825181" y="4203038"/>
              <a:ext cx="3256020" cy="3477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교육대상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 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연 생산실적 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10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억 미만 업체 등</a:t>
              </a:r>
              <a:endParaRPr lang="en-US" altLang="ko-KR" sz="105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  <a:p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중소기업의 안전성 평가 업무 종사자 등 </a:t>
              </a:r>
              <a:r>
                <a:rPr lang="en-US" altLang="ko-KR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100</a:t>
              </a:r>
              <a:r>
                <a:rPr lang="ko-KR" altLang="en-US" sz="105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명</a:t>
              </a:r>
            </a:p>
          </p:txBody>
        </p:sp>
        <p:sp>
          <p:nvSpPr>
            <p:cNvPr id="103" name="L 도형 102">
              <a:extLst>
                <a:ext uri="{FF2B5EF4-FFF2-40B4-BE49-F238E27FC236}">
                  <a16:creationId xmlns:a16="http://schemas.microsoft.com/office/drawing/2014/main" id="{B35AA969-99E2-C3F0-357D-BC25BBAC9346}"/>
                </a:ext>
              </a:extLst>
            </p:cNvPr>
            <p:cNvSpPr/>
            <p:nvPr/>
          </p:nvSpPr>
          <p:spPr>
            <a:xfrm rot="13500000">
              <a:off x="8714160" y="4267602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AB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/>
            </a:p>
          </p:txBody>
        </p:sp>
      </p:grpSp>
      <p:grpSp>
        <p:nvGrpSpPr>
          <p:cNvPr id="104" name="그룹 103">
            <a:extLst>
              <a:ext uri="{FF2B5EF4-FFF2-40B4-BE49-F238E27FC236}">
                <a16:creationId xmlns:a16="http://schemas.microsoft.com/office/drawing/2014/main" id="{00906DC9-DD96-149E-09D0-9C20D096AA01}"/>
              </a:ext>
            </a:extLst>
          </p:cNvPr>
          <p:cNvGrpSpPr/>
          <p:nvPr/>
        </p:nvGrpSpPr>
        <p:grpSpPr>
          <a:xfrm>
            <a:off x="8193756" y="4225783"/>
            <a:ext cx="3451574" cy="750718"/>
            <a:chOff x="4478442" y="2043996"/>
            <a:chExt cx="3451574" cy="750718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0C730799-FB98-E3E3-B5C7-2FB5C16FE1B5}"/>
                </a:ext>
              </a:extLst>
            </p:cNvPr>
            <p:cNvSpPr txBox="1"/>
            <p:nvPr/>
          </p:nvSpPr>
          <p:spPr>
            <a:xfrm>
              <a:off x="4685123" y="2043996"/>
              <a:ext cx="3244893" cy="7507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향후 국내 안전성 평가자 교육기관이 </a:t>
              </a:r>
              <a:endPara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글로벌 안전성 교육기관으로 인증을 받을 수 있도록 </a:t>
              </a:r>
              <a:r>
                <a:rPr lang="ko-KR" altLang="en-US" sz="15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규제협업</a:t>
              </a: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 추진</a:t>
              </a:r>
            </a:p>
          </p:txBody>
        </p:sp>
        <p:grpSp>
          <p:nvGrpSpPr>
            <p:cNvPr id="106" name="그룹 105">
              <a:extLst>
                <a:ext uri="{FF2B5EF4-FFF2-40B4-BE49-F238E27FC236}">
                  <a16:creationId xmlns:a16="http://schemas.microsoft.com/office/drawing/2014/main" id="{794C12A9-A852-44CF-BE88-0481DE3C9FA2}"/>
                </a:ext>
              </a:extLst>
            </p:cNvPr>
            <p:cNvGrpSpPr/>
            <p:nvPr/>
          </p:nvGrpSpPr>
          <p:grpSpPr>
            <a:xfrm>
              <a:off x="4478442" y="2118130"/>
              <a:ext cx="127000" cy="127000"/>
              <a:chOff x="787400" y="2378710"/>
              <a:chExt cx="127000" cy="127000"/>
            </a:xfrm>
          </p:grpSpPr>
          <p:sp>
            <p:nvSpPr>
              <p:cNvPr id="107" name="타원 106">
                <a:extLst>
                  <a:ext uri="{FF2B5EF4-FFF2-40B4-BE49-F238E27FC236}">
                    <a16:creationId xmlns:a16="http://schemas.microsoft.com/office/drawing/2014/main" id="{A4C94392-F706-1F3B-BA38-049A11E938D8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2A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108" name="L 도형 107">
                <a:extLst>
                  <a:ext uri="{FF2B5EF4-FFF2-40B4-BE49-F238E27FC236}">
                    <a16:creationId xmlns:a16="http://schemas.microsoft.com/office/drawing/2014/main" id="{58216AA8-1FCB-70EF-23BD-469F83418B85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811DDFC1-3221-3070-BA39-B034207B974D}"/>
              </a:ext>
            </a:extLst>
          </p:cNvPr>
          <p:cNvSpPr txBox="1"/>
          <p:nvPr/>
        </p:nvSpPr>
        <p:spPr>
          <a:xfrm>
            <a:off x="8478160" y="5088582"/>
            <a:ext cx="3256020" cy="34810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en-US" altLang="ko-KR" sz="10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* </a:t>
            </a:r>
            <a:r>
              <a:rPr lang="ko-KR" altLang="en-US" sz="10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독일 화장품협회</a:t>
            </a:r>
            <a:r>
              <a:rPr lang="en-US" altLang="ko-KR" sz="9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(DGK)</a:t>
            </a:r>
            <a:r>
              <a:rPr lang="en-US" altLang="ko-KR" sz="11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, </a:t>
            </a:r>
            <a:r>
              <a:rPr lang="ko-KR" altLang="en-US" sz="10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영국 화장품협회</a:t>
            </a:r>
            <a:r>
              <a:rPr lang="en-US" altLang="ko-KR" sz="9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(CPTA)</a:t>
            </a:r>
            <a:r>
              <a:rPr lang="en-US" altLang="ko-KR" sz="11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 </a:t>
            </a:r>
            <a:r>
              <a:rPr lang="ko-KR" altLang="en-US" sz="10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등</a:t>
            </a:r>
            <a:endParaRPr lang="en-US" altLang="ko-KR" sz="1000" b="1" dirty="0"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r>
              <a:rPr lang="en-US" altLang="ko-KR" sz="10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   </a:t>
            </a:r>
            <a:r>
              <a:rPr lang="ko-KR" altLang="en-US" sz="1000" b="1" dirty="0"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해외 교육기관과 교육 상호인정 협의</a:t>
            </a:r>
          </a:p>
        </p:txBody>
      </p:sp>
      <p:grpSp>
        <p:nvGrpSpPr>
          <p:cNvPr id="125" name="그룹 124">
            <a:extLst>
              <a:ext uri="{FF2B5EF4-FFF2-40B4-BE49-F238E27FC236}">
                <a16:creationId xmlns:a16="http://schemas.microsoft.com/office/drawing/2014/main" id="{551CE178-C873-0467-C526-B4BE4808C2E1}"/>
              </a:ext>
            </a:extLst>
          </p:cNvPr>
          <p:cNvGrpSpPr/>
          <p:nvPr/>
        </p:nvGrpSpPr>
        <p:grpSpPr>
          <a:xfrm>
            <a:off x="567690" y="4223385"/>
            <a:ext cx="3299460" cy="2106930"/>
            <a:chOff x="567690" y="4537710"/>
            <a:chExt cx="3299460" cy="210693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13F6442C-8761-FF73-9B32-527D1351F521}"/>
                </a:ext>
              </a:extLst>
            </p:cNvPr>
            <p:cNvSpPr/>
            <p:nvPr/>
          </p:nvSpPr>
          <p:spPr>
            <a:xfrm>
              <a:off x="567690" y="4537710"/>
              <a:ext cx="3299460" cy="2106930"/>
            </a:xfrm>
            <a:prstGeom prst="roundRect">
              <a:avLst>
                <a:gd name="adj" fmla="val 3764"/>
              </a:avLst>
            </a:prstGeom>
            <a:solidFill>
              <a:srgbClr val="7030A0">
                <a:alpha val="7000"/>
              </a:srgbClr>
            </a:solidFill>
            <a:ln w="15875">
              <a:solidFill>
                <a:srgbClr val="462674">
                  <a:alpha val="36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AA561FB-CFA1-27D3-01F5-E86474F39194}"/>
                </a:ext>
              </a:extLst>
            </p:cNvPr>
            <p:cNvSpPr txBox="1"/>
            <p:nvPr/>
          </p:nvSpPr>
          <p:spPr>
            <a:xfrm>
              <a:off x="683418" y="4743901"/>
              <a:ext cx="3140770" cy="19434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20g" panose="02020603020101020101" pitchFamily="18" charset="-127"/>
                  <a:ea typeface="HG꼬딕씨_Pro 20g" panose="02020603020101020101" pitchFamily="18" charset="-127"/>
                </a:defRPr>
              </a:lvl1pPr>
            </a:lstStyle>
            <a:p>
              <a:r>
                <a:rPr lang="en-US" altLang="ko-KR" sz="1200" b="0" dirty="0">
                  <a:solidFill>
                    <a:srgbClr val="462674"/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※ </a:t>
              </a:r>
              <a:r>
                <a:rPr lang="ko-KR" altLang="en-US" sz="1200" b="0" dirty="0">
                  <a:solidFill>
                    <a:srgbClr val="462674"/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화장품안전정보센터 주요 업무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192B8A6-8E42-990B-6945-D9985F63A2BD}"/>
                </a:ext>
              </a:extLst>
            </p:cNvPr>
            <p:cNvSpPr txBox="1"/>
            <p:nvPr/>
          </p:nvSpPr>
          <p:spPr>
            <a:xfrm>
              <a:off x="691038" y="5039082"/>
              <a:ext cx="3140770" cy="129535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20g" panose="02020603020101020101" pitchFamily="18" charset="-127"/>
                  <a:ea typeface="HG꼬딕씨_Pro 20g" panose="02020603020101020101" pitchFamily="18" charset="-127"/>
                </a:defRPr>
              </a:lvl1pPr>
            </a:lstStyle>
            <a:p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①화장품 안전성 평가에 관한 전문적 기술지원 및 자문</a:t>
              </a:r>
            </a:p>
            <a:p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②원료 안전성 정보 제공</a:t>
              </a:r>
            </a:p>
            <a:p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③화장품 안전성 평가 관련 정보의 수집</a:t>
              </a:r>
              <a:r>
                <a:rPr lang="en-US" altLang="ko-KR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관리</a:t>
              </a:r>
              <a:r>
                <a:rPr lang="en-US" altLang="ko-KR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분석</a:t>
              </a:r>
              <a:r>
                <a:rPr lang="en-US" altLang="ko-KR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</a:p>
            <a:p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    평가 및 제공</a:t>
              </a:r>
            </a:p>
            <a:p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④안전성 평가자 양성 지원</a:t>
              </a:r>
            </a:p>
            <a:p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⑤화장품 안전성 평가와 관련한 시험</a:t>
              </a:r>
              <a:r>
                <a:rPr lang="en-US" altLang="ko-KR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조사</a:t>
              </a:r>
              <a:r>
                <a:rPr lang="en-US" altLang="ko-KR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</a:p>
            <a:p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    연구 및 교육</a:t>
              </a:r>
              <a:r>
                <a:rPr lang="en-US" altLang="ko-KR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·</a:t>
              </a:r>
              <a:r>
                <a:rPr lang="ko-KR" altLang="en-US" b="0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홍보</a:t>
              </a: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0B2304E3-CE56-54F5-8DE9-7A887AD970E9}"/>
              </a:ext>
            </a:extLst>
          </p:cNvPr>
          <p:cNvGrpSpPr/>
          <p:nvPr/>
        </p:nvGrpSpPr>
        <p:grpSpPr>
          <a:xfrm>
            <a:off x="673973" y="2541476"/>
            <a:ext cx="3059827" cy="161904"/>
            <a:chOff x="883060" y="2861087"/>
            <a:chExt cx="3367041" cy="161904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46F0690-B34E-06C5-1EAB-EC7DF41B32A0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1619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0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각종 안전 이슈 대응 지원</a:t>
              </a:r>
              <a:endParaRPr lang="ko-KR" altLang="en-US" sz="105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  <p:sp>
          <p:nvSpPr>
            <p:cNvPr id="70" name="L 도형 69">
              <a:extLst>
                <a:ext uri="{FF2B5EF4-FFF2-40B4-BE49-F238E27FC236}">
                  <a16:creationId xmlns:a16="http://schemas.microsoft.com/office/drawing/2014/main" id="{458E7E30-976C-050D-0961-3BAE859689D7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b="1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FB992493-5D33-0445-9D0F-9F579CE36F02}"/>
              </a:ext>
            </a:extLst>
          </p:cNvPr>
          <p:cNvGrpSpPr/>
          <p:nvPr/>
        </p:nvGrpSpPr>
        <p:grpSpPr>
          <a:xfrm>
            <a:off x="673973" y="2827226"/>
            <a:ext cx="3059827" cy="161904"/>
            <a:chOff x="883060" y="2861087"/>
            <a:chExt cx="3367041" cy="161904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CF07F08-3ABC-97F2-2B7F-138F17ACA9E9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1619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0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안전성 평가 관련 국제 기준 선도</a:t>
              </a:r>
              <a:endParaRPr lang="ko-KR" altLang="en-US" sz="105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  <p:sp>
          <p:nvSpPr>
            <p:cNvPr id="89" name="L 도형 88">
              <a:extLst>
                <a:ext uri="{FF2B5EF4-FFF2-40B4-BE49-F238E27FC236}">
                  <a16:creationId xmlns:a16="http://schemas.microsoft.com/office/drawing/2014/main" id="{5360965B-F3F8-430C-8125-8E3C8A2E1616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b="1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95" name="그룹 94">
            <a:extLst>
              <a:ext uri="{FF2B5EF4-FFF2-40B4-BE49-F238E27FC236}">
                <a16:creationId xmlns:a16="http://schemas.microsoft.com/office/drawing/2014/main" id="{1E734F45-6606-5F13-51D4-4A09AAC63DCB}"/>
              </a:ext>
            </a:extLst>
          </p:cNvPr>
          <p:cNvGrpSpPr/>
          <p:nvPr/>
        </p:nvGrpSpPr>
        <p:grpSpPr>
          <a:xfrm>
            <a:off x="497791" y="3245252"/>
            <a:ext cx="4241800" cy="242887"/>
            <a:chOff x="592328" y="2329707"/>
            <a:chExt cx="4241800" cy="242887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5F037C89-5B57-CE46-0721-F9666DFC427D}"/>
                </a:ext>
              </a:extLst>
            </p:cNvPr>
            <p:cNvSpPr txBox="1"/>
            <p:nvPr/>
          </p:nvSpPr>
          <p:spPr>
            <a:xfrm>
              <a:off x="799009" y="2329707"/>
              <a:ext cx="4035119" cy="242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추진 일정</a:t>
              </a:r>
            </a:p>
          </p:txBody>
        </p:sp>
        <p:grpSp>
          <p:nvGrpSpPr>
            <p:cNvPr id="101" name="그룹 100">
              <a:extLst>
                <a:ext uri="{FF2B5EF4-FFF2-40B4-BE49-F238E27FC236}">
                  <a16:creationId xmlns:a16="http://schemas.microsoft.com/office/drawing/2014/main" id="{BD7C58AA-9482-2403-A5E0-7C6C40354AA4}"/>
                </a:ext>
              </a:extLst>
            </p:cNvPr>
            <p:cNvGrpSpPr/>
            <p:nvPr/>
          </p:nvGrpSpPr>
          <p:grpSpPr>
            <a:xfrm>
              <a:off x="592328" y="2403841"/>
              <a:ext cx="127000" cy="127000"/>
              <a:chOff x="787400" y="2378710"/>
              <a:chExt cx="127000" cy="127000"/>
            </a:xfrm>
          </p:grpSpPr>
          <p:sp>
            <p:nvSpPr>
              <p:cNvPr id="109" name="타원 108">
                <a:extLst>
                  <a:ext uri="{FF2B5EF4-FFF2-40B4-BE49-F238E27FC236}">
                    <a16:creationId xmlns:a16="http://schemas.microsoft.com/office/drawing/2014/main" id="{CE2CEE88-0283-D809-AC92-21F02857D663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115" name="L 도형 114">
                <a:extLst>
                  <a:ext uri="{FF2B5EF4-FFF2-40B4-BE49-F238E27FC236}">
                    <a16:creationId xmlns:a16="http://schemas.microsoft.com/office/drawing/2014/main" id="{A9760309-C013-A221-C3F6-3746308A0A3D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116" name="그룹 115">
            <a:extLst>
              <a:ext uri="{FF2B5EF4-FFF2-40B4-BE49-F238E27FC236}">
                <a16:creationId xmlns:a16="http://schemas.microsoft.com/office/drawing/2014/main" id="{36228AB2-65B8-096E-9F64-BEE0B542C8BC}"/>
              </a:ext>
            </a:extLst>
          </p:cNvPr>
          <p:cNvGrpSpPr/>
          <p:nvPr/>
        </p:nvGrpSpPr>
        <p:grpSpPr>
          <a:xfrm>
            <a:off x="673973" y="3604466"/>
            <a:ext cx="3059827" cy="161904"/>
            <a:chOff x="883060" y="2861087"/>
            <a:chExt cx="3367041" cy="161904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16A425B-2ADF-EFE2-DA02-2C35623CAF66}"/>
                </a:ext>
              </a:extLst>
            </p:cNvPr>
            <p:cNvSpPr txBox="1"/>
            <p:nvPr/>
          </p:nvSpPr>
          <p:spPr>
            <a:xfrm>
              <a:off x="994081" y="2861087"/>
              <a:ext cx="3256020" cy="1619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0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안전 정보센터 지정 </a:t>
              </a:r>
              <a:r>
                <a:rPr lang="en-US" altLang="ko-KR" sz="10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(12</a:t>
              </a:r>
              <a:r>
                <a:rPr lang="ko-KR" altLang="en-US" sz="10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월</a:t>
              </a:r>
              <a:r>
                <a:rPr lang="en-US" altLang="ko-KR" sz="10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</a:t>
              </a:r>
              <a:endParaRPr lang="ko-KR" altLang="en-US" sz="105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  <p:sp>
          <p:nvSpPr>
            <p:cNvPr id="118" name="L 도형 117">
              <a:extLst>
                <a:ext uri="{FF2B5EF4-FFF2-40B4-BE49-F238E27FC236}">
                  <a16:creationId xmlns:a16="http://schemas.microsoft.com/office/drawing/2014/main" id="{3F7BBF0B-34CB-D251-715A-20827BE4B485}"/>
                </a:ext>
              </a:extLst>
            </p:cNvPr>
            <p:cNvSpPr/>
            <p:nvPr/>
          </p:nvSpPr>
          <p:spPr>
            <a:xfrm rot="13500000">
              <a:off x="88306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b="1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7386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28323C5-20E9-3A95-7FD0-35EB9C8837EF}"/>
              </a:ext>
            </a:extLst>
          </p:cNvPr>
          <p:cNvSpPr/>
          <p:nvPr/>
        </p:nvSpPr>
        <p:spPr>
          <a:xfrm>
            <a:off x="371475" y="2354580"/>
            <a:ext cx="5419725" cy="3893820"/>
          </a:xfrm>
          <a:prstGeom prst="roundRect">
            <a:avLst>
              <a:gd name="adj" fmla="val 5145"/>
            </a:avLst>
          </a:prstGeom>
          <a:solidFill>
            <a:schemeClr val="bg1"/>
          </a:solidFill>
          <a:ln w="34925">
            <a:solidFill>
              <a:srgbClr val="36AFA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707A38F9-8C8B-884F-E4E3-35319CBD92A9}"/>
              </a:ext>
            </a:extLst>
          </p:cNvPr>
          <p:cNvSpPr/>
          <p:nvPr/>
        </p:nvSpPr>
        <p:spPr>
          <a:xfrm>
            <a:off x="6384032" y="2354580"/>
            <a:ext cx="5419725" cy="3893820"/>
          </a:xfrm>
          <a:prstGeom prst="roundRect">
            <a:avLst>
              <a:gd name="adj" fmla="val 5145"/>
            </a:avLst>
          </a:prstGeom>
          <a:solidFill>
            <a:schemeClr val="bg1"/>
          </a:solidFill>
          <a:ln w="34925">
            <a:solidFill>
              <a:srgbClr val="24769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40CAAAB-4180-7D4D-3CA7-256EE0E7274E}"/>
              </a:ext>
            </a:extLst>
          </p:cNvPr>
          <p:cNvSpPr txBox="1"/>
          <p:nvPr/>
        </p:nvSpPr>
        <p:spPr>
          <a:xfrm>
            <a:off x="859155" y="181321"/>
            <a:ext cx="66389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altLang="ko-KR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e-</a:t>
            </a:r>
            <a:r>
              <a:rPr lang="ko-KR" altLang="en-US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라벨을 통한 안전 안심정보 제공 확대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952E09AE-6A27-BCDE-ACBE-E6A515AC9A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34B84CF-E5AE-1EF9-4471-D833B2ED2194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29A2E6C-04A8-C463-0C14-67A3F5F5AE12}"/>
              </a:ext>
            </a:extLst>
          </p:cNvPr>
          <p:cNvSpPr/>
          <p:nvPr/>
        </p:nvSpPr>
        <p:spPr>
          <a:xfrm>
            <a:off x="371476" y="172720"/>
            <a:ext cx="375562" cy="386080"/>
          </a:xfrm>
          <a:prstGeom prst="roundRect">
            <a:avLst>
              <a:gd name="adj" fmla="val 6651"/>
            </a:avLst>
          </a:prstGeom>
          <a:solidFill>
            <a:srgbClr val="214F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FC83495C-5F0A-4C75-0053-FF5317D14AD9}"/>
              </a:ext>
            </a:extLst>
          </p:cNvPr>
          <p:cNvGrpSpPr/>
          <p:nvPr/>
        </p:nvGrpSpPr>
        <p:grpSpPr>
          <a:xfrm>
            <a:off x="47468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77E1DB-1549-AF31-32C6-F7DA098C7C54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C0B2F8A9-5B99-243F-D91E-29198FD11121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F4B58892-D77E-F2EB-122E-65647D1D2278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E63C1464-ADB0-3BA9-9DD6-C4A55FB75E53}"/>
              </a:ext>
            </a:extLst>
          </p:cNvPr>
          <p:cNvGrpSpPr/>
          <p:nvPr/>
        </p:nvGrpSpPr>
        <p:grpSpPr>
          <a:xfrm>
            <a:off x="56226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F6B3FFB1-6374-00CE-4CD9-A8E3E100C01D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F3EAED1E-4209-361F-B6A3-B4E3D8C4EF40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6B4F1B5D-2BB2-F466-D1AE-3960C6B8C7DC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E2A046DD-10C5-C510-5992-63EE3A99EF84}"/>
              </a:ext>
            </a:extLst>
          </p:cNvPr>
          <p:cNvGrpSpPr/>
          <p:nvPr/>
        </p:nvGrpSpPr>
        <p:grpSpPr>
          <a:xfrm>
            <a:off x="802177" y="2764047"/>
            <a:ext cx="4241800" cy="496803"/>
            <a:chOff x="592328" y="2459247"/>
            <a:chExt cx="4241800" cy="49680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2A77BB1-85ED-9E06-9B47-17E639C19241}"/>
                </a:ext>
              </a:extLst>
            </p:cNvPr>
            <p:cNvSpPr txBox="1"/>
            <p:nvPr/>
          </p:nvSpPr>
          <p:spPr>
            <a:xfrm>
              <a:off x="799009" y="2459247"/>
              <a:ext cx="4035119" cy="49680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소비자 접근성 및 인식 제고 위한 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e-</a:t>
              </a: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라벨 시범사업 실시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(‘24.3~’26.2)</a:t>
              </a:r>
            </a:p>
          </p:txBody>
        </p: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112B4109-723F-9C04-7C0C-D49F1D5858E9}"/>
                </a:ext>
              </a:extLst>
            </p:cNvPr>
            <p:cNvGrpSpPr/>
            <p:nvPr/>
          </p:nvGrpSpPr>
          <p:grpSpPr>
            <a:xfrm>
              <a:off x="592328" y="2533381"/>
              <a:ext cx="127000" cy="127000"/>
              <a:chOff x="787400" y="2378710"/>
              <a:chExt cx="127000" cy="127000"/>
            </a:xfrm>
          </p:grpSpPr>
          <p:sp>
            <p:nvSpPr>
              <p:cNvPr id="35" name="타원 34">
                <a:extLst>
                  <a:ext uri="{FF2B5EF4-FFF2-40B4-BE49-F238E27FC236}">
                    <a16:creationId xmlns:a16="http://schemas.microsoft.com/office/drawing/2014/main" id="{1622C53E-DA83-9149-C37F-7A5C13BC2E88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36" name="L 도형 35">
                <a:extLst>
                  <a:ext uri="{FF2B5EF4-FFF2-40B4-BE49-F238E27FC236}">
                    <a16:creationId xmlns:a16="http://schemas.microsoft.com/office/drawing/2014/main" id="{72099DA0-E3F6-47F4-5977-0A854DBC60C5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98E16B84-0362-7F49-C79B-E452D78C58DC}"/>
              </a:ext>
            </a:extLst>
          </p:cNvPr>
          <p:cNvSpPr txBox="1"/>
          <p:nvPr/>
        </p:nvSpPr>
        <p:spPr>
          <a:xfrm>
            <a:off x="7004804" y="2906287"/>
            <a:ext cx="5008572" cy="38863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2400" dirty="0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시범사업 결과 활용</a:t>
            </a:r>
            <a:r>
              <a:rPr lang="en-US" altLang="ko-KR" sz="2400" dirty="0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, e-</a:t>
            </a:r>
            <a:r>
              <a:rPr lang="ko-KR" altLang="en-US" sz="2400" dirty="0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라벨 제도화</a:t>
            </a: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960E3A8C-293A-7CD3-3CC9-0530B481D2A3}"/>
              </a:ext>
            </a:extLst>
          </p:cNvPr>
          <p:cNvGrpSpPr/>
          <p:nvPr/>
        </p:nvGrpSpPr>
        <p:grpSpPr>
          <a:xfrm>
            <a:off x="6716843" y="3004722"/>
            <a:ext cx="207550" cy="207550"/>
            <a:chOff x="787400" y="2378710"/>
            <a:chExt cx="127000" cy="127000"/>
          </a:xfrm>
        </p:grpSpPr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67C3EC5D-2F38-4D57-34B2-EDDA79C332D1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06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 dirty="0"/>
            </a:p>
          </p:txBody>
        </p:sp>
        <p:sp>
          <p:nvSpPr>
            <p:cNvPr id="40" name="L 도형 39">
              <a:extLst>
                <a:ext uri="{FF2B5EF4-FFF2-40B4-BE49-F238E27FC236}">
                  <a16:creationId xmlns:a16="http://schemas.microsoft.com/office/drawing/2014/main" id="{95FA6B0B-F499-F995-546F-E0707B0CF2D2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1" name="타원 40">
            <a:extLst>
              <a:ext uri="{FF2B5EF4-FFF2-40B4-BE49-F238E27FC236}">
                <a16:creationId xmlns:a16="http://schemas.microsoft.com/office/drawing/2014/main" id="{F625BE8B-2A73-6489-926E-B6921B34C88C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42" name="TextBox 8">
            <a:extLst>
              <a:ext uri="{FF2B5EF4-FFF2-40B4-BE49-F238E27FC236}">
                <a16:creationId xmlns:a16="http://schemas.microsoft.com/office/drawing/2014/main" id="{6B8EF1DB-EEBE-1F05-8AE3-24112D2421BF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05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98CF82-D058-0D69-6E7B-EF125B1A5090}"/>
              </a:ext>
            </a:extLst>
          </p:cNvPr>
          <p:cNvSpPr txBox="1"/>
          <p:nvPr/>
        </p:nvSpPr>
        <p:spPr>
          <a:xfrm>
            <a:off x="904697" y="3387822"/>
            <a:ext cx="3140770" cy="364331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ko-KR" altLang="en-US" dirty="0">
                <a:solidFill>
                  <a:srgbClr val="572F91"/>
                </a:solidFill>
              </a:rPr>
              <a:t> * </a:t>
            </a:r>
            <a:r>
              <a:rPr lang="en-US" altLang="ko-KR" sz="1050" dirty="0">
                <a:solidFill>
                  <a:srgbClr val="572F91"/>
                </a:solidFill>
              </a:rPr>
              <a:t>(1</a:t>
            </a:r>
            <a:r>
              <a:rPr lang="ko-KR" altLang="en-US" sz="1050" dirty="0">
                <a:solidFill>
                  <a:srgbClr val="572F91"/>
                </a:solidFill>
              </a:rPr>
              <a:t>차</a:t>
            </a:r>
            <a:r>
              <a:rPr lang="en-US" altLang="ko-KR" sz="1050" dirty="0">
                <a:solidFill>
                  <a:srgbClr val="572F91"/>
                </a:solidFill>
              </a:rPr>
              <a:t>, ’24.3~’25.2</a:t>
            </a:r>
            <a:r>
              <a:rPr lang="ko-KR" altLang="en-US" sz="1050" dirty="0">
                <a:solidFill>
                  <a:srgbClr val="572F91"/>
                </a:solidFill>
              </a:rPr>
              <a:t>월</a:t>
            </a:r>
            <a:r>
              <a:rPr lang="en-US" altLang="ko-KR" sz="1050" dirty="0">
                <a:solidFill>
                  <a:srgbClr val="572F91"/>
                </a:solidFill>
              </a:rPr>
              <a:t>)</a:t>
            </a:r>
            <a:r>
              <a:rPr lang="en-US" altLang="ko-KR" dirty="0">
                <a:solidFill>
                  <a:srgbClr val="572F91"/>
                </a:solidFill>
              </a:rPr>
              <a:t> 6</a:t>
            </a:r>
            <a:r>
              <a:rPr lang="ko-KR" altLang="en-US" dirty="0">
                <a:solidFill>
                  <a:srgbClr val="572F91"/>
                </a:solidFill>
              </a:rPr>
              <a:t>개사 </a:t>
            </a:r>
            <a:r>
              <a:rPr lang="en-US" altLang="ko-KR" dirty="0">
                <a:solidFill>
                  <a:srgbClr val="572F91"/>
                </a:solidFill>
              </a:rPr>
              <a:t>19</a:t>
            </a:r>
            <a:r>
              <a:rPr lang="ko-KR" altLang="en-US" dirty="0">
                <a:solidFill>
                  <a:srgbClr val="572F91"/>
                </a:solidFill>
              </a:rPr>
              <a:t>개 품목</a:t>
            </a:r>
            <a:r>
              <a:rPr lang="en-US" altLang="ko-KR" dirty="0">
                <a:solidFill>
                  <a:srgbClr val="572F91"/>
                </a:solidFill>
              </a:rPr>
              <a:t>,</a:t>
            </a:r>
          </a:p>
          <a:p>
            <a:r>
              <a:rPr lang="en-US" altLang="ko-KR" sz="1050" dirty="0">
                <a:solidFill>
                  <a:srgbClr val="572F91"/>
                </a:solidFill>
              </a:rPr>
              <a:t>    (2</a:t>
            </a:r>
            <a:r>
              <a:rPr lang="ko-KR" altLang="en-US" sz="1050" dirty="0">
                <a:solidFill>
                  <a:srgbClr val="572F91"/>
                </a:solidFill>
              </a:rPr>
              <a:t>차</a:t>
            </a:r>
            <a:r>
              <a:rPr lang="en-US" altLang="ko-KR" sz="1050" dirty="0">
                <a:solidFill>
                  <a:srgbClr val="572F91"/>
                </a:solidFill>
              </a:rPr>
              <a:t>, ‘25.3~’26.2) </a:t>
            </a:r>
            <a:r>
              <a:rPr lang="en-US" altLang="ko-KR" dirty="0">
                <a:solidFill>
                  <a:srgbClr val="572F91"/>
                </a:solidFill>
              </a:rPr>
              <a:t>13</a:t>
            </a:r>
            <a:r>
              <a:rPr lang="ko-KR" altLang="en-US" dirty="0">
                <a:solidFill>
                  <a:srgbClr val="572F91"/>
                </a:solidFill>
              </a:rPr>
              <a:t>개사 </a:t>
            </a:r>
            <a:r>
              <a:rPr lang="en-US" altLang="ko-KR" dirty="0">
                <a:solidFill>
                  <a:srgbClr val="572F91"/>
                </a:solidFill>
              </a:rPr>
              <a:t>76</a:t>
            </a:r>
            <a:r>
              <a:rPr lang="ko-KR" altLang="en-US" dirty="0">
                <a:solidFill>
                  <a:srgbClr val="572F91"/>
                </a:solidFill>
              </a:rPr>
              <a:t>개 품목</a:t>
            </a: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CE49A047-A0AB-9AA7-EDE3-E848CF640BC0}"/>
              </a:ext>
            </a:extLst>
          </p:cNvPr>
          <p:cNvGrpSpPr/>
          <p:nvPr/>
        </p:nvGrpSpPr>
        <p:grpSpPr>
          <a:xfrm>
            <a:off x="802177" y="4417990"/>
            <a:ext cx="4241800" cy="496803"/>
            <a:chOff x="592328" y="2459247"/>
            <a:chExt cx="4241800" cy="496803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73B3E30-FE10-BB8C-E84C-3B0D94712FBA}"/>
                </a:ext>
              </a:extLst>
            </p:cNvPr>
            <p:cNvSpPr txBox="1"/>
            <p:nvPr/>
          </p:nvSpPr>
          <p:spPr>
            <a:xfrm>
              <a:off x="799009" y="2459247"/>
              <a:ext cx="4035119" cy="49680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취약계층 화장품 접근성 개선 법적</a:t>
              </a:r>
            </a:p>
            <a:p>
              <a:pPr>
                <a:lnSpc>
                  <a:spcPct val="110000"/>
                </a:lnSpc>
              </a:pPr>
              <a:r>
                <a:rPr lang="ko-KR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근거 마련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(‘25.4, </a:t>
              </a:r>
              <a:r>
                <a: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「화장품법」 개정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</a:t>
              </a:r>
            </a:p>
          </p:txBody>
        </p:sp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764F9212-DA3A-91F6-B35E-D6168AEC3E38}"/>
                </a:ext>
              </a:extLst>
            </p:cNvPr>
            <p:cNvGrpSpPr/>
            <p:nvPr/>
          </p:nvGrpSpPr>
          <p:grpSpPr>
            <a:xfrm>
              <a:off x="592328" y="2533381"/>
              <a:ext cx="127000" cy="127000"/>
              <a:chOff x="787400" y="2378710"/>
              <a:chExt cx="127000" cy="127000"/>
            </a:xfrm>
          </p:grpSpPr>
          <p:sp>
            <p:nvSpPr>
              <p:cNvPr id="48" name="타원 47">
                <a:extLst>
                  <a:ext uri="{FF2B5EF4-FFF2-40B4-BE49-F238E27FC236}">
                    <a16:creationId xmlns:a16="http://schemas.microsoft.com/office/drawing/2014/main" id="{40681B16-1F20-9AA0-3554-F3EDA69CACC9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 dirty="0"/>
              </a:p>
            </p:txBody>
          </p:sp>
          <p:sp>
            <p:nvSpPr>
              <p:cNvPr id="49" name="L 도형 48">
                <a:extLst>
                  <a:ext uri="{FF2B5EF4-FFF2-40B4-BE49-F238E27FC236}">
                    <a16:creationId xmlns:a16="http://schemas.microsoft.com/office/drawing/2014/main" id="{E44F3226-B4B1-1300-A084-F9F1500788FA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C2368F87-CF39-FCD8-167E-52E5C228A32A}"/>
              </a:ext>
            </a:extLst>
          </p:cNvPr>
          <p:cNvSpPr txBox="1"/>
          <p:nvPr/>
        </p:nvSpPr>
        <p:spPr>
          <a:xfrm>
            <a:off x="904697" y="5097897"/>
            <a:ext cx="3968592" cy="550535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en-US" altLang="ko-KR" dirty="0">
                <a:solidFill>
                  <a:srgbClr val="572F91"/>
                </a:solidFill>
              </a:rPr>
              <a:t>※ </a:t>
            </a:r>
            <a:r>
              <a:rPr lang="ko-KR" altLang="en-US" dirty="0">
                <a:solidFill>
                  <a:srgbClr val="572F91"/>
                </a:solidFill>
              </a:rPr>
              <a:t>「화장품법」 주요 개정내용</a:t>
            </a:r>
          </a:p>
          <a:p>
            <a:r>
              <a:rPr lang="ko-KR" altLang="en-US" dirty="0">
                <a:solidFill>
                  <a:srgbClr val="572F91"/>
                </a:solidFill>
              </a:rPr>
              <a:t> </a:t>
            </a:r>
            <a:r>
              <a:rPr lang="en-US" altLang="ko-KR" dirty="0">
                <a:solidFill>
                  <a:srgbClr val="572F91"/>
                </a:solidFill>
              </a:rPr>
              <a:t>- </a:t>
            </a:r>
            <a:r>
              <a:rPr lang="ko-KR" altLang="en-US" dirty="0">
                <a:solidFill>
                  <a:srgbClr val="572F91"/>
                </a:solidFill>
              </a:rPr>
              <a:t>화장품 포장에 점자 외에도 음성</a:t>
            </a:r>
            <a:r>
              <a:rPr lang="en-US" altLang="ko-KR" dirty="0">
                <a:solidFill>
                  <a:srgbClr val="572F91"/>
                </a:solidFill>
              </a:rPr>
              <a:t>·</a:t>
            </a:r>
            <a:r>
              <a:rPr lang="ko-KR" altLang="en-US" dirty="0" err="1">
                <a:solidFill>
                  <a:srgbClr val="572F91"/>
                </a:solidFill>
              </a:rPr>
              <a:t>수어변환용</a:t>
            </a:r>
            <a:r>
              <a:rPr lang="ko-KR" altLang="en-US" dirty="0">
                <a:solidFill>
                  <a:srgbClr val="572F91"/>
                </a:solidFill>
              </a:rPr>
              <a:t> 코드 표시 병행 가능</a:t>
            </a:r>
          </a:p>
          <a:p>
            <a:r>
              <a:rPr lang="ko-KR" altLang="en-US" dirty="0">
                <a:solidFill>
                  <a:srgbClr val="572F91"/>
                </a:solidFill>
              </a:rPr>
              <a:t> </a:t>
            </a:r>
            <a:r>
              <a:rPr lang="en-US" altLang="ko-KR" dirty="0">
                <a:solidFill>
                  <a:srgbClr val="572F91"/>
                </a:solidFill>
              </a:rPr>
              <a:t>- </a:t>
            </a:r>
            <a:r>
              <a:rPr lang="ko-KR" altLang="en-US" dirty="0">
                <a:solidFill>
                  <a:srgbClr val="572F91"/>
                </a:solidFill>
              </a:rPr>
              <a:t>해당 표시에 대한 </a:t>
            </a:r>
            <a:r>
              <a:rPr lang="ko-KR" altLang="en-US" dirty="0" err="1">
                <a:solidFill>
                  <a:srgbClr val="572F91"/>
                </a:solidFill>
              </a:rPr>
              <a:t>식약처의</a:t>
            </a:r>
            <a:r>
              <a:rPr lang="ko-KR" altLang="en-US" dirty="0">
                <a:solidFill>
                  <a:srgbClr val="572F91"/>
                </a:solidFill>
              </a:rPr>
              <a:t> 행정적</a:t>
            </a:r>
            <a:r>
              <a:rPr lang="en-US" altLang="ko-KR" dirty="0">
                <a:solidFill>
                  <a:srgbClr val="572F91"/>
                </a:solidFill>
              </a:rPr>
              <a:t>·</a:t>
            </a:r>
            <a:r>
              <a:rPr lang="ko-KR" altLang="en-US" dirty="0">
                <a:solidFill>
                  <a:srgbClr val="572F91"/>
                </a:solidFill>
              </a:rPr>
              <a:t>재정적 지원 근거 마련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85CB1FF-449D-85C3-852E-C3A8EDFCD81A}"/>
              </a:ext>
            </a:extLst>
          </p:cNvPr>
          <p:cNvSpPr txBox="1"/>
          <p:nvPr/>
        </p:nvSpPr>
        <p:spPr>
          <a:xfrm>
            <a:off x="6861225" y="3415053"/>
            <a:ext cx="3140770" cy="397481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* 화장품 포장에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QR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표시하는 경우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</a:t>
            </a:r>
          </a:p>
          <a:p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  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일부 기재사항 생략 허용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49E2937-EA21-D14A-AE03-C3011F5F12C6}"/>
              </a:ext>
            </a:extLst>
          </p:cNvPr>
          <p:cNvSpPr txBox="1"/>
          <p:nvPr/>
        </p:nvSpPr>
        <p:spPr>
          <a:xfrm>
            <a:off x="7004803" y="4279316"/>
            <a:ext cx="5474217" cy="79489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2400" dirty="0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점자 또는 음성</a:t>
            </a:r>
            <a:r>
              <a:rPr lang="en-US" altLang="ko-KR" sz="2400" dirty="0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·</a:t>
            </a:r>
            <a:r>
              <a:rPr lang="ko-KR" altLang="en-US" sz="2400" dirty="0" err="1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수어영상</a:t>
            </a:r>
            <a:r>
              <a:rPr lang="ko-KR" altLang="en-US" sz="2400" dirty="0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 변화용</a:t>
            </a:r>
            <a:endParaRPr lang="en-US" altLang="ko-KR" sz="2400" dirty="0">
              <a:solidFill>
                <a:srgbClr val="20687E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400" dirty="0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코드 병행 표시 지원</a:t>
            </a:r>
            <a:r>
              <a:rPr lang="en-US" altLang="ko-KR" sz="2400" dirty="0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·</a:t>
            </a:r>
            <a:r>
              <a:rPr lang="ko-KR" altLang="en-US" sz="2400" dirty="0">
                <a:solidFill>
                  <a:srgbClr val="20687E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활성화</a:t>
            </a:r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A67CBF77-7433-7DE7-A8FB-E78795A024CE}"/>
              </a:ext>
            </a:extLst>
          </p:cNvPr>
          <p:cNvGrpSpPr/>
          <p:nvPr/>
        </p:nvGrpSpPr>
        <p:grpSpPr>
          <a:xfrm>
            <a:off x="6716843" y="4391374"/>
            <a:ext cx="207550" cy="207550"/>
            <a:chOff x="787400" y="2378710"/>
            <a:chExt cx="127000" cy="127000"/>
          </a:xfrm>
        </p:grpSpPr>
        <p:sp>
          <p:nvSpPr>
            <p:cNvPr id="57" name="타원 56">
              <a:extLst>
                <a:ext uri="{FF2B5EF4-FFF2-40B4-BE49-F238E27FC236}">
                  <a16:creationId xmlns:a16="http://schemas.microsoft.com/office/drawing/2014/main" id="{79D4C7CF-4F75-E8C7-1107-C56CEC516076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206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 dirty="0"/>
            </a:p>
          </p:txBody>
        </p:sp>
        <p:sp>
          <p:nvSpPr>
            <p:cNvPr id="58" name="L 도형 57">
              <a:extLst>
                <a:ext uri="{FF2B5EF4-FFF2-40B4-BE49-F238E27FC236}">
                  <a16:creationId xmlns:a16="http://schemas.microsoft.com/office/drawing/2014/main" id="{4DC7B3E8-7A65-EC5B-C218-BCEA37C65C38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A48EA190-96C9-AD11-D6B7-2B6EC4F886FF}"/>
              </a:ext>
            </a:extLst>
          </p:cNvPr>
          <p:cNvSpPr txBox="1"/>
          <p:nvPr/>
        </p:nvSpPr>
        <p:spPr>
          <a:xfrm>
            <a:off x="7121286" y="5287585"/>
            <a:ext cx="3256020" cy="22672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표시 가이드라인 마련</a:t>
            </a:r>
            <a:r>
              <a: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제공</a:t>
            </a:r>
          </a:p>
        </p:txBody>
      </p:sp>
      <p:sp>
        <p:nvSpPr>
          <p:cNvPr id="61" name="L 도형 60">
            <a:extLst>
              <a:ext uri="{FF2B5EF4-FFF2-40B4-BE49-F238E27FC236}">
                <a16:creationId xmlns:a16="http://schemas.microsoft.com/office/drawing/2014/main" id="{A2B3AC0F-F493-B5C6-1419-5699D433AAF5}"/>
              </a:ext>
            </a:extLst>
          </p:cNvPr>
          <p:cNvSpPr/>
          <p:nvPr/>
        </p:nvSpPr>
        <p:spPr>
          <a:xfrm rot="13500000">
            <a:off x="7003914" y="5364595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spc="110"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66F91E2-7992-34FC-8A8B-98B8F98A4FD4}"/>
              </a:ext>
            </a:extLst>
          </p:cNvPr>
          <p:cNvSpPr txBox="1"/>
          <p:nvPr/>
        </p:nvSpPr>
        <p:spPr>
          <a:xfrm>
            <a:off x="7121286" y="5575382"/>
            <a:ext cx="3256020" cy="22672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r>
              <a: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점자 홍보물</a:t>
            </a:r>
            <a:r>
              <a: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음성</a:t>
            </a:r>
            <a:r>
              <a: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수어영상</a:t>
            </a:r>
            <a:r>
              <a: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등 제작</a:t>
            </a:r>
            <a:r>
              <a: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배포</a:t>
            </a:r>
          </a:p>
        </p:txBody>
      </p:sp>
      <p:sp>
        <p:nvSpPr>
          <p:cNvPr id="64" name="L 도형 63">
            <a:extLst>
              <a:ext uri="{FF2B5EF4-FFF2-40B4-BE49-F238E27FC236}">
                <a16:creationId xmlns:a16="http://schemas.microsoft.com/office/drawing/2014/main" id="{FD1A925D-4654-DABA-8068-712EA3B5AD47}"/>
              </a:ext>
            </a:extLst>
          </p:cNvPr>
          <p:cNvSpPr/>
          <p:nvPr/>
        </p:nvSpPr>
        <p:spPr>
          <a:xfrm rot="13500000">
            <a:off x="7003914" y="5652392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spc="110"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5E7447D9-43E5-084C-E0D2-203313FE0150}"/>
              </a:ext>
            </a:extLst>
          </p:cNvPr>
          <p:cNvCxnSpPr>
            <a:cxnSpLocks/>
          </p:cNvCxnSpPr>
          <p:nvPr/>
        </p:nvCxnSpPr>
        <p:spPr>
          <a:xfrm>
            <a:off x="706755" y="4071993"/>
            <a:ext cx="4871085" cy="0"/>
          </a:xfrm>
          <a:prstGeom prst="line">
            <a:avLst/>
          </a:prstGeom>
          <a:ln w="12700">
            <a:solidFill>
              <a:srgbClr val="36A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그림 26">
            <a:extLst>
              <a:ext uri="{FF2B5EF4-FFF2-40B4-BE49-F238E27FC236}">
                <a16:creationId xmlns:a16="http://schemas.microsoft.com/office/drawing/2014/main" id="{9D2FD68A-3D03-55AF-147C-22560F2BE7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39" t="-544" r="1168" b="14130"/>
          <a:stretch>
            <a:fillRect/>
          </a:stretch>
        </p:blipFill>
        <p:spPr>
          <a:xfrm flipH="1">
            <a:off x="3817619" y="5794337"/>
            <a:ext cx="1904997" cy="1063662"/>
          </a:xfrm>
          <a:prstGeom prst="rect">
            <a:avLst/>
          </a:prstGeom>
        </p:spPr>
      </p:pic>
      <p:pic>
        <p:nvPicPr>
          <p:cNvPr id="7" name="그래픽 6">
            <a:extLst>
              <a:ext uri="{FF2B5EF4-FFF2-40B4-BE49-F238E27FC236}">
                <a16:creationId xmlns:a16="http://schemas.microsoft.com/office/drawing/2014/main" id="{BC1D787D-5AC6-43B2-41C4-252596C32E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1714"/>
          <a:stretch>
            <a:fillRect/>
          </a:stretch>
        </p:blipFill>
        <p:spPr>
          <a:xfrm>
            <a:off x="5309604" y="5018510"/>
            <a:ext cx="1630485" cy="1877589"/>
          </a:xfrm>
          <a:prstGeom prst="rect">
            <a:avLst/>
          </a:prstGeom>
        </p:spPr>
      </p:pic>
      <p:sp>
        <p:nvSpPr>
          <p:cNvPr id="52" name="직사각형 51">
            <a:extLst>
              <a:ext uri="{FF2B5EF4-FFF2-40B4-BE49-F238E27FC236}">
                <a16:creationId xmlns:a16="http://schemas.microsoft.com/office/drawing/2014/main" id="{57507DEC-C5F9-3A45-A1E5-1003A7183C7B}"/>
              </a:ext>
            </a:extLst>
          </p:cNvPr>
          <p:cNvSpPr/>
          <p:nvPr/>
        </p:nvSpPr>
        <p:spPr>
          <a:xfrm>
            <a:off x="0" y="1957998"/>
            <a:ext cx="9090660" cy="281940"/>
          </a:xfrm>
          <a:prstGeom prst="rect">
            <a:avLst/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53" name="타원 52">
            <a:extLst>
              <a:ext uri="{FF2B5EF4-FFF2-40B4-BE49-F238E27FC236}">
                <a16:creationId xmlns:a16="http://schemas.microsoft.com/office/drawing/2014/main" id="{6D95BD3B-2094-91E3-5FAF-20DB3032A158}"/>
              </a:ext>
            </a:extLst>
          </p:cNvPr>
          <p:cNvSpPr/>
          <p:nvPr/>
        </p:nvSpPr>
        <p:spPr>
          <a:xfrm>
            <a:off x="2520791" y="1538422"/>
            <a:ext cx="1121092" cy="1121092"/>
          </a:xfrm>
          <a:prstGeom prst="ellipse">
            <a:avLst/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09623A1E-2F40-025E-CF88-67DECA3D7E13}"/>
              </a:ext>
            </a:extLst>
          </p:cNvPr>
          <p:cNvSpPr/>
          <p:nvPr/>
        </p:nvSpPr>
        <p:spPr>
          <a:xfrm>
            <a:off x="6096000" y="1957998"/>
            <a:ext cx="6096000" cy="281940"/>
          </a:xfrm>
          <a:prstGeom prst="rect">
            <a:avLst/>
          </a:prstGeom>
          <a:solidFill>
            <a:srgbClr val="2068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E2103316-0972-BA04-ED4C-285F44BCB0D6}"/>
              </a:ext>
            </a:extLst>
          </p:cNvPr>
          <p:cNvSpPr/>
          <p:nvPr/>
        </p:nvSpPr>
        <p:spPr>
          <a:xfrm>
            <a:off x="8533348" y="1538422"/>
            <a:ext cx="1121092" cy="1121092"/>
          </a:xfrm>
          <a:prstGeom prst="ellipse">
            <a:avLst/>
          </a:prstGeom>
          <a:solidFill>
            <a:srgbClr val="2068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B93F198-1ED4-F513-F61B-9D750FF38284}"/>
              </a:ext>
            </a:extLst>
          </p:cNvPr>
          <p:cNvSpPr txBox="1"/>
          <p:nvPr/>
        </p:nvSpPr>
        <p:spPr>
          <a:xfrm>
            <a:off x="2372649" y="1914302"/>
            <a:ext cx="141737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ctr"/>
            <a:r>
              <a:rPr lang="en-US" altLang="ko-KR" dirty="0">
                <a:solidFill>
                  <a:schemeClr val="bg1"/>
                </a:solidFill>
              </a:rPr>
              <a:t>’25</a:t>
            </a:r>
            <a:r>
              <a:rPr lang="ko-KR" altLang="en-US" sz="1600" dirty="0">
                <a:solidFill>
                  <a:schemeClr val="bg1"/>
                </a:solidFill>
              </a:rPr>
              <a:t>년까지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A871072-E558-BFC1-995C-F5807B6D4780}"/>
              </a:ext>
            </a:extLst>
          </p:cNvPr>
          <p:cNvSpPr txBox="1"/>
          <p:nvPr/>
        </p:nvSpPr>
        <p:spPr>
          <a:xfrm>
            <a:off x="8533249" y="1914302"/>
            <a:ext cx="1121291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ctr"/>
            <a:r>
              <a:rPr lang="en-US" altLang="ko-KR" sz="2400" dirty="0"/>
              <a:t>’26</a:t>
            </a:r>
            <a:r>
              <a:rPr lang="ko-KR" altLang="en-US" sz="1600" dirty="0"/>
              <a:t>년부터</a:t>
            </a:r>
          </a:p>
        </p:txBody>
      </p:sp>
      <p:sp>
        <p:nvSpPr>
          <p:cNvPr id="66" name="사각형: 둥근 모서리 65">
            <a:extLst>
              <a:ext uri="{FF2B5EF4-FFF2-40B4-BE49-F238E27FC236}">
                <a16:creationId xmlns:a16="http://schemas.microsoft.com/office/drawing/2014/main" id="{47FDAEEB-35F0-8F2F-D8AE-6A34EA36D067}"/>
              </a:ext>
            </a:extLst>
          </p:cNvPr>
          <p:cNvSpPr/>
          <p:nvPr/>
        </p:nvSpPr>
        <p:spPr>
          <a:xfrm>
            <a:off x="1467104" y="940610"/>
            <a:ext cx="9257792" cy="426720"/>
          </a:xfrm>
          <a:prstGeom prst="roundRect">
            <a:avLst>
              <a:gd name="adj" fmla="val 50000"/>
            </a:avLst>
          </a:prstGeom>
          <a:solidFill>
            <a:srgbClr val="EDE2F6">
              <a:alpha val="67843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35DBB1F-5A2E-604F-62CD-FA69306D1D00}"/>
              </a:ext>
            </a:extLst>
          </p:cNvPr>
          <p:cNvSpPr txBox="1"/>
          <p:nvPr/>
        </p:nvSpPr>
        <p:spPr>
          <a:xfrm>
            <a:off x="2105660" y="959654"/>
            <a:ext cx="798068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ko-KR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[ </a:t>
            </a:r>
            <a:r>
              <a:rPr lang="ko-KR" altLang="en-US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</a:t>
            </a:r>
            <a:r>
              <a:rPr lang="en-US" altLang="ko-KR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e-</a:t>
            </a:r>
            <a:r>
              <a:rPr lang="ko-KR" altLang="en-US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라벨을 통한 화장품 안전 안심정보 제공 확대 </a:t>
            </a:r>
            <a:r>
              <a:rPr lang="en-US" altLang="ko-KR" sz="2400" dirty="0">
                <a:solidFill>
                  <a:srgbClr val="572F9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]</a:t>
            </a:r>
          </a:p>
        </p:txBody>
      </p:sp>
      <p:cxnSp>
        <p:nvCxnSpPr>
          <p:cNvPr id="72" name="직선 연결선 71">
            <a:extLst>
              <a:ext uri="{FF2B5EF4-FFF2-40B4-BE49-F238E27FC236}">
                <a16:creationId xmlns:a16="http://schemas.microsoft.com/office/drawing/2014/main" id="{FF5020E1-4682-068E-FDC4-B36307C1AC61}"/>
              </a:ext>
            </a:extLst>
          </p:cNvPr>
          <p:cNvCxnSpPr>
            <a:cxnSpLocks/>
          </p:cNvCxnSpPr>
          <p:nvPr/>
        </p:nvCxnSpPr>
        <p:spPr>
          <a:xfrm>
            <a:off x="6672064" y="4071993"/>
            <a:ext cx="4871085" cy="0"/>
          </a:xfrm>
          <a:prstGeom prst="line">
            <a:avLst/>
          </a:prstGeom>
          <a:ln w="12700">
            <a:solidFill>
              <a:srgbClr val="36A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433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:a16="http://schemas.microsoft.com/office/drawing/2014/main" id="{5A13F387-07DA-03C7-AF2A-93208DB375AD}"/>
              </a:ext>
            </a:extLst>
          </p:cNvPr>
          <p:cNvSpPr txBox="1"/>
          <p:nvPr/>
        </p:nvSpPr>
        <p:spPr>
          <a:xfrm>
            <a:off x="859155" y="181321"/>
            <a:ext cx="66389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altLang="ko-KR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e-</a:t>
            </a:r>
            <a:r>
              <a:rPr lang="ko-KR" altLang="en-US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라벨을 통한 안전 안심정보 제공 확대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AF082E9-5E4E-BC33-AD4E-2E757697E3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4AF2B3-A70E-3597-C066-122DB861AFB5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99C73A89-1492-E9DF-8689-3BC58F218B51}"/>
              </a:ext>
            </a:extLst>
          </p:cNvPr>
          <p:cNvSpPr/>
          <p:nvPr/>
        </p:nvSpPr>
        <p:spPr>
          <a:xfrm>
            <a:off x="371476" y="172720"/>
            <a:ext cx="375562" cy="386080"/>
          </a:xfrm>
          <a:prstGeom prst="roundRect">
            <a:avLst>
              <a:gd name="adj" fmla="val 6651"/>
            </a:avLst>
          </a:prstGeom>
          <a:solidFill>
            <a:srgbClr val="214F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897EC53-62F8-945F-4DD2-7CC432AACADB}"/>
              </a:ext>
            </a:extLst>
          </p:cNvPr>
          <p:cNvGrpSpPr/>
          <p:nvPr/>
        </p:nvGrpSpPr>
        <p:grpSpPr>
          <a:xfrm>
            <a:off x="47468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356AAA18-0DE9-5B91-8021-20D3BDCDDA24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265536C-3959-5D2C-F87F-6B2072391B7D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32651742-65DB-AAFC-EEA2-50936E514634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5E3BFC4-7427-2805-DAD9-F6A56210252B}"/>
              </a:ext>
            </a:extLst>
          </p:cNvPr>
          <p:cNvGrpSpPr/>
          <p:nvPr/>
        </p:nvGrpSpPr>
        <p:grpSpPr>
          <a:xfrm>
            <a:off x="56226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2B4AE029-9466-3653-ACF3-88E3C713D6A8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AD3A4339-CD36-B20F-0D3D-D3C7B2CEF0DE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A7B6CC52-EB04-7F44-9B08-92F16E150173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ED229DF4-DA0F-DB99-4041-6FF5A5CE5EF4}"/>
              </a:ext>
            </a:extLst>
          </p:cNvPr>
          <p:cNvSpPr/>
          <p:nvPr/>
        </p:nvSpPr>
        <p:spPr>
          <a:xfrm>
            <a:off x="6250808" y="1363472"/>
            <a:ext cx="5533205" cy="54945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0" name="사각형: 둥근 위쪽 모서리 19">
            <a:extLst>
              <a:ext uri="{FF2B5EF4-FFF2-40B4-BE49-F238E27FC236}">
                <a16:creationId xmlns:a16="http://schemas.microsoft.com/office/drawing/2014/main" id="{BC597D03-338C-8B97-71E4-A3B94503308A}"/>
              </a:ext>
            </a:extLst>
          </p:cNvPr>
          <p:cNvSpPr/>
          <p:nvPr/>
        </p:nvSpPr>
        <p:spPr>
          <a:xfrm>
            <a:off x="6250808" y="1143000"/>
            <a:ext cx="5533205" cy="878840"/>
          </a:xfrm>
          <a:prstGeom prst="round2SameRect">
            <a:avLst>
              <a:gd name="adj1" fmla="val 6262"/>
              <a:gd name="adj2" fmla="val 0"/>
            </a:avLst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F1C956D8-BF9E-B3EA-CC35-502B321A8480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23" name="TextBox 8">
            <a:extLst>
              <a:ext uri="{FF2B5EF4-FFF2-40B4-BE49-F238E27FC236}">
                <a16:creationId xmlns:a16="http://schemas.microsoft.com/office/drawing/2014/main" id="{6349C553-40AB-D32B-716F-7B93AB36A162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06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6EC79D3-A652-A710-3D60-B6899C5F2BAB}"/>
              </a:ext>
            </a:extLst>
          </p:cNvPr>
          <p:cNvSpPr/>
          <p:nvPr/>
        </p:nvSpPr>
        <p:spPr>
          <a:xfrm>
            <a:off x="5951984" y="1264116"/>
            <a:ext cx="636608" cy="636608"/>
          </a:xfrm>
          <a:prstGeom prst="ellipse">
            <a:avLst/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28882D2F-529E-7F47-4405-479F247A38BF}"/>
              </a:ext>
            </a:extLst>
          </p:cNvPr>
          <p:cNvSpPr/>
          <p:nvPr/>
        </p:nvSpPr>
        <p:spPr>
          <a:xfrm>
            <a:off x="6005920" y="1318052"/>
            <a:ext cx="528736" cy="528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DF9BFE-B585-A43B-A42B-B607DC39A17E}"/>
              </a:ext>
            </a:extLst>
          </p:cNvPr>
          <p:cNvSpPr txBox="1"/>
          <p:nvPr/>
        </p:nvSpPr>
        <p:spPr>
          <a:xfrm>
            <a:off x="6164588" y="1366977"/>
            <a:ext cx="2114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00000"/>
              </a:lnSpc>
            </a:pPr>
            <a:r>
              <a:rPr lang="en-US" altLang="ko-KR" sz="2800" spc="-70" dirty="0">
                <a:solidFill>
                  <a:srgbClr val="247690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2</a:t>
            </a:r>
            <a:endParaRPr lang="ko-KR" altLang="en-US" sz="2800" spc="-70" dirty="0">
              <a:solidFill>
                <a:srgbClr val="247690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D1804F9-C0A0-54F0-06B0-CA26498C0496}"/>
              </a:ext>
            </a:extLst>
          </p:cNvPr>
          <p:cNvSpPr txBox="1"/>
          <p:nvPr/>
        </p:nvSpPr>
        <p:spPr>
          <a:xfrm>
            <a:off x="6771161" y="1284782"/>
            <a:ext cx="4008619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00000"/>
              </a:lnSpc>
            </a:pPr>
            <a:r>
              <a:rPr lang="ko-KR" altLang="en-US" sz="2000" spc="-7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취약계층 </a:t>
            </a:r>
            <a:r>
              <a:rPr lang="ko-KR" altLang="en-US" sz="2000" spc="-70" dirty="0" err="1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알권리</a:t>
            </a:r>
            <a:r>
              <a:rPr lang="en-US" altLang="ko-KR" sz="2000" spc="-7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·</a:t>
            </a:r>
            <a:r>
              <a:rPr lang="ko-KR" altLang="en-US" sz="2000" spc="-7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선택권 증진을 위한 </a:t>
            </a:r>
            <a:endParaRPr lang="en-US" altLang="ko-KR" sz="2000" spc="-70" dirty="0">
              <a:solidFill>
                <a:schemeClr val="bg1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  <a:p>
            <a:pPr>
              <a:lnSpc>
                <a:spcPct val="100000"/>
              </a:lnSpc>
            </a:pPr>
            <a:r>
              <a:rPr lang="ko-KR" altLang="en-US" sz="2000" spc="-7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점자</a:t>
            </a:r>
            <a:r>
              <a:rPr lang="en-US" altLang="ko-KR" sz="2000" spc="-7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·</a:t>
            </a:r>
            <a:r>
              <a:rPr lang="ko-KR" altLang="en-US" sz="2000" spc="-70" dirty="0" err="1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수어영상</a:t>
            </a:r>
            <a:r>
              <a:rPr lang="ko-KR" altLang="en-US" sz="2000" spc="-7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 확대</a:t>
            </a:r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81FC34D3-7B5A-48CE-818D-B6240020C4EE}"/>
              </a:ext>
            </a:extLst>
          </p:cNvPr>
          <p:cNvGrpSpPr/>
          <p:nvPr/>
        </p:nvGrpSpPr>
        <p:grpSpPr>
          <a:xfrm>
            <a:off x="6463093" y="2329707"/>
            <a:ext cx="4213873" cy="563039"/>
            <a:chOff x="6463093" y="2329707"/>
            <a:chExt cx="4213873" cy="563039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E3A8494-6A33-8EB0-5145-9F67A4D26024}"/>
                </a:ext>
              </a:extLst>
            </p:cNvPr>
            <p:cNvSpPr txBox="1"/>
            <p:nvPr/>
          </p:nvSpPr>
          <p:spPr>
            <a:xfrm>
              <a:off x="6679118" y="2329707"/>
              <a:ext cx="3997848" cy="56303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화장품 </a:t>
              </a:r>
              <a:r>
                <a:rPr lang="ko-KR" altLang="en-US" sz="17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음성･수어영상</a:t>
              </a:r>
              <a:r>
                <a:rPr lang="ko-KR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 변환용 코드 병행 표시 현황 파악</a:t>
              </a:r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(3</a:t>
              </a:r>
              <a:r>
                <a:rPr lang="ko-KR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월</a:t>
              </a:r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~)</a:t>
              </a:r>
              <a:endParaRPr lang="ko-KR" alt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endParaRPr>
            </a:p>
          </p:txBody>
        </p:sp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1541025A-38E1-6ECB-74DC-283204FEA5A7}"/>
                </a:ext>
              </a:extLst>
            </p:cNvPr>
            <p:cNvGrpSpPr/>
            <p:nvPr/>
          </p:nvGrpSpPr>
          <p:grpSpPr>
            <a:xfrm>
              <a:off x="6463093" y="2403841"/>
              <a:ext cx="127000" cy="127000"/>
              <a:chOff x="787400" y="2378710"/>
              <a:chExt cx="127000" cy="127000"/>
            </a:xfrm>
          </p:grpSpPr>
          <p:sp>
            <p:nvSpPr>
              <p:cNvPr id="41" name="타원 40">
                <a:extLst>
                  <a:ext uri="{FF2B5EF4-FFF2-40B4-BE49-F238E27FC236}">
                    <a16:creationId xmlns:a16="http://schemas.microsoft.com/office/drawing/2014/main" id="{C2946FBE-7EB6-6E4A-FC6F-CF4CC82D8547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2476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/>
              </a:p>
            </p:txBody>
          </p:sp>
          <p:sp>
            <p:nvSpPr>
              <p:cNvPr id="42" name="L 도형 41">
                <a:extLst>
                  <a:ext uri="{FF2B5EF4-FFF2-40B4-BE49-F238E27FC236}">
                    <a16:creationId xmlns:a16="http://schemas.microsoft.com/office/drawing/2014/main" id="{DB3B71DE-B8B0-C5C0-D15B-3931366946DC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CC38D22D-2577-1944-5812-F0518EF6D71C}"/>
              </a:ext>
            </a:extLst>
          </p:cNvPr>
          <p:cNvGrpSpPr/>
          <p:nvPr/>
        </p:nvGrpSpPr>
        <p:grpSpPr>
          <a:xfrm>
            <a:off x="6685858" y="3703171"/>
            <a:ext cx="4869289" cy="226729"/>
            <a:chOff x="6578640" y="2861087"/>
            <a:chExt cx="4869289" cy="226729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6760385-20C7-4F9E-3346-E464077B82D3}"/>
                </a:ext>
              </a:extLst>
            </p:cNvPr>
            <p:cNvSpPr txBox="1"/>
            <p:nvPr/>
          </p:nvSpPr>
          <p:spPr>
            <a:xfrm>
              <a:off x="6689661" y="2861087"/>
              <a:ext cx="4758268" cy="22672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병행 표시 희망업체 선정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(10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개사 목표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</a:t>
              </a:r>
              <a:r>
                <a:rPr lang="en-US" altLang="ko-KR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 </a:t>
              </a:r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및 시범사업 운영</a:t>
              </a:r>
            </a:p>
          </p:txBody>
        </p:sp>
        <p:sp>
          <p:nvSpPr>
            <p:cNvPr id="44" name="L 도형 43">
              <a:extLst>
                <a:ext uri="{FF2B5EF4-FFF2-40B4-BE49-F238E27FC236}">
                  <a16:creationId xmlns:a16="http://schemas.microsoft.com/office/drawing/2014/main" id="{698E4C60-A3AD-0CA7-135D-732D870133CC}"/>
                </a:ext>
              </a:extLst>
            </p:cNvPr>
            <p:cNvSpPr/>
            <p:nvPr/>
          </p:nvSpPr>
          <p:spPr>
            <a:xfrm rot="13500000">
              <a:off x="657864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95492EAF-E552-98C1-4C4B-3AFABEA41162}"/>
              </a:ext>
            </a:extLst>
          </p:cNvPr>
          <p:cNvGrpSpPr/>
          <p:nvPr/>
        </p:nvGrpSpPr>
        <p:grpSpPr>
          <a:xfrm>
            <a:off x="6463093" y="3045389"/>
            <a:ext cx="5092413" cy="563039"/>
            <a:chOff x="6463093" y="2329707"/>
            <a:chExt cx="5092413" cy="563039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856CBF0-4938-CC4A-33DB-CEF38B1923F0}"/>
                </a:ext>
              </a:extLst>
            </p:cNvPr>
            <p:cNvSpPr txBox="1"/>
            <p:nvPr/>
          </p:nvSpPr>
          <p:spPr>
            <a:xfrm>
              <a:off x="6679118" y="2329707"/>
              <a:ext cx="4876388" cy="56303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시청각 장애인</a:t>
              </a:r>
              <a:r>
                <a:rPr lang="en-US" altLang="ko-KR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, </a:t>
              </a:r>
              <a:r>
                <a:rPr lang="ko-KR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노년층 </a:t>
              </a:r>
              <a:r>
                <a:rPr lang="ko-KR" altLang="en-US" sz="17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음성･수어영상</a:t>
              </a:r>
              <a:r>
                <a:rPr lang="ko-KR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 변환용 코드 </a:t>
              </a:r>
              <a:endParaRPr lang="en-US" altLang="ko-KR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병행 표시 활성화를 위한 민관 협업사업</a:t>
              </a: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72792096-8D18-6C74-B7D4-ADA6C0A8A832}"/>
                </a:ext>
              </a:extLst>
            </p:cNvPr>
            <p:cNvGrpSpPr/>
            <p:nvPr/>
          </p:nvGrpSpPr>
          <p:grpSpPr>
            <a:xfrm>
              <a:off x="6463093" y="2403841"/>
              <a:ext cx="127000" cy="127000"/>
              <a:chOff x="787400" y="2378710"/>
              <a:chExt cx="127000" cy="127000"/>
            </a:xfrm>
          </p:grpSpPr>
          <p:sp>
            <p:nvSpPr>
              <p:cNvPr id="56" name="타원 55">
                <a:extLst>
                  <a:ext uri="{FF2B5EF4-FFF2-40B4-BE49-F238E27FC236}">
                    <a16:creationId xmlns:a16="http://schemas.microsoft.com/office/drawing/2014/main" id="{B73D94C2-F8D6-0C9A-A86C-E607E7BAB5D7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2476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110"/>
              </a:p>
            </p:txBody>
          </p:sp>
          <p:sp>
            <p:nvSpPr>
              <p:cNvPr id="57" name="L 도형 56">
                <a:extLst>
                  <a:ext uri="{FF2B5EF4-FFF2-40B4-BE49-F238E27FC236}">
                    <a16:creationId xmlns:a16="http://schemas.microsoft.com/office/drawing/2014/main" id="{6FA0F9C8-5C74-89BC-3D9E-4A07C596A231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F2882BDC-34AF-BF48-27B8-570ADA886DE9}"/>
              </a:ext>
            </a:extLst>
          </p:cNvPr>
          <p:cNvGrpSpPr/>
          <p:nvPr/>
        </p:nvGrpSpPr>
        <p:grpSpPr>
          <a:xfrm>
            <a:off x="6685858" y="4005162"/>
            <a:ext cx="4869289" cy="226729"/>
            <a:chOff x="6578640" y="2861087"/>
            <a:chExt cx="4869289" cy="226729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DB4661E-2A90-AD21-B6FD-012FCDB96A12}"/>
                </a:ext>
              </a:extLst>
            </p:cNvPr>
            <p:cNvSpPr txBox="1"/>
            <p:nvPr/>
          </p:nvSpPr>
          <p:spPr>
            <a:xfrm>
              <a:off x="6689661" y="2861087"/>
              <a:ext cx="4758268" cy="22672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사업결과를 반영</a:t>
              </a:r>
              <a:r>
                <a:rPr lang="en-US" altLang="ko-KR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 </a:t>
              </a:r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병행 표시 가이드라인 </a:t>
              </a:r>
              <a:r>
                <a:rPr lang="ko-KR" altLang="en-US" sz="1400" b="1" dirty="0" err="1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마련･제공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(10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월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</a:t>
              </a:r>
              <a:endParaRPr lang="ko-KR" altLang="en-US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  <p:sp>
          <p:nvSpPr>
            <p:cNvPr id="60" name="L 도형 59">
              <a:extLst>
                <a:ext uri="{FF2B5EF4-FFF2-40B4-BE49-F238E27FC236}">
                  <a16:creationId xmlns:a16="http://schemas.microsoft.com/office/drawing/2014/main" id="{DC7C9D0E-F9A3-2294-2715-F171336B0EB9}"/>
                </a:ext>
              </a:extLst>
            </p:cNvPr>
            <p:cNvSpPr/>
            <p:nvPr/>
          </p:nvSpPr>
          <p:spPr>
            <a:xfrm rot="13500000">
              <a:off x="6578640" y="2925651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247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8B12ED78-EFEF-7F1D-EFD4-3F360CC709D0}"/>
              </a:ext>
            </a:extLst>
          </p:cNvPr>
          <p:cNvSpPr/>
          <p:nvPr/>
        </p:nvSpPr>
        <p:spPr>
          <a:xfrm>
            <a:off x="371475" y="1363472"/>
            <a:ext cx="5533205" cy="54945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19" name="사각형: 둥근 위쪽 모서리 18">
            <a:extLst>
              <a:ext uri="{FF2B5EF4-FFF2-40B4-BE49-F238E27FC236}">
                <a16:creationId xmlns:a16="http://schemas.microsoft.com/office/drawing/2014/main" id="{0A7EAB11-3B5F-9B18-C498-0F48A7888005}"/>
              </a:ext>
            </a:extLst>
          </p:cNvPr>
          <p:cNvSpPr/>
          <p:nvPr/>
        </p:nvSpPr>
        <p:spPr>
          <a:xfrm>
            <a:off x="371475" y="1136904"/>
            <a:ext cx="5533205" cy="878840"/>
          </a:xfrm>
          <a:prstGeom prst="round2SameRect">
            <a:avLst>
              <a:gd name="adj1" fmla="val 6262"/>
              <a:gd name="adj2" fmla="val 0"/>
            </a:avLst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CF27998E-EEA0-B120-928C-A81B33D265B1}"/>
              </a:ext>
            </a:extLst>
          </p:cNvPr>
          <p:cNvSpPr/>
          <p:nvPr/>
        </p:nvSpPr>
        <p:spPr>
          <a:xfrm>
            <a:off x="53171" y="1238492"/>
            <a:ext cx="636608" cy="636608"/>
          </a:xfrm>
          <a:prstGeom prst="ellipse">
            <a:avLst/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62B978B4-2437-C616-667A-30391871ECEC}"/>
              </a:ext>
            </a:extLst>
          </p:cNvPr>
          <p:cNvSpPr/>
          <p:nvPr/>
        </p:nvSpPr>
        <p:spPr>
          <a:xfrm>
            <a:off x="107107" y="1292428"/>
            <a:ext cx="528736" cy="528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781DF46-E99F-3441-F841-2C3174D3A017}"/>
              </a:ext>
            </a:extLst>
          </p:cNvPr>
          <p:cNvSpPr txBox="1"/>
          <p:nvPr/>
        </p:nvSpPr>
        <p:spPr>
          <a:xfrm>
            <a:off x="262778" y="1340174"/>
            <a:ext cx="2114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00000"/>
              </a:lnSpc>
            </a:pPr>
            <a:r>
              <a:rPr lang="en-US" altLang="ko-KR" sz="2800" spc="-70" dirty="0">
                <a:solidFill>
                  <a:srgbClr val="36AFAC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1</a:t>
            </a:r>
            <a:endParaRPr lang="ko-KR" altLang="en-US" sz="2800" spc="-70" dirty="0">
              <a:solidFill>
                <a:srgbClr val="36AFAC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FE1F93D-C8D1-4C81-53C4-1F28051D606F}"/>
              </a:ext>
            </a:extLst>
          </p:cNvPr>
          <p:cNvSpPr txBox="1"/>
          <p:nvPr/>
        </p:nvSpPr>
        <p:spPr>
          <a:xfrm>
            <a:off x="799009" y="2329707"/>
            <a:ext cx="4830826" cy="56303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화장품 주요 정보를 쉽게 확인할 수 있도록 </a:t>
            </a:r>
            <a:r>
              <a:rPr lang="ko-KR" alt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용기･포장</a:t>
            </a:r>
            <a:endParaRPr lang="en-US" altLang="ko-KR" sz="1700" dirty="0">
              <a:solidFill>
                <a:schemeClr val="tx1">
                  <a:lumMod val="75000"/>
                  <a:lumOff val="25000"/>
                </a:schemeClr>
              </a:solidFill>
              <a:latin typeface="HG꼬딕씨_Pro 60g" panose="02020603020101020101" pitchFamily="18" charset="-127"/>
              <a:ea typeface="HG꼬딕씨_Pro 60g" panose="02020603020101020101" pitchFamily="18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기재항목 변경 및 온라인 제공방식 규격화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0327B498-4D8C-52E5-0741-EF757E8754E6}"/>
              </a:ext>
            </a:extLst>
          </p:cNvPr>
          <p:cNvGrpSpPr/>
          <p:nvPr/>
        </p:nvGrpSpPr>
        <p:grpSpPr>
          <a:xfrm>
            <a:off x="592328" y="2403841"/>
            <a:ext cx="127000" cy="127000"/>
            <a:chOff x="787400" y="2378710"/>
            <a:chExt cx="127000" cy="127000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3F8DDA97-7A98-E484-75AE-72E56E786D38}"/>
                </a:ext>
              </a:extLst>
            </p:cNvPr>
            <p:cNvSpPr/>
            <p:nvPr/>
          </p:nvSpPr>
          <p:spPr>
            <a:xfrm>
              <a:off x="787400" y="2378710"/>
              <a:ext cx="127000" cy="127000"/>
            </a:xfrm>
            <a:prstGeom prst="ellipse">
              <a:avLst/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 dirty="0"/>
            </a:p>
          </p:txBody>
        </p:sp>
        <p:sp>
          <p:nvSpPr>
            <p:cNvPr id="32" name="L 도형 31">
              <a:extLst>
                <a:ext uri="{FF2B5EF4-FFF2-40B4-BE49-F238E27FC236}">
                  <a16:creationId xmlns:a16="http://schemas.microsoft.com/office/drawing/2014/main" id="{E5785328-A599-AA68-DE05-ABC4C7E79A5A}"/>
                </a:ext>
              </a:extLst>
            </p:cNvPr>
            <p:cNvSpPr/>
            <p:nvPr/>
          </p:nvSpPr>
          <p:spPr>
            <a:xfrm rot="13500000">
              <a:off x="810670" y="2409600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3E3FA92-5BE0-CAA2-D974-8A549DDB30C9}"/>
              </a:ext>
            </a:extLst>
          </p:cNvPr>
          <p:cNvSpPr txBox="1"/>
          <p:nvPr/>
        </p:nvSpPr>
        <p:spPr>
          <a:xfrm>
            <a:off x="854455" y="1284782"/>
            <a:ext cx="4264391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00000"/>
              </a:lnSpc>
            </a:pPr>
            <a:r>
              <a:rPr lang="ko-KR" altLang="en-US" sz="2000" spc="-7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소비자 가독성 제고를 위한 </a:t>
            </a:r>
            <a:endParaRPr lang="en-US" altLang="ko-KR" sz="2000" spc="-70" dirty="0">
              <a:solidFill>
                <a:schemeClr val="bg1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  <a:p>
            <a:pPr>
              <a:lnSpc>
                <a:spcPct val="100000"/>
              </a:lnSpc>
            </a:pPr>
            <a:r>
              <a:rPr lang="en-US" altLang="ko-KR" sz="2000" spc="-7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e-</a:t>
            </a:r>
            <a:r>
              <a:rPr lang="ko-KR" altLang="en-US" sz="2000" spc="-7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라벨 세계 최초 도입</a:t>
            </a: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A74B5760-2CDF-0B78-ACD3-28AFB538DEEF}"/>
              </a:ext>
            </a:extLst>
          </p:cNvPr>
          <p:cNvGrpSpPr/>
          <p:nvPr/>
        </p:nvGrpSpPr>
        <p:grpSpPr>
          <a:xfrm>
            <a:off x="799009" y="3379548"/>
            <a:ext cx="4809527" cy="463717"/>
            <a:chOff x="883060" y="3327253"/>
            <a:chExt cx="4809527" cy="46371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529E512-3EC1-95F5-083D-8469060E1167}"/>
                </a:ext>
              </a:extLst>
            </p:cNvPr>
            <p:cNvSpPr txBox="1"/>
            <p:nvPr/>
          </p:nvSpPr>
          <p:spPr>
            <a:xfrm>
              <a:off x="994080" y="3327253"/>
              <a:ext cx="4698507" cy="46371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170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defRPr>
              </a:lvl1pPr>
            </a:lstStyle>
            <a:p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화장품 정보를 작은 글자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(5</a:t>
              </a:r>
              <a:r>
                <a:rPr lang="ko-KR" altLang="en-US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포인트</a:t>
              </a:r>
              <a:r>
                <a:rPr lang="en-US" altLang="ko-KR" sz="12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)</a:t>
              </a:r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로</a:t>
              </a:r>
              <a:r>
                <a:rPr lang="en-US" altLang="ko-KR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 </a:t>
              </a:r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적던 것을</a:t>
              </a:r>
              <a:endParaRPr lang="en-US" altLang="ko-KR" sz="1400" b="1" dirty="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  <a:p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주요사항만 큰 글자로 기재하고</a:t>
              </a:r>
              <a:r>
                <a:rPr lang="en-US" altLang="ko-KR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,</a:t>
              </a:r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 제품 상세정보는 </a:t>
              </a:r>
              <a:r>
                <a:rPr lang="en-US" altLang="ko-KR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QR</a:t>
              </a:r>
              <a:r>
                <a:rPr lang="ko-KR" altLang="en-US" sz="1400" b="1" dirty="0"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코드로 확인</a:t>
              </a:r>
            </a:p>
          </p:txBody>
        </p:sp>
        <p:sp>
          <p:nvSpPr>
            <p:cNvPr id="36" name="L 도형 35">
              <a:extLst>
                <a:ext uri="{FF2B5EF4-FFF2-40B4-BE49-F238E27FC236}">
                  <a16:creationId xmlns:a16="http://schemas.microsoft.com/office/drawing/2014/main" id="{C367812A-800F-5835-ECC5-D8796FEE25B0}"/>
                </a:ext>
              </a:extLst>
            </p:cNvPr>
            <p:cNvSpPr/>
            <p:nvPr/>
          </p:nvSpPr>
          <p:spPr>
            <a:xfrm rot="13500000">
              <a:off x="883060" y="3391817"/>
              <a:ext cx="65221" cy="65221"/>
            </a:xfrm>
            <a:prstGeom prst="corner">
              <a:avLst>
                <a:gd name="adj1" fmla="val 34854"/>
                <a:gd name="adj2" fmla="val 33478"/>
              </a:avLst>
            </a:prstGeom>
            <a:solidFill>
              <a:srgbClr val="36A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110">
                <a:latin typeface="HG꼬딕씨_Pro 40g" panose="02020603020101020101" pitchFamily="18" charset="-127"/>
                <a:ea typeface="HG꼬딕씨_Pro 40g" panose="02020603020101020101" pitchFamily="18" charset="-127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C70C0A6-0870-2061-05E8-DB952F71469D}"/>
              </a:ext>
            </a:extLst>
          </p:cNvPr>
          <p:cNvSpPr txBox="1"/>
          <p:nvPr/>
        </p:nvSpPr>
        <p:spPr>
          <a:xfrm>
            <a:off x="799009" y="2964709"/>
            <a:ext cx="4830826" cy="22672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「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화장품법」개정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추진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pic>
        <p:nvPicPr>
          <p:cNvPr id="71" name="그림 70" descr="텍스트, 휴대 전화, 정보기기, 휴대용 통신 장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61B3936-EDCC-0ED0-04DA-647AB6B63C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61"/>
          <a:stretch>
            <a:fillRect/>
          </a:stretch>
        </p:blipFill>
        <p:spPr>
          <a:xfrm>
            <a:off x="383410" y="4102204"/>
            <a:ext cx="1838795" cy="2755796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DABB7163-4B7D-F4BE-834F-90F1E5BAE5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1"/>
          <a:stretch>
            <a:fillRect/>
          </a:stretch>
        </p:blipFill>
        <p:spPr>
          <a:xfrm>
            <a:off x="2245522" y="4336605"/>
            <a:ext cx="2135092" cy="2521395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07062EBA-C108-C6E5-A296-D9EEB7FC46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14"/>
          <a:stretch>
            <a:fillRect/>
          </a:stretch>
        </p:blipFill>
        <p:spPr>
          <a:xfrm>
            <a:off x="7100218" y="4404065"/>
            <a:ext cx="3834384" cy="245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854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>
            <a:extLst>
              <a:ext uri="{FF2B5EF4-FFF2-40B4-BE49-F238E27FC236}">
                <a16:creationId xmlns:a16="http://schemas.microsoft.com/office/drawing/2014/main" id="{E808DF9E-D98D-4950-C69D-674D7E5B86BE}"/>
              </a:ext>
            </a:extLst>
          </p:cNvPr>
          <p:cNvSpPr/>
          <p:nvPr/>
        </p:nvSpPr>
        <p:spPr>
          <a:xfrm>
            <a:off x="0" y="1752600"/>
            <a:ext cx="6126480" cy="510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1333DEFC-EF3D-15DD-A1B1-1159D2CAE140}"/>
              </a:ext>
            </a:extLst>
          </p:cNvPr>
          <p:cNvSpPr/>
          <p:nvPr/>
        </p:nvSpPr>
        <p:spPr>
          <a:xfrm>
            <a:off x="0" y="1356360"/>
            <a:ext cx="9090660" cy="373380"/>
          </a:xfrm>
          <a:prstGeom prst="rect">
            <a:avLst/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4328501-70DA-9567-9F02-422320AEF409}"/>
              </a:ext>
            </a:extLst>
          </p:cNvPr>
          <p:cNvSpPr txBox="1"/>
          <p:nvPr/>
        </p:nvSpPr>
        <p:spPr>
          <a:xfrm>
            <a:off x="859155" y="181321"/>
            <a:ext cx="66389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ko-KR" altLang="en-US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경쟁력 강화 협력체계 구축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386EDC9-8CD4-C701-6348-ED7EA3C166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1BDF258-92BD-2E0A-C928-E62C041F8C31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9B1E938-F490-0F6D-A5DE-D7B82F76F428}"/>
              </a:ext>
            </a:extLst>
          </p:cNvPr>
          <p:cNvSpPr/>
          <p:nvPr/>
        </p:nvSpPr>
        <p:spPr>
          <a:xfrm>
            <a:off x="371476" y="172720"/>
            <a:ext cx="375562" cy="386080"/>
          </a:xfrm>
          <a:prstGeom prst="roundRect">
            <a:avLst>
              <a:gd name="adj" fmla="val 6651"/>
            </a:avLst>
          </a:prstGeom>
          <a:solidFill>
            <a:srgbClr val="214F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E3F26C8C-9A3C-DE9E-C96A-202779FF8C6A}"/>
              </a:ext>
            </a:extLst>
          </p:cNvPr>
          <p:cNvGrpSpPr/>
          <p:nvPr/>
        </p:nvGrpSpPr>
        <p:grpSpPr>
          <a:xfrm>
            <a:off x="43658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BB87E95C-5A57-E85E-C8BB-4D20A597BE55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436879C7-8E28-7824-DE7B-0E51A7C700FD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2E7FCCC9-4A00-2F3E-2EE2-3FA69F3DD822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0C6B554D-5570-5379-C9EB-EED1A15E6723}"/>
              </a:ext>
            </a:extLst>
          </p:cNvPr>
          <p:cNvGrpSpPr/>
          <p:nvPr/>
        </p:nvGrpSpPr>
        <p:grpSpPr>
          <a:xfrm>
            <a:off x="518557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4340DDB0-AB13-B691-25FD-E4D75B248E96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6BFC2962-8CED-8C06-34EF-7A0E441B395F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11A60BED-8B19-EEEC-6080-621C1B8F853F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5EBAE4C2-DBE5-06A5-49FD-8054C576B365}"/>
              </a:ext>
            </a:extLst>
          </p:cNvPr>
          <p:cNvGrpSpPr/>
          <p:nvPr/>
        </p:nvGrpSpPr>
        <p:grpSpPr>
          <a:xfrm>
            <a:off x="60053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5262F8B1-6234-9EBA-11A6-80AF072725F0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C108AAD7-391B-7166-DAFA-CFFBB21B324C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4506E9BC-1760-673A-C28E-158EDA369539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95165F89-DFF0-A46A-6522-10F2B291907A}"/>
              </a:ext>
            </a:extLst>
          </p:cNvPr>
          <p:cNvSpPr/>
          <p:nvPr/>
        </p:nvSpPr>
        <p:spPr>
          <a:xfrm>
            <a:off x="5638800" y="1607820"/>
            <a:ext cx="6553200" cy="5250179"/>
          </a:xfrm>
          <a:prstGeom prst="rect">
            <a:avLst/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1B9777-FF8A-3037-3182-C4A5419DA6F7}"/>
              </a:ext>
            </a:extLst>
          </p:cNvPr>
          <p:cNvSpPr txBox="1"/>
          <p:nvPr/>
        </p:nvSpPr>
        <p:spPr>
          <a:xfrm>
            <a:off x="643098" y="2645093"/>
            <a:ext cx="4035119" cy="72423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부처별 개별 정책 추진으로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HG꼬딕씨_Pro 60g" panose="02020603020101020101" pitchFamily="18" charset="-127"/>
              <a:ea typeface="HG꼬딕씨_Pro 60g" panose="02020603020101020101" pitchFamily="18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800" dirty="0">
                <a:solidFill>
                  <a:srgbClr val="36AFAC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시너지 효과 저조</a:t>
            </a:r>
            <a:endParaRPr lang="en-US" altLang="ko-KR" sz="2800" dirty="0">
              <a:solidFill>
                <a:srgbClr val="36AFAC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</p:txBody>
      </p:sp>
      <p:sp>
        <p:nvSpPr>
          <p:cNvPr id="34" name="L 도형 33">
            <a:extLst>
              <a:ext uri="{FF2B5EF4-FFF2-40B4-BE49-F238E27FC236}">
                <a16:creationId xmlns:a16="http://schemas.microsoft.com/office/drawing/2014/main" id="{B3DC8CD4-2E7A-536E-7C13-01DBE1FB29E1}"/>
              </a:ext>
            </a:extLst>
          </p:cNvPr>
          <p:cNvSpPr/>
          <p:nvPr/>
        </p:nvSpPr>
        <p:spPr>
          <a:xfrm rot="13500000">
            <a:off x="459687" y="3291137"/>
            <a:ext cx="65221" cy="65221"/>
          </a:xfrm>
          <a:prstGeom prst="corner">
            <a:avLst>
              <a:gd name="adj1" fmla="val 34854"/>
              <a:gd name="adj2" fmla="val 334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92ED79-4FA9-50C7-CA5F-039C7129C4B7}"/>
              </a:ext>
            </a:extLst>
          </p:cNvPr>
          <p:cNvSpPr txBox="1"/>
          <p:nvPr/>
        </p:nvSpPr>
        <p:spPr>
          <a:xfrm>
            <a:off x="6257281" y="2482107"/>
            <a:ext cx="5526732" cy="92442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유기적</a:t>
            </a:r>
            <a:r>
              <a:rPr lang="en-US" altLang="ko-KR" sz="240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, </a:t>
            </a:r>
            <a:r>
              <a:rPr lang="ko-KR" altLang="en-US" sz="240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체계적 정책 추진을 위한</a:t>
            </a:r>
            <a:endParaRPr lang="en-US" altLang="ko-KR" sz="2400" dirty="0">
              <a:solidFill>
                <a:schemeClr val="bg1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dirty="0">
                <a:solidFill>
                  <a:srgbClr val="E8FEB8"/>
                </a:solidFill>
                <a:latin typeface="HG꼬딕씨_Pro 99g" panose="02020603020101020101" pitchFamily="18" charset="-127"/>
                <a:ea typeface="HG꼬딕씨_Pro 99g" panose="02020603020101020101" pitchFamily="18" charset="-127"/>
              </a:rPr>
              <a:t>‘화장품경쟁력강화협의회’ </a:t>
            </a:r>
            <a:r>
              <a:rPr lang="ko-KR" altLang="en-US" sz="240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구성 운영</a:t>
            </a:r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id="{F5EE9217-3F81-75A3-D345-D46309540543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40" name="TextBox 8">
            <a:extLst>
              <a:ext uri="{FF2B5EF4-FFF2-40B4-BE49-F238E27FC236}">
                <a16:creationId xmlns:a16="http://schemas.microsoft.com/office/drawing/2014/main" id="{67A75594-10E8-C750-8575-70D4F7CC64DE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07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C31890F-6B43-A2E8-51A2-D4AE76FBB7FE}"/>
              </a:ext>
            </a:extLst>
          </p:cNvPr>
          <p:cNvSpPr txBox="1"/>
          <p:nvPr/>
        </p:nvSpPr>
        <p:spPr>
          <a:xfrm>
            <a:off x="6297344" y="4245633"/>
            <a:ext cx="5650815" cy="194349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ko-KR" altLang="en-US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* 국무조정실장</a:t>
            </a:r>
            <a:r>
              <a:rPr lang="en-US" altLang="ko-KR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</a:t>
            </a:r>
            <a:r>
              <a:rPr lang="ko-KR" altLang="en-US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의장</a:t>
            </a:r>
            <a:r>
              <a:rPr lang="en-US" altLang="ko-KR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 </a:t>
            </a:r>
            <a:r>
              <a:rPr lang="ko-KR" altLang="en-US" sz="1200" dirty="0" err="1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식약처장</a:t>
            </a:r>
            <a:r>
              <a:rPr lang="en-US" altLang="ko-KR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</a:t>
            </a:r>
            <a:r>
              <a:rPr lang="ko-KR" altLang="en-US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간사</a:t>
            </a:r>
            <a:r>
              <a:rPr lang="en-US" altLang="ko-KR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), </a:t>
            </a:r>
            <a:r>
              <a:rPr lang="ko-KR" altLang="en-US" sz="1200" dirty="0" err="1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산업부</a:t>
            </a:r>
            <a:r>
              <a:rPr lang="en-US" altLang="ko-KR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200" dirty="0" err="1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중기부</a:t>
            </a:r>
            <a:r>
              <a:rPr lang="en-US" altLang="ko-KR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200" dirty="0" err="1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문체부</a:t>
            </a:r>
            <a:r>
              <a:rPr lang="en-US" altLang="ko-KR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외교부</a:t>
            </a:r>
            <a:r>
              <a:rPr lang="en-US" altLang="ko-KR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200" dirty="0" err="1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지재처</a:t>
            </a:r>
            <a:r>
              <a:rPr lang="ko-KR" altLang="en-US" sz="12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등</a:t>
            </a:r>
          </a:p>
        </p:txBody>
      </p: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FD05D2C1-42DD-0DC7-C5A7-DCB438BE753A}"/>
              </a:ext>
            </a:extLst>
          </p:cNvPr>
          <p:cNvCxnSpPr>
            <a:cxnSpLocks/>
          </p:cNvCxnSpPr>
          <p:nvPr/>
        </p:nvCxnSpPr>
        <p:spPr>
          <a:xfrm>
            <a:off x="6246258" y="3665547"/>
            <a:ext cx="553775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타원 61">
            <a:extLst>
              <a:ext uri="{FF2B5EF4-FFF2-40B4-BE49-F238E27FC236}">
                <a16:creationId xmlns:a16="http://schemas.microsoft.com/office/drawing/2014/main" id="{44C09B25-0CE7-BA91-B50D-4076226C7B26}"/>
              </a:ext>
            </a:extLst>
          </p:cNvPr>
          <p:cNvSpPr/>
          <p:nvPr/>
        </p:nvSpPr>
        <p:spPr>
          <a:xfrm>
            <a:off x="2100111" y="1020262"/>
            <a:ext cx="1121092" cy="1121092"/>
          </a:xfrm>
          <a:prstGeom prst="ellipse">
            <a:avLst/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E381D32D-9C9E-800B-5EA1-AA90A19C2AF9}"/>
              </a:ext>
            </a:extLst>
          </p:cNvPr>
          <p:cNvSpPr/>
          <p:nvPr/>
        </p:nvSpPr>
        <p:spPr>
          <a:xfrm>
            <a:off x="5646420" y="1356360"/>
            <a:ext cx="6545580" cy="373380"/>
          </a:xfrm>
          <a:prstGeom prst="rect">
            <a:avLst/>
          </a:prstGeom>
          <a:solidFill>
            <a:srgbClr val="2068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68" name="타원 67">
            <a:extLst>
              <a:ext uri="{FF2B5EF4-FFF2-40B4-BE49-F238E27FC236}">
                <a16:creationId xmlns:a16="http://schemas.microsoft.com/office/drawing/2014/main" id="{2B06F8C3-E5E6-4599-0951-0FC27019EB69}"/>
              </a:ext>
            </a:extLst>
          </p:cNvPr>
          <p:cNvSpPr/>
          <p:nvPr/>
        </p:nvSpPr>
        <p:spPr>
          <a:xfrm>
            <a:off x="8201021" y="1020262"/>
            <a:ext cx="1121092" cy="1121092"/>
          </a:xfrm>
          <a:prstGeom prst="ellipse">
            <a:avLst/>
          </a:prstGeom>
          <a:solidFill>
            <a:srgbClr val="2068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6790C8E-79DF-A41A-B06C-1F510D10D612}"/>
              </a:ext>
            </a:extLst>
          </p:cNvPr>
          <p:cNvSpPr txBox="1"/>
          <p:nvPr/>
        </p:nvSpPr>
        <p:spPr>
          <a:xfrm>
            <a:off x="1951969" y="1384679"/>
            <a:ext cx="141737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ctr"/>
            <a:r>
              <a:rPr lang="en-US" altLang="ko-KR" dirty="0">
                <a:solidFill>
                  <a:schemeClr val="bg1"/>
                </a:solidFill>
              </a:rPr>
              <a:t>’25</a:t>
            </a:r>
            <a:r>
              <a:rPr lang="ko-KR" altLang="en-US" sz="1600" dirty="0">
                <a:solidFill>
                  <a:schemeClr val="bg1"/>
                </a:solidFill>
              </a:rPr>
              <a:t>년까지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F20CFE3-8873-F1FF-E95A-F9B77DEF1A93}"/>
              </a:ext>
            </a:extLst>
          </p:cNvPr>
          <p:cNvSpPr txBox="1"/>
          <p:nvPr/>
        </p:nvSpPr>
        <p:spPr>
          <a:xfrm>
            <a:off x="8200922" y="1384679"/>
            <a:ext cx="1121291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ctr"/>
            <a:r>
              <a:rPr lang="en-US" altLang="ko-KR" sz="2400" dirty="0"/>
              <a:t>’26</a:t>
            </a:r>
            <a:r>
              <a:rPr lang="ko-KR" altLang="en-US" sz="1600" dirty="0"/>
              <a:t>년부터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F971863-E93D-392D-07B5-F417B1134928}"/>
              </a:ext>
            </a:extLst>
          </p:cNvPr>
          <p:cNvSpPr txBox="1"/>
          <p:nvPr/>
        </p:nvSpPr>
        <p:spPr>
          <a:xfrm>
            <a:off x="6259244" y="3897248"/>
            <a:ext cx="5445076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>
            <a:defPPr>
              <a:defRPr lang="ko-KR"/>
            </a:defPPr>
            <a:lvl1pPr>
              <a:lnSpc>
                <a:spcPct val="110000"/>
              </a:lnSpc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defRPr>
            </a:lvl1pPr>
          </a:lstStyle>
          <a:p>
            <a:r>
              <a:rPr lang="en-US" altLang="ko-KR" sz="16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- </a:t>
            </a:r>
            <a:r>
              <a:rPr lang="ko-KR" altLang="en-US" sz="16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총리실 산하</a:t>
            </a:r>
            <a:r>
              <a:rPr lang="en-US" altLang="ko-KR" sz="16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관련부처*가 참여하는 </a:t>
            </a:r>
            <a:r>
              <a:rPr lang="ko-KR" altLang="en-US" sz="1600" dirty="0" err="1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범부처</a:t>
            </a:r>
            <a:r>
              <a:rPr lang="ko-KR" altLang="en-US" sz="1600" dirty="0">
                <a:solidFill>
                  <a:schemeClr val="bg1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협의체 구성 운영</a:t>
            </a:r>
          </a:p>
        </p:txBody>
      </p:sp>
      <p:pic>
        <p:nvPicPr>
          <p:cNvPr id="73" name="그림 72">
            <a:extLst>
              <a:ext uri="{FF2B5EF4-FFF2-40B4-BE49-F238E27FC236}">
                <a16:creationId xmlns:a16="http://schemas.microsoft.com/office/drawing/2014/main" id="{1E0F3E1D-FE68-6D2E-6CD7-0926B2C441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7361"/>
          <a:stretch>
            <a:fillRect/>
          </a:stretch>
        </p:blipFill>
        <p:spPr>
          <a:xfrm>
            <a:off x="4933448" y="4747260"/>
            <a:ext cx="6716562" cy="2110740"/>
          </a:xfrm>
          <a:prstGeom prst="rect">
            <a:avLst/>
          </a:prstGeom>
        </p:spPr>
      </p:pic>
      <p:pic>
        <p:nvPicPr>
          <p:cNvPr id="75" name="그래픽 74">
            <a:extLst>
              <a:ext uri="{FF2B5EF4-FFF2-40B4-BE49-F238E27FC236}">
                <a16:creationId xmlns:a16="http://schemas.microsoft.com/office/drawing/2014/main" id="{7262CB77-3934-AFB2-587B-69EA890588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2292" y="3787140"/>
            <a:ext cx="3482092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83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위쪽 모서리 2">
            <a:extLst>
              <a:ext uri="{FF2B5EF4-FFF2-40B4-BE49-F238E27FC236}">
                <a16:creationId xmlns:a16="http://schemas.microsoft.com/office/drawing/2014/main" id="{E6C7A786-DDFA-58B9-8358-60958CC36C0D}"/>
              </a:ext>
            </a:extLst>
          </p:cNvPr>
          <p:cNvSpPr/>
          <p:nvPr/>
        </p:nvSpPr>
        <p:spPr>
          <a:xfrm rot="16200000">
            <a:off x="4044697" y="-1716025"/>
            <a:ext cx="5273039" cy="11021570"/>
          </a:xfrm>
          <a:prstGeom prst="round2SameRect">
            <a:avLst>
              <a:gd name="adj1" fmla="val 235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23333C4E-72DD-6A18-9324-68DF220DD6D1}"/>
              </a:ext>
            </a:extLst>
          </p:cNvPr>
          <p:cNvSpPr txBox="1"/>
          <p:nvPr/>
        </p:nvSpPr>
        <p:spPr>
          <a:xfrm>
            <a:off x="859155" y="181321"/>
            <a:ext cx="66389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ko-KR" altLang="en-US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경쟁력 강화 협력체계 구축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7A09BC8-300F-F74C-9D46-7BEA2D9570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5EE679-8D2E-731F-6CE7-E172C5F794FF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6C08C98-4F86-6ECD-D952-65800A2B621E}"/>
              </a:ext>
            </a:extLst>
          </p:cNvPr>
          <p:cNvSpPr/>
          <p:nvPr/>
        </p:nvSpPr>
        <p:spPr>
          <a:xfrm>
            <a:off x="371476" y="172720"/>
            <a:ext cx="375562" cy="386080"/>
          </a:xfrm>
          <a:prstGeom prst="roundRect">
            <a:avLst>
              <a:gd name="adj" fmla="val 6651"/>
            </a:avLst>
          </a:prstGeom>
          <a:solidFill>
            <a:srgbClr val="214F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8BAF1166-C689-37B6-35A8-650E9E3AE1C6}"/>
              </a:ext>
            </a:extLst>
          </p:cNvPr>
          <p:cNvGrpSpPr/>
          <p:nvPr/>
        </p:nvGrpSpPr>
        <p:grpSpPr>
          <a:xfrm>
            <a:off x="43658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E1899635-C323-52AC-5B3B-8AE2C2203E75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5DBFCD7-089E-18C2-88D8-9535E7303885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26CF0817-D13A-B790-438B-CBDEE3C614DA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2941CA2-4B67-CAB6-B40A-CBE257F4FFC9}"/>
              </a:ext>
            </a:extLst>
          </p:cNvPr>
          <p:cNvGrpSpPr/>
          <p:nvPr/>
        </p:nvGrpSpPr>
        <p:grpSpPr>
          <a:xfrm>
            <a:off x="518557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843E27CC-8997-1860-D857-53471248C1DB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B0029BC0-EF40-ED50-5D24-A44021D72C36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A8E35B2D-36D1-F67E-11BD-DDCFEEEE2221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sp>
        <p:nvSpPr>
          <p:cNvPr id="16" name="타원 15">
            <a:extLst>
              <a:ext uri="{FF2B5EF4-FFF2-40B4-BE49-F238E27FC236}">
                <a16:creationId xmlns:a16="http://schemas.microsoft.com/office/drawing/2014/main" id="{E781C704-7BC6-7546-7A13-C5249778A54E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D04EE022-BFFC-A0ED-FE00-464595A5B637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08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809629F3-D574-922F-3AFE-E66CA7A230E6}"/>
              </a:ext>
            </a:extLst>
          </p:cNvPr>
          <p:cNvGrpSpPr/>
          <p:nvPr/>
        </p:nvGrpSpPr>
        <p:grpSpPr>
          <a:xfrm>
            <a:off x="60053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0E9F950D-873D-4E41-555B-FE38E47C0F99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786033C7-A4A5-F135-BA2D-AC9FC8A4F9F3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BB15D65E-9C6D-AD4F-2BA3-A8272AF63AD0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sp>
        <p:nvSpPr>
          <p:cNvPr id="23" name="타원 22">
            <a:extLst>
              <a:ext uri="{FF2B5EF4-FFF2-40B4-BE49-F238E27FC236}">
                <a16:creationId xmlns:a16="http://schemas.microsoft.com/office/drawing/2014/main" id="{16247BBE-22E1-FC0A-4319-A207B22CA598}"/>
              </a:ext>
            </a:extLst>
          </p:cNvPr>
          <p:cNvSpPr/>
          <p:nvPr/>
        </p:nvSpPr>
        <p:spPr>
          <a:xfrm>
            <a:off x="371475" y="975360"/>
            <a:ext cx="1572768" cy="1572768"/>
          </a:xfrm>
          <a:prstGeom prst="ellipse">
            <a:avLst/>
          </a:prstGeom>
          <a:solidFill>
            <a:srgbClr val="36AFAC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4BA8CFF7-D760-AF90-8D0B-86E1C7A1ADD6}"/>
              </a:ext>
            </a:extLst>
          </p:cNvPr>
          <p:cNvSpPr/>
          <p:nvPr/>
        </p:nvSpPr>
        <p:spPr>
          <a:xfrm>
            <a:off x="523875" y="1127760"/>
            <a:ext cx="1267968" cy="1267968"/>
          </a:xfrm>
          <a:prstGeom prst="ellipse">
            <a:avLst/>
          </a:prstGeom>
          <a:solidFill>
            <a:srgbClr val="36A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5" name="TextBox 8">
            <a:extLst>
              <a:ext uri="{FF2B5EF4-FFF2-40B4-BE49-F238E27FC236}">
                <a16:creationId xmlns:a16="http://schemas.microsoft.com/office/drawing/2014/main" id="{6C77966E-B71D-E367-64C1-D1F53CACC7FE}"/>
              </a:ext>
            </a:extLst>
          </p:cNvPr>
          <p:cNvSpPr txBox="1"/>
          <p:nvPr/>
        </p:nvSpPr>
        <p:spPr>
          <a:xfrm>
            <a:off x="730065" y="1572448"/>
            <a:ext cx="86099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ko-KR" altLang="en-US" sz="240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배경</a:t>
            </a:r>
          </a:p>
        </p:txBody>
      </p:sp>
      <p:sp>
        <p:nvSpPr>
          <p:cNvPr id="27" name="TextBox 8">
            <a:extLst>
              <a:ext uri="{FF2B5EF4-FFF2-40B4-BE49-F238E27FC236}">
                <a16:creationId xmlns:a16="http://schemas.microsoft.com/office/drawing/2014/main" id="{3034BDB3-C735-FC42-25E3-F799A2D2DB06}"/>
              </a:ext>
            </a:extLst>
          </p:cNvPr>
          <p:cNvSpPr txBox="1"/>
          <p:nvPr/>
        </p:nvSpPr>
        <p:spPr>
          <a:xfrm>
            <a:off x="2235760" y="1477475"/>
            <a:ext cx="995624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ko-KR" altLang="en-US" sz="2800" dirty="0">
                <a:solidFill>
                  <a:srgbClr val="214F75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국내 산업의 지속 성장과 해외 규제 대응 및 경쟁력 강화를</a:t>
            </a:r>
            <a:endParaRPr lang="en-US" altLang="ko-KR" sz="2800" dirty="0">
              <a:solidFill>
                <a:srgbClr val="214F75"/>
              </a:solidFill>
              <a:latin typeface="HG꼬딕씨_Pro 60g" panose="02020603020101020101" pitchFamily="18" charset="-127"/>
              <a:ea typeface="HG꼬딕씨_Pro 60g" panose="02020603020101020101" pitchFamily="18" charset="-127"/>
            </a:endParaRPr>
          </a:p>
          <a:p>
            <a:pPr lvl="0">
              <a:defRPr/>
            </a:pPr>
            <a:r>
              <a:rPr lang="ko-KR" altLang="en-US" sz="2800" dirty="0">
                <a:solidFill>
                  <a:srgbClr val="214F75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동시에 만족할 수 있도록 </a:t>
            </a:r>
            <a:r>
              <a:rPr lang="ko-KR" altLang="en-US" sz="3200" b="1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범정부 차원의 통합전략 필요</a:t>
            </a:r>
            <a:endParaRPr lang="ko-KR" altLang="en-US" sz="2800" b="1" dirty="0">
              <a:solidFill>
                <a:srgbClr val="462674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0E742E4A-5083-A4AC-30E9-D99D6B45FC07}"/>
              </a:ext>
            </a:extLst>
          </p:cNvPr>
          <p:cNvGrpSpPr/>
          <p:nvPr/>
        </p:nvGrpSpPr>
        <p:grpSpPr>
          <a:xfrm>
            <a:off x="2273300" y="3137510"/>
            <a:ext cx="8515350" cy="291490"/>
            <a:chOff x="2273300" y="3111186"/>
            <a:chExt cx="8515350" cy="29149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F33A46B-3CAD-6832-C821-6362E3B15FBB}"/>
                </a:ext>
              </a:extLst>
            </p:cNvPr>
            <p:cNvSpPr txBox="1"/>
            <p:nvPr/>
          </p:nvSpPr>
          <p:spPr>
            <a:xfrm>
              <a:off x="2479981" y="3111186"/>
              <a:ext cx="8308669" cy="2914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각 부처마다 화장품 지원 사업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을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 각기 다른 관점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에서 추진 중</a:t>
              </a: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AC93EFCE-CA5A-F564-91A5-43B587AF5D86}"/>
                </a:ext>
              </a:extLst>
            </p:cNvPr>
            <p:cNvGrpSpPr/>
            <p:nvPr/>
          </p:nvGrpSpPr>
          <p:grpSpPr>
            <a:xfrm>
              <a:off x="2273300" y="3185320"/>
              <a:ext cx="127000" cy="127000"/>
              <a:chOff x="787400" y="2378710"/>
              <a:chExt cx="127000" cy="127000"/>
            </a:xfrm>
          </p:grpSpPr>
          <p:sp>
            <p:nvSpPr>
              <p:cNvPr id="31" name="타원 30">
                <a:extLst>
                  <a:ext uri="{FF2B5EF4-FFF2-40B4-BE49-F238E27FC236}">
                    <a16:creationId xmlns:a16="http://schemas.microsoft.com/office/drawing/2014/main" id="{674F1515-9C7E-01A2-0ADD-7CF49D8C6A0C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spc="110" dirty="0"/>
              </a:p>
            </p:txBody>
          </p:sp>
          <p:sp>
            <p:nvSpPr>
              <p:cNvPr id="32" name="L 도형 31">
                <a:extLst>
                  <a:ext uri="{FF2B5EF4-FFF2-40B4-BE49-F238E27FC236}">
                    <a16:creationId xmlns:a16="http://schemas.microsoft.com/office/drawing/2014/main" id="{A2BB74EF-CE79-2DED-E0CA-ABF5283EDBCA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42CEA8DD-90FA-54C4-60F4-09D5203370A7}"/>
              </a:ext>
            </a:extLst>
          </p:cNvPr>
          <p:cNvSpPr txBox="1"/>
          <p:nvPr/>
        </p:nvSpPr>
        <p:spPr>
          <a:xfrm>
            <a:off x="2463891" y="3575033"/>
            <a:ext cx="8557678" cy="52995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(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중기부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)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해외 인증 지원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금융 지원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박람회 개최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(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복지부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)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R&amp;D,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인력 양성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클러스터 구축 등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(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문체부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)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한류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(PPL·KCON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등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연계 문화 마케팅 사업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(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지재처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)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상표권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위조 화장품 대응</a:t>
            </a: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A3C8D681-475E-A468-73DF-F380A8F01E8D}"/>
              </a:ext>
            </a:extLst>
          </p:cNvPr>
          <p:cNvGrpSpPr/>
          <p:nvPr/>
        </p:nvGrpSpPr>
        <p:grpSpPr>
          <a:xfrm>
            <a:off x="2273300" y="4291322"/>
            <a:ext cx="8969664" cy="596189"/>
            <a:chOff x="2273300" y="3111186"/>
            <a:chExt cx="8515350" cy="59618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3F6D90B-3EA7-1CCB-C8F2-DBCA2E2F02F9}"/>
                </a:ext>
              </a:extLst>
            </p:cNvPr>
            <p:cNvSpPr txBox="1"/>
            <p:nvPr/>
          </p:nvSpPr>
          <p:spPr>
            <a:xfrm>
              <a:off x="2479981" y="3111186"/>
              <a:ext cx="8308669" cy="59618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중복 지원 방지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, 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신기술과 안전관리 체계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의 조화 등 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유기적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, 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체계적 정책 추진으로 시너지 효과를 창출할 수 있는 범정부 기구 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필요</a:t>
              </a:r>
            </a:p>
          </p:txBody>
        </p: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887D35BB-1176-6880-983A-971E6A7F0BBD}"/>
                </a:ext>
              </a:extLst>
            </p:cNvPr>
            <p:cNvGrpSpPr/>
            <p:nvPr/>
          </p:nvGrpSpPr>
          <p:grpSpPr>
            <a:xfrm>
              <a:off x="2273300" y="3185320"/>
              <a:ext cx="127000" cy="127000"/>
              <a:chOff x="787400" y="2378710"/>
              <a:chExt cx="127000" cy="127000"/>
            </a:xfrm>
          </p:grpSpPr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C9362FEC-FF20-CB78-C2DA-4B80FA9FDD74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36A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spc="110" dirty="0"/>
              </a:p>
            </p:txBody>
          </p:sp>
          <p:sp>
            <p:nvSpPr>
              <p:cNvPr id="40" name="L 도형 39">
                <a:extLst>
                  <a:ext uri="{FF2B5EF4-FFF2-40B4-BE49-F238E27FC236}">
                    <a16:creationId xmlns:a16="http://schemas.microsoft.com/office/drawing/2014/main" id="{6181A7C7-BC13-5868-58C8-8B09A332A588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</p:grpSp>
      <p:pic>
        <p:nvPicPr>
          <p:cNvPr id="4" name="그래픽 3">
            <a:extLst>
              <a:ext uri="{FF2B5EF4-FFF2-40B4-BE49-F238E27FC236}">
                <a16:creationId xmlns:a16="http://schemas.microsoft.com/office/drawing/2014/main" id="{2F20FFA5-433C-BCFF-17FA-0857DA702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587" b="20309"/>
          <a:stretch>
            <a:fillRect/>
          </a:stretch>
        </p:blipFill>
        <p:spPr>
          <a:xfrm>
            <a:off x="0" y="4524375"/>
            <a:ext cx="3256943" cy="2333625"/>
          </a:xfrm>
          <a:prstGeom prst="rect">
            <a:avLst/>
          </a:prstGeom>
        </p:spPr>
      </p:pic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91EF458A-D6AD-D3B9-6D79-888690F14760}"/>
              </a:ext>
            </a:extLst>
          </p:cNvPr>
          <p:cNvCxnSpPr>
            <a:cxnSpLocks/>
          </p:cNvCxnSpPr>
          <p:nvPr/>
        </p:nvCxnSpPr>
        <p:spPr>
          <a:xfrm>
            <a:off x="2273415" y="2764096"/>
            <a:ext cx="9475673" cy="0"/>
          </a:xfrm>
          <a:prstGeom prst="line">
            <a:avLst/>
          </a:prstGeom>
          <a:ln w="15875">
            <a:solidFill>
              <a:srgbClr val="36A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005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695C0-E67C-33F7-6ACE-FFB85ED39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:a16="http://schemas.microsoft.com/office/drawing/2014/main" id="{BCD00AD2-7D68-C685-A7AB-7D25B8D9FB0A}"/>
              </a:ext>
            </a:extLst>
          </p:cNvPr>
          <p:cNvSpPr txBox="1"/>
          <p:nvPr/>
        </p:nvSpPr>
        <p:spPr>
          <a:xfrm>
            <a:off x="859155" y="181321"/>
            <a:ext cx="66389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ko-KR" altLang="en-US" sz="2400" dirty="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화장품 경쟁력 강화 협력체계 구축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E71FA4A-57F8-CE92-FD03-B82F9592EF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507980" y="231456"/>
            <a:ext cx="1255622" cy="2690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64C8BE-09FE-9BE0-C011-79796EF392B6}"/>
              </a:ext>
            </a:extLst>
          </p:cNvPr>
          <p:cNvSpPr txBox="1"/>
          <p:nvPr/>
        </p:nvSpPr>
        <p:spPr>
          <a:xfrm>
            <a:off x="8359140" y="258428"/>
            <a:ext cx="203906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lvl="0">
              <a:defRPr sz="2400" spc="-150">
                <a:solidFill>
                  <a:srgbClr val="214F75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defRPr>
            </a:lvl1pPr>
          </a:lstStyle>
          <a:p>
            <a:pPr algn="r"/>
            <a:r>
              <a:rPr lang="en-US" altLang="ko-KR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2026</a:t>
            </a:r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년 식품의약품안전처</a:t>
            </a:r>
            <a:endParaRPr lang="en-US" altLang="ko-KR" sz="700" spc="0" dirty="0">
              <a:solidFill>
                <a:schemeClr val="tx1">
                  <a:lumMod val="75000"/>
                  <a:lumOff val="25000"/>
                </a:schemeClr>
              </a:solidFill>
              <a:latin typeface="HG꼬딕씨_Pro 20g" panose="02020603020101020101" pitchFamily="18" charset="-127"/>
              <a:ea typeface="HG꼬딕씨_Pro 20g" panose="02020603020101020101" pitchFamily="18" charset="-127"/>
            </a:endParaRPr>
          </a:p>
          <a:p>
            <a:pPr algn="r"/>
            <a:r>
              <a:rPr lang="ko-KR" altLang="en-US" sz="7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20g" panose="02020603020101020101" pitchFamily="18" charset="-127"/>
                <a:ea typeface="HG꼬딕씨_Pro 20g" panose="02020603020101020101" pitchFamily="18" charset="-127"/>
              </a:rPr>
              <a:t>화장품 분야 주요업무 추진계획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3EAEF10-6235-A517-BFBD-2E71B37ADC32}"/>
              </a:ext>
            </a:extLst>
          </p:cNvPr>
          <p:cNvSpPr/>
          <p:nvPr/>
        </p:nvSpPr>
        <p:spPr>
          <a:xfrm>
            <a:off x="371476" y="172720"/>
            <a:ext cx="375562" cy="386080"/>
          </a:xfrm>
          <a:prstGeom prst="roundRect">
            <a:avLst>
              <a:gd name="adj" fmla="val 6651"/>
            </a:avLst>
          </a:prstGeom>
          <a:solidFill>
            <a:srgbClr val="214F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E7527A6F-149A-3A52-265C-FD8FA5000C79}"/>
              </a:ext>
            </a:extLst>
          </p:cNvPr>
          <p:cNvGrpSpPr/>
          <p:nvPr/>
        </p:nvGrpSpPr>
        <p:grpSpPr>
          <a:xfrm>
            <a:off x="43658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F94050B5-DBC5-36FC-E733-EDE34598A510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B0C21589-2812-EC52-1184-0645A8454B94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07CF2D-F272-BF27-2639-2E03B8B121B3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01C4D78-6987-B33D-59EB-D05E812E4DF2}"/>
              </a:ext>
            </a:extLst>
          </p:cNvPr>
          <p:cNvGrpSpPr/>
          <p:nvPr/>
        </p:nvGrpSpPr>
        <p:grpSpPr>
          <a:xfrm>
            <a:off x="518557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F0180DE2-8D85-B8BF-A087-BE7030DFCD78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5689BDEC-0CCA-65CE-B2F4-4A869DDD72A3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4289E167-63FD-7C90-E35D-979B123C4F69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sp>
        <p:nvSpPr>
          <p:cNvPr id="16" name="타원 15">
            <a:extLst>
              <a:ext uri="{FF2B5EF4-FFF2-40B4-BE49-F238E27FC236}">
                <a16:creationId xmlns:a16="http://schemas.microsoft.com/office/drawing/2014/main" id="{B7959C57-39F6-A4E3-4264-A7191507CD99}"/>
              </a:ext>
            </a:extLst>
          </p:cNvPr>
          <p:cNvSpPr/>
          <p:nvPr/>
        </p:nvSpPr>
        <p:spPr>
          <a:xfrm>
            <a:off x="11938000" y="6578600"/>
            <a:ext cx="146050" cy="146050"/>
          </a:xfrm>
          <a:prstGeom prst="ellipse">
            <a:avLst/>
          </a:prstGeom>
          <a:solidFill>
            <a:srgbClr val="DEF9F6"/>
          </a:solidFill>
          <a:ln w="3175">
            <a:solidFill>
              <a:srgbClr val="2A8A88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spc="110"/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143A2D0D-F6CC-AF84-7211-BE2156F35F1A}"/>
              </a:ext>
            </a:extLst>
          </p:cNvPr>
          <p:cNvSpPr txBox="1"/>
          <p:nvPr/>
        </p:nvSpPr>
        <p:spPr>
          <a:xfrm>
            <a:off x="11777917" y="6593448"/>
            <a:ext cx="46651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800" dirty="0">
                <a:solidFill>
                  <a:srgbClr val="214F75"/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09</a:t>
            </a:r>
            <a:endParaRPr lang="ko-KR" altLang="en-US" sz="800" dirty="0">
              <a:solidFill>
                <a:srgbClr val="214F75"/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4E09852-1B4E-771B-2A74-1930E3C7570D}"/>
              </a:ext>
            </a:extLst>
          </p:cNvPr>
          <p:cNvGrpSpPr/>
          <p:nvPr/>
        </p:nvGrpSpPr>
        <p:grpSpPr>
          <a:xfrm>
            <a:off x="600532" y="219973"/>
            <a:ext cx="87870" cy="291575"/>
            <a:chOff x="-1042064" y="1801520"/>
            <a:chExt cx="803304" cy="3115920"/>
          </a:xfrm>
          <a:solidFill>
            <a:srgbClr val="D4F4F3"/>
          </a:solidFill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1ED74AE0-47C1-B3CC-DC51-22E2A0F2048F}"/>
                </a:ext>
              </a:extLst>
            </p:cNvPr>
            <p:cNvSpPr/>
            <p:nvPr/>
          </p:nvSpPr>
          <p:spPr>
            <a:xfrm>
              <a:off x="-898071" y="1801520"/>
              <a:ext cx="515319" cy="3108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75C45F63-8251-C1DE-9B78-9D6A68957284}"/>
                </a:ext>
              </a:extLst>
            </p:cNvPr>
            <p:cNvSpPr/>
            <p:nvPr/>
          </p:nvSpPr>
          <p:spPr>
            <a:xfrm>
              <a:off x="-1042064" y="180152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762370B3-0AB5-15E1-F12A-776CF7CFAD3F}"/>
                </a:ext>
              </a:extLst>
            </p:cNvPr>
            <p:cNvSpPr/>
            <p:nvPr/>
          </p:nvSpPr>
          <p:spPr>
            <a:xfrm>
              <a:off x="-1042064" y="4808880"/>
              <a:ext cx="803304" cy="108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D4F4F3"/>
                </a:solidFill>
              </a:endParaRPr>
            </a:p>
          </p:txBody>
        </p:sp>
      </p:grpSp>
      <p:sp>
        <p:nvSpPr>
          <p:cNvPr id="22" name="사각형: 둥근 위쪽 모서리 21">
            <a:extLst>
              <a:ext uri="{FF2B5EF4-FFF2-40B4-BE49-F238E27FC236}">
                <a16:creationId xmlns:a16="http://schemas.microsoft.com/office/drawing/2014/main" id="{B7FC2283-CBC5-AAE3-2E75-0D3A8B3A9625}"/>
              </a:ext>
            </a:extLst>
          </p:cNvPr>
          <p:cNvSpPr/>
          <p:nvPr/>
        </p:nvSpPr>
        <p:spPr>
          <a:xfrm rot="16200000">
            <a:off x="4044697" y="-1716025"/>
            <a:ext cx="5273039" cy="11021570"/>
          </a:xfrm>
          <a:prstGeom prst="round2SameRect">
            <a:avLst>
              <a:gd name="adj1" fmla="val 235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8A8C236F-C60C-01A3-3388-49BDF08CCA74}"/>
              </a:ext>
            </a:extLst>
          </p:cNvPr>
          <p:cNvSpPr/>
          <p:nvPr/>
        </p:nvSpPr>
        <p:spPr>
          <a:xfrm>
            <a:off x="371475" y="975360"/>
            <a:ext cx="1572768" cy="1572768"/>
          </a:xfrm>
          <a:prstGeom prst="ellipse">
            <a:avLst/>
          </a:prstGeom>
          <a:solidFill>
            <a:srgbClr val="24769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B22844AA-7924-BDF8-5117-6DE939D5BE24}"/>
              </a:ext>
            </a:extLst>
          </p:cNvPr>
          <p:cNvSpPr/>
          <p:nvPr/>
        </p:nvSpPr>
        <p:spPr>
          <a:xfrm>
            <a:off x="523875" y="1127760"/>
            <a:ext cx="1267968" cy="1267968"/>
          </a:xfrm>
          <a:prstGeom prst="ellipse">
            <a:avLst/>
          </a:prstGeom>
          <a:solidFill>
            <a:srgbClr val="24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110"/>
          </a:p>
        </p:txBody>
      </p:sp>
      <p:sp>
        <p:nvSpPr>
          <p:cNvPr id="25" name="TextBox 8">
            <a:extLst>
              <a:ext uri="{FF2B5EF4-FFF2-40B4-BE49-F238E27FC236}">
                <a16:creationId xmlns:a16="http://schemas.microsoft.com/office/drawing/2014/main" id="{23B143A2-19C2-5EFE-445F-C625C86EF794}"/>
              </a:ext>
            </a:extLst>
          </p:cNvPr>
          <p:cNvSpPr txBox="1"/>
          <p:nvPr/>
        </p:nvSpPr>
        <p:spPr>
          <a:xfrm>
            <a:off x="730065" y="1369248"/>
            <a:ext cx="860992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ko-KR" altLang="en-US" sz="240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추진</a:t>
            </a:r>
            <a:endParaRPr lang="en-US" altLang="ko-KR" sz="2400" dirty="0">
              <a:solidFill>
                <a:schemeClr val="bg1"/>
              </a:solidFill>
              <a:latin typeface="HG꼬딕씨_Pro 80g" panose="02020603020101020101" pitchFamily="18" charset="-127"/>
              <a:ea typeface="HG꼬딕씨_Pro 80g" panose="02020603020101020101" pitchFamily="18" charset="-127"/>
            </a:endParaRPr>
          </a:p>
          <a:p>
            <a:pPr lvl="0" algn="ctr">
              <a:defRPr/>
            </a:pPr>
            <a:r>
              <a:rPr lang="ko-KR" altLang="en-US" sz="2400" dirty="0">
                <a:solidFill>
                  <a:schemeClr val="bg1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계획</a:t>
            </a:r>
          </a:p>
        </p:txBody>
      </p:sp>
      <p:sp>
        <p:nvSpPr>
          <p:cNvPr id="27" name="TextBox 8">
            <a:extLst>
              <a:ext uri="{FF2B5EF4-FFF2-40B4-BE49-F238E27FC236}">
                <a16:creationId xmlns:a16="http://schemas.microsoft.com/office/drawing/2014/main" id="{F3DF8477-213D-8AA6-4847-34016595733D}"/>
              </a:ext>
            </a:extLst>
          </p:cNvPr>
          <p:cNvSpPr txBox="1"/>
          <p:nvPr/>
        </p:nvSpPr>
        <p:spPr>
          <a:xfrm>
            <a:off x="2235760" y="1477475"/>
            <a:ext cx="995624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ko-KR" altLang="en-US" sz="2800" dirty="0">
                <a:solidFill>
                  <a:srgbClr val="214F75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국무조정실이 주관하고 관계 중앙부처 및 민</a:t>
            </a:r>
            <a:r>
              <a:rPr lang="en-US" altLang="ko-KR" sz="2800" dirty="0">
                <a:solidFill>
                  <a:srgbClr val="214F75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·</a:t>
            </a:r>
            <a:r>
              <a:rPr lang="ko-KR" altLang="en-US" sz="2800" dirty="0">
                <a:solidFill>
                  <a:srgbClr val="214F75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관 전문가 참여하는</a:t>
            </a:r>
            <a:endParaRPr lang="en-US" altLang="ko-KR" sz="2800" dirty="0">
              <a:solidFill>
                <a:srgbClr val="214F75"/>
              </a:solidFill>
              <a:latin typeface="HG꼬딕씨_Pro 60g" panose="02020603020101020101" pitchFamily="18" charset="-127"/>
              <a:ea typeface="HG꼬딕씨_Pro 60g" panose="02020603020101020101" pitchFamily="18" charset="-127"/>
            </a:endParaRPr>
          </a:p>
          <a:p>
            <a:pPr lvl="0">
              <a:defRPr/>
            </a:pPr>
            <a:r>
              <a:rPr lang="ko-KR" altLang="en-US" sz="3200" dirty="0">
                <a:solidFill>
                  <a:srgbClr val="462674"/>
                </a:solidFill>
                <a:latin typeface="HG꼬딕씨_Pro 80g" panose="02020603020101020101" pitchFamily="18" charset="-127"/>
                <a:ea typeface="HG꼬딕씨_Pro 80g" panose="02020603020101020101" pitchFamily="18" charset="-127"/>
              </a:rPr>
              <a:t>총리산하 ‘화장품 경쟁력 강화 협의회’ 구성 추진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71AD65-8539-57ED-4919-C24AD9F037C7}"/>
              </a:ext>
            </a:extLst>
          </p:cNvPr>
          <p:cNvSpPr txBox="1"/>
          <p:nvPr/>
        </p:nvSpPr>
        <p:spPr>
          <a:xfrm>
            <a:off x="2235760" y="3006860"/>
            <a:ext cx="10432874" cy="497572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* 국무조정실장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의장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 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식약처장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간사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복지부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산업부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중기부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문체부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외교부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관세청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, 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지재처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HG꼬딕씨_Pro 40g" panose="02020603020101020101" pitchFamily="18" charset="-127"/>
              <a:ea typeface="HG꼬딕씨_Pro 40g" panose="02020603020101020101" pitchFamily="18" charset="-127"/>
            </a:endParaRPr>
          </a:p>
          <a:p>
            <a:pPr>
              <a:lnSpc>
                <a:spcPct val="11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※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(</a:t>
            </a:r>
            <a:r>
              <a:rPr lang="ko-KR" alt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식약처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)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화장품법 소관 및 안전관리 주무 부처로 규제외교 및 산업육성에 대한 책무를 가지고 있어 컨트롤타워 역할 수행 가능</a:t>
            </a: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91BCB020-F5C0-BF1D-63FC-99B744EF240B}"/>
              </a:ext>
            </a:extLst>
          </p:cNvPr>
          <p:cNvGrpSpPr/>
          <p:nvPr/>
        </p:nvGrpSpPr>
        <p:grpSpPr>
          <a:xfrm>
            <a:off x="2235760" y="3728159"/>
            <a:ext cx="8794750" cy="596189"/>
            <a:chOff x="2273300" y="3111186"/>
            <a:chExt cx="8794750" cy="59618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6016A7C-DFFA-9775-3606-4AEB77C3B682}"/>
                </a:ext>
              </a:extLst>
            </p:cNvPr>
            <p:cNvSpPr txBox="1"/>
            <p:nvPr/>
          </p:nvSpPr>
          <p:spPr>
            <a:xfrm>
              <a:off x="2479981" y="3111186"/>
              <a:ext cx="8588069" cy="59618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범정부 화장품 산업지원 기본계획 수립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(5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년 주기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)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을 통해 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글로벌 규제조화 로드맵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, R&amp;D, 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인력 양성 등 국내 화장품 업계 통합 지원 </a:t>
              </a:r>
            </a:p>
          </p:txBody>
        </p: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C8DE7B28-D03F-8C3E-E28A-8654CA9F5C7C}"/>
                </a:ext>
              </a:extLst>
            </p:cNvPr>
            <p:cNvGrpSpPr/>
            <p:nvPr/>
          </p:nvGrpSpPr>
          <p:grpSpPr>
            <a:xfrm>
              <a:off x="2273300" y="3185320"/>
              <a:ext cx="127000" cy="127000"/>
              <a:chOff x="787400" y="2378710"/>
              <a:chExt cx="127000" cy="127000"/>
            </a:xfrm>
          </p:grpSpPr>
          <p:sp>
            <p:nvSpPr>
              <p:cNvPr id="35" name="타원 34">
                <a:extLst>
                  <a:ext uri="{FF2B5EF4-FFF2-40B4-BE49-F238E27FC236}">
                    <a16:creationId xmlns:a16="http://schemas.microsoft.com/office/drawing/2014/main" id="{212CF34F-E232-5336-54D7-F12494DF67E7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2476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spc="110" dirty="0"/>
              </a:p>
            </p:txBody>
          </p:sp>
          <p:sp>
            <p:nvSpPr>
              <p:cNvPr id="36" name="L 도형 35">
                <a:extLst>
                  <a:ext uri="{FF2B5EF4-FFF2-40B4-BE49-F238E27FC236}">
                    <a16:creationId xmlns:a16="http://schemas.microsoft.com/office/drawing/2014/main" id="{CAF21B8D-9168-43BD-7BF1-5190E1366826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851BF243-8E47-5867-5691-73E97B8F9683}"/>
              </a:ext>
            </a:extLst>
          </p:cNvPr>
          <p:cNvGrpSpPr/>
          <p:nvPr/>
        </p:nvGrpSpPr>
        <p:grpSpPr>
          <a:xfrm>
            <a:off x="2235760" y="4559572"/>
            <a:ext cx="9669727" cy="596189"/>
            <a:chOff x="2273300" y="3111186"/>
            <a:chExt cx="9669727" cy="59618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13F885-46DC-DC13-5B4C-0FF92D66C8F1}"/>
                </a:ext>
              </a:extLst>
            </p:cNvPr>
            <p:cNvSpPr txBox="1"/>
            <p:nvPr/>
          </p:nvSpPr>
          <p:spPr>
            <a:xfrm>
              <a:off x="2479980" y="3111186"/>
              <a:ext cx="9463047" cy="59618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extrusionH="6350">
                <a:bevelB w="0"/>
              </a:sp3d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‘화장품 </a:t>
              </a:r>
              <a:r>
                <a:rPr lang="ko-KR" altLang="en-US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산업지원 </a:t>
              </a:r>
              <a:r>
                <a:rPr lang="ko-KR" altLang="en-US" spc="-6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범부처</a:t>
              </a:r>
              <a:r>
                <a:rPr lang="ko-KR" altLang="en-US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 협의체’ </a:t>
              </a:r>
              <a:r>
                <a:rPr lang="ko-KR" altLang="en-US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40g" panose="02020603020101020101" pitchFamily="18" charset="-127"/>
                  <a:ea typeface="HG꼬딕씨_Pro 40g" panose="02020603020101020101" pitchFamily="18" charset="-127"/>
                </a:rPr>
                <a:t>및</a:t>
              </a:r>
              <a:r>
                <a:rPr lang="ko-KR" altLang="en-US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 ‘화장품 산업지원 기본계획’ 등 장기적</a:t>
              </a:r>
              <a:r>
                <a:rPr lang="en-US" altLang="ko-KR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·</a:t>
              </a:r>
              <a:r>
                <a:rPr lang="ko-KR" altLang="en-US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안정적 운영 및 근거 마련을 위한</a:t>
              </a:r>
              <a:endParaRPr lang="en-US" altLang="ko-KR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화장품법 개정 추진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(’26</a:t>
              </a:r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년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꼬딕씨_Pro 60g" panose="02020603020101020101" pitchFamily="18" charset="-127"/>
                  <a:ea typeface="HG꼬딕씨_Pro 60g" panose="02020603020101020101" pitchFamily="18" charset="-127"/>
                </a:rPr>
                <a:t>~) </a:t>
              </a:r>
            </a:p>
          </p:txBody>
        </p:sp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id="{E87C9834-22BC-AF46-1F13-606389D454E2}"/>
                </a:ext>
              </a:extLst>
            </p:cNvPr>
            <p:cNvGrpSpPr/>
            <p:nvPr/>
          </p:nvGrpSpPr>
          <p:grpSpPr>
            <a:xfrm>
              <a:off x="2273300" y="3185320"/>
              <a:ext cx="127000" cy="127000"/>
              <a:chOff x="787400" y="2378710"/>
              <a:chExt cx="127000" cy="127000"/>
            </a:xfrm>
          </p:grpSpPr>
          <p:sp>
            <p:nvSpPr>
              <p:cNvPr id="40" name="타원 39">
                <a:extLst>
                  <a:ext uri="{FF2B5EF4-FFF2-40B4-BE49-F238E27FC236}">
                    <a16:creationId xmlns:a16="http://schemas.microsoft.com/office/drawing/2014/main" id="{65FF89B4-7BCC-08F7-F9B8-B13D18822340}"/>
                  </a:ext>
                </a:extLst>
              </p:cNvPr>
              <p:cNvSpPr/>
              <p:nvPr/>
            </p:nvSpPr>
            <p:spPr>
              <a:xfrm>
                <a:off x="787400" y="2378710"/>
                <a:ext cx="127000" cy="127000"/>
              </a:xfrm>
              <a:prstGeom prst="ellipse">
                <a:avLst/>
              </a:prstGeom>
              <a:solidFill>
                <a:srgbClr val="2476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spc="110" dirty="0"/>
              </a:p>
            </p:txBody>
          </p:sp>
          <p:sp>
            <p:nvSpPr>
              <p:cNvPr id="41" name="L 도형 40">
                <a:extLst>
                  <a:ext uri="{FF2B5EF4-FFF2-40B4-BE49-F238E27FC236}">
                    <a16:creationId xmlns:a16="http://schemas.microsoft.com/office/drawing/2014/main" id="{8F20C3EA-CBE5-BA5A-C504-97048C557FAE}"/>
                  </a:ext>
                </a:extLst>
              </p:cNvPr>
              <p:cNvSpPr/>
              <p:nvPr/>
            </p:nvSpPr>
            <p:spPr>
              <a:xfrm rot="13500000">
                <a:off x="810670" y="2409600"/>
                <a:ext cx="65221" cy="65221"/>
              </a:xfrm>
              <a:prstGeom prst="corner">
                <a:avLst>
                  <a:gd name="adj1" fmla="val 34854"/>
                  <a:gd name="adj2" fmla="val 3347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463F9E52-9C50-76E4-3A74-5E8C9C1D71D6}"/>
              </a:ext>
            </a:extLst>
          </p:cNvPr>
          <p:cNvSpPr txBox="1"/>
          <p:nvPr/>
        </p:nvSpPr>
        <p:spPr>
          <a:xfrm>
            <a:off x="2433407" y="5207070"/>
            <a:ext cx="9161181" cy="259110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6350">
              <a:bevelB w="0"/>
            </a:sp3d>
          </a:bodyPr>
          <a:lstStyle/>
          <a:p>
            <a:pPr>
              <a:lnSpc>
                <a:spcPct val="110000"/>
              </a:lnSpc>
            </a:pP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* 법 개정 전이라도 협의체는 국조실과 협의 등을 통해 구성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·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G꼬딕씨_Pro 40g" panose="02020603020101020101" pitchFamily="18" charset="-127"/>
                <a:ea typeface="HG꼬딕씨_Pro 40g" panose="02020603020101020101" pitchFamily="18" charset="-127"/>
              </a:rPr>
              <a:t>운영 추진 </a:t>
            </a:r>
          </a:p>
        </p:txBody>
      </p:sp>
      <p:pic>
        <p:nvPicPr>
          <p:cNvPr id="4" name="그림 3" descr="컴퓨터, 의류, 실내, 사람이(가) 표시된 사진&#10;&#10;자동 생성된 설명">
            <a:extLst>
              <a:ext uri="{FF2B5EF4-FFF2-40B4-BE49-F238E27FC236}">
                <a16:creationId xmlns:a16="http://schemas.microsoft.com/office/drawing/2014/main" id="{78D96EE1-7F1F-4105-D1BA-6985C6B807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8"/>
          <a:stretch>
            <a:fillRect/>
          </a:stretch>
        </p:blipFill>
        <p:spPr>
          <a:xfrm>
            <a:off x="0" y="4191001"/>
            <a:ext cx="2216733" cy="2581879"/>
          </a:xfrm>
          <a:prstGeom prst="rect">
            <a:avLst/>
          </a:prstGeom>
        </p:spPr>
      </p:pic>
      <p:sp>
        <p:nvSpPr>
          <p:cNvPr id="44" name="TextBox 8">
            <a:extLst>
              <a:ext uri="{FF2B5EF4-FFF2-40B4-BE49-F238E27FC236}">
                <a16:creationId xmlns:a16="http://schemas.microsoft.com/office/drawing/2014/main" id="{B09F5F43-1062-1F83-159A-BF4DF76762BE}"/>
              </a:ext>
            </a:extLst>
          </p:cNvPr>
          <p:cNvSpPr txBox="1"/>
          <p:nvPr/>
        </p:nvSpPr>
        <p:spPr>
          <a:xfrm>
            <a:off x="2392018" y="5611736"/>
            <a:ext cx="1140708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altLang="ko-KR" sz="2000" dirty="0">
                <a:solidFill>
                  <a:srgbClr val="462674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※ </a:t>
            </a:r>
            <a:r>
              <a:rPr lang="ko-KR" altLang="en-US" sz="2000" dirty="0">
                <a:solidFill>
                  <a:srgbClr val="462674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유사사례 </a:t>
            </a:r>
            <a:r>
              <a:rPr lang="en-US" altLang="ko-KR" sz="2000" dirty="0">
                <a:solidFill>
                  <a:srgbClr val="462674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: </a:t>
            </a:r>
            <a:r>
              <a:rPr lang="ko-KR" altLang="en-US" sz="2000" dirty="0">
                <a:solidFill>
                  <a:srgbClr val="462674"/>
                </a:solidFill>
                <a:latin typeface="HG꼬딕씨_Pro 60g" panose="02020603020101020101" pitchFamily="18" charset="-127"/>
                <a:ea typeface="HG꼬딕씨_Pro 60g" panose="02020603020101020101" pitchFamily="18" charset="-127"/>
              </a:rPr>
              <a:t>마약류대책협의회</a:t>
            </a: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AC466FEF-DE6D-1D83-183C-81A301377E25}"/>
              </a:ext>
            </a:extLst>
          </p:cNvPr>
          <p:cNvCxnSpPr>
            <a:cxnSpLocks/>
          </p:cNvCxnSpPr>
          <p:nvPr/>
        </p:nvCxnSpPr>
        <p:spPr>
          <a:xfrm>
            <a:off x="2273415" y="2764096"/>
            <a:ext cx="9475673" cy="0"/>
          </a:xfrm>
          <a:prstGeom prst="line">
            <a:avLst/>
          </a:prstGeom>
          <a:ln w="15875">
            <a:solidFill>
              <a:srgbClr val="2476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8465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3016</TotalTime>
  <Words>1984</Words>
  <Application>Microsoft Office PowerPoint</Application>
  <PresentationFormat>와이드스크린</PresentationFormat>
  <Paragraphs>326</Paragraphs>
  <Slides>14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5" baseType="lpstr">
      <vt:lpstr>하나 B</vt:lpstr>
      <vt:lpstr>G마켓 산스 Medium</vt:lpstr>
      <vt:lpstr>G마켓 산스 Bold</vt:lpstr>
      <vt:lpstr>HG꼬딕씨_Pro 80g</vt:lpstr>
      <vt:lpstr>맑은 고딕</vt:lpstr>
      <vt:lpstr>HG꼬딕씨_Pro 20g</vt:lpstr>
      <vt:lpstr>Arial</vt:lpstr>
      <vt:lpstr>HG꼬딕씨_Pro 99g</vt:lpstr>
      <vt:lpstr>HG꼬딕씨_Pro 40g</vt:lpstr>
      <vt:lpstr>HG꼬딕씨_Pro 60g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Administrator</dc:creator>
  <cp:lastModifiedBy>taebum yoon</cp:lastModifiedBy>
  <cp:revision>42</cp:revision>
  <dcterms:created xsi:type="dcterms:W3CDTF">2026-02-23T07:09:09Z</dcterms:created>
  <dcterms:modified xsi:type="dcterms:W3CDTF">2026-03-09T04:15:43Z</dcterms:modified>
</cp:coreProperties>
</file>