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387" r:id="rId3"/>
    <p:sldId id="417" r:id="rId4"/>
    <p:sldId id="418" r:id="rId5"/>
    <p:sldId id="419" r:id="rId6"/>
    <p:sldId id="327" r:id="rId7"/>
    <p:sldId id="333" r:id="rId8"/>
    <p:sldId id="335" r:id="rId9"/>
    <p:sldId id="338" r:id="rId10"/>
    <p:sldId id="339" r:id="rId11"/>
    <p:sldId id="347" r:id="rId12"/>
    <p:sldId id="343" r:id="rId13"/>
    <p:sldId id="425" r:id="rId14"/>
    <p:sldId id="352" r:id="rId15"/>
    <p:sldId id="349" r:id="rId16"/>
    <p:sldId id="350" r:id="rId17"/>
    <p:sldId id="423" r:id="rId18"/>
    <p:sldId id="420" r:id="rId19"/>
    <p:sldId id="421" r:id="rId20"/>
    <p:sldId id="424" r:id="rId21"/>
    <p:sldId id="422" r:id="rId22"/>
    <p:sldId id="426" r:id="rId23"/>
    <p:sldId id="427" r:id="rId24"/>
    <p:sldId id="429" r:id="rId25"/>
    <p:sldId id="430" r:id="rId26"/>
    <p:sldId id="432" r:id="rId27"/>
    <p:sldId id="433" r:id="rId28"/>
    <p:sldId id="1192" r:id="rId29"/>
  </p:sldIdLst>
  <p:sldSz cx="9144000" cy="6858000" type="screen4x3"/>
  <p:notesSz cx="6735763" cy="9866313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9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8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15A3EBB7-0E2D-400E-82C6-CA0F660009C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15E7B0E-AFDB-45CC-9C5B-59F343E96FA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CB2AE37-4254-49E4-99B6-664A3D2B3C7A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4" name="슬라이드 이미지 개체 틀 3">
            <a:extLst>
              <a:ext uri="{FF2B5EF4-FFF2-40B4-BE49-F238E27FC236}">
                <a16:creationId xmlns:a16="http://schemas.microsoft.com/office/drawing/2014/main" id="{7DAAB251-19AF-47B1-8D32-54272F97F0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>
            <a:extLst>
              <a:ext uri="{FF2B5EF4-FFF2-40B4-BE49-F238E27FC236}">
                <a16:creationId xmlns:a16="http://schemas.microsoft.com/office/drawing/2014/main" id="{D41B9CC7-474A-46EC-8463-D2EE2CBEF5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noProof="0"/>
              <a:t>마스터 텍스트 스타일 편집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62802AF-A9F3-4AFE-81B8-CB429CD8BE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09945A6-D3DF-4AC7-ABE2-D5188C7FED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CEC9BDC-C60B-418A-BACC-AAD990714DDB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C6D17C-59C9-D1F6-C8C4-61F8F41FF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11EB3-CB7C-44B8-A370-6E5972837792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F5C004-9C54-8DB8-16AB-39F30EE69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80A510-2F13-AA3C-1AF8-297314414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A5495-1BE4-4F08-9BE9-F7FB518FF8C1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6496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4F4213-96E9-9255-149E-76ED8AD66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FD85A-CF83-49DE-B66F-C37AFDACBB1F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4459C7-3BC8-C777-2BB6-AD06821FE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8DAE60-3EC4-B360-92DA-FF32F8ACD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6E0902-F540-40AD-96B1-61BB119FB037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9409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A9296-FDE0-0691-63BD-2E7BC4FA1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BBF38-BB7D-4C26-8D33-BACCF0A29E59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B29946-75D0-4B37-A6F7-9DA4BD7A7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6FD125-072D-460A-B56F-F0F9A1CA8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C79C0-FB89-4AE4-8E8E-7231791D3319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6171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B3BF04-8349-2209-D675-98D0C5DFE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B91FD-7EAD-4FC4-A92F-664B76048347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2505D-CA1C-04CC-79D4-52DBE7356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3FA9EA-769B-014E-5889-1F12D442C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34D39-72DF-4690-BE95-F2862778E685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579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C9245-22B2-D7C8-6FB1-43ADF00A3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9E749-85A9-4C4D-A40C-19847CB61F29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415272-DEBF-376E-0A32-35AFBFC85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5CE623-3AC7-5B88-2B47-9616C302D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44DB1E-BABD-4F41-8AB8-24E1FF5C8384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0216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A2D0696-02A4-792B-2233-1176408CB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99AD0-4B28-4228-9B93-C5108EF77C04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56E403A-8141-4950-FAFD-231B3C42C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3F676FC-8A0A-14F5-7717-E38D2561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0F8D7-6013-4D58-B9DA-2244E31821FF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6117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C9BD89A-81C3-05C1-C99A-D0CD6B841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6BA2F-6D54-4E6F-86A9-9D5F58F0511D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0DE54FD-C80F-7053-49EF-CD3947C04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675794F-DC58-DCE9-271C-473824120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57C6CF-35CF-4433-AE34-F707F1B8AB72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9000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25E83B9-95C3-D312-C9DF-2B4A1385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0092E-B81B-42EC-AE45-FC74A8152D7D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D3F3B47-517D-81D1-FFDC-B0E9C8334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9CFB565-55D0-D0BD-8C37-8218414A6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B80039-6FC0-4AE6-87F9-DCD4F2F2AC83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0809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43B0937-FAF5-4EE7-B126-05D98FE14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5FB2A-6E25-4C13-A3F8-CC7D10325ADB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DE14C91-AE2A-556A-0B1A-77A679902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29577D3-FF32-1266-CB31-1600E326D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7CDF3-F9FD-4406-8E0F-31932D660F65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9817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E817F37-499D-D259-E11D-CE129088E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BA3FE-751C-4702-87EE-8E468768E2E3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344CE10-AB7A-C5F7-346E-56982A7C7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F5D235E-5007-698F-3DF3-EBC0767C7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87AEF-DE31-4696-A653-E6A7EC2532B9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34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/>
              <a:t>그림을 추가하려면 아이콘을 클릭하십시오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DC8D285-74F0-1159-1BE9-10B76F67D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3A08B-0814-4966-890A-0D05AFA689B2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6D76EC-E07A-0572-52D1-13EAC4F29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0AE6BE6-350A-2877-217C-E78EC3035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C769DF-CCEB-4C7B-A58C-3039167A6AAB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4510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B402F1A-8B07-858E-2996-5627882D167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B02F801-094A-05FC-6406-82E29826EFC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75AE9-F179-46B4-BED5-25756CBC31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F8A77E-9EEE-4810-A428-B5F4A3AE6BB5}" type="datetimeFigureOut">
              <a:rPr lang="ko-KR" altLang="en-US"/>
              <a:pPr>
                <a:defRPr/>
              </a:pPr>
              <a:t>2026-03-04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056B6E-6E42-4B8E-8C9E-82AC1C75D3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08E6C5-5A15-4F67-9C80-2249094601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300DAA3-BA5E-47A7-9954-9C296D16FD65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latinLnBrk="1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>
            <a:extLst>
              <a:ext uri="{FF2B5EF4-FFF2-40B4-BE49-F238E27FC236}">
                <a16:creationId xmlns:a16="http://schemas.microsoft.com/office/drawing/2014/main" id="{10E4350F-804C-4B5B-B810-75ABDD59C8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04963"/>
            <a:ext cx="9144000" cy="347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ko-KR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&lt;2026</a:t>
            </a:r>
            <a:r>
              <a:rPr lang="ko-KR" altLang="en-US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년 화장품 정책설명회</a:t>
            </a:r>
            <a:r>
              <a:rPr lang="en-US" altLang="ko-KR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&gt;</a:t>
            </a:r>
          </a:p>
          <a:p>
            <a:pPr algn="ctr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400" b="1" spc="-100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</a:t>
            </a:r>
            <a:r>
              <a:rPr lang="ko-KR" altLang="en-US" sz="3400" b="1" spc="-100" dirty="0" err="1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표시</a:t>
            </a:r>
            <a:r>
              <a:rPr lang="ko-KR" altLang="en-US" sz="3400" b="1" spc="-100" dirty="0" err="1">
                <a:solidFill>
                  <a:srgbClr val="002060"/>
                </a:solidFill>
                <a:latin typeface="맑은 고딕" panose="020B0503020000020004" pitchFamily="50" charset="-127"/>
              </a:rPr>
              <a:t>〮광고</a:t>
            </a:r>
            <a:r>
              <a:rPr lang="ko-KR" altLang="en-US" sz="3400" b="1" spc="-100" dirty="0">
                <a:solidFill>
                  <a:srgbClr val="002060"/>
                </a:solidFill>
                <a:latin typeface="맑은 고딕" panose="020B0503020000020004" pitchFamily="50" charset="-127"/>
              </a:rPr>
              <a:t> 지침 개정사항 및 </a:t>
            </a:r>
            <a:endParaRPr lang="en-US" altLang="ko-KR" sz="3400" b="1" spc="-100" dirty="0">
              <a:solidFill>
                <a:srgbClr val="002060"/>
              </a:solidFill>
              <a:latin typeface="맑은 고딕" panose="020B0503020000020004" pitchFamily="50" charset="-127"/>
            </a:endParaRPr>
          </a:p>
          <a:p>
            <a:pPr algn="ctr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400" b="1" spc="-100" dirty="0">
                <a:solidFill>
                  <a:srgbClr val="002060"/>
                </a:solidFill>
                <a:latin typeface="맑은 고딕" panose="020B0503020000020004" pitchFamily="50" charset="-127"/>
              </a:rPr>
              <a:t>위반사례 안내</a:t>
            </a:r>
            <a:endParaRPr lang="en-US" altLang="ko-KR" sz="20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endParaRPr lang="en-US" altLang="ko-KR" sz="22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22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식품의약품안전처 화장품정책과</a:t>
            </a:r>
            <a:endParaRPr lang="en-US" altLang="ko-KR" sz="22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eaLnBrk="1" latinLnBrk="0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ko-KR" sz="2200" b="1" dirty="0"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2026. 3. </a:t>
            </a:r>
            <a:endParaRPr lang="ko-KR" altLang="en-US" sz="2200" b="1" dirty="0"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>
            <a:extLst>
              <a:ext uri="{FF2B5EF4-FFF2-40B4-BE49-F238E27FC236}">
                <a16:creationId xmlns:a16="http://schemas.microsoft.com/office/drawing/2014/main" id="{455A33DB-AE4D-6885-13A7-658938FA8E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243" name="TextBox 2">
            <a:extLst>
              <a:ext uri="{FF2B5EF4-FFF2-40B4-BE49-F238E27FC236}">
                <a16:creationId xmlns:a16="http://schemas.microsoft.com/office/drawing/2014/main" id="{6B92ADEB-9FE0-18CD-4211-30EA6C6A5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A072B77A-B8D5-4D37-AB49-0EF1015F8341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10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F50A71B4-045F-4049-8E9B-60E11B565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여성청결제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245" name="Rectangle 1">
            <a:extLst>
              <a:ext uri="{FF2B5EF4-FFF2-40B4-BE49-F238E27FC236}">
                <a16:creationId xmlns:a16="http://schemas.microsoft.com/office/drawing/2014/main" id="{A90DDC0C-A005-4D26-E502-CCBF12D0C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525" y="3305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pic>
        <p:nvPicPr>
          <p:cNvPr id="10246" name="그림 10">
            <a:extLst>
              <a:ext uri="{FF2B5EF4-FFF2-40B4-BE49-F238E27FC236}">
                <a16:creationId xmlns:a16="http://schemas.microsoft.com/office/drawing/2014/main" id="{EF9D179A-ADC9-B520-CCF4-DE9B30331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38" y="4600575"/>
            <a:ext cx="34099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그림 18">
            <a:extLst>
              <a:ext uri="{FF2B5EF4-FFF2-40B4-BE49-F238E27FC236}">
                <a16:creationId xmlns:a16="http://schemas.microsoft.com/office/drawing/2014/main" id="{38EA66F9-621B-B1D4-A8DE-0F8C16E8A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67050"/>
            <a:ext cx="60864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그림 20">
            <a:extLst>
              <a:ext uri="{FF2B5EF4-FFF2-40B4-BE49-F238E27FC236}">
                <a16:creationId xmlns:a16="http://schemas.microsoft.com/office/drawing/2014/main" id="{B0AF5604-AA62-CCD7-2EC1-2457DBBC7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1438275"/>
            <a:ext cx="592455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폭발 2 26">
            <a:extLst>
              <a:ext uri="{FF2B5EF4-FFF2-40B4-BE49-F238E27FC236}">
                <a16:creationId xmlns:a16="http://schemas.microsoft.com/office/drawing/2014/main" id="{67D37987-A472-48E3-AB87-A2E22B0811C2}"/>
              </a:ext>
            </a:extLst>
          </p:cNvPr>
          <p:cNvSpPr/>
          <p:nvPr/>
        </p:nvSpPr>
        <p:spPr>
          <a:xfrm>
            <a:off x="652463" y="777875"/>
            <a:ext cx="1590675" cy="1322388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  <p:pic>
        <p:nvPicPr>
          <p:cNvPr id="10250" name="그림 25">
            <a:extLst>
              <a:ext uri="{FF2B5EF4-FFF2-40B4-BE49-F238E27FC236}">
                <a16:creationId xmlns:a16="http://schemas.microsoft.com/office/drawing/2014/main" id="{0168042D-23FB-352A-74A3-F42862F6B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838" y="4724400"/>
            <a:ext cx="24479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>
            <a:extLst>
              <a:ext uri="{FF2B5EF4-FFF2-40B4-BE49-F238E27FC236}">
                <a16:creationId xmlns:a16="http://schemas.microsoft.com/office/drawing/2014/main" id="{728E50B7-09C4-4C8C-C88E-227965A80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291" name="TextBox 2">
            <a:extLst>
              <a:ext uri="{FF2B5EF4-FFF2-40B4-BE49-F238E27FC236}">
                <a16:creationId xmlns:a16="http://schemas.microsoft.com/office/drawing/2014/main" id="{F8899FFC-06ED-F2C1-18C2-23EC4CA53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9C511C3-EE4A-4ACE-8958-06E2A865ECC1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49125D0D-C4DE-47E7-AECD-A3A677460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여성청결제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293" name="Rectangle 1">
            <a:extLst>
              <a:ext uri="{FF2B5EF4-FFF2-40B4-BE49-F238E27FC236}">
                <a16:creationId xmlns:a16="http://schemas.microsoft.com/office/drawing/2014/main" id="{835BB479-14BB-C92C-E495-20447138DD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525" y="3305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pic>
        <p:nvPicPr>
          <p:cNvPr id="12294" name="그림 6">
            <a:extLst>
              <a:ext uri="{FF2B5EF4-FFF2-40B4-BE49-F238E27FC236}">
                <a16:creationId xmlns:a16="http://schemas.microsoft.com/office/drawing/2014/main" id="{6902BB1C-2E5F-8105-3678-D3F82C817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288" y="1347788"/>
            <a:ext cx="5135562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폭발 2 26">
            <a:extLst>
              <a:ext uri="{FF2B5EF4-FFF2-40B4-BE49-F238E27FC236}">
                <a16:creationId xmlns:a16="http://schemas.microsoft.com/office/drawing/2014/main" id="{554A76AD-C0A2-4C9D-A5A7-4B16FD175B35}"/>
              </a:ext>
            </a:extLst>
          </p:cNvPr>
          <p:cNvSpPr/>
          <p:nvPr/>
        </p:nvSpPr>
        <p:spPr>
          <a:xfrm>
            <a:off x="1203325" y="946150"/>
            <a:ext cx="1590675" cy="1322388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71D20551-26D8-4134-BF3D-559EC16EC212}"/>
              </a:ext>
            </a:extLst>
          </p:cNvPr>
          <p:cNvSpPr/>
          <p:nvPr/>
        </p:nvSpPr>
        <p:spPr>
          <a:xfrm>
            <a:off x="4013200" y="1541463"/>
            <a:ext cx="1439863" cy="330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>
            <a:extLst>
              <a:ext uri="{FF2B5EF4-FFF2-40B4-BE49-F238E27FC236}">
                <a16:creationId xmlns:a16="http://schemas.microsoft.com/office/drawing/2014/main" id="{AC15AA07-5261-ECAE-5BC2-03E58B019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315" name="TextBox 2">
            <a:extLst>
              <a:ext uri="{FF2B5EF4-FFF2-40B4-BE49-F238E27FC236}">
                <a16:creationId xmlns:a16="http://schemas.microsoft.com/office/drawing/2014/main" id="{7536544B-D8C5-86B8-84A8-157AF0A90D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97035021-4AD3-4F76-96D5-9744DA5AC13D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12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A1FE86D4-F888-4776-8644-0DF25498C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여성청결제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317" name="Rectangle 1">
            <a:extLst>
              <a:ext uri="{FF2B5EF4-FFF2-40B4-BE49-F238E27FC236}">
                <a16:creationId xmlns:a16="http://schemas.microsoft.com/office/drawing/2014/main" id="{BA0881CF-D971-FDEC-6479-0B0698D83D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525" y="3305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pic>
        <p:nvPicPr>
          <p:cNvPr id="13318" name="그림 4">
            <a:extLst>
              <a:ext uri="{FF2B5EF4-FFF2-40B4-BE49-F238E27FC236}">
                <a16:creationId xmlns:a16="http://schemas.microsoft.com/office/drawing/2014/main" id="{E9AAB6B2-C27C-F0A0-EBD6-A75011318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3" y="1751013"/>
            <a:ext cx="4692650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폭발 2 26">
            <a:extLst>
              <a:ext uri="{FF2B5EF4-FFF2-40B4-BE49-F238E27FC236}">
                <a16:creationId xmlns:a16="http://schemas.microsoft.com/office/drawing/2014/main" id="{6709FFB3-F968-4175-AD6B-F520F6BF0C96}"/>
              </a:ext>
            </a:extLst>
          </p:cNvPr>
          <p:cNvSpPr/>
          <p:nvPr/>
        </p:nvSpPr>
        <p:spPr>
          <a:xfrm>
            <a:off x="1203325" y="946150"/>
            <a:ext cx="1590675" cy="1322388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317945C0-05CA-4501-8C74-ECEE604517A2}"/>
              </a:ext>
            </a:extLst>
          </p:cNvPr>
          <p:cNvSpPr/>
          <p:nvPr/>
        </p:nvSpPr>
        <p:spPr>
          <a:xfrm>
            <a:off x="2336800" y="3305175"/>
            <a:ext cx="3395663" cy="7588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>
            <a:extLst>
              <a:ext uri="{FF2B5EF4-FFF2-40B4-BE49-F238E27FC236}">
                <a16:creationId xmlns:a16="http://schemas.microsoft.com/office/drawing/2014/main" id="{AC15AA07-5261-ECAE-5BC2-03E58B019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315" name="TextBox 2">
            <a:extLst>
              <a:ext uri="{FF2B5EF4-FFF2-40B4-BE49-F238E27FC236}">
                <a16:creationId xmlns:a16="http://schemas.microsoft.com/office/drawing/2014/main" id="{7536544B-D8C5-86B8-84A8-157AF0A90D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97035021-4AD3-4F76-96D5-9744DA5AC13D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13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A1FE86D4-F888-4776-8644-0DF25498C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여성청결제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317" name="Rectangle 1">
            <a:extLst>
              <a:ext uri="{FF2B5EF4-FFF2-40B4-BE49-F238E27FC236}">
                <a16:creationId xmlns:a16="http://schemas.microsoft.com/office/drawing/2014/main" id="{BA0881CF-D971-FDEC-6479-0B0698D83D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4218" y="3305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DAB9E7-1B0B-CDD8-57CA-60B582439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169" name="_x637061264">
            <a:extLst>
              <a:ext uri="{FF2B5EF4-FFF2-40B4-BE49-F238E27FC236}">
                <a16:creationId xmlns:a16="http://schemas.microsoft.com/office/drawing/2014/main" id="{BA138601-F78F-F773-AE3D-312096228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967" y="1135125"/>
            <a:ext cx="3505779" cy="3314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_x229483080">
            <a:extLst>
              <a:ext uri="{FF2B5EF4-FFF2-40B4-BE49-F238E27FC236}">
                <a16:creationId xmlns:a16="http://schemas.microsoft.com/office/drawing/2014/main" id="{BB15C2D5-2AAE-A88A-0FFD-405FAEA6BE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40" b="23044"/>
          <a:stretch/>
        </p:blipFill>
        <p:spPr bwMode="auto">
          <a:xfrm>
            <a:off x="2366231" y="4441329"/>
            <a:ext cx="2527987" cy="177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7">
            <a:extLst>
              <a:ext uri="{FF2B5EF4-FFF2-40B4-BE49-F238E27FC236}">
                <a16:creationId xmlns:a16="http://schemas.microsoft.com/office/drawing/2014/main" id="{2C4D000B-81DA-241B-F114-55ED27B9BF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3903" b="16770"/>
          <a:stretch/>
        </p:blipFill>
        <p:spPr>
          <a:xfrm>
            <a:off x="5007419" y="4440299"/>
            <a:ext cx="2710866" cy="191770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173" name="_x228633984">
            <a:extLst>
              <a:ext uri="{FF2B5EF4-FFF2-40B4-BE49-F238E27FC236}">
                <a16:creationId xmlns:a16="http://schemas.microsoft.com/office/drawing/2014/main" id="{022C1EF1-FEDD-FB26-1E30-2AAF647AC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415" y="1206183"/>
            <a:ext cx="3036552" cy="316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폭발 2 26">
            <a:extLst>
              <a:ext uri="{FF2B5EF4-FFF2-40B4-BE49-F238E27FC236}">
                <a16:creationId xmlns:a16="http://schemas.microsoft.com/office/drawing/2014/main" id="{6709FFB3-F968-4175-AD6B-F520F6BF0C96}"/>
              </a:ext>
            </a:extLst>
          </p:cNvPr>
          <p:cNvSpPr/>
          <p:nvPr/>
        </p:nvSpPr>
        <p:spPr>
          <a:xfrm>
            <a:off x="1116238" y="946150"/>
            <a:ext cx="1590675" cy="1322388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7B7C168-3929-3DAF-E2C1-7D4D283FE92F}"/>
              </a:ext>
            </a:extLst>
          </p:cNvPr>
          <p:cNvSpPr/>
          <p:nvPr/>
        </p:nvSpPr>
        <p:spPr>
          <a:xfrm>
            <a:off x="2229394" y="1976846"/>
            <a:ext cx="748937" cy="121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49249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>
            <a:extLst>
              <a:ext uri="{FF2B5EF4-FFF2-40B4-BE49-F238E27FC236}">
                <a16:creationId xmlns:a16="http://schemas.microsoft.com/office/drawing/2014/main" id="{660D690D-E1FE-F6DA-2FA8-BBFB17539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339" name="TextBox 2">
            <a:extLst>
              <a:ext uri="{FF2B5EF4-FFF2-40B4-BE49-F238E27FC236}">
                <a16:creationId xmlns:a16="http://schemas.microsoft.com/office/drawing/2014/main" id="{2232A8F5-3E52-66CE-9001-4459D5F54D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298B08-C877-4FB7-B6F0-2656C3859A38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14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CA547202-3A50-42D5-B76E-C9E5FB54E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 err="1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미세침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니들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E8F3D8B9-D77C-4443-8B17-991403C0D7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1" y="1519045"/>
            <a:ext cx="8610598" cy="35722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285750" indent="-285750"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화장품의 경우</a:t>
            </a:r>
            <a:r>
              <a:rPr lang="en-US" altLang="ko-KR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화장품의 원료로 사용하는 실리카 등을 침 모양으로 굳혀</a:t>
            </a:r>
            <a:r>
              <a:rPr lang="en-US" altLang="ko-KR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피부에 바르거나 문지르는 사용방법으로 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피부 표피를 관통하지 않고</a:t>
            </a:r>
            <a:r>
              <a:rPr lang="en-US" altLang="ko-KR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피부를 눌러 화장품 접촉 면적을 넓히는 역할만 가능</a:t>
            </a:r>
            <a:endParaRPr lang="en-US" altLang="ko-KR" sz="2000" b="1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피부 표면에 작용하는 것이 아닌 피부에 바늘</a:t>
            </a:r>
            <a:r>
              <a:rPr lang="en-US" altLang="ko-KR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침 등을 이용한 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침습적인 방법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으로 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유효성분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전달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제품은 화장품에 해당하지 않음</a:t>
            </a:r>
            <a:endParaRPr lang="en-US" altLang="ko-KR" sz="2000" b="1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ko-KR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★ 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</a:t>
            </a:r>
            <a:r>
              <a:rPr lang="ko-KR" altLang="en-US" sz="2000" b="1" spc="-100" dirty="0" err="1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표시</a:t>
            </a:r>
            <a:r>
              <a:rPr lang="ko-KR" altLang="en-US" sz="2000" b="1" spc="-100" dirty="0" err="1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맑은 고딕" panose="020B0503020000020004" pitchFamily="50" charset="-127"/>
              </a:rPr>
              <a:t>〮</a:t>
            </a:r>
            <a:r>
              <a:rPr lang="ko-KR" altLang="en-US" sz="2000" b="1" spc="-100" dirty="0" err="1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광고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시 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피부 표피를 관통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하고</a:t>
            </a:r>
            <a:r>
              <a:rPr lang="en-US" altLang="ko-KR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진피층까지 도달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하여 </a:t>
            </a:r>
            <a:br>
              <a:rPr lang="en-US" altLang="ko-KR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의료시술과 유사한 </a:t>
            </a:r>
            <a:r>
              <a:rPr lang="ko-KR" altLang="en-US" sz="2000" b="1" spc="-100" dirty="0" err="1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효능</a:t>
            </a:r>
            <a:r>
              <a:rPr lang="ko-KR" altLang="en-US" sz="2000" b="1" spc="-100" dirty="0" err="1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맑은 고딕" panose="020B0503020000020004" pitchFamily="50" charset="-127"/>
              </a:rPr>
              <a:t>〮효과가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맑은 고딕" panose="020B0503020000020004" pitchFamily="50" charset="-127"/>
              </a:rPr>
              <a:t> 나타나는 것처럼 </a:t>
            </a:r>
            <a:r>
              <a:rPr lang="ko-KR" altLang="en-US" sz="20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맑은 고딕" panose="020B0503020000020004" pitchFamily="50" charset="-127"/>
              </a:rPr>
              <a:t>광고 금지</a:t>
            </a:r>
            <a:endParaRPr lang="en-US" altLang="ko-KR" sz="2000" b="1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FF00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4342" name="Rectangle 1">
            <a:extLst>
              <a:ext uri="{FF2B5EF4-FFF2-40B4-BE49-F238E27FC236}">
                <a16:creationId xmlns:a16="http://schemas.microsoft.com/office/drawing/2014/main" id="{3685D4F6-9911-0EB0-044D-BE118FF23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525" y="3305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130296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>
            <a:extLst>
              <a:ext uri="{FF2B5EF4-FFF2-40B4-BE49-F238E27FC236}">
                <a16:creationId xmlns:a16="http://schemas.microsoft.com/office/drawing/2014/main" id="{CA908224-4843-DABF-2853-0622900C34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363" name="TextBox 2">
            <a:extLst>
              <a:ext uri="{FF2B5EF4-FFF2-40B4-BE49-F238E27FC236}">
                <a16:creationId xmlns:a16="http://schemas.microsoft.com/office/drawing/2014/main" id="{84223BA8-A9DF-05D0-92E8-9EBC722D2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58658725-2CEE-4882-A808-D297B2242DFB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15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F5BB62BF-E62F-47E0-8135-BEF4DBE049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 err="1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미세침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니들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365" name="Rectangle 1">
            <a:extLst>
              <a:ext uri="{FF2B5EF4-FFF2-40B4-BE49-F238E27FC236}">
                <a16:creationId xmlns:a16="http://schemas.microsoft.com/office/drawing/2014/main" id="{EDE8D3BB-46CF-DCBD-CE83-1A97DD14F4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525" y="3305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pic>
        <p:nvPicPr>
          <p:cNvPr id="15366" name="Picture 1">
            <a:extLst>
              <a:ext uri="{FF2B5EF4-FFF2-40B4-BE49-F238E27FC236}">
                <a16:creationId xmlns:a16="http://schemas.microsoft.com/office/drawing/2014/main" id="{6DCE2C27-014E-4584-E0C4-13C5E40EB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88" y="1676400"/>
            <a:ext cx="3883025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3">
            <a:extLst>
              <a:ext uri="{FF2B5EF4-FFF2-40B4-BE49-F238E27FC236}">
                <a16:creationId xmlns:a16="http://schemas.microsoft.com/office/drawing/2014/main" id="{F611185B-9648-8DDA-6BB2-6110B22F8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8" y="3638550"/>
            <a:ext cx="4619625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폭발 2 26">
            <a:extLst>
              <a:ext uri="{FF2B5EF4-FFF2-40B4-BE49-F238E27FC236}">
                <a16:creationId xmlns:a16="http://schemas.microsoft.com/office/drawing/2014/main" id="{16D1D14F-82D9-410B-AB7F-8384D7D3BB7A}"/>
              </a:ext>
            </a:extLst>
          </p:cNvPr>
          <p:cNvSpPr/>
          <p:nvPr/>
        </p:nvSpPr>
        <p:spPr>
          <a:xfrm>
            <a:off x="1076325" y="1311275"/>
            <a:ext cx="1590675" cy="1322388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</p:spTree>
    <p:extLst>
      <p:ext uri="{BB962C8B-B14F-4D97-AF65-F5344CB8AC3E}">
        <p14:creationId xmlns:p14="http://schemas.microsoft.com/office/powerpoint/2010/main" val="4132857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>
            <a:extLst>
              <a:ext uri="{FF2B5EF4-FFF2-40B4-BE49-F238E27FC236}">
                <a16:creationId xmlns:a16="http://schemas.microsoft.com/office/drawing/2014/main" id="{387A3584-44AA-4391-7678-AC18F29A9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387" name="TextBox 2">
            <a:extLst>
              <a:ext uri="{FF2B5EF4-FFF2-40B4-BE49-F238E27FC236}">
                <a16:creationId xmlns:a16="http://schemas.microsoft.com/office/drawing/2014/main" id="{D43595E7-7CA4-9164-7704-430B609E3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94FF8406-68AD-4966-BA90-F243AB5FBBD7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16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B980C55C-512F-4D53-9CFD-012319A3D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 err="1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미세침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니들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389" name="Rectangle 1">
            <a:extLst>
              <a:ext uri="{FF2B5EF4-FFF2-40B4-BE49-F238E27FC236}">
                <a16:creationId xmlns:a16="http://schemas.microsoft.com/office/drawing/2014/main" id="{BAB2E1EC-6325-C4FE-5541-3885B37965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525" y="3305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pic>
        <p:nvPicPr>
          <p:cNvPr id="16390" name="Picture 4">
            <a:extLst>
              <a:ext uri="{FF2B5EF4-FFF2-40B4-BE49-F238E27FC236}">
                <a16:creationId xmlns:a16="http://schemas.microsoft.com/office/drawing/2014/main" id="{D945D516-3E95-347C-57DF-6EE3FE7CE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550" y="3484563"/>
            <a:ext cx="4270375" cy="263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5">
            <a:extLst>
              <a:ext uri="{FF2B5EF4-FFF2-40B4-BE49-F238E27FC236}">
                <a16:creationId xmlns:a16="http://schemas.microsoft.com/office/drawing/2014/main" id="{2B7AB1E7-C850-B8C0-35A8-847910AAE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1311275"/>
            <a:ext cx="3879850" cy="217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폭발 2 26">
            <a:extLst>
              <a:ext uri="{FF2B5EF4-FFF2-40B4-BE49-F238E27FC236}">
                <a16:creationId xmlns:a16="http://schemas.microsoft.com/office/drawing/2014/main" id="{9C8925A1-9EFC-468F-A5E3-9560CF38FE2F}"/>
              </a:ext>
            </a:extLst>
          </p:cNvPr>
          <p:cNvSpPr/>
          <p:nvPr/>
        </p:nvSpPr>
        <p:spPr>
          <a:xfrm>
            <a:off x="1212850" y="1311275"/>
            <a:ext cx="1590675" cy="1322388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</p:spTree>
    <p:extLst>
      <p:ext uri="{BB962C8B-B14F-4D97-AF65-F5344CB8AC3E}">
        <p14:creationId xmlns:p14="http://schemas.microsoft.com/office/powerpoint/2010/main" val="25002217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>
            <a:extLst>
              <a:ext uri="{FF2B5EF4-FFF2-40B4-BE49-F238E27FC236}">
                <a16:creationId xmlns:a16="http://schemas.microsoft.com/office/drawing/2014/main" id="{387A3584-44AA-4391-7678-AC18F29A9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387" name="TextBox 2">
            <a:extLst>
              <a:ext uri="{FF2B5EF4-FFF2-40B4-BE49-F238E27FC236}">
                <a16:creationId xmlns:a16="http://schemas.microsoft.com/office/drawing/2014/main" id="{D43595E7-7CA4-9164-7704-430B609E3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94FF8406-68AD-4966-BA90-F243AB5FBBD7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17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B980C55C-512F-4D53-9CFD-012319A3D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 err="1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미세침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니들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389" name="Rectangle 1">
            <a:extLst>
              <a:ext uri="{FF2B5EF4-FFF2-40B4-BE49-F238E27FC236}">
                <a16:creationId xmlns:a16="http://schemas.microsoft.com/office/drawing/2014/main" id="{BAB2E1EC-6325-C4FE-5541-3885B37965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525" y="3305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pic>
        <p:nvPicPr>
          <p:cNvPr id="3073" name="_x589836240">
            <a:extLst>
              <a:ext uri="{FF2B5EF4-FFF2-40B4-BE49-F238E27FC236}">
                <a16:creationId xmlns:a16="http://schemas.microsoft.com/office/drawing/2014/main" id="{D3BC88D5-60B4-124D-42CD-66B1C8192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44" y="1007106"/>
            <a:ext cx="4690064" cy="2425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_x634145576">
            <a:extLst>
              <a:ext uri="{FF2B5EF4-FFF2-40B4-BE49-F238E27FC236}">
                <a16:creationId xmlns:a16="http://schemas.microsoft.com/office/drawing/2014/main" id="{221A8667-6154-1AFF-3F56-11DA112F4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645" y="3305175"/>
            <a:ext cx="2542902" cy="224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_x634144928">
            <a:extLst>
              <a:ext uri="{FF2B5EF4-FFF2-40B4-BE49-F238E27FC236}">
                <a16:creationId xmlns:a16="http://schemas.microsoft.com/office/drawing/2014/main" id="{4294DBE1-C82B-E84F-A15C-59DB7A822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95" y="3392346"/>
            <a:ext cx="4486678" cy="2885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6DAF5E37-A25C-656D-35F1-C81AD3D26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395" y="16749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5" name="폭발 2 26">
            <a:extLst>
              <a:ext uri="{FF2B5EF4-FFF2-40B4-BE49-F238E27FC236}">
                <a16:creationId xmlns:a16="http://schemas.microsoft.com/office/drawing/2014/main" id="{9C8925A1-9EFC-468F-A5E3-9560CF38FE2F}"/>
              </a:ext>
            </a:extLst>
          </p:cNvPr>
          <p:cNvSpPr/>
          <p:nvPr/>
        </p:nvSpPr>
        <p:spPr>
          <a:xfrm>
            <a:off x="1104959" y="1389318"/>
            <a:ext cx="1590675" cy="1322388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FE95272B-979B-34C4-F81E-41F1DCEFB28B}"/>
              </a:ext>
            </a:extLst>
          </p:cNvPr>
          <p:cNvSpPr/>
          <p:nvPr/>
        </p:nvSpPr>
        <p:spPr>
          <a:xfrm>
            <a:off x="618309" y="4684134"/>
            <a:ext cx="2316480" cy="96772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33310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>
            <a:extLst>
              <a:ext uri="{FF2B5EF4-FFF2-40B4-BE49-F238E27FC236}">
                <a16:creationId xmlns:a16="http://schemas.microsoft.com/office/drawing/2014/main" id="{455A33DB-AE4D-6885-13A7-658938FA8E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243" name="TextBox 2">
            <a:extLst>
              <a:ext uri="{FF2B5EF4-FFF2-40B4-BE49-F238E27FC236}">
                <a16:creationId xmlns:a16="http://schemas.microsoft.com/office/drawing/2014/main" id="{6B92ADEB-9FE0-18CD-4211-30EA6C6A5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A072B77A-B8D5-4D37-AB49-0EF1015F8341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18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F50A71B4-045F-4049-8E9B-60E11B565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의료시술 등 관련 표현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폭발 2 26">
            <a:extLst>
              <a:ext uri="{FF2B5EF4-FFF2-40B4-BE49-F238E27FC236}">
                <a16:creationId xmlns:a16="http://schemas.microsoft.com/office/drawing/2014/main" id="{67D37987-A472-48E3-AB87-A2E22B0811C2}"/>
              </a:ext>
            </a:extLst>
          </p:cNvPr>
          <p:cNvSpPr/>
          <p:nvPr/>
        </p:nvSpPr>
        <p:spPr>
          <a:xfrm>
            <a:off x="1305606" y="965862"/>
            <a:ext cx="1590675" cy="1322388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  <p:pic>
        <p:nvPicPr>
          <p:cNvPr id="2" name="Picture 0">
            <a:extLst>
              <a:ext uri="{FF2B5EF4-FFF2-40B4-BE49-F238E27FC236}">
                <a16:creationId xmlns:a16="http://schemas.microsoft.com/office/drawing/2014/main" id="{492EA2DA-D101-5FA6-FDDC-5956DCB42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229" y="2617402"/>
            <a:ext cx="4008120" cy="3657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6" name="_x631739240">
            <a:extLst>
              <a:ext uri="{FF2B5EF4-FFF2-40B4-BE49-F238E27FC236}">
                <a16:creationId xmlns:a16="http://schemas.microsoft.com/office/drawing/2014/main" id="{79FAE566-CB54-29A7-C53C-87AAE1F41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229" y="1551103"/>
            <a:ext cx="1477963" cy="38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_x631737512">
            <a:extLst>
              <a:ext uri="{FF2B5EF4-FFF2-40B4-BE49-F238E27FC236}">
                <a16:creationId xmlns:a16="http://schemas.microsoft.com/office/drawing/2014/main" id="{34B62576-0128-08B2-3919-B10567ABD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229" y="2049150"/>
            <a:ext cx="167322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AF91A4DC-539E-9027-2009-6919AB0F9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5027" y="312356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BD9E5BD-3342-8739-6411-B69E340E9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8" name="_x631752344">
            <a:extLst>
              <a:ext uri="{FF2B5EF4-FFF2-40B4-BE49-F238E27FC236}">
                <a16:creationId xmlns:a16="http://schemas.microsoft.com/office/drawing/2014/main" id="{E0F0EEDE-A395-6AB4-9980-45C958B38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359" y="4818635"/>
            <a:ext cx="1927225" cy="62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44C889C2-FD9E-F01D-15BA-EECF606F77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2359" y="4922410"/>
            <a:ext cx="921893" cy="38785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5F5045-AD74-90E5-88F0-46146DEEFD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62495" y="3077248"/>
            <a:ext cx="769620" cy="4038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32" name="_x631728008">
            <a:extLst>
              <a:ext uri="{FF2B5EF4-FFF2-40B4-BE49-F238E27FC236}">
                <a16:creationId xmlns:a16="http://schemas.microsoft.com/office/drawing/2014/main" id="{24E453F3-C5A5-42FE-9598-5C9400422B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359" y="4185983"/>
            <a:ext cx="2286000" cy="48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_x631736000">
            <a:extLst>
              <a:ext uri="{FF2B5EF4-FFF2-40B4-BE49-F238E27FC236}">
                <a16:creationId xmlns:a16="http://schemas.microsoft.com/office/drawing/2014/main" id="{F3284755-4225-DFE1-66DA-CA48DAF84F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359" y="3712626"/>
            <a:ext cx="4381500" cy="38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8349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>
            <a:extLst>
              <a:ext uri="{FF2B5EF4-FFF2-40B4-BE49-F238E27FC236}">
                <a16:creationId xmlns:a16="http://schemas.microsoft.com/office/drawing/2014/main" id="{455A33DB-AE4D-6885-13A7-658938FA8E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243" name="TextBox 2">
            <a:extLst>
              <a:ext uri="{FF2B5EF4-FFF2-40B4-BE49-F238E27FC236}">
                <a16:creationId xmlns:a16="http://schemas.microsoft.com/office/drawing/2014/main" id="{6B92ADEB-9FE0-18CD-4211-30EA6C6A5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A072B77A-B8D5-4D37-AB49-0EF1015F8341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19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F50A71B4-045F-4049-8E9B-60E11B565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의사 추천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공인 등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폭발 2 26">
            <a:extLst>
              <a:ext uri="{FF2B5EF4-FFF2-40B4-BE49-F238E27FC236}">
                <a16:creationId xmlns:a16="http://schemas.microsoft.com/office/drawing/2014/main" id="{67D37987-A472-48E3-AB87-A2E22B0811C2}"/>
              </a:ext>
            </a:extLst>
          </p:cNvPr>
          <p:cNvSpPr/>
          <p:nvPr/>
        </p:nvSpPr>
        <p:spPr>
          <a:xfrm>
            <a:off x="1063830" y="889798"/>
            <a:ext cx="1742394" cy="1497563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AF91A4DC-539E-9027-2009-6919AB0F9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5027" y="312356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BD9E5BD-3342-8739-6411-B69E340E9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91C4658-815B-D9D8-68B3-A2FBEDA73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8442" y="1854322"/>
            <a:ext cx="3517841" cy="354971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9" name="Rectangle 4">
            <a:extLst>
              <a:ext uri="{FF2B5EF4-FFF2-40B4-BE49-F238E27FC236}">
                <a16:creationId xmlns:a16="http://schemas.microsoft.com/office/drawing/2014/main" id="{F12EC347-640B-408E-8CA4-610BA7809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3138" y="326929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1" name="_x623544976">
            <a:extLst>
              <a:ext uri="{FF2B5EF4-FFF2-40B4-BE49-F238E27FC236}">
                <a16:creationId xmlns:a16="http://schemas.microsoft.com/office/drawing/2014/main" id="{8E1DB890-2337-9D8E-BDEC-D1EAAABCBD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" t="9986" r="26215" b="77234"/>
          <a:stretch/>
        </p:blipFill>
        <p:spPr bwMode="auto">
          <a:xfrm>
            <a:off x="731555" y="2490587"/>
            <a:ext cx="4393457" cy="108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A29B01B0-A2A0-66C9-29E2-5A7DDA6A7E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716" y="3646509"/>
            <a:ext cx="4497296" cy="108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270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43E288-90B4-4498-87C8-9219A053902F}"/>
              </a:ext>
            </a:extLst>
          </p:cNvPr>
          <p:cNvSpPr txBox="1"/>
          <p:nvPr/>
        </p:nvSpPr>
        <p:spPr>
          <a:xfrm>
            <a:off x="258763" y="766763"/>
            <a:ext cx="8626475" cy="454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b="1" dirty="0">
                <a:solidFill>
                  <a:srgbClr val="002060"/>
                </a:solidFill>
                <a:latin typeface="+mn-ea"/>
              </a:rPr>
              <a:t>“</a:t>
            </a:r>
            <a:r>
              <a:rPr lang="ko-KR" altLang="en-US" b="1" dirty="0" err="1">
                <a:solidFill>
                  <a:srgbClr val="002060"/>
                </a:solidFill>
                <a:latin typeface="+mn-ea"/>
              </a:rPr>
              <a:t>광고시</a:t>
            </a:r>
            <a:r>
              <a:rPr lang="ko-KR" altLang="en-US" b="1" dirty="0">
                <a:solidFill>
                  <a:srgbClr val="002060"/>
                </a:solidFill>
                <a:latin typeface="+mn-ea"/>
              </a:rPr>
              <a:t> 주의사항</a:t>
            </a:r>
            <a:r>
              <a:rPr lang="en-US" altLang="ko-KR" b="1" dirty="0">
                <a:solidFill>
                  <a:srgbClr val="002060"/>
                </a:solidFill>
                <a:latin typeface="+mn-ea"/>
              </a:rPr>
              <a:t>”</a:t>
            </a:r>
            <a:r>
              <a:rPr lang="ko-KR" altLang="en-US" b="1" dirty="0">
                <a:solidFill>
                  <a:srgbClr val="002060"/>
                </a:solidFill>
                <a:latin typeface="+mn-ea"/>
              </a:rPr>
              <a:t> 추가 및 </a:t>
            </a:r>
            <a:r>
              <a:rPr lang="en-US" altLang="ko-KR" b="1" dirty="0">
                <a:solidFill>
                  <a:srgbClr val="002060"/>
                </a:solidFill>
                <a:latin typeface="+mn-ea"/>
              </a:rPr>
              <a:t>“</a:t>
            </a:r>
            <a:r>
              <a:rPr lang="ko-KR" altLang="en-US" b="1" dirty="0" err="1">
                <a:solidFill>
                  <a:srgbClr val="002060"/>
                </a:solidFill>
                <a:latin typeface="+mn-ea"/>
              </a:rPr>
              <a:t>표시</a:t>
            </a:r>
            <a:r>
              <a:rPr lang="ko-KR" altLang="en-US" b="1" dirty="0" err="1">
                <a:solidFill>
                  <a:srgbClr val="002060"/>
                </a:solidFill>
                <a:latin typeface="맑은 고딕" panose="020B0503020000020004" pitchFamily="50" charset="-127"/>
              </a:rPr>
              <a:t>〮광고</a:t>
            </a:r>
            <a:r>
              <a:rPr lang="ko-KR" altLang="en-US" b="1" dirty="0">
                <a:solidFill>
                  <a:srgbClr val="002060"/>
                </a:solidFill>
                <a:latin typeface="맑은 고딕" panose="020B0503020000020004" pitchFamily="50" charset="-127"/>
              </a:rPr>
              <a:t> </a:t>
            </a:r>
            <a:r>
              <a:rPr lang="ko-KR" altLang="en-US" b="1" dirty="0">
                <a:solidFill>
                  <a:srgbClr val="002060"/>
                </a:solidFill>
                <a:latin typeface="+mn-ea"/>
              </a:rPr>
              <a:t>금지표현</a:t>
            </a:r>
            <a:r>
              <a:rPr lang="en-US" altLang="ko-KR" b="1" dirty="0">
                <a:solidFill>
                  <a:srgbClr val="002060"/>
                </a:solidFill>
                <a:latin typeface="+mn-ea"/>
              </a:rPr>
              <a:t>”</a:t>
            </a:r>
            <a:r>
              <a:rPr lang="ko-KR" altLang="en-US" b="1" dirty="0">
                <a:solidFill>
                  <a:srgbClr val="002060"/>
                </a:solidFill>
                <a:latin typeface="+mn-ea"/>
              </a:rPr>
              <a:t> 명확화</a:t>
            </a:r>
            <a:endParaRPr lang="en-US" altLang="ko-KR" b="1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7171" name="TextBox 2">
            <a:extLst>
              <a:ext uri="{FF2B5EF4-FFF2-40B4-BE49-F238E27FC236}">
                <a16:creationId xmlns:a16="http://schemas.microsoft.com/office/drawing/2014/main" id="{D5A65928-EBBD-01D2-27B2-F149B3BBB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56375"/>
            <a:ext cx="4143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991A01C9-03D9-4295-9DE4-28FFEA12E082}" type="slidenum">
              <a:rPr lang="ko-KR" altLang="en-US" sz="120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</a:t>
            </a:fld>
            <a:endParaRPr lang="ko-KR" altLang="en-US" sz="120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  <a:cs typeface="Arial" panose="020B0604020202020204" pitchFamily="34" charset="0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98FA7E01-B9F1-4B8C-B189-1CBC2D7DADB7}"/>
              </a:ext>
            </a:extLst>
          </p:cNvPr>
          <p:cNvGraphicFramePr>
            <a:graphicFrameLocks noGrp="1"/>
          </p:cNvGraphicFramePr>
          <p:nvPr/>
        </p:nvGraphicFramePr>
        <p:xfrm>
          <a:off x="307975" y="1228725"/>
          <a:ext cx="8421688" cy="5286411"/>
        </p:xfrm>
        <a:graphic>
          <a:graphicData uri="http://schemas.openxmlformats.org/drawingml/2006/table">
            <a:tbl>
              <a:tblPr/>
              <a:tblGrid>
                <a:gridCol w="698940">
                  <a:extLst>
                    <a:ext uri="{9D8B030D-6E8A-4147-A177-3AD203B41FA5}">
                      <a16:colId xmlns:a16="http://schemas.microsoft.com/office/drawing/2014/main" val="4244330155"/>
                    </a:ext>
                  </a:extLst>
                </a:gridCol>
                <a:gridCol w="5656187">
                  <a:extLst>
                    <a:ext uri="{9D8B030D-6E8A-4147-A177-3AD203B41FA5}">
                      <a16:colId xmlns:a16="http://schemas.microsoft.com/office/drawing/2014/main" val="691070185"/>
                    </a:ext>
                  </a:extLst>
                </a:gridCol>
                <a:gridCol w="2066561">
                  <a:extLst>
                    <a:ext uri="{9D8B030D-6E8A-4147-A177-3AD203B41FA5}">
                      <a16:colId xmlns:a16="http://schemas.microsoft.com/office/drawing/2014/main" val="1795406476"/>
                    </a:ext>
                  </a:extLst>
                </a:gridCol>
              </a:tblGrid>
              <a:tr h="3233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주요내용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개정사유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308207"/>
                  </a:ext>
                </a:extLst>
              </a:tr>
              <a:tr h="5478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주의</a:t>
                      </a:r>
                      <a:endParaRPr lang="en-US" altLang="ko-KR" sz="12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사항</a:t>
                      </a: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2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온라인 부당광고 해당 여부 </a:t>
                      </a:r>
                      <a:r>
                        <a:rPr lang="ko-KR" altLang="en-US" sz="1200" kern="0" spc="-2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검토시</a:t>
                      </a:r>
                      <a:r>
                        <a:rPr lang="en-US" altLang="ko-KR" sz="1200" kern="0" spc="-2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</a:p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2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광고의 제목명에 기재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되어 있는 문구도 고려하여 판단</a:t>
                      </a: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2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광고 제목명을 이용한 </a:t>
                      </a:r>
                      <a:endParaRPr lang="en-US" altLang="ko-KR" sz="1200" kern="0" spc="2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부당광고 사례 증가</a:t>
                      </a: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7272985"/>
                  </a:ext>
                </a:extLst>
              </a:tr>
              <a:tr h="825492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금지</a:t>
                      </a:r>
                    </a:p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표현</a:t>
                      </a: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&lt;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의약전문가 지정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추천 관련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&gt; 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금지 예시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병원용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병원전용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피부과전용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피부과시술용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약국용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약국전용</a:t>
                      </a: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9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의료기관 및 약국에서 지정</a:t>
                      </a:r>
                      <a:r>
                        <a:rPr lang="en-US" altLang="ko-KR" sz="1200" kern="0" spc="-9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사용하고 있다고 소비자 오인 우려</a:t>
                      </a: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36038"/>
                  </a:ext>
                </a:extLst>
              </a:tr>
              <a:tr h="139214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&lt;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인체 유래 성분 관련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&gt; 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인체에서 유래한 줄기세포</a:t>
                      </a:r>
                      <a:r>
                        <a:rPr lang="en-US" altLang="ko-KR" sz="1200" kern="0" spc="-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-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특정성분</a:t>
                      </a:r>
                      <a:r>
                        <a:rPr lang="en-US" altLang="ko-KR" sz="1200" kern="0" spc="-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kern="0" spc="-1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엑소좀</a:t>
                      </a:r>
                      <a:r>
                        <a:rPr lang="en-US" altLang="ko-KR" sz="1200" kern="0" spc="-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-1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리포좀</a:t>
                      </a:r>
                      <a:r>
                        <a:rPr lang="ko-KR" altLang="en-US" sz="1200" kern="0" spc="-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등</a:t>
                      </a:r>
                      <a:r>
                        <a:rPr lang="en-US" altLang="ko-KR" sz="1200" kern="0" spc="-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200" kern="0" spc="-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들어 있는 것으로 오인할 수 있는 표현</a:t>
                      </a:r>
                    </a:p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금지 예시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엑소좀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화장품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엑소좀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등</a:t>
                      </a:r>
                    </a:p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가능 예시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식물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엑소좀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우유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엑소좀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등</a:t>
                      </a: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인체 유래 성분 </a:t>
                      </a:r>
                      <a:endParaRPr lang="en-US" altLang="ko-KR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금지표현으로 명확화</a:t>
                      </a: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0341111"/>
                  </a:ext>
                </a:extLst>
              </a:tr>
              <a:tr h="13050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&lt;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제품 사용방법 관련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&gt; 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6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제품 사용방법을 사실과 다르거나 오인할 수 있는 표현 추가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금지 예시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바늘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니들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마이크로니들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미세침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en-US" altLang="ko-KR" sz="1200" kern="0" spc="-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MTS(Microneedle Therapy System), </a:t>
                      </a:r>
                      <a:r>
                        <a:rPr lang="ko-KR" altLang="en-US" sz="1200" kern="0" spc="-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외음부세정제의 ‘</a:t>
                      </a:r>
                      <a:r>
                        <a:rPr lang="ko-KR" altLang="en-US" sz="1200" kern="0" spc="-1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이너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케어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’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‘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질 내 주입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사용’ 등</a:t>
                      </a: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화장품 범위를 벗어나는 </a:t>
                      </a:r>
                      <a:endParaRPr lang="en-US" altLang="ko-KR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사용방법 표현 금지</a:t>
                      </a: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429467"/>
                  </a:ext>
                </a:extLst>
              </a:tr>
              <a:tr h="8924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&lt;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피부나이 관련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&gt;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피부 나이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 감소 또는 어려진다는 표현</a:t>
                      </a:r>
                    </a:p>
                    <a:p>
                      <a:pPr marL="0" marR="0" indent="0" algn="just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kern="0" spc="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금지 예시</a:t>
                      </a:r>
                      <a:r>
                        <a:rPr lang="en-US" altLang="ko-KR" sz="1200" kern="0" spc="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200" kern="0" spc="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피부나이 </a:t>
                      </a:r>
                      <a:r>
                        <a:rPr lang="en-US" altLang="ko-KR" sz="1200" kern="0" spc="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200" kern="0" spc="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 감소</a:t>
                      </a:r>
                      <a:r>
                        <a:rPr lang="en-US" altLang="ko-KR" sz="1200" kern="0" spc="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피부나이 </a:t>
                      </a:r>
                      <a:r>
                        <a:rPr lang="en-US" altLang="ko-KR" sz="1200" kern="0" spc="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200" kern="0" spc="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 </a:t>
                      </a:r>
                      <a:r>
                        <a:rPr lang="ko-KR" altLang="en-US" sz="1200" kern="0" spc="1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어려짐</a:t>
                      </a:r>
                      <a:r>
                        <a:rPr lang="en-US" altLang="ko-KR" sz="1200" kern="0" spc="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피부나이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-3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살 등</a:t>
                      </a: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소비자 오인 표현에 해당</a:t>
                      </a:r>
                      <a:r>
                        <a:rPr lang="en-US" altLang="ko-KR" sz="1200" kern="0" spc="-1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lang="en-US" altLang="ko-KR" sz="12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대체표현 ‘피부노화지수’</a:t>
                      </a:r>
                    </a:p>
                  </a:txBody>
                  <a:tcPr marL="51558" marR="51558" marT="14251" marB="1425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52715"/>
                  </a:ext>
                </a:extLst>
              </a:tr>
            </a:tbl>
          </a:graphicData>
        </a:graphic>
      </p:graphicFrame>
      <p:sp>
        <p:nvSpPr>
          <p:cNvPr id="7" name="TextBox 1">
            <a:extLst>
              <a:ext uri="{FF2B5EF4-FFF2-40B4-BE49-F238E27FC236}">
                <a16:creationId xmlns:a16="http://schemas.microsoft.com/office/drawing/2014/main" id="{D545FC06-B71A-4F00-B621-0D7D0EEC8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표시광고 관리지침 개정사항</a:t>
            </a:r>
            <a:r>
              <a:rPr lang="en-US" altLang="ko-KR" sz="24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(‘25.1.21.)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200" name="TextBox 1">
            <a:extLst>
              <a:ext uri="{FF2B5EF4-FFF2-40B4-BE49-F238E27FC236}">
                <a16:creationId xmlns:a16="http://schemas.microsoft.com/office/drawing/2014/main" id="{C8BBDD48-C344-743A-3F23-BAF7138FD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201" name="TextBox 2">
            <a:extLst>
              <a:ext uri="{FF2B5EF4-FFF2-40B4-BE49-F238E27FC236}">
                <a16:creationId xmlns:a16="http://schemas.microsoft.com/office/drawing/2014/main" id="{3F80A2EE-05CC-6DA8-F442-CDEFB4682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1ACFFFA8-BDE0-4687-ADA6-24A5CE092CA1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_x623555200">
            <a:extLst>
              <a:ext uri="{FF2B5EF4-FFF2-40B4-BE49-F238E27FC236}">
                <a16:creationId xmlns:a16="http://schemas.microsoft.com/office/drawing/2014/main" id="{C37C98BA-B219-CB8D-0336-3E42D42A7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211" y="3700862"/>
            <a:ext cx="3202781" cy="266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2" name="TextBox 1">
            <a:extLst>
              <a:ext uri="{FF2B5EF4-FFF2-40B4-BE49-F238E27FC236}">
                <a16:creationId xmlns:a16="http://schemas.microsoft.com/office/drawing/2014/main" id="{455A33DB-AE4D-6885-13A7-658938FA8E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243" name="TextBox 2">
            <a:extLst>
              <a:ext uri="{FF2B5EF4-FFF2-40B4-BE49-F238E27FC236}">
                <a16:creationId xmlns:a16="http://schemas.microsoft.com/office/drawing/2014/main" id="{6B92ADEB-9FE0-18CD-4211-30EA6C6A5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A072B77A-B8D5-4D37-AB49-0EF1015F8341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20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F50A71B4-045F-4049-8E9B-60E11B565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의사 추천 등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AF91A4DC-539E-9027-2009-6919AB0F9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5027" y="312356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BD9E5BD-3342-8739-6411-B69E340E9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7" name="_x623555056">
            <a:extLst>
              <a:ext uri="{FF2B5EF4-FFF2-40B4-BE49-F238E27FC236}">
                <a16:creationId xmlns:a16="http://schemas.microsoft.com/office/drawing/2014/main" id="{3F4D3558-1F5B-6936-3D68-8C3A49A43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179" y="2540771"/>
            <a:ext cx="2639696" cy="2495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_x623556856">
            <a:extLst>
              <a:ext uri="{FF2B5EF4-FFF2-40B4-BE49-F238E27FC236}">
                <a16:creationId xmlns:a16="http://schemas.microsoft.com/office/drawing/2014/main" id="{45E7E422-B17E-EEBF-AC6E-5731877D8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222" y="1126807"/>
            <a:ext cx="2815364" cy="266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4">
            <a:extLst>
              <a:ext uri="{FF2B5EF4-FFF2-40B4-BE49-F238E27FC236}">
                <a16:creationId xmlns:a16="http://schemas.microsoft.com/office/drawing/2014/main" id="{BB78C067-CCCB-3BC6-A146-1004A4026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6443" y="66960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5" name="폭발 2 26">
            <a:extLst>
              <a:ext uri="{FF2B5EF4-FFF2-40B4-BE49-F238E27FC236}">
                <a16:creationId xmlns:a16="http://schemas.microsoft.com/office/drawing/2014/main" id="{67D37987-A472-48E3-AB87-A2E22B0811C2}"/>
              </a:ext>
            </a:extLst>
          </p:cNvPr>
          <p:cNvSpPr/>
          <p:nvPr/>
        </p:nvSpPr>
        <p:spPr>
          <a:xfrm>
            <a:off x="952014" y="890030"/>
            <a:ext cx="1742394" cy="1497563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</p:spTree>
    <p:extLst>
      <p:ext uri="{BB962C8B-B14F-4D97-AF65-F5344CB8AC3E}">
        <p14:creationId xmlns:p14="http://schemas.microsoft.com/office/powerpoint/2010/main" val="38745473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>
            <a:extLst>
              <a:ext uri="{FF2B5EF4-FFF2-40B4-BE49-F238E27FC236}">
                <a16:creationId xmlns:a16="http://schemas.microsoft.com/office/drawing/2014/main" id="{455A33DB-AE4D-6885-13A7-658938FA8E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243" name="TextBox 2">
            <a:extLst>
              <a:ext uri="{FF2B5EF4-FFF2-40B4-BE49-F238E27FC236}">
                <a16:creationId xmlns:a16="http://schemas.microsoft.com/office/drawing/2014/main" id="{6B92ADEB-9FE0-18CD-4211-30EA6C6A5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A072B77A-B8D5-4D37-AB49-0EF1015F8341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21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F50A71B4-045F-4049-8E9B-60E11B565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사용부위 관련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폭발 2 26">
            <a:extLst>
              <a:ext uri="{FF2B5EF4-FFF2-40B4-BE49-F238E27FC236}">
                <a16:creationId xmlns:a16="http://schemas.microsoft.com/office/drawing/2014/main" id="{67D37987-A472-48E3-AB87-A2E22B0811C2}"/>
              </a:ext>
            </a:extLst>
          </p:cNvPr>
          <p:cNvSpPr/>
          <p:nvPr/>
        </p:nvSpPr>
        <p:spPr>
          <a:xfrm>
            <a:off x="1063830" y="889798"/>
            <a:ext cx="1742394" cy="1497563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BD9E5BD-3342-8739-6411-B69E340E9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12EC347-640B-408E-8CA4-610BA7809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3138" y="326929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" name="Picture 8">
            <a:extLst>
              <a:ext uri="{FF2B5EF4-FFF2-40B4-BE49-F238E27FC236}">
                <a16:creationId xmlns:a16="http://schemas.microsoft.com/office/drawing/2014/main" id="{1148CE8F-B07F-3E4B-7B47-FB49C3423B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9213" y="2387361"/>
            <a:ext cx="4120450" cy="358120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10">
            <a:extLst>
              <a:ext uri="{FF2B5EF4-FFF2-40B4-BE49-F238E27FC236}">
                <a16:creationId xmlns:a16="http://schemas.microsoft.com/office/drawing/2014/main" id="{69486EE4-73C9-0A35-BEFA-20DC01A5576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331" t="-2830"/>
          <a:stretch/>
        </p:blipFill>
        <p:spPr>
          <a:xfrm>
            <a:off x="775061" y="2177353"/>
            <a:ext cx="3535681" cy="365574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12">
            <a:extLst>
              <a:ext uri="{FF2B5EF4-FFF2-40B4-BE49-F238E27FC236}">
                <a16:creationId xmlns:a16="http://schemas.microsoft.com/office/drawing/2014/main" id="{6A26785A-51D4-2EE6-0CFC-F030705F599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2415" t="6768" r="16379" b="75212"/>
          <a:stretch/>
        </p:blipFill>
        <p:spPr>
          <a:xfrm>
            <a:off x="2994311" y="1276804"/>
            <a:ext cx="2931334" cy="85655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20277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>
            <a:extLst>
              <a:ext uri="{FF2B5EF4-FFF2-40B4-BE49-F238E27FC236}">
                <a16:creationId xmlns:a16="http://schemas.microsoft.com/office/drawing/2014/main" id="{DE10E450-0575-9B46-4734-4B5F010BF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459" name="TextBox 2">
            <a:extLst>
              <a:ext uri="{FF2B5EF4-FFF2-40B4-BE49-F238E27FC236}">
                <a16:creationId xmlns:a16="http://schemas.microsoft.com/office/drawing/2014/main" id="{42611262-0F9E-7E24-2B9F-8705E8983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B1F298AE-5295-462E-AAAC-F4C906BAC712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22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8BABF7C1-0B5F-47C8-9B43-66062AF22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실증자료 입증 불가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56B2865F-B1D4-6C0B-DAC3-732886D99E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75" y="2047163"/>
            <a:ext cx="7525800" cy="3477110"/>
          </a:xfrm>
          <a:prstGeom prst="rect">
            <a:avLst/>
          </a:prstGeom>
        </p:spPr>
      </p:pic>
      <p:sp>
        <p:nvSpPr>
          <p:cNvPr id="3" name="폭발 2 26">
            <a:extLst>
              <a:ext uri="{FF2B5EF4-FFF2-40B4-BE49-F238E27FC236}">
                <a16:creationId xmlns:a16="http://schemas.microsoft.com/office/drawing/2014/main" id="{C16AC85A-E950-04BF-0C43-C4CDDCFF7B8E}"/>
              </a:ext>
            </a:extLst>
          </p:cNvPr>
          <p:cNvSpPr/>
          <p:nvPr/>
        </p:nvSpPr>
        <p:spPr>
          <a:xfrm>
            <a:off x="515190" y="954736"/>
            <a:ext cx="1742394" cy="1497563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</p:spTree>
    <p:extLst>
      <p:ext uri="{BB962C8B-B14F-4D97-AF65-F5344CB8AC3E}">
        <p14:creationId xmlns:p14="http://schemas.microsoft.com/office/powerpoint/2010/main" val="34450402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>
            <a:extLst>
              <a:ext uri="{FF2B5EF4-FFF2-40B4-BE49-F238E27FC236}">
                <a16:creationId xmlns:a16="http://schemas.microsoft.com/office/drawing/2014/main" id="{DE10E450-0575-9B46-4734-4B5F010BF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459" name="TextBox 2">
            <a:extLst>
              <a:ext uri="{FF2B5EF4-FFF2-40B4-BE49-F238E27FC236}">
                <a16:creationId xmlns:a16="http://schemas.microsoft.com/office/drawing/2014/main" id="{42611262-0F9E-7E24-2B9F-8705E8983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B1F298AE-5295-462E-AAAC-F4C906BAC712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23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8BABF7C1-0B5F-47C8-9B43-66062AF22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실증자료 입증 불가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5E5F73A-5024-B04A-30BF-2EA386A343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11" y="2060275"/>
            <a:ext cx="7030431" cy="1933845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7587B059-89B5-FD26-4426-779B3FCDA2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9483" y="4177001"/>
            <a:ext cx="6563641" cy="1295581"/>
          </a:xfrm>
          <a:prstGeom prst="rect">
            <a:avLst/>
          </a:prstGeom>
        </p:spPr>
      </p:pic>
      <p:sp>
        <p:nvSpPr>
          <p:cNvPr id="2" name="폭발 2 26">
            <a:extLst>
              <a:ext uri="{FF2B5EF4-FFF2-40B4-BE49-F238E27FC236}">
                <a16:creationId xmlns:a16="http://schemas.microsoft.com/office/drawing/2014/main" id="{EE25C747-88D1-212A-A3E4-B7E4A8181045}"/>
              </a:ext>
            </a:extLst>
          </p:cNvPr>
          <p:cNvSpPr/>
          <p:nvPr/>
        </p:nvSpPr>
        <p:spPr>
          <a:xfrm>
            <a:off x="863533" y="1106536"/>
            <a:ext cx="1742394" cy="1497563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</p:spTree>
    <p:extLst>
      <p:ext uri="{BB962C8B-B14F-4D97-AF65-F5344CB8AC3E}">
        <p14:creationId xmlns:p14="http://schemas.microsoft.com/office/powerpoint/2010/main" val="6294493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>
            <a:extLst>
              <a:ext uri="{FF2B5EF4-FFF2-40B4-BE49-F238E27FC236}">
                <a16:creationId xmlns:a16="http://schemas.microsoft.com/office/drawing/2014/main" id="{DE10E450-0575-9B46-4734-4B5F010BF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459" name="TextBox 2">
            <a:extLst>
              <a:ext uri="{FF2B5EF4-FFF2-40B4-BE49-F238E27FC236}">
                <a16:creationId xmlns:a16="http://schemas.microsoft.com/office/drawing/2014/main" id="{42611262-0F9E-7E24-2B9F-8705E8983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B1F298AE-5295-462E-AAAC-F4C906BAC712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24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8BABF7C1-0B5F-47C8-9B43-66062AF22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실증자료 입증 불가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D8FA8D1-E95F-AC00-77C0-C6B8CB287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760" y="1932611"/>
            <a:ext cx="3166860" cy="1703067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29537D6A-B7E1-31A9-A165-CFA4D5D24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9784" y="1908042"/>
            <a:ext cx="2092766" cy="127891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C9394FEE-9373-D28A-F3FC-229F06FC2B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4569" y="3978766"/>
            <a:ext cx="2499258" cy="1855884"/>
          </a:xfrm>
          <a:prstGeom prst="rect">
            <a:avLst/>
          </a:prstGeom>
        </p:spPr>
      </p:pic>
      <p:sp>
        <p:nvSpPr>
          <p:cNvPr id="2" name="폭발 2 26">
            <a:extLst>
              <a:ext uri="{FF2B5EF4-FFF2-40B4-BE49-F238E27FC236}">
                <a16:creationId xmlns:a16="http://schemas.microsoft.com/office/drawing/2014/main" id="{47F76CE6-A498-C455-3D3E-8B6EDF74D214}"/>
              </a:ext>
            </a:extLst>
          </p:cNvPr>
          <p:cNvSpPr/>
          <p:nvPr/>
        </p:nvSpPr>
        <p:spPr>
          <a:xfrm>
            <a:off x="700253" y="933341"/>
            <a:ext cx="1742394" cy="1497563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</p:spTree>
    <p:extLst>
      <p:ext uri="{BB962C8B-B14F-4D97-AF65-F5344CB8AC3E}">
        <p14:creationId xmlns:p14="http://schemas.microsoft.com/office/powerpoint/2010/main" val="14743135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>
            <a:extLst>
              <a:ext uri="{FF2B5EF4-FFF2-40B4-BE49-F238E27FC236}">
                <a16:creationId xmlns:a16="http://schemas.microsoft.com/office/drawing/2014/main" id="{DE10E450-0575-9B46-4734-4B5F010BF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459" name="TextBox 2">
            <a:extLst>
              <a:ext uri="{FF2B5EF4-FFF2-40B4-BE49-F238E27FC236}">
                <a16:creationId xmlns:a16="http://schemas.microsoft.com/office/drawing/2014/main" id="{42611262-0F9E-7E24-2B9F-8705E8983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B1F298AE-5295-462E-AAAC-F4C906BAC712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25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8BABF7C1-0B5F-47C8-9B43-66062AF22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실증자료 입증 불가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300E86B3-3BA6-9B57-5BF1-4FC45A179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171" y="1952501"/>
            <a:ext cx="3487658" cy="3236197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DEEDC335-788B-8767-940F-B5A9E1E6EEDD}"/>
              </a:ext>
            </a:extLst>
          </p:cNvPr>
          <p:cNvSpPr/>
          <p:nvPr/>
        </p:nvSpPr>
        <p:spPr>
          <a:xfrm>
            <a:off x="3091543" y="1669302"/>
            <a:ext cx="2838993" cy="389730"/>
          </a:xfrm>
          <a:prstGeom prst="rect">
            <a:avLst/>
          </a:prstGeom>
          <a:noFill/>
          <a:ln w="28575">
            <a:solidFill>
              <a:srgbClr val="002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dirty="0">
                <a:solidFill>
                  <a:srgbClr val="002060"/>
                </a:solidFill>
              </a:rPr>
              <a:t>일반화장품 광고 시</a:t>
            </a:r>
          </a:p>
        </p:txBody>
      </p:sp>
      <p:sp>
        <p:nvSpPr>
          <p:cNvPr id="4" name="폭발 2 26">
            <a:extLst>
              <a:ext uri="{FF2B5EF4-FFF2-40B4-BE49-F238E27FC236}">
                <a16:creationId xmlns:a16="http://schemas.microsoft.com/office/drawing/2014/main" id="{A327C697-A85A-E05C-ACCD-FC06D8BE2A26}"/>
              </a:ext>
            </a:extLst>
          </p:cNvPr>
          <p:cNvSpPr/>
          <p:nvPr/>
        </p:nvSpPr>
        <p:spPr>
          <a:xfrm>
            <a:off x="1085777" y="1193401"/>
            <a:ext cx="1742394" cy="1497563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</p:spTree>
    <p:extLst>
      <p:ext uri="{BB962C8B-B14F-4D97-AF65-F5344CB8AC3E}">
        <p14:creationId xmlns:p14="http://schemas.microsoft.com/office/powerpoint/2010/main" val="30126968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>
            <a:extLst>
              <a:ext uri="{FF2B5EF4-FFF2-40B4-BE49-F238E27FC236}">
                <a16:creationId xmlns:a16="http://schemas.microsoft.com/office/drawing/2014/main" id="{DE10E450-0575-9B46-4734-4B5F010BF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459" name="TextBox 2">
            <a:extLst>
              <a:ext uri="{FF2B5EF4-FFF2-40B4-BE49-F238E27FC236}">
                <a16:creationId xmlns:a16="http://schemas.microsoft.com/office/drawing/2014/main" id="{42611262-0F9E-7E24-2B9F-8705E8983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B1F298AE-5295-462E-AAAC-F4C906BAC712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26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8BABF7C1-0B5F-47C8-9B43-66062AF22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실증자료 입증 불가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67AA8E64-2DAE-FFAF-3180-F50BBAFE1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026" y="1306063"/>
            <a:ext cx="3600953" cy="4991797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0C374B7-8BDC-BBAB-4849-646A225B7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486" y="1379358"/>
            <a:ext cx="1981477" cy="714475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F76960A4-77C9-91C1-2AFC-F12C1E2764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049" y="2416174"/>
            <a:ext cx="3419952" cy="3562847"/>
          </a:xfrm>
          <a:prstGeom prst="rect">
            <a:avLst/>
          </a:prstGeom>
        </p:spPr>
      </p:pic>
      <p:sp>
        <p:nvSpPr>
          <p:cNvPr id="3" name="폭발 2 26">
            <a:extLst>
              <a:ext uri="{FF2B5EF4-FFF2-40B4-BE49-F238E27FC236}">
                <a16:creationId xmlns:a16="http://schemas.microsoft.com/office/drawing/2014/main" id="{8DC9A7BF-27C0-00A8-B6B5-9162956C5E74}"/>
              </a:ext>
            </a:extLst>
          </p:cNvPr>
          <p:cNvSpPr/>
          <p:nvPr/>
        </p:nvSpPr>
        <p:spPr>
          <a:xfrm>
            <a:off x="454794" y="918611"/>
            <a:ext cx="1742394" cy="1497563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</p:spTree>
    <p:extLst>
      <p:ext uri="{BB962C8B-B14F-4D97-AF65-F5344CB8AC3E}">
        <p14:creationId xmlns:p14="http://schemas.microsoft.com/office/powerpoint/2010/main" val="748426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>
            <a:extLst>
              <a:ext uri="{FF2B5EF4-FFF2-40B4-BE49-F238E27FC236}">
                <a16:creationId xmlns:a16="http://schemas.microsoft.com/office/drawing/2014/main" id="{DE10E450-0575-9B46-4734-4B5F010BF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459" name="TextBox 2">
            <a:extLst>
              <a:ext uri="{FF2B5EF4-FFF2-40B4-BE49-F238E27FC236}">
                <a16:creationId xmlns:a16="http://schemas.microsoft.com/office/drawing/2014/main" id="{42611262-0F9E-7E24-2B9F-8705E8983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B1F298AE-5295-462E-AAAC-F4C906BAC712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27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8BABF7C1-0B5F-47C8-9B43-66062AF22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실증자료 입증 불가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3B02E6B-9DDA-9920-B40F-47663BE46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72" y="2665555"/>
            <a:ext cx="3844168" cy="3361949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50B04EF-8B23-FD9A-9088-949C5A995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883" y="2460188"/>
            <a:ext cx="3919472" cy="3567318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C1DDE6B-E2C1-8E55-66CE-0CD59E77A0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3191" y="1438194"/>
            <a:ext cx="4677617" cy="834668"/>
          </a:xfrm>
          <a:prstGeom prst="rect">
            <a:avLst/>
          </a:prstGeom>
        </p:spPr>
      </p:pic>
      <p:sp>
        <p:nvSpPr>
          <p:cNvPr id="2" name="폭발 2 26">
            <a:extLst>
              <a:ext uri="{FF2B5EF4-FFF2-40B4-BE49-F238E27FC236}">
                <a16:creationId xmlns:a16="http://schemas.microsoft.com/office/drawing/2014/main" id="{5F93B467-6C0F-1359-86B0-0B3068780FCC}"/>
              </a:ext>
            </a:extLst>
          </p:cNvPr>
          <p:cNvSpPr/>
          <p:nvPr/>
        </p:nvSpPr>
        <p:spPr>
          <a:xfrm>
            <a:off x="490797" y="873394"/>
            <a:ext cx="1742394" cy="1497563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위반사례</a:t>
            </a:r>
          </a:p>
        </p:txBody>
      </p:sp>
    </p:spTree>
    <p:extLst>
      <p:ext uri="{BB962C8B-B14F-4D97-AF65-F5344CB8AC3E}">
        <p14:creationId xmlns:p14="http://schemas.microsoft.com/office/powerpoint/2010/main" val="26473344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827584" y="2852936"/>
            <a:ext cx="7560840" cy="106182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buClr>
                <a:srgbClr val="002846"/>
              </a:buClr>
            </a:pPr>
            <a:r>
              <a:rPr lang="ko-KR" altLang="en-US" sz="6300" spc="3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감사합니다</a:t>
            </a:r>
          </a:p>
        </p:txBody>
      </p:sp>
    </p:spTree>
    <p:extLst>
      <p:ext uri="{BB962C8B-B14F-4D97-AF65-F5344CB8AC3E}">
        <p14:creationId xmlns:p14="http://schemas.microsoft.com/office/powerpoint/2010/main" val="4161317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2">
            <a:extLst>
              <a:ext uri="{FF2B5EF4-FFF2-40B4-BE49-F238E27FC236}">
                <a16:creationId xmlns:a16="http://schemas.microsoft.com/office/drawing/2014/main" id="{D5A65928-EBBD-01D2-27B2-F149B3BBB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56375"/>
            <a:ext cx="4143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991A01C9-03D9-4295-9DE4-28FFEA12E082}" type="slidenum">
              <a:rPr lang="ko-KR" altLang="en-US" sz="120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</a:t>
            </a:fld>
            <a:endParaRPr lang="ko-KR" altLang="en-US" sz="120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  <a:cs typeface="Arial" panose="020B0604020202020204" pitchFamily="34" charset="0"/>
            </a:endParaRP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D545FC06-B71A-4F00-B621-0D7D0EEC8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표시광고 관리지침 개정사항</a:t>
            </a:r>
            <a:r>
              <a:rPr lang="en-US" altLang="ko-KR" sz="24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(‘25.8.14.)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200" name="TextBox 1">
            <a:extLst>
              <a:ext uri="{FF2B5EF4-FFF2-40B4-BE49-F238E27FC236}">
                <a16:creationId xmlns:a16="http://schemas.microsoft.com/office/drawing/2014/main" id="{C8BBDD48-C344-743A-3F23-BAF7138FD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201" name="TextBox 2">
            <a:extLst>
              <a:ext uri="{FF2B5EF4-FFF2-40B4-BE49-F238E27FC236}">
                <a16:creationId xmlns:a16="http://schemas.microsoft.com/office/drawing/2014/main" id="{3F80A2EE-05CC-6DA8-F442-CDEFB4682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1ACFFFA8-BDE0-4687-ADA6-24A5CE092CA1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</a:t>
            </a:fld>
            <a:endParaRPr lang="ko-KR" altLang="en-US" sz="11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8A13B8-31A4-DC84-8290-5D82CD2CB5C9}"/>
              </a:ext>
            </a:extLst>
          </p:cNvPr>
          <p:cNvSpPr txBox="1"/>
          <p:nvPr/>
        </p:nvSpPr>
        <p:spPr>
          <a:xfrm>
            <a:off x="258762" y="994355"/>
            <a:ext cx="8626475" cy="4542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b="1" dirty="0">
                <a:solidFill>
                  <a:srgbClr val="002060"/>
                </a:solidFill>
                <a:latin typeface="+mn-ea"/>
              </a:rPr>
              <a:t>“</a:t>
            </a:r>
            <a:r>
              <a:rPr lang="ko-KR" altLang="en-US" b="1" dirty="0" err="1">
                <a:solidFill>
                  <a:srgbClr val="002060"/>
                </a:solidFill>
                <a:latin typeface="+mn-ea"/>
              </a:rPr>
              <a:t>천연</a:t>
            </a:r>
            <a:r>
              <a:rPr lang="ko-KR" altLang="en-US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〮유기농화장품</a:t>
            </a:r>
            <a:r>
              <a:rPr lang="ko-KR" altLang="en-US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관련 표현</a:t>
            </a:r>
            <a:r>
              <a:rPr lang="en-US" altLang="ko-KR" b="1" dirty="0">
                <a:solidFill>
                  <a:srgbClr val="002060"/>
                </a:solidFill>
                <a:latin typeface="+mn-ea"/>
              </a:rPr>
              <a:t>”</a:t>
            </a:r>
            <a:r>
              <a:rPr lang="ko-KR" altLang="en-US" b="1" dirty="0">
                <a:solidFill>
                  <a:srgbClr val="002060"/>
                </a:solidFill>
                <a:latin typeface="+mn-ea"/>
              </a:rPr>
              <a:t> 정비 및 </a:t>
            </a:r>
            <a:r>
              <a:rPr lang="en-US" altLang="ko-KR" b="1" dirty="0">
                <a:solidFill>
                  <a:srgbClr val="002060"/>
                </a:solidFill>
                <a:latin typeface="+mn-ea"/>
              </a:rPr>
              <a:t>“</a:t>
            </a:r>
            <a:r>
              <a:rPr lang="ko-KR" altLang="en-US" b="1" dirty="0">
                <a:solidFill>
                  <a:srgbClr val="002060"/>
                </a:solidFill>
                <a:latin typeface="+mn-ea"/>
              </a:rPr>
              <a:t>추출물 함량 </a:t>
            </a:r>
            <a:r>
              <a:rPr lang="ko-KR" altLang="en-US" b="1" dirty="0" err="1">
                <a:solidFill>
                  <a:srgbClr val="002060"/>
                </a:solidFill>
                <a:latin typeface="+mn-ea"/>
              </a:rPr>
              <a:t>표시</a:t>
            </a:r>
            <a:r>
              <a:rPr lang="ko-KR" altLang="en-US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〮광고</a:t>
            </a:r>
            <a:r>
              <a:rPr lang="ko-KR" altLang="en-US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기준</a:t>
            </a:r>
            <a:r>
              <a:rPr lang="en-US" altLang="ko-KR" b="1" dirty="0">
                <a:solidFill>
                  <a:srgbClr val="002060"/>
                </a:solidFill>
                <a:latin typeface="+mn-ea"/>
              </a:rPr>
              <a:t>”</a:t>
            </a:r>
            <a:r>
              <a:rPr lang="ko-KR" altLang="en-US" b="1" dirty="0">
                <a:solidFill>
                  <a:srgbClr val="002060"/>
                </a:solidFill>
                <a:latin typeface="+mn-ea"/>
              </a:rPr>
              <a:t> 명확화</a:t>
            </a:r>
            <a:endParaRPr lang="en-US" altLang="ko-KR" b="1" dirty="0">
              <a:solidFill>
                <a:srgbClr val="002060"/>
              </a:solidFill>
              <a:latin typeface="+mn-ea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90BCB2D2-AF73-2B1E-2EF1-EF47305A94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486001"/>
              </p:ext>
            </p:extLst>
          </p:nvPr>
        </p:nvGraphicFramePr>
        <p:xfrm>
          <a:off x="517735" y="1671212"/>
          <a:ext cx="8166663" cy="4050576"/>
        </p:xfrm>
        <a:graphic>
          <a:graphicData uri="http://schemas.openxmlformats.org/drawingml/2006/table">
            <a:tbl>
              <a:tblPr/>
              <a:tblGrid>
                <a:gridCol w="757706">
                  <a:extLst>
                    <a:ext uri="{9D8B030D-6E8A-4147-A177-3AD203B41FA5}">
                      <a16:colId xmlns:a16="http://schemas.microsoft.com/office/drawing/2014/main" val="489057154"/>
                    </a:ext>
                  </a:extLst>
                </a:gridCol>
                <a:gridCol w="5152522">
                  <a:extLst>
                    <a:ext uri="{9D8B030D-6E8A-4147-A177-3AD203B41FA5}">
                      <a16:colId xmlns:a16="http://schemas.microsoft.com/office/drawing/2014/main" val="1462314324"/>
                    </a:ext>
                  </a:extLst>
                </a:gridCol>
                <a:gridCol w="2256435">
                  <a:extLst>
                    <a:ext uri="{9D8B030D-6E8A-4147-A177-3AD203B41FA5}">
                      <a16:colId xmlns:a16="http://schemas.microsoft.com/office/drawing/2014/main" val="2330465424"/>
                    </a:ext>
                  </a:extLst>
                </a:gridCol>
              </a:tblGrid>
              <a:tr h="56673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주요내용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개정사유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472367"/>
                  </a:ext>
                </a:extLst>
              </a:tr>
              <a:tr h="155353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천연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유기농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0650" marR="0" indent="-1206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&lt;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천연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400" b="1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유기농화장품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정부 인증 관련 표현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&gt;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20650" marR="0" indent="-1206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천연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유기농 지수 표시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광고 시 주의사항 및 금지표현 정비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20650" marR="0" indent="-12065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천연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유기농화장품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표시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광고는 협회 안내서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0650" marR="0" indent="-12065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천연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유기농화장품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정부 인증제도 폐지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(’25.8.1.)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반영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1988004"/>
                  </a:ext>
                </a:extLst>
              </a:tr>
              <a:tr h="193030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추출물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4460" marR="0" indent="-12446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&lt;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추출물 함량 표시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광고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&gt;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127000" marR="0" indent="-1270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400" kern="0" spc="-9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함량 표시</a:t>
                      </a:r>
                      <a:r>
                        <a:rPr lang="en-US" altLang="ko-KR" sz="1400" kern="0" spc="-9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400" kern="0" spc="-9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광고 시 ‘</a:t>
                      </a:r>
                      <a:r>
                        <a:rPr lang="ko-KR" altLang="en-US" sz="1400" kern="0" spc="-9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희석용매’뿐만</a:t>
                      </a:r>
                      <a:r>
                        <a:rPr lang="ko-KR" altLang="en-US" sz="1400" kern="0" spc="-9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아니라 ‘추출용매’ 함량도 제외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2070" marR="0" indent="-5207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용매의 비율 확인이 어려운 경우 용매 여부 명시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2070" marR="0" indent="-5207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&lt;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가능 예시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ㅇㅇ추출물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용매 ‘가’ 포함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추출물 함량 표시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광고 기준 명확화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3420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5429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>
            <a:extLst>
              <a:ext uri="{FF2B5EF4-FFF2-40B4-BE49-F238E27FC236}">
                <a16:creationId xmlns:a16="http://schemas.microsoft.com/office/drawing/2014/main" id="{59DAA05F-305F-4D10-B782-67BF47EA4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731" y="266700"/>
            <a:ext cx="73741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화장품 표시</a:t>
            </a:r>
            <a:r>
              <a:rPr lang="en-US" altLang="ko-KR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광고 관리 지침 개정사항</a:t>
            </a:r>
            <a:r>
              <a:rPr lang="en-US" altLang="ko-KR" sz="2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(’25.8.14.)</a:t>
            </a:r>
            <a:endParaRPr lang="en-US" altLang="ko-KR" sz="1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365" name="TextBox 2">
            <a:extLst>
              <a:ext uri="{FF2B5EF4-FFF2-40B4-BE49-F238E27FC236}">
                <a16:creationId xmlns:a16="http://schemas.microsoft.com/office/drawing/2014/main" id="{B011A821-A18F-4835-A3C3-1AAF73E83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56375"/>
            <a:ext cx="4143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B8BF2F82-07F0-4950-8C8F-7DB1FB2DBCD7}" type="slidenum">
              <a:rPr lang="ko-KR" altLang="en-US" sz="120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ko-KR" altLang="en-US" sz="120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  <a:cs typeface="Arial" panose="020B0604020202020204" pitchFamily="34" charset="0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ADD3D56-BF2B-D628-B70A-41234C7B4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19" y="1346414"/>
            <a:ext cx="9080626" cy="48280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29824F-235C-4173-A773-9C07ED4B2B62}"/>
              </a:ext>
            </a:extLst>
          </p:cNvPr>
          <p:cNvSpPr txBox="1"/>
          <p:nvPr/>
        </p:nvSpPr>
        <p:spPr>
          <a:xfrm>
            <a:off x="258762" y="841021"/>
            <a:ext cx="8626475" cy="4542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b="1" dirty="0">
                <a:solidFill>
                  <a:srgbClr val="002060"/>
                </a:solidFill>
                <a:latin typeface="+mn-ea"/>
              </a:rPr>
              <a:t>“</a:t>
            </a:r>
            <a:r>
              <a:rPr lang="ko-KR" altLang="en-US" b="1" dirty="0">
                <a:solidFill>
                  <a:srgbClr val="002060"/>
                </a:solidFill>
                <a:latin typeface="+mn-ea"/>
              </a:rPr>
              <a:t>추출물 함량 </a:t>
            </a:r>
            <a:r>
              <a:rPr lang="ko-KR" altLang="en-US" b="1" dirty="0" err="1">
                <a:solidFill>
                  <a:srgbClr val="002060"/>
                </a:solidFill>
                <a:latin typeface="+mn-ea"/>
              </a:rPr>
              <a:t>표시</a:t>
            </a:r>
            <a:r>
              <a:rPr lang="ko-KR" altLang="en-US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〮광고</a:t>
            </a:r>
            <a:r>
              <a:rPr lang="ko-KR" altLang="en-US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기준</a:t>
            </a:r>
            <a:r>
              <a:rPr lang="en-US" altLang="ko-KR" b="1" dirty="0">
                <a:solidFill>
                  <a:srgbClr val="002060"/>
                </a:solidFill>
                <a:latin typeface="+mn-ea"/>
              </a:rPr>
              <a:t>”</a:t>
            </a:r>
            <a:r>
              <a:rPr lang="ko-KR" altLang="en-US" b="1" dirty="0">
                <a:solidFill>
                  <a:srgbClr val="002060"/>
                </a:solidFill>
                <a:latin typeface="+mn-ea"/>
              </a:rPr>
              <a:t> 명확화</a:t>
            </a:r>
            <a:endParaRPr lang="en-US" altLang="ko-KR" b="1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BBBC73-8C29-F521-3946-82C393B9A6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586571-F27E-2EDF-F3DC-CA3ED0EC3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1ACFFFA8-BDE0-4687-ADA6-24A5CE092CA1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ko-KR" altLang="en-US" sz="11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584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>
            <a:extLst>
              <a:ext uri="{FF2B5EF4-FFF2-40B4-BE49-F238E27FC236}">
                <a16:creationId xmlns:a16="http://schemas.microsoft.com/office/drawing/2014/main" id="{59DAA05F-305F-4D10-B782-67BF47EA4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731" y="266700"/>
            <a:ext cx="73741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ko-KR" altLang="en-US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화장품 표시</a:t>
            </a:r>
            <a:r>
              <a:rPr lang="en-US" altLang="ko-KR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광고 관리 지침 개정사항</a:t>
            </a:r>
            <a:r>
              <a:rPr lang="en-US" altLang="ko-KR" sz="2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(’25.8.14.)</a:t>
            </a:r>
            <a:endParaRPr lang="en-US" altLang="ko-KR" sz="1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B037B4-3940-9781-1A39-63FE9A6DF002}"/>
              </a:ext>
            </a:extLst>
          </p:cNvPr>
          <p:cNvSpPr txBox="1"/>
          <p:nvPr/>
        </p:nvSpPr>
        <p:spPr>
          <a:xfrm>
            <a:off x="184827" y="717496"/>
            <a:ext cx="8626475" cy="4542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b="1" dirty="0">
                <a:solidFill>
                  <a:srgbClr val="002060"/>
                </a:solidFill>
                <a:latin typeface="+mn-ea"/>
              </a:rPr>
              <a:t>“</a:t>
            </a:r>
            <a:r>
              <a:rPr lang="ko-KR" altLang="en-US" b="1" dirty="0" err="1">
                <a:solidFill>
                  <a:srgbClr val="002060"/>
                </a:solidFill>
                <a:latin typeface="+mn-ea"/>
              </a:rPr>
              <a:t>천연</a:t>
            </a:r>
            <a:r>
              <a:rPr lang="ko-KR" altLang="en-US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〮유기농화장품</a:t>
            </a:r>
            <a:r>
              <a:rPr lang="ko-KR" altLang="en-US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관련 표현</a:t>
            </a:r>
            <a:r>
              <a:rPr lang="en-US" altLang="ko-KR" b="1" dirty="0">
                <a:solidFill>
                  <a:srgbClr val="002060"/>
                </a:solidFill>
                <a:latin typeface="+mn-ea"/>
              </a:rPr>
              <a:t>”</a:t>
            </a:r>
            <a:r>
              <a:rPr lang="ko-KR" altLang="en-US" b="1" dirty="0">
                <a:solidFill>
                  <a:srgbClr val="002060"/>
                </a:solidFill>
                <a:latin typeface="+mn-ea"/>
              </a:rPr>
              <a:t> 정비</a:t>
            </a:r>
            <a:endParaRPr lang="en-US" altLang="ko-KR" b="1" dirty="0">
              <a:solidFill>
                <a:srgbClr val="002060"/>
              </a:solidFill>
              <a:latin typeface="+mn-ea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DB22B86-ED4F-2420-C925-1583AFDB8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18" y="1126523"/>
            <a:ext cx="9053465" cy="54242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57B3EC4-09EC-03EB-382D-F2B1133B2A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56375"/>
            <a:ext cx="4143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B8BF2F82-07F0-4950-8C8F-7DB1FB2DBCD7}" type="slidenum">
              <a:rPr lang="ko-KR" altLang="en-US" sz="120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ko-KR" altLang="en-US" sz="120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2CC77C-435B-46B1-71B0-AC0F5A3AC0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4F5529-4F39-0299-F202-6B0EBD811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1ACFFFA8-BDE0-4687-ADA6-24A5CE092CA1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ko-KR" altLang="en-US" sz="11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053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>
            <a:extLst>
              <a:ext uri="{FF2B5EF4-FFF2-40B4-BE49-F238E27FC236}">
                <a16:creationId xmlns:a16="http://schemas.microsoft.com/office/drawing/2014/main" id="{BEB83FD0-D415-643D-790D-CB387BE6B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123" name="TextBox 2">
            <a:extLst>
              <a:ext uri="{FF2B5EF4-FFF2-40B4-BE49-F238E27FC236}">
                <a16:creationId xmlns:a16="http://schemas.microsoft.com/office/drawing/2014/main" id="{169A957F-8CE3-934B-AA54-B2349CFA0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CFAFC859-46DD-4E34-991E-EDD09C1147F4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3B7332A9-23C3-4DF3-B4E2-568AE33E3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부당한 표시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광고 판단 시 고려사항</a:t>
            </a: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id="{321F2A76-18B6-4D2A-9F77-0A50B816D2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333" y="900000"/>
            <a:ext cx="8805333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285750" indent="-285750"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ko-KR" altLang="en-US" sz="1800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원료에 관련 설명이 사실이더라도 소비자는 화장품</a:t>
            </a:r>
            <a:r>
              <a:rPr lang="en-US" altLang="ko-KR" sz="1800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800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완제품</a:t>
            </a:r>
            <a:r>
              <a:rPr lang="en-US" altLang="ko-KR" sz="1800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800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대한 효과로 오인할 수 있음</a:t>
            </a:r>
            <a:endParaRPr lang="en-US" altLang="ko-KR" sz="1800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5126" name="그룹 5">
            <a:extLst>
              <a:ext uri="{FF2B5EF4-FFF2-40B4-BE49-F238E27FC236}">
                <a16:creationId xmlns:a16="http://schemas.microsoft.com/office/drawing/2014/main" id="{1E15645F-E69E-5DE0-532C-E4D399A31A1C}"/>
              </a:ext>
            </a:extLst>
          </p:cNvPr>
          <p:cNvGrpSpPr>
            <a:grpSpLocks/>
          </p:cNvGrpSpPr>
          <p:nvPr/>
        </p:nvGrpSpPr>
        <p:grpSpPr bwMode="auto">
          <a:xfrm>
            <a:off x="695325" y="1547813"/>
            <a:ext cx="7753350" cy="4751387"/>
            <a:chOff x="50779" y="1371294"/>
            <a:chExt cx="8273644" cy="3455831"/>
          </a:xfrm>
        </p:grpSpPr>
        <p:pic>
          <p:nvPicPr>
            <p:cNvPr id="5128" name="Picture 3" descr="D:\Desktop\제목 없음1.jpg">
              <a:extLst>
                <a:ext uri="{FF2B5EF4-FFF2-40B4-BE49-F238E27FC236}">
                  <a16:creationId xmlns:a16="http://schemas.microsoft.com/office/drawing/2014/main" id="{C4BD1597-DC28-9C60-EC84-E28FF5E016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016" b="44472"/>
            <a:stretch>
              <a:fillRect/>
            </a:stretch>
          </p:blipFill>
          <p:spPr bwMode="auto">
            <a:xfrm>
              <a:off x="50779" y="1384479"/>
              <a:ext cx="8273644" cy="3442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E3C6E52A-B5F3-40E1-B7F9-5F3862E994A7}"/>
                </a:ext>
              </a:extLst>
            </p:cNvPr>
            <p:cNvSpPr/>
            <p:nvPr/>
          </p:nvSpPr>
          <p:spPr>
            <a:xfrm>
              <a:off x="1377205" y="1371294"/>
              <a:ext cx="1080791" cy="16395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sp>
        <p:nvSpPr>
          <p:cNvPr id="9" name="폭발 2 8">
            <a:extLst>
              <a:ext uri="{FF2B5EF4-FFF2-40B4-BE49-F238E27FC236}">
                <a16:creationId xmlns:a16="http://schemas.microsoft.com/office/drawing/2014/main" id="{2CAFFCB7-7705-49F8-B18C-18FBD7DB1D2E}"/>
              </a:ext>
            </a:extLst>
          </p:cNvPr>
          <p:cNvSpPr/>
          <p:nvPr/>
        </p:nvSpPr>
        <p:spPr>
          <a:xfrm>
            <a:off x="169863" y="1390650"/>
            <a:ext cx="1590675" cy="1322388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</a:t>
            </a:r>
            <a:endParaRPr lang="en-US" altLang="ko-KR" b="1" dirty="0">
              <a:solidFill>
                <a:srgbClr val="FFFF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사례</a:t>
            </a:r>
          </a:p>
        </p:txBody>
      </p:sp>
    </p:spTree>
    <p:extLst>
      <p:ext uri="{BB962C8B-B14F-4D97-AF65-F5344CB8AC3E}">
        <p14:creationId xmlns:p14="http://schemas.microsoft.com/office/powerpoint/2010/main" val="2683811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>
            <a:extLst>
              <a:ext uri="{FF2B5EF4-FFF2-40B4-BE49-F238E27FC236}">
                <a16:creationId xmlns:a16="http://schemas.microsoft.com/office/drawing/2014/main" id="{B36B7290-6677-002D-D0B0-9C760E517E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147" name="TextBox 2">
            <a:extLst>
              <a:ext uri="{FF2B5EF4-FFF2-40B4-BE49-F238E27FC236}">
                <a16:creationId xmlns:a16="http://schemas.microsoft.com/office/drawing/2014/main" id="{570353CB-BB2C-0705-9675-19F17816E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2D0884B4-B58E-4895-AC1A-6A875B43E562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22DB4CD2-44B1-4F82-89C5-F3823D7D37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부당한 표시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광고 판단 시 고려사항</a:t>
            </a: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id="{6D9BCFCA-A2FB-4C9D-8BAC-4C3EF875F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333" y="900000"/>
            <a:ext cx="8805333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285750" indent="-285750"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ko-KR" altLang="en-US" sz="1800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원료에 관련 설명이 사실이더라도 소비자는 화장품</a:t>
            </a:r>
            <a:r>
              <a:rPr lang="en-US" altLang="ko-KR" sz="1800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800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완제품</a:t>
            </a:r>
            <a:r>
              <a:rPr lang="en-US" altLang="ko-KR" sz="1800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800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대한 효과로 오인할 수 있음</a:t>
            </a:r>
            <a:endParaRPr lang="en-US" altLang="ko-KR" sz="1800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6150" name="그룹 9">
            <a:extLst>
              <a:ext uri="{FF2B5EF4-FFF2-40B4-BE49-F238E27FC236}">
                <a16:creationId xmlns:a16="http://schemas.microsoft.com/office/drawing/2014/main" id="{BC74FCB5-9A21-5277-E6B8-A10472ED25D6}"/>
              </a:ext>
            </a:extLst>
          </p:cNvPr>
          <p:cNvGrpSpPr>
            <a:grpSpLocks/>
          </p:cNvGrpSpPr>
          <p:nvPr/>
        </p:nvGrpSpPr>
        <p:grpSpPr bwMode="auto">
          <a:xfrm>
            <a:off x="1808163" y="1290638"/>
            <a:ext cx="5527675" cy="4746625"/>
            <a:chOff x="781952" y="2098572"/>
            <a:chExt cx="7606472" cy="3994724"/>
          </a:xfrm>
        </p:grpSpPr>
        <p:pic>
          <p:nvPicPr>
            <p:cNvPr id="6155" name="그림 10">
              <a:extLst>
                <a:ext uri="{FF2B5EF4-FFF2-40B4-BE49-F238E27FC236}">
                  <a16:creationId xmlns:a16="http://schemas.microsoft.com/office/drawing/2014/main" id="{7782EC86-4C73-341F-07E9-95B1AE9D4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261"/>
            <a:stretch>
              <a:fillRect/>
            </a:stretch>
          </p:blipFill>
          <p:spPr bwMode="auto">
            <a:xfrm>
              <a:off x="781952" y="2098572"/>
              <a:ext cx="7606472" cy="3994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08FC086A-3B08-46CF-AC8C-BA0823990951}"/>
                </a:ext>
              </a:extLst>
            </p:cNvPr>
            <p:cNvSpPr/>
            <p:nvPr/>
          </p:nvSpPr>
          <p:spPr>
            <a:xfrm>
              <a:off x="1618620" y="3429256"/>
              <a:ext cx="1395904" cy="5036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pic>
        <p:nvPicPr>
          <p:cNvPr id="6151" name="그림 2">
            <a:extLst>
              <a:ext uri="{FF2B5EF4-FFF2-40B4-BE49-F238E27FC236}">
                <a16:creationId xmlns:a16="http://schemas.microsoft.com/office/drawing/2014/main" id="{36F5B70F-C489-2712-7779-BABE283C1F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488" y="5994400"/>
            <a:ext cx="210502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5DAF02DF-F55C-43DA-B848-230023BC527B}"/>
              </a:ext>
            </a:extLst>
          </p:cNvPr>
          <p:cNvSpPr/>
          <p:nvPr/>
        </p:nvSpPr>
        <p:spPr>
          <a:xfrm>
            <a:off x="3646488" y="5994400"/>
            <a:ext cx="2105025" cy="3349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아래쪽 화살표 4">
            <a:extLst>
              <a:ext uri="{FF2B5EF4-FFF2-40B4-BE49-F238E27FC236}">
                <a16:creationId xmlns:a16="http://schemas.microsoft.com/office/drawing/2014/main" id="{8E777B3B-0AD5-4E9E-AFB4-DACF6057E49E}"/>
              </a:ext>
            </a:extLst>
          </p:cNvPr>
          <p:cNvSpPr/>
          <p:nvPr/>
        </p:nvSpPr>
        <p:spPr>
          <a:xfrm rot="5400000">
            <a:off x="5827712" y="5980113"/>
            <a:ext cx="271463" cy="300038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폭발 2 16">
            <a:extLst>
              <a:ext uri="{FF2B5EF4-FFF2-40B4-BE49-F238E27FC236}">
                <a16:creationId xmlns:a16="http://schemas.microsoft.com/office/drawing/2014/main" id="{FD857F49-1E52-4EA6-B006-7BC45DA5CB8E}"/>
              </a:ext>
            </a:extLst>
          </p:cNvPr>
          <p:cNvSpPr/>
          <p:nvPr/>
        </p:nvSpPr>
        <p:spPr>
          <a:xfrm>
            <a:off x="896938" y="1373188"/>
            <a:ext cx="1592262" cy="1322387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</a:t>
            </a:r>
            <a:endParaRPr lang="en-US" altLang="ko-KR" b="1" dirty="0">
              <a:solidFill>
                <a:srgbClr val="FFFF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사례</a:t>
            </a:r>
          </a:p>
        </p:txBody>
      </p:sp>
    </p:spTree>
    <p:extLst>
      <p:ext uri="{BB962C8B-B14F-4D97-AF65-F5344CB8AC3E}">
        <p14:creationId xmlns:p14="http://schemas.microsoft.com/office/powerpoint/2010/main" val="1299131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>
            <a:extLst>
              <a:ext uri="{FF2B5EF4-FFF2-40B4-BE49-F238E27FC236}">
                <a16:creationId xmlns:a16="http://schemas.microsoft.com/office/drawing/2014/main" id="{9989B96B-81DD-5F22-E94F-734D503582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195" name="TextBox 2">
            <a:extLst>
              <a:ext uri="{FF2B5EF4-FFF2-40B4-BE49-F238E27FC236}">
                <a16:creationId xmlns:a16="http://schemas.microsoft.com/office/drawing/2014/main" id="{2CF22ACB-5189-6BD0-C697-A45EFFE146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238B40BE-337D-461E-9E09-F3A9D8E4D5EC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8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3DBB89F1-5EF2-40C2-A035-D82F8CE715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 표시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광고 관리 지침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 err="1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제목명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8197" name="그림 4">
            <a:extLst>
              <a:ext uri="{FF2B5EF4-FFF2-40B4-BE49-F238E27FC236}">
                <a16:creationId xmlns:a16="http://schemas.microsoft.com/office/drawing/2014/main" id="{AD45CABC-9D2A-61B9-29C9-8A7BBDB89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3" y="1512888"/>
            <a:ext cx="8664575" cy="449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3FFBE783-B783-4EEB-A103-19F540D5EEE3}"/>
              </a:ext>
            </a:extLst>
          </p:cNvPr>
          <p:cNvSpPr/>
          <p:nvPr/>
        </p:nvSpPr>
        <p:spPr>
          <a:xfrm>
            <a:off x="965200" y="2547938"/>
            <a:ext cx="558800" cy="2968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593E913-30D3-40EF-8EFC-8BEEEF872332}"/>
              </a:ext>
            </a:extLst>
          </p:cNvPr>
          <p:cNvSpPr/>
          <p:nvPr/>
        </p:nvSpPr>
        <p:spPr>
          <a:xfrm>
            <a:off x="1963738" y="2819400"/>
            <a:ext cx="558800" cy="2619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B250FF9E-8B79-413E-9133-617031EFC714}"/>
              </a:ext>
            </a:extLst>
          </p:cNvPr>
          <p:cNvSpPr/>
          <p:nvPr/>
        </p:nvSpPr>
        <p:spPr>
          <a:xfrm>
            <a:off x="762000" y="3333750"/>
            <a:ext cx="693738" cy="263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B256855-29AE-49F8-AF01-9968AE716394}"/>
              </a:ext>
            </a:extLst>
          </p:cNvPr>
          <p:cNvSpPr/>
          <p:nvPr/>
        </p:nvSpPr>
        <p:spPr>
          <a:xfrm>
            <a:off x="1828800" y="3317875"/>
            <a:ext cx="693738" cy="2619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E5809575-8A47-4305-843E-E13DB485E3EE}"/>
              </a:ext>
            </a:extLst>
          </p:cNvPr>
          <p:cNvSpPr/>
          <p:nvPr/>
        </p:nvSpPr>
        <p:spPr>
          <a:xfrm>
            <a:off x="519113" y="2522538"/>
            <a:ext cx="217487" cy="2968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5DE4665-DA20-4144-8DD4-B173D9B7A77E}"/>
              </a:ext>
            </a:extLst>
          </p:cNvPr>
          <p:cNvSpPr/>
          <p:nvPr/>
        </p:nvSpPr>
        <p:spPr>
          <a:xfrm>
            <a:off x="5127625" y="1874838"/>
            <a:ext cx="617538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F45C5035-C5B3-4757-99EE-C8FF0F4AE44C}"/>
              </a:ext>
            </a:extLst>
          </p:cNvPr>
          <p:cNvSpPr/>
          <p:nvPr/>
        </p:nvSpPr>
        <p:spPr>
          <a:xfrm>
            <a:off x="5770563" y="1795463"/>
            <a:ext cx="3055937" cy="28733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320D716-2F92-4FDE-A66D-054964866B48}"/>
              </a:ext>
            </a:extLst>
          </p:cNvPr>
          <p:cNvSpPr/>
          <p:nvPr/>
        </p:nvSpPr>
        <p:spPr>
          <a:xfrm>
            <a:off x="5127625" y="2486025"/>
            <a:ext cx="617538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E763D27D-1B8C-43B6-9114-59C28A307CC1}"/>
              </a:ext>
            </a:extLst>
          </p:cNvPr>
          <p:cNvSpPr/>
          <p:nvPr/>
        </p:nvSpPr>
        <p:spPr>
          <a:xfrm>
            <a:off x="7358063" y="2486025"/>
            <a:ext cx="1455737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C3512E6C-E777-4F6D-838E-DB93D31152CF}"/>
              </a:ext>
            </a:extLst>
          </p:cNvPr>
          <p:cNvSpPr/>
          <p:nvPr/>
        </p:nvSpPr>
        <p:spPr>
          <a:xfrm>
            <a:off x="5275263" y="3005138"/>
            <a:ext cx="617537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7" name="폭발 2 6">
            <a:extLst>
              <a:ext uri="{FF2B5EF4-FFF2-40B4-BE49-F238E27FC236}">
                <a16:creationId xmlns:a16="http://schemas.microsoft.com/office/drawing/2014/main" id="{314EDE9A-C405-4539-8A4F-E99E27B332FC}"/>
              </a:ext>
            </a:extLst>
          </p:cNvPr>
          <p:cNvSpPr/>
          <p:nvPr/>
        </p:nvSpPr>
        <p:spPr>
          <a:xfrm>
            <a:off x="50800" y="928688"/>
            <a:ext cx="1592263" cy="1323975"/>
          </a:xfrm>
          <a:prstGeom prst="irregularSeal2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위반</a:t>
            </a:r>
            <a:endParaRPr lang="en-US" altLang="ko-KR" b="1" dirty="0">
              <a:solidFill>
                <a:srgbClr val="FFFF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>
              <a:defRPr/>
            </a:pPr>
            <a:r>
              <a:rPr lang="ko-KR" altLang="en-US" b="1" dirty="0">
                <a:solidFill>
                  <a:srgbClr val="FFFF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사례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>
            <a:extLst>
              <a:ext uri="{FF2B5EF4-FFF2-40B4-BE49-F238E27FC236}">
                <a16:creationId xmlns:a16="http://schemas.microsoft.com/office/drawing/2014/main" id="{67933206-E49C-C7FA-88CE-D84C52F30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616700"/>
            <a:ext cx="9144000" cy="241300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219" name="TextBox 2">
            <a:extLst>
              <a:ext uri="{FF2B5EF4-FFF2-40B4-BE49-F238E27FC236}">
                <a16:creationId xmlns:a16="http://schemas.microsoft.com/office/drawing/2014/main" id="{326C2D94-18EE-F6CB-83F1-DAA224F3B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9663" y="6596063"/>
            <a:ext cx="4143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fld id="{5C5ED3EB-03E5-48BA-9435-818096800465}" type="slidenum">
              <a:rPr lang="ko-KR" altLang="en-US" sz="110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Arial" panose="020B0604020202020204" pitchFamily="34" charset="0"/>
              </a:rPr>
              <a:pPr algn="r" latinLnBrk="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9</a:t>
            </a:fld>
            <a:endParaRPr lang="ko-KR" altLang="en-US" sz="110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95D06A03-D8BD-494B-B6BD-E08FFE2FB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11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lIns="108000" tIns="108000" rIns="108000" bIns="108000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latinLnBrk="0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부당광고 적발 사례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여성청결제</a:t>
            </a:r>
            <a:r>
              <a:rPr lang="en-US" altLang="ko-KR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3200" b="1" dirty="0">
              <a:solidFill>
                <a:schemeClr val="accent5">
                  <a:lumMod val="20000"/>
                  <a:lumOff val="8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7ECBA693-BA33-4429-87E5-6FE52624B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900000"/>
            <a:ext cx="8737599" cy="426687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285750" indent="-285750"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ko-KR" altLang="en-US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여성청결제</a:t>
            </a:r>
            <a:r>
              <a:rPr lang="en-US" altLang="ko-KR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외음부세정제</a:t>
            </a:r>
            <a:r>
              <a:rPr lang="en-US" altLang="ko-KR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표방하는</a:t>
            </a:r>
            <a:r>
              <a:rPr lang="en-US" altLang="ko-KR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화장품은 외음부의 세정 목적으로만 사용 가능</a:t>
            </a:r>
            <a:endParaRPr lang="en-US" altLang="ko-KR" sz="1800" b="1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00206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ko-KR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★</a:t>
            </a:r>
            <a:r>
              <a:rPr lang="ko-KR" altLang="en-US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질 내에 사용하도록 </a:t>
            </a:r>
            <a:r>
              <a:rPr lang="ko-KR" altLang="en-US" sz="1800" b="1" spc="-100" dirty="0" err="1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안내</a:t>
            </a:r>
            <a:r>
              <a:rPr lang="ko-KR" altLang="en-US" sz="1800" b="1" spc="-100" dirty="0" err="1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맑은 고딕" panose="020B0503020000020004" pitchFamily="50" charset="-127"/>
              </a:rPr>
              <a:t>〮유도하거나</a:t>
            </a:r>
            <a:r>
              <a:rPr lang="en-US" altLang="ko-KR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맑은 고딕" panose="020B0503020000020004" pitchFamily="50" charset="-127"/>
              </a:rPr>
              <a:t>,</a:t>
            </a:r>
            <a:r>
              <a:rPr lang="ko-KR" altLang="en-US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맑은 고딕" panose="020B0503020000020004" pitchFamily="50" charset="-127"/>
              </a:rPr>
              <a:t> 의약품의 </a:t>
            </a:r>
            <a:r>
              <a:rPr lang="ko-KR" altLang="en-US" sz="1800" b="1" spc="-100" dirty="0" err="1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맑은 고딕" panose="020B0503020000020004" pitchFamily="50" charset="-127"/>
              </a:rPr>
              <a:t>효능〮효과를</a:t>
            </a:r>
            <a:r>
              <a:rPr lang="ko-KR" altLang="en-US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맑은 고딕" panose="020B0503020000020004" pitchFamily="50" charset="-127"/>
              </a:rPr>
              <a:t> 표방한 </a:t>
            </a:r>
            <a:r>
              <a:rPr lang="ko-KR" altLang="en-US" sz="1800" b="1" spc="-100" dirty="0" err="1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맑은 고딕" panose="020B0503020000020004" pitchFamily="50" charset="-127"/>
              </a:rPr>
              <a:t>표시〮광고</a:t>
            </a:r>
            <a:r>
              <a:rPr lang="ko-KR" altLang="en-US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맑은 고딕" panose="020B0503020000020004" pitchFamily="50" charset="-127"/>
              </a:rPr>
              <a:t> 금지</a:t>
            </a:r>
            <a:endParaRPr lang="en-US" altLang="ko-KR" sz="1800" b="1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002060"/>
              </a:solidFill>
              <a:latin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ko-KR" sz="1000" b="1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002060"/>
              </a:solidFill>
              <a:latin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ko-KR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맑은 고딕" panose="020B0503020000020004" pitchFamily="50" charset="-127"/>
              </a:rPr>
              <a:t>                              &lt; </a:t>
            </a:r>
            <a:r>
              <a:rPr lang="ko-KR" altLang="en-US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맑은 고딕" panose="020B0503020000020004" pitchFamily="50" charset="-127"/>
              </a:rPr>
              <a:t>사용부위 및 사용목적에 따른 제품 구분</a:t>
            </a:r>
            <a:r>
              <a:rPr lang="en-US" altLang="ko-KR" sz="1800" b="1" spc="-100" dirty="0">
                <a:ln>
                  <a:solidFill>
                    <a:schemeClr val="accent1">
                      <a:shade val="95000"/>
                      <a:satMod val="105000"/>
                      <a:alpha val="0"/>
                    </a:schemeClr>
                  </a:solidFill>
                </a:ln>
                <a:solidFill>
                  <a:srgbClr val="002060"/>
                </a:solidFill>
                <a:latin typeface="맑은 고딕" panose="020B0503020000020004" pitchFamily="50" charset="-127"/>
              </a:rPr>
              <a:t> &gt;</a:t>
            </a: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ko-KR" sz="1800" b="1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002060"/>
              </a:solidFill>
              <a:latin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ko-KR" sz="1800" b="1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002060"/>
              </a:solidFill>
              <a:latin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ko-KR" sz="1800" b="1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002060"/>
              </a:solidFill>
              <a:latin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ko-KR" sz="1800" b="1" spc="-100" dirty="0">
              <a:ln>
                <a:solidFill>
                  <a:schemeClr val="accent1">
                    <a:shade val="95000"/>
                    <a:satMod val="105000"/>
                    <a:alpha val="0"/>
                  </a:schemeClr>
                </a:solidFill>
              </a:ln>
              <a:solidFill>
                <a:srgbClr val="002060"/>
              </a:solidFill>
              <a:latin typeface="맑은 고딕" panose="020B0503020000020004" pitchFamily="50" charset="-127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FCEA5E71-F683-41EA-8633-FA81FD4A0DE0}"/>
              </a:ext>
            </a:extLst>
          </p:cNvPr>
          <p:cNvGraphicFramePr>
            <a:graphicFrameLocks noGrp="1"/>
          </p:cNvGraphicFramePr>
          <p:nvPr/>
        </p:nvGraphicFramePr>
        <p:xfrm>
          <a:off x="769938" y="2921000"/>
          <a:ext cx="7645400" cy="3028950"/>
        </p:xfrm>
        <a:graphic>
          <a:graphicData uri="http://schemas.openxmlformats.org/drawingml/2006/table">
            <a:tbl>
              <a:tblPr/>
              <a:tblGrid>
                <a:gridCol w="1613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4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5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517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253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의약품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의료기기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질 </a:t>
                      </a:r>
                      <a:r>
                        <a:rPr lang="ko-KR" altLang="en-US" sz="1100" b="1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세정기</a:t>
                      </a: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화장품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외음부 세정제</a:t>
                      </a: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27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 부위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질 내부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외음부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질 내부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외음부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585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사용목적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성능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100" kern="0" spc="-7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효능</a:t>
                      </a:r>
                      <a:r>
                        <a:rPr lang="ko-KR" altLang="en-US" sz="1100" kern="0" spc="-7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･</a:t>
                      </a:r>
                      <a:r>
                        <a:rPr lang="ko-KR" altLang="en-US" sz="1100" kern="0" spc="-7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효과</a:t>
                      </a:r>
                      <a:r>
                        <a:rPr lang="ko-KR" altLang="en-US" sz="1100" kern="0" spc="-7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등</a:t>
                      </a:r>
                      <a:r>
                        <a:rPr lang="en-US" altLang="ko-KR" sz="1100" kern="0" spc="-7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질염 등 질병의 치료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경감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처치 등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질 세정</a:t>
                      </a:r>
                      <a:endParaRPr lang="ko-KR" altLang="en-US" sz="1400" b="1" kern="0" spc="0" dirty="0">
                        <a:solidFill>
                          <a:schemeClr val="tx1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외음부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세정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52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7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식약처 심사 여부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품질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안전성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유효성 등 심사하여 허가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식약처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심사대상 아님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9" marB="1790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246" name="Rectangle 1">
            <a:extLst>
              <a:ext uri="{FF2B5EF4-FFF2-40B4-BE49-F238E27FC236}">
                <a16:creationId xmlns:a16="http://schemas.microsoft.com/office/drawing/2014/main" id="{6B39C458-5207-321F-B79A-B8F59378EA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525" y="3305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atinLnBrk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2697</TotalTime>
  <Words>823</Words>
  <Application>Microsoft Office PowerPoint</Application>
  <PresentationFormat>화면 슬라이드 쇼(4:3)</PresentationFormat>
  <Paragraphs>165</Paragraphs>
  <Slides>28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9" baseType="lpstr">
      <vt:lpstr>궁서</vt:lpstr>
      <vt:lpstr>나눔고딕</vt:lpstr>
      <vt:lpstr>맑은 고딕</vt:lpstr>
      <vt:lpstr>바탕</vt:lpstr>
      <vt:lpstr>함초롬바탕</vt:lpstr>
      <vt:lpstr>휴먼모음T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MFDS</dc:creator>
  <cp:lastModifiedBy>Administrator</cp:lastModifiedBy>
  <cp:revision>214</cp:revision>
  <cp:lastPrinted>2024-10-25T07:02:17Z</cp:lastPrinted>
  <dcterms:created xsi:type="dcterms:W3CDTF">2023-05-31T09:12:50Z</dcterms:created>
  <dcterms:modified xsi:type="dcterms:W3CDTF">2026-03-04T08:57:38Z</dcterms:modified>
</cp:coreProperties>
</file>