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354" r:id="rId3"/>
    <p:sldId id="304" r:id="rId4"/>
    <p:sldId id="305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37" r:id="rId13"/>
    <p:sldId id="414" r:id="rId14"/>
    <p:sldId id="415" r:id="rId15"/>
    <p:sldId id="416" r:id="rId16"/>
    <p:sldId id="1192" r:id="rId17"/>
  </p:sldIdLst>
  <p:sldSz cx="9144000" cy="6858000" type="screen4x3"/>
  <p:notesSz cx="6735763" cy="9866313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4" autoAdjust="0"/>
    <p:restoredTop sz="96336" autoAdjust="0"/>
  </p:normalViewPr>
  <p:slideViewPr>
    <p:cSldViewPr snapToGrid="0" showGuides="1">
      <p:cViewPr varScale="1">
        <p:scale>
          <a:sx n="106" d="100"/>
          <a:sy n="106" d="100"/>
        </p:scale>
        <p:origin x="20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15A3EBB7-0E2D-400E-82C6-CA0F660009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15E7B0E-AFDB-45CC-9C5B-59F343E96FA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1EF8984-78DC-411A-A536-02ED1673D9BB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7DAAB251-19AF-47B1-8D32-54272F97F0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D41B9CC7-474A-46EC-8463-D2EE2CBEF5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/>
              <a:t>마스터 텍스트 스타일 편집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2802AF-A9F3-4AFE-81B8-CB429CD8BE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09945A6-D3DF-4AC7-ABE2-D5188C7FED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2F20AC6-E2EE-49DC-A885-71AA220F3D97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82C46-C303-49A6-8D11-84AB23893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D7EF6-0E63-4D1B-856B-CBFD0FE78342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A531C-8EE9-434F-AAC5-536A13D58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6672E-FCF8-4A5B-BED6-30059407C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D04EC-117C-42BD-8983-E82F996726F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720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B962F-DC23-4935-ADB1-B74F8A15B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025E-9703-470A-BD3A-772B80F59774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3D7A9-E857-4936-8AEF-85D774E3A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1424C-9CC5-4364-A7C8-94527CE99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62DF2-F96A-4E86-AE9E-D1023F547DC0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0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ED98B-BBB2-49AD-A3EE-4DD2CC3D2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4934B-936C-4CF3-A2EB-B271FB2B0A53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EB6DD-E2BF-49F9-A23E-FBF254FF5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AD3EC-8CF6-46FC-893F-E3447FF69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8B178-D8ED-41B7-8CA3-BAE37EF75D9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382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BDE93-801C-4D81-9D42-7AFD305BD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E915D-6395-4AAE-89B8-781172911E43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29D7ED-53B4-4C84-852D-BBD73F8A4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8BEA5-56B9-40F5-988F-D8F3C668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D84B4-D1F9-45B1-8565-AB6D4B1B6E81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5213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0F045-D154-4097-8866-072CBD1F6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79D17-A5A9-4093-84EB-783158222D48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46867-532E-4FB2-906E-F9716BD31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22FA8-1ADA-4DDC-BC26-EB4E3CC97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71376-B00D-419F-9723-3D30F386E53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501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04A2CC-900B-4786-81EE-558C74245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91726-F9BB-4708-B7CD-E28D5D9FAA11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47A39C-8EF2-4CA0-BC69-3504A7BFE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11223D-34B5-48A8-9BC2-151E2B3CF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AFDFA-D8E3-4355-86E4-B578F3DF64C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257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C0221E8-C055-492D-A603-2A0D46347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FC05D-ED2D-4664-9075-B553506DE83C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EC62D08-EDD1-4C4D-9DE6-F1A5E94EF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09E52D0-1A85-4EF3-BAF0-DBCFC741D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C46E8-3939-46E8-A854-2C232C470B3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0533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391805A-E6D3-4007-87AD-610A41D2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556F-FDBF-4699-B7A5-E48F59226158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8D072A9-557D-459A-8224-272054449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5A5D8A6-D994-4B4D-8565-A3F829129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990CA-854E-4AF1-B7AB-EEB906DBEB6A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48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E49ADEA-122E-4159-8D15-2D3639075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F07EC-915B-4443-AAF0-24C0B513FA71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17BFB2B-3676-4F13-94C6-188117E65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057795D-1DAB-4031-8036-D8476C66F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3F171-9081-439A-8A37-3DFAE823CCC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978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779EEF-41FC-428D-A99B-FAD26DD0E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7E0B7-21FD-439A-9C49-DC0CC020A244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A062FC5-9F8A-428E-9116-0C9DD2D4E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305045-370D-4DFB-A4DE-22BEA6AD7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ADB66-8C9E-4001-94FE-06E92C6FA9F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655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0E7C8F-5B6A-4CFC-9B35-CAAE49452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1842C-CC16-47E7-97D9-A046D513085D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9D8B0F-FAF9-4378-8F04-C3B3B04AA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D51771-CCF3-465B-8862-F56A84CF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8764E-3B58-4685-A262-B409D081C586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001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7FB9571-7FF7-4BC1-BBA5-37B91EB87BF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528BD91-D128-44A1-930C-8233F0833B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75AE9-F179-46B4-BED5-25756CBC31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926822-5A03-4B01-A3F0-3FF616986149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56B6E-6E42-4B8E-8C9E-82AC1C75D3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8E6C5-5A15-4F67-9C80-224909460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83C5A48-4E69-458F-803B-7E614BE88530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>
            <a:extLst>
              <a:ext uri="{FF2B5EF4-FFF2-40B4-BE49-F238E27FC236}">
                <a16:creationId xmlns:a16="http://schemas.microsoft.com/office/drawing/2014/main" id="{10E4350F-804C-4B5B-B810-75ABDD59C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96611"/>
            <a:ext cx="9144000" cy="2790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&lt;2026</a:t>
            </a:r>
            <a:r>
              <a:rPr lang="ko-KR" altLang="en-US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 화장품 정책설명회</a:t>
            </a: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  <a:p>
            <a:pPr algn="ctr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400" b="1" spc="-1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</a:t>
            </a:r>
            <a:r>
              <a:rPr lang="ko-KR" altLang="en-US" sz="3400" b="1" spc="-100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</a:t>
            </a:r>
            <a:r>
              <a:rPr lang="ko-KR" altLang="en-US" sz="3400" b="1" spc="-100" dirty="0" err="1">
                <a:solidFill>
                  <a:srgbClr val="002060"/>
                </a:solidFill>
                <a:latin typeface="맑은 고딕" panose="020B0503020000020004" pitchFamily="50" charset="-127"/>
              </a:rPr>
              <a:t>〮유통관리</a:t>
            </a:r>
            <a:r>
              <a:rPr lang="ko-KR" altLang="en-US" sz="3400" b="1" spc="-100" dirty="0">
                <a:solidFill>
                  <a:srgbClr val="002060"/>
                </a:solidFill>
                <a:latin typeface="맑은 고딕" panose="020B0503020000020004" pitchFamily="50" charset="-127"/>
              </a:rPr>
              <a:t> 기본계획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22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식품의약품안전처 화장품정책과</a:t>
            </a:r>
            <a:endParaRPr lang="en-US" altLang="ko-KR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ko-KR" sz="22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2026. 3. </a:t>
            </a:r>
            <a:endParaRPr lang="ko-KR" altLang="en-US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C7F1A29B-19F7-4B9A-80D5-1463672AC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291" name="TextBox 2">
            <a:extLst>
              <a:ext uri="{FF2B5EF4-FFF2-40B4-BE49-F238E27FC236}">
                <a16:creationId xmlns:a16="http://schemas.microsoft.com/office/drawing/2014/main" id="{A0FED909-EFDC-4B26-8B84-B60F579A7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76476C1C-BF2E-4D6E-8783-965E2F61066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C62F0416-0F4D-44C8-90CB-638AB887D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4E85B38E-9D2D-476A-ADF1-E5B3CD7EC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1162050"/>
            <a:ext cx="8556625" cy="4198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다음 사항에 해당하는 맞춤형화장품판매업자의 변경신고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맞춤형화장품판매업자의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법인인 경우 대표자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맞춤형화장품판매업자의 상호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법인은 법인의 명칭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맞춤형화장품판매업소의 소재지 변경 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맞춤형화장품조제관리사의 변경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 유형 변경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원료 적정 사용 여부</a:t>
            </a:r>
          </a:p>
          <a:p>
            <a:pPr marL="417910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맞춤형화장품에 사용할 수 없는 원료의 사용 여부</a:t>
            </a:r>
          </a:p>
          <a:p>
            <a:pPr marL="417910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 부적합 원료의 사용 여부</a:t>
            </a:r>
          </a:p>
          <a:p>
            <a:pPr marL="417910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사용기한 또는 개봉 후 사용기간이 지난 내용물 또는 원료 사용 여부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8A18A6DE-F8E7-4221-8C29-9894F6623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315" name="TextBox 2">
            <a:extLst>
              <a:ext uri="{FF2B5EF4-FFF2-40B4-BE49-F238E27FC236}">
                <a16:creationId xmlns:a16="http://schemas.microsoft.com/office/drawing/2014/main" id="{36E8F001-E8C5-4DD9-9890-8B8B7E6BE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1B07AFF-162D-46EF-8BAB-5911987D2946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E6267-FBEE-404A-AF05-B3AA64C09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BC318305-C861-4060-8661-CE879DBA6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560513"/>
            <a:ext cx="8556625" cy="3367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⑥ 맞춤형화장품조제관리사 근무 상황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맞춤형화장품조제관리사 외 인원의 혼합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․</a:t>
            </a:r>
            <a:r>
              <a:rPr lang="ko-KR" altLang="en-US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소분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⑦ 기타 점검사항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행정처분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각종 행정지시사항 및 부작용 보고 등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심사를 받지 않거나 미 보고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거짓 보고한 기능성화장품의 판매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맞춤형화장품에 사용된 모든 원료 목록 보고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이행 여부</a:t>
            </a:r>
            <a:endParaRPr lang="en-US" altLang="ko-KR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기타 화장품 법령 등 관련 규정 준수여부 등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>
            <a:extLst>
              <a:ext uri="{FF2B5EF4-FFF2-40B4-BE49-F238E27FC236}">
                <a16:creationId xmlns:a16="http://schemas.microsoft.com/office/drawing/2014/main" id="{98F263D1-7BA0-40FA-9354-FC6EAE1FA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339" name="TextBox 2">
            <a:extLst>
              <a:ext uri="{FF2B5EF4-FFF2-40B4-BE49-F238E27FC236}">
                <a16:creationId xmlns:a16="http://schemas.microsoft.com/office/drawing/2014/main" id="{73C28C0C-E5A2-4636-8883-9F03F863A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DA56F27-3919-42A3-9574-BF08FB931B48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1E873F7C-8868-41E6-927A-CE7DFEFCA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오프 연계 부당광고 기획 감시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8683AFF5-87A7-47D4-83AF-5D081B18D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01" y="900000"/>
            <a:ext cx="8439066" cy="258384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사각지대 등 주제 선정을 통해 사전 계획에 따라 온라인 점검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오프라인 점검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연계를 통해 예방적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효율적 부당광고 감시 체계 마련</a:t>
            </a: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541338" indent="-2698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719138" algn="l"/>
              </a:tabLst>
              <a:defRPr/>
            </a:pP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주제 선정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사각지대 분야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수시 보도자료 모니터링 등을 통해 국회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언론 등 외부 지적에 선제적으로 대응할 수 있는 주제 선정</a:t>
            </a:r>
          </a:p>
          <a:p>
            <a:pPr marL="541338" indent="-2698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719138" algn="l"/>
              </a:tabLst>
              <a:defRPr/>
            </a:pP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점검 주기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 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분기별 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 이상</a:t>
            </a:r>
          </a:p>
          <a:p>
            <a:pPr marL="541338" indent="-269875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tabLst>
                <a:tab pos="719138" algn="l"/>
              </a:tabLst>
              <a:defRPr/>
            </a:pP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감시 체계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: ON(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온라인 모니터링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)→OFF(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책임판매업자 현장점검</a:t>
            </a:r>
            <a:r>
              <a:rPr lang="en-US" altLang="ko-KR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연계</a:t>
            </a:r>
            <a:endParaRPr lang="en-US" altLang="ko-KR" sz="16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4342" name="그림 2">
            <a:extLst>
              <a:ext uri="{FF2B5EF4-FFF2-40B4-BE49-F238E27FC236}">
                <a16:creationId xmlns:a16="http://schemas.microsoft.com/office/drawing/2014/main" id="{7A288485-6411-47F3-B0AE-275596DEB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4067175"/>
            <a:ext cx="751840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9F262C-1D12-492D-B3E1-56A0394C8FEA}"/>
              </a:ext>
            </a:extLst>
          </p:cNvPr>
          <p:cNvSpPr txBox="1"/>
          <p:nvPr/>
        </p:nvSpPr>
        <p:spPr>
          <a:xfrm>
            <a:off x="258762" y="1474834"/>
            <a:ext cx="8626475" cy="38077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2700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화장품 표시광고 정부 및 민간 기관 </a:t>
            </a:r>
            <a:r>
              <a:rPr lang="en-US" altLang="ko-KR" sz="2700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MOU </a:t>
            </a:r>
            <a:r>
              <a:rPr lang="ko-KR" altLang="en-US" sz="2700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체결</a:t>
            </a:r>
            <a:r>
              <a:rPr lang="en-US" altLang="ko-KR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(‘24.6</a:t>
            </a:r>
            <a:r>
              <a:rPr lang="ko-KR" altLang="en-US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월</a:t>
            </a:r>
            <a:r>
              <a:rPr lang="en-US" altLang="ko-KR" b="1" dirty="0">
                <a:solidFill>
                  <a:srgbClr val="0C3664"/>
                </a:solidFill>
                <a:latin typeface="맑은 고딕"/>
                <a:ea typeface="Noto Sans CJK KR Medium" panose="020B0600000000000000" pitchFamily="34" charset="-127"/>
              </a:rPr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* </a:t>
            </a:r>
            <a:r>
              <a:rPr lang="ko-KR" altLang="en-US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업무협약기관 </a:t>
            </a: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식약처</a:t>
            </a: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대한화장품협회</a:t>
            </a: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한국인체적용시험기관협의회</a:t>
            </a:r>
            <a:endParaRPr lang="en-US" altLang="ko-KR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449263" indent="-271463">
              <a:lnSpc>
                <a:spcPct val="130000"/>
              </a:lnSpc>
              <a:buFont typeface="나눔고딕" panose="020D0604000000000000" pitchFamily="50" charset="-127"/>
              <a:buChar char="-"/>
              <a:defRPr/>
            </a:pPr>
            <a:endParaRPr lang="en-US" altLang="ko-KR" sz="1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449263" indent="-271463">
              <a:lnSpc>
                <a:spcPct val="130000"/>
              </a:lnSpc>
              <a:buFont typeface="나눔고딕" panose="020D0604000000000000" pitchFamily="50" charset="-127"/>
              <a:buChar char="-"/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대한화장품협회의 광고 사전자문 결과 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적합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판정을 받은 광고 내용이  위반으로 판단될 경우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화장품 영업자에 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차로 시정조치 기회 부여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520700" indent="-342900">
              <a:lnSpc>
                <a:spcPct val="130000"/>
              </a:lnSpc>
              <a:buFont typeface="Wingdings" panose="05000000000000000000" pitchFamily="2" charset="2"/>
              <a:buChar char="v"/>
              <a:defRPr/>
            </a:pPr>
            <a:r>
              <a:rPr lang="ko-KR" altLang="en-US" sz="16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 지침에 따라 시정조치 시</a:t>
            </a:r>
            <a:r>
              <a:rPr lang="en-US" altLang="ko-KR" sz="16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해당 업체에게 시정조치 사실을 공문으로 별도 통보</a:t>
            </a:r>
            <a:endParaRPr lang="en-US" altLang="ko-KR" sz="16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520700" indent="-342900">
              <a:lnSpc>
                <a:spcPct val="130000"/>
              </a:lnSpc>
              <a:buFont typeface="Wingdings" panose="05000000000000000000" pitchFamily="2" charset="2"/>
              <a:buChar char="v"/>
              <a:defRPr/>
            </a:pPr>
            <a:endParaRPr lang="en-US" altLang="ko-KR" sz="8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449263" indent="-271463">
              <a:lnSpc>
                <a:spcPct val="130000"/>
              </a:lnSpc>
              <a:buFont typeface="나눔고딕" panose="020D0604000000000000" pitchFamily="50" charset="-127"/>
              <a:buChar char="-"/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대한화장품협회의 광고 사전자문 및 모니터링 과정에서 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한국인체적용시험기관협의회에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실증을 요청하여 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적합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 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판정을 받은 광고 내용은 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식약처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실증 대상에서 제외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46A0CBFB-226C-4DC0-9524-683DD0DCB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표시광고 민간의 자발적 관리체계 지원</a:t>
            </a:r>
          </a:p>
        </p:txBody>
      </p:sp>
      <p:sp>
        <p:nvSpPr>
          <p:cNvPr id="15364" name="TextBox 1">
            <a:extLst>
              <a:ext uri="{FF2B5EF4-FFF2-40B4-BE49-F238E27FC236}">
                <a16:creationId xmlns:a16="http://schemas.microsoft.com/office/drawing/2014/main" id="{2D32DF63-04F8-4B92-801E-F304022E1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365" name="TextBox 2">
            <a:extLst>
              <a:ext uri="{FF2B5EF4-FFF2-40B4-BE49-F238E27FC236}">
                <a16:creationId xmlns:a16="http://schemas.microsoft.com/office/drawing/2014/main" id="{F974B17A-F191-4C81-93AF-5A2012DA9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75033EC2-7A38-46E3-91AD-8B0E862D9CE9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0">
            <a:extLst>
              <a:ext uri="{FF2B5EF4-FFF2-40B4-BE49-F238E27FC236}">
                <a16:creationId xmlns:a16="http://schemas.microsoft.com/office/drawing/2014/main" id="{8C375948-D44F-4985-885E-75F02A3C2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21" t="13686" r="5537" b="25307"/>
          <a:stretch>
            <a:fillRect/>
          </a:stretch>
        </p:blipFill>
        <p:spPr bwMode="auto">
          <a:xfrm>
            <a:off x="234950" y="1700041"/>
            <a:ext cx="8670925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6">
            <a:extLst>
              <a:ext uri="{FF2B5EF4-FFF2-40B4-BE49-F238E27FC236}">
                <a16:creationId xmlns:a16="http://schemas.microsoft.com/office/drawing/2014/main" id="{800517EB-3C52-44AE-9B47-40904F1EC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1231900"/>
            <a:ext cx="21097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2000" b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 </a:t>
            </a:r>
            <a:r>
              <a:rPr lang="ko-KR" altLang="en-US" sz="2000" b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업무 흐름도 </a:t>
            </a:r>
            <a:r>
              <a:rPr lang="en-US" altLang="ko-KR" sz="2000" b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9FCBEC40-DF2F-44CA-9124-DD6FB6441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표시광고 민간의 자발적 관리체계 지원</a:t>
            </a:r>
          </a:p>
        </p:txBody>
      </p:sp>
      <p:sp>
        <p:nvSpPr>
          <p:cNvPr id="16389" name="TextBox 1">
            <a:extLst>
              <a:ext uri="{FF2B5EF4-FFF2-40B4-BE49-F238E27FC236}">
                <a16:creationId xmlns:a16="http://schemas.microsoft.com/office/drawing/2014/main" id="{347C0A59-B2A3-4159-BD56-36B28B1E5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90" name="TextBox 2">
            <a:extLst>
              <a:ext uri="{FF2B5EF4-FFF2-40B4-BE49-F238E27FC236}">
                <a16:creationId xmlns:a16="http://schemas.microsoft.com/office/drawing/2014/main" id="{EED0656F-8625-4851-B1AA-B873238B4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73C06184-8057-4BAA-B221-ED5D304373F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>
            <a:extLst>
              <a:ext uri="{FF2B5EF4-FFF2-40B4-BE49-F238E27FC236}">
                <a16:creationId xmlns:a16="http://schemas.microsoft.com/office/drawing/2014/main" id="{9FCBEC40-DF2F-44CA-9124-DD6FB6441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055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2026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 화장품 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표시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감시 관련사항</a:t>
            </a:r>
            <a:endParaRPr lang="en-US" altLang="ko-KR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89" name="TextBox 1">
            <a:extLst>
              <a:ext uri="{FF2B5EF4-FFF2-40B4-BE49-F238E27FC236}">
                <a16:creationId xmlns:a16="http://schemas.microsoft.com/office/drawing/2014/main" id="{347C0A59-B2A3-4159-BD56-36B28B1E5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90" name="TextBox 2">
            <a:extLst>
              <a:ext uri="{FF2B5EF4-FFF2-40B4-BE49-F238E27FC236}">
                <a16:creationId xmlns:a16="http://schemas.microsoft.com/office/drawing/2014/main" id="{EED0656F-8625-4851-B1AA-B873238B4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73C06184-8057-4BAA-B221-ED5D304373F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39685C-CA01-D4F0-EB85-CB96C2A1EBEC}"/>
              </a:ext>
            </a:extLst>
          </p:cNvPr>
          <p:cNvSpPr txBox="1"/>
          <p:nvPr/>
        </p:nvSpPr>
        <p:spPr>
          <a:xfrm>
            <a:off x="258763" y="1546932"/>
            <a:ext cx="8626475" cy="848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20700" indent="-342900">
              <a:lnSpc>
                <a:spcPct val="13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특별</a:t>
            </a:r>
            <a:r>
              <a:rPr lang="ko-KR" altLang="en-US" sz="20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기획감시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부당광고 재발 방지를 위해 다빈도 적발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책임판매업자를 현장점검 대상으로 선정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중점관리 추진 예정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A77262-33B6-A069-0DA8-D930F342B496}"/>
              </a:ext>
            </a:extLst>
          </p:cNvPr>
          <p:cNvSpPr txBox="1"/>
          <p:nvPr/>
        </p:nvSpPr>
        <p:spPr>
          <a:xfrm>
            <a:off x="258763" y="3199627"/>
            <a:ext cx="8626475" cy="2048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20700" indent="-342900">
              <a:lnSpc>
                <a:spcPct val="130000"/>
              </a:lnSpc>
              <a:buFont typeface="Wingdings" panose="05000000000000000000" pitchFamily="2" charset="2"/>
              <a:buChar char="v"/>
              <a:defRPr/>
            </a:pP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품질감시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수거</a:t>
            </a:r>
            <a:r>
              <a:rPr lang="ko-KR" altLang="en-US" sz="20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</a:t>
            </a:r>
            <a:r>
              <a:rPr lang="ko-KR" altLang="en-US" sz="2000" b="1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검사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대상 품목 추가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신규</a:t>
            </a: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177800">
              <a:lnSpc>
                <a:spcPct val="130000"/>
              </a:lnSpc>
              <a:defRPr/>
            </a:pPr>
            <a:r>
              <a:rPr lang="en-US" altLang="ko-KR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</a:t>
            </a:r>
            <a:r>
              <a:rPr lang="ko-KR" altLang="en-US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「수입화장품 품질검사 면제에 관한 </a:t>
            </a:r>
            <a:r>
              <a:rPr lang="ko-KR" altLang="en-US" sz="20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규정」에</a:t>
            </a:r>
            <a:r>
              <a:rPr lang="ko-KR" altLang="en-US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따른 </a:t>
            </a:r>
            <a:r>
              <a:rPr lang="ko-KR" altLang="en-US" sz="20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품질검사 면제 대상 수입화장품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77800">
              <a:lnSpc>
                <a:spcPct val="130000"/>
              </a:lnSpc>
              <a:defRPr/>
            </a:pPr>
            <a:r>
              <a:rPr lang="en-US" altLang="ko-KR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② </a:t>
            </a:r>
            <a:r>
              <a:rPr lang="ko-KR" altLang="en-US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「화장품 사용할 때의 주의사항 및 알레르기 유발성분 표시에 관한 규정」</a:t>
            </a:r>
            <a:r>
              <a:rPr lang="en-US" altLang="ko-KR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별표</a:t>
            </a:r>
            <a:r>
              <a:rPr lang="en-US" altLang="ko-KR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2]</a:t>
            </a:r>
            <a:r>
              <a:rPr lang="ko-KR" altLang="en-US" sz="20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따른 알레르기 유발 성분 함유 의심 화장품</a:t>
            </a:r>
            <a:endParaRPr lang="en-US" altLang="ko-KR" sz="20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1673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827584" y="2852936"/>
            <a:ext cx="7560840" cy="10618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002846"/>
              </a:buClr>
            </a:pPr>
            <a:r>
              <a:rPr lang="ko-KR" altLang="en-US" sz="6300" spc="3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416131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AAD31678-0400-40B8-9594-E508A2E21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99" name="TextBox 2">
            <a:extLst>
              <a:ext uri="{FF2B5EF4-FFF2-40B4-BE49-F238E27FC236}">
                <a16:creationId xmlns:a16="http://schemas.microsoft.com/office/drawing/2014/main" id="{B050364A-1F56-4EB4-B6DC-BFB28EC31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4A6D9F-868F-4937-AF49-DD56971C5EDF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CE8470D9-B126-4FC3-9E21-5E6A8E23A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감시의 법적 근거</a:t>
            </a:r>
          </a:p>
        </p:txBody>
      </p:sp>
      <p:sp>
        <p:nvSpPr>
          <p:cNvPr id="4101" name="TextBox 1">
            <a:extLst>
              <a:ext uri="{FF2B5EF4-FFF2-40B4-BE49-F238E27FC236}">
                <a16:creationId xmlns:a16="http://schemas.microsoft.com/office/drawing/2014/main" id="{A9D13F4D-264D-4440-BB0E-18B3FD526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774700"/>
            <a:ext cx="8626475" cy="58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화장품법 제</a:t>
            </a:r>
            <a:r>
              <a:rPr lang="en-US" altLang="ko-KR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18</a:t>
            </a: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</a:t>
            </a:r>
            <a:r>
              <a:rPr lang="en-US" altLang="ko-KR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보고와 검사 등</a:t>
            </a:r>
            <a:r>
              <a:rPr lang="en-US" altLang="ko-KR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en-US" altLang="ko-KR" sz="18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식품의약품안전처장은 필요하다고 인정하면 </a:t>
            </a:r>
            <a:r>
              <a:rPr lang="ko-KR" altLang="en-US" sz="1800" dirty="0" err="1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영업자ㆍ판매자</a:t>
            </a:r>
            <a:r>
              <a:rPr lang="ko-KR" altLang="en-US" sz="1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또는 그 밖에 화장품을 업무상 취급하는 자에 대하여 필요한 보고를 명하거나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 공무원으로 하여금 화장품 제조장소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영업소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창고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판매장소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 밖에 </a:t>
            </a: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화장품을 취급하는 장소에 출입하여 그 시설 또는 관계 장부나 서류</a:t>
            </a:r>
            <a:r>
              <a:rPr lang="en-US" altLang="ko-KR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 밖의 물건의 검사 또는 관계인에 대한 질문을 할 수 있다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식품의약품안전처장은 화장품의 품질 또는 안전기준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포장 등의 기재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표시 사항 등이 적합한지 여부를 검사하기 위하여 필요한 최소 분량을 </a:t>
            </a:r>
            <a:r>
              <a:rPr lang="ko-KR" altLang="en-US" sz="1800" b="1" dirty="0">
                <a:solidFill>
                  <a:srgbClr val="C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수거하여 검사할 수 있다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식품의약품안전처장은 총리령으로 정하는 바에 따라 제품의 판매에 대한 모니터링 제도를 운영할 수 있다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항의 경우에 관계 공무원은 그 권한을 표시하는 증표를 관계인에게 내보여야 한다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 및 제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항의 관계 공무원의 자격과 그 밖에 필요한 사항은 총리령으로 정한다</a:t>
            </a:r>
            <a:r>
              <a:rPr lang="en-US" altLang="ko-KR" sz="18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800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76A07099-3B41-49F8-9052-15B6D883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123" name="TextBox 2">
            <a:extLst>
              <a:ext uri="{FF2B5EF4-FFF2-40B4-BE49-F238E27FC236}">
                <a16:creationId xmlns:a16="http://schemas.microsoft.com/office/drawing/2014/main" id="{24DA0F96-AD00-4DCD-A68F-9DC340C73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72BC0BB9-C3B8-4954-A090-DFDE32B8728C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8478375-9FEB-4D1F-A907-321253204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감시의 구조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18A2BD7-F4D6-4367-9429-DAAD189C0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95711"/>
              </p:ext>
            </p:extLst>
          </p:nvPr>
        </p:nvGraphicFramePr>
        <p:xfrm>
          <a:off x="250825" y="1146175"/>
          <a:ext cx="8642350" cy="4583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3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903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정기 감시</a:t>
                      </a: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1" dirty="0" err="1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자율점검제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운영</a:t>
                      </a:r>
                      <a:r>
                        <a:rPr lang="ko-KR" altLang="en-US" sz="1400" b="1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→ 자체평가보고서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검토 후 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미흡 업체에 대해서는 현장 감시</a:t>
                      </a:r>
                      <a:endParaRPr lang="en-US" altLang="ko-KR" sz="14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85750" indent="-192088" latinLnBrk="1">
                        <a:lnSpc>
                          <a:spcPct val="130000"/>
                        </a:lnSpc>
                        <a:buFont typeface="나눔고딕" panose="020D0604000000000000" pitchFamily="50" charset="-127"/>
                        <a:buChar char="-"/>
                      </a:pP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제조업자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en-US" altLang="ko-KR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년에 </a:t>
                      </a:r>
                      <a:r>
                        <a:rPr lang="en-US" altLang="ko-KR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</a:t>
                      </a:r>
                      <a:r>
                        <a:rPr lang="en-US" altLang="ko-KR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GMP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적합 업체는 사후 실사로 갈음</a:t>
                      </a:r>
                      <a:endParaRPr lang="en-US" altLang="ko-KR" sz="1400" b="0" baseline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85750" indent="-192088" latinLnBrk="1">
                        <a:lnSpc>
                          <a:spcPct val="130000"/>
                        </a:lnSpc>
                        <a:buFont typeface="나눔고딕" panose="020D0604000000000000" pitchFamily="50" charset="-127"/>
                        <a:buChar char="-"/>
                      </a:pP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책임판매업자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맞춤형화장품판매업자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지방청별 자체 계획</a:t>
                      </a:r>
                      <a:endParaRPr lang="ko-KR" altLang="en-US" sz="1400" b="0" kern="1200" dirty="0">
                        <a:solidFill>
                          <a:srgbClr val="00206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marL="107990" marR="107990" marT="96221" marB="9622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888">
                <a:tc>
                  <a:txBody>
                    <a:bodyPr/>
                    <a:lstStyle/>
                    <a:p>
                      <a:pPr algn="ctr" latinLnBrk="1"/>
                      <a:endParaRPr lang="ko-KR" altLang="en-US" sz="500" b="1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04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수시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기획 감시</a:t>
                      </a: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수시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고발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진정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제보 등에 따라 실시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제기된 위법사항을 중점적으로 감시 </a:t>
                      </a:r>
                      <a:endParaRPr lang="en-US" altLang="ko-KR" sz="1400" b="0" baseline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기획</a:t>
                      </a:r>
                      <a:r>
                        <a:rPr lang="en-US" altLang="ko-KR" sz="1400" b="1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사전 계획에 따른 위해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취약 분야에 대한 예방적 감시</a:t>
                      </a:r>
                      <a:endParaRPr lang="ko-KR" altLang="en-US" sz="14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96221" marB="9622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888">
                <a:tc>
                  <a:txBody>
                    <a:bodyPr/>
                    <a:lstStyle/>
                    <a:p>
                      <a:pPr algn="ctr" latinLnBrk="1"/>
                      <a:endParaRPr lang="ko-KR" altLang="en-US" sz="500" b="1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917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품질 감시</a:t>
                      </a: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 중인 화장품을 수거하여 </a:t>
                      </a:r>
                      <a:r>
                        <a:rPr lang="en-US" altLang="ko-KR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“</a:t>
                      </a:r>
                      <a:r>
                        <a:rPr lang="ko-KR" altLang="en-US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화장품 안전기준 등에 관한 규정</a:t>
                      </a:r>
                      <a:r>
                        <a:rPr lang="en-US" altLang="ko-KR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0" baseline="0" dirty="0" err="1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식약처</a:t>
                      </a:r>
                      <a:r>
                        <a:rPr lang="ko-KR" altLang="en-US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고시</a:t>
                      </a:r>
                      <a:r>
                        <a:rPr lang="en-US" altLang="ko-KR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”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</a:t>
                      </a:r>
                      <a:endParaRPr lang="en-US" altLang="ko-KR" sz="1400" b="0" baseline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</a:t>
                      </a:r>
                      <a:r>
                        <a:rPr lang="ko-KR" altLang="en-US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유통화장품의 안전관리 기준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에 따라 시험검사</a:t>
                      </a:r>
                      <a:endParaRPr lang="en-US" altLang="ko-KR" sz="1400" b="0" baseline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 부적합 제품은 신속히 회수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폐기 → 소비자 피해 예방 및 최소화</a:t>
                      </a:r>
                      <a:endParaRPr lang="ko-KR" altLang="en-US" sz="14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96221" marB="9622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888">
                <a:tc>
                  <a:txBody>
                    <a:bodyPr/>
                    <a:lstStyle/>
                    <a:p>
                      <a:pPr algn="ctr" latinLnBrk="1"/>
                      <a:endParaRPr lang="ko-KR" altLang="en-US" sz="500" b="1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69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표시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광고 감시</a:t>
                      </a:r>
                    </a:p>
                  </a:txBody>
                  <a:tcPr marL="91431" marR="91431" marT="40735" marB="407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500" b="0" dirty="0">
                        <a:solidFill>
                          <a:srgbClr val="00206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35997" marR="35997" marT="40735" marB="407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표시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품질 감시 시 표시</a:t>
                      </a:r>
                      <a:r>
                        <a:rPr lang="en-US" altLang="ko-KR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기재 적정성 확인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수거검사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marL="177800" indent="-177800" latinLnBrk="1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광고</a:t>
                      </a:r>
                      <a:r>
                        <a:rPr lang="en-US" altLang="ko-KR" sz="1400" b="1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1400" b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허위과대광고로</a:t>
                      </a:r>
                      <a:r>
                        <a:rPr lang="ko-KR" altLang="en-US" sz="1400" b="0" baseline="0" dirty="0">
                          <a:solidFill>
                            <a:srgbClr val="00206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인한 소비자 피해사례 방지</a:t>
                      </a:r>
                      <a:r>
                        <a:rPr lang="en-US" altLang="ko-KR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사이버조사팀</a:t>
                      </a:r>
                      <a:r>
                        <a:rPr lang="en-US" altLang="ko-KR" sz="1400" b="0" baseline="0" dirty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b="0" dirty="0">
                        <a:solidFill>
                          <a:srgbClr val="FF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07990" marR="107990" marT="96221" marB="9622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30E8C82A-5E2D-4684-AD39-C182A6C71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FB011C03-24B8-471D-91B9-71C000351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0711E25-C8F7-4820-947E-B1F0AB3C17F5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5E318C8D-C814-4CCF-A43C-0BFA61391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제조업자 감시 시 중점 점검사항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B9BF8596-48D8-4744-8A41-98FFE457F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900113"/>
            <a:ext cx="8556625" cy="50784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제조 및 품질검사 적정성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제조관리기록서 작성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보관 철저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제조시설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기구의 적정 유지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관리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원료 및 자재의 입고부터 완제품의 출고까지 필요한 시험검사 실시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 또는 품질검사를 위탁하는 경우 수탁자에 대한 관리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감독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원료 적정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부적합 원료의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고가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미량 사용 원료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기능성화장품 제조 원료의 적정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배합 금지 및 배합 한도 원료 사용 여부</a:t>
            </a:r>
            <a:endParaRPr lang="en-US" altLang="ko-KR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화장품책임판매업자의 지도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감독 등의 적정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품질관리기준에 따른 화장품책임판매업자의 지도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감독 불이행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품질관리를 위해 필요한 사항을 화장품책임판매업자에게 미 제출 행위 여부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94FA817C-58A6-47E8-B3A8-3E22AF32F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D9440309-8356-4D4C-85FE-CFFD8B6ED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D03B009-8739-4BC8-8CA0-B179667EE0A6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D5AEFB4-D679-47DA-8232-11F1905FD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제조업자 감시 시 중점 점검사항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DD8B8733-5361-4327-B4F1-C5164B1F9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1797050"/>
            <a:ext cx="8556625" cy="2947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다음 사항에 해당하는 화장품제조업자의 변경등록 </a:t>
            </a:r>
            <a:r>
              <a:rPr lang="ko-KR" altLang="en-US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미실시</a:t>
            </a:r>
            <a:endParaRPr lang="ko-KR" altLang="en-US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화장품제조업자의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법인인 경우 대표자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화장품제조업자의 상호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법인은 법인의 명칭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제조소의 소재지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 유형 변경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기타 점검사항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행정처분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기타 화장품 법령 등 관련 규정 준수 여부 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AC738A99-D317-4212-AA51-2A78189CD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195" name="TextBox 2">
            <a:extLst>
              <a:ext uri="{FF2B5EF4-FFF2-40B4-BE49-F238E27FC236}">
                <a16:creationId xmlns:a16="http://schemas.microsoft.com/office/drawing/2014/main" id="{66082216-6D31-4465-85C9-4A0F3AFED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F7C559E3-91DB-4AEA-A800-0F18BAB6EB89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7C1B06C-D75D-4A60-AD16-121633FAD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책임판매업자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D79CDE83-4AA9-4E28-8176-9BF7A038A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188" y="1535113"/>
            <a:ext cx="8556625" cy="3367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품질관리 적정성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품질관리 업무 절차서 작성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보관 및 이에 따른 적정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제품 표준서 및 품질관리기록서 보관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수입한 화장품에 대해 수입관리기록서 작성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보관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유통 전 제조번호별로 품질검사 실시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제조 또는 품질검사를 위탁하는 경우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수탁자에 대한 관리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감독 철저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책임 판매 후 안전관리의 적정성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표준통관예정보고를 하지 아니하고 수입한 화장품을 유통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판매한 행위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8C2C063B-2A8A-498B-A3DF-D91D978A9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219" name="TextBox 2">
            <a:extLst>
              <a:ext uri="{FF2B5EF4-FFF2-40B4-BE49-F238E27FC236}">
                <a16:creationId xmlns:a16="http://schemas.microsoft.com/office/drawing/2014/main" id="{0F7A587B-EF6B-482A-8CB0-4C838FBC5D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D468B531-F58C-49CC-9C5A-ACF52EE83C76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E938C04B-FB38-41FA-86F9-576D2608C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책임판매업자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65399639-AD36-40C4-9D90-B94002C6A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1247775"/>
            <a:ext cx="8556625" cy="4198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다음 사항에 해당하는 화장품책임판매업자의 변경등록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화장품책임판매업자의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법인인 경우 대표자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화장품책임판매업자의 상호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법인은 법인의 명칭 변경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화장품책임판매업소의 소재지 변경 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책임판매관리자의 변경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화장품책임판매업 유형 변경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원료 적정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부적합 원료의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고가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미량 사용 원료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기능성화장품 제조 원료의 적정 사용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배합 금지 및 배합 한도 초과 원료 사용 여부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D50CB4A6-EA56-441A-A5ED-327521A3E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4ADC7EE1-E61C-4F58-9158-4ABBE2C2A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493121A-F475-496A-A706-CD48A76893F6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9B4809E5-C6AD-45D2-BF64-01A53DD78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책임판매업자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6AF332FC-CEEB-4C30-8A2E-298E05B46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7" y="1492229"/>
            <a:ext cx="8556625" cy="3783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⑥ 책임판매관리자 근무 상황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책임판매관리자 의무 이행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책임판매관리자가 품질 및 안전관리 업무 이외 업무에 종사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⑦ 기타 점검사항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행정처분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각종 행정지시사항 및 수입 실적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원료 목록 보고 등 이행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심사를 받지 않거나 미 보고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거짓 보고한 기능성화장품의 판매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영유아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어린이 화장품 안전성 자료 구비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기타 화장품 법령 등 관련 규정 준수여부 등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>
            <a:extLst>
              <a:ext uri="{FF2B5EF4-FFF2-40B4-BE49-F238E27FC236}">
                <a16:creationId xmlns:a16="http://schemas.microsoft.com/office/drawing/2014/main" id="{7E20C571-C465-4EFB-9519-1030F5DDF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1100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267" name="TextBox 2">
            <a:extLst>
              <a:ext uri="{FF2B5EF4-FFF2-40B4-BE49-F238E27FC236}">
                <a16:creationId xmlns:a16="http://schemas.microsoft.com/office/drawing/2014/main" id="{5DCB9991-F458-45D7-886C-3D55A9E40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9DB53B2-7D48-4A24-B592-51FB4B0D4B5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0148A858-780B-4226-8474-47EBFBB4C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맞춤형화장품판매업자 감시 시 중점 고려사항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9473692E-D9FB-44C5-BBB9-7B56F09110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" y="917575"/>
            <a:ext cx="8556625" cy="5029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품질관리 및 위생관리 적정성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보건 위생상 위해 또는 오염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내용물 또는 원료의 품질 성적서 확인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 판매 내역서 작성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보관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시설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기구의 적정 유지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관리 여부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조제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판매 시 안전관리의 적정성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혼합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소분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안전관리기준 준수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소비자에게 유통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판매되는 화장품을 임의로 혼합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소분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여부</a:t>
            </a:r>
            <a:endParaRPr lang="en-US" altLang="ko-KR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판매 적정성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 사용 시의 주의사항 등 소비자 설명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소비자 확인 없이 미리 혼합</a:t>
            </a:r>
            <a:r>
              <a:rPr lang="en-US" altLang="ko-KR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소분한 맞춤형화장품 보관 여부</a:t>
            </a:r>
          </a:p>
          <a:p>
            <a:pPr marL="406004" indent="-202406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맞춤형화장품의 사용기한 설정의 적정성 여부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2670</TotalTime>
  <Words>1131</Words>
  <Application>Microsoft Office PowerPoint</Application>
  <PresentationFormat>화면 슬라이드 쇼(4:3)</PresentationFormat>
  <Paragraphs>145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나눔고딕</vt:lpstr>
      <vt:lpstr>맑은 고딕</vt:lpstr>
      <vt:lpstr>휴먼모음T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MFDS</dc:creator>
  <cp:lastModifiedBy>Administrator</cp:lastModifiedBy>
  <cp:revision>201</cp:revision>
  <cp:lastPrinted>2024-10-25T07:02:17Z</cp:lastPrinted>
  <dcterms:created xsi:type="dcterms:W3CDTF">2023-05-31T09:12:50Z</dcterms:created>
  <dcterms:modified xsi:type="dcterms:W3CDTF">2026-03-04T08:47:38Z</dcterms:modified>
</cp:coreProperties>
</file>