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1088" r:id="rId2"/>
    <p:sldId id="1251" r:id="rId3"/>
    <p:sldId id="1258" r:id="rId4"/>
    <p:sldId id="1259" r:id="rId5"/>
    <p:sldId id="1256" r:id="rId6"/>
    <p:sldId id="1255" r:id="rId7"/>
    <p:sldId id="1250" r:id="rId8"/>
    <p:sldId id="1252" r:id="rId9"/>
    <p:sldId id="1253" r:id="rId10"/>
    <p:sldId id="1260" r:id="rId11"/>
  </p:sldIdLst>
  <p:sldSz cx="9144000" cy="6858000" type="screen4x3"/>
  <p:notesSz cx="6797675" cy="9926638"/>
  <p:embeddedFontLst>
    <p:embeddedFont>
      <p:font typeface="맑은 고딕" pitchFamily="50" charset="-127"/>
      <p:regular r:id="rId14"/>
      <p:bold r:id="rId15"/>
    </p:embeddedFont>
    <p:embeddedFont>
      <p:font typeface="한컴바탕" pitchFamily="18" charset="2"/>
      <p:regular r:id="rId16"/>
    </p:embeddedFont>
    <p:embeddedFont>
      <p:font typeface="HY울릉도L" charset="-127"/>
      <p:regular r:id="rId17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b="1" kern="1200">
        <a:solidFill>
          <a:schemeClr val="tx1"/>
        </a:solidFill>
        <a:latin typeface="HY울릉도L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FF6600"/>
    <a:srgbClr val="3333CC"/>
    <a:srgbClr val="018E95"/>
    <a:srgbClr val="FDA403"/>
    <a:srgbClr val="FF00FF"/>
    <a:srgbClr val="D36C2D"/>
    <a:srgbClr val="FFFF99"/>
    <a:srgbClr val="66CCFF"/>
    <a:srgbClr val="01FF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65" autoAdjust="0"/>
    <p:restoredTop sz="86348" autoAdjust="0"/>
  </p:normalViewPr>
  <p:slideViewPr>
    <p:cSldViewPr>
      <p:cViewPr>
        <p:scale>
          <a:sx n="100" d="100"/>
          <a:sy n="100" d="100"/>
        </p:scale>
        <p:origin x="-444" y="-72"/>
      </p:cViewPr>
      <p:guideLst>
        <p:guide orient="horz" pos="2024"/>
        <p:guide pos="431"/>
      </p:guideLst>
    </p:cSldViewPr>
  </p:slideViewPr>
  <p:outlineViewPr>
    <p:cViewPr>
      <p:scale>
        <a:sx n="33" d="100"/>
        <a:sy n="33" d="100"/>
      </p:scale>
      <p:origin x="0" y="3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2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t" anchorCtr="0" compatLnSpc="1">
            <a:prstTxWarp prst="textNoShape">
              <a:avLst/>
            </a:prstTxWarp>
          </a:bodyPr>
          <a:lstStyle>
            <a:lvl1pPr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81" y="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t" anchorCtr="0" compatLnSpc="1">
            <a:prstTxWarp prst="textNoShape">
              <a:avLst/>
            </a:prstTxWarp>
          </a:bodyPr>
          <a:lstStyle>
            <a:lvl1pPr algn="r"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2871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b" anchorCtr="0" compatLnSpc="1">
            <a:prstTxWarp prst="textNoShape">
              <a:avLst/>
            </a:prstTxWarp>
          </a:bodyPr>
          <a:lstStyle>
            <a:lvl1pPr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81" y="942871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b" anchorCtr="0" compatLnSpc="1">
            <a:prstTxWarp prst="textNoShape">
              <a:avLst/>
            </a:prstTxWarp>
          </a:bodyPr>
          <a:lstStyle>
            <a:lvl1pPr algn="r"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80FDF01-77F9-4FFD-8D63-C5D67E01AB4B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xmlns="" val="2577876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t" anchorCtr="0" compatLnSpc="1">
            <a:prstTxWarp prst="textNoShape">
              <a:avLst/>
            </a:prstTxWarp>
          </a:bodyPr>
          <a:lstStyle>
            <a:lvl1pPr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81" y="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t" anchorCtr="0" compatLnSpc="1">
            <a:prstTxWarp prst="textNoShape">
              <a:avLst/>
            </a:prstTxWarp>
          </a:bodyPr>
          <a:lstStyle>
            <a:lvl1pPr algn="r"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5" y="4715956"/>
            <a:ext cx="5438775" cy="446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2871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b" anchorCtr="0" compatLnSpc="1">
            <a:prstTxWarp prst="textNoShape">
              <a:avLst/>
            </a:prstTxWarp>
          </a:bodyPr>
          <a:lstStyle>
            <a:lvl1pPr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81" y="9428714"/>
            <a:ext cx="294481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6" tIns="45490" rIns="90986" bIns="45490" numCol="1" anchor="b" anchorCtr="0" compatLnSpc="1">
            <a:prstTxWarp prst="textNoShape">
              <a:avLst/>
            </a:prstTxWarp>
          </a:bodyPr>
          <a:lstStyle>
            <a:lvl1pPr algn="r" defTabSz="909202"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B1AEDFA7-5C82-4E65-BA2C-083D08D7CE5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xmlns="" val="4286986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AEDFA7-5C82-4E65-BA2C-083D08D7CE5D}" type="slidenum">
              <a:rPr lang="en-US" altLang="ko-KR" smtClean="0"/>
              <a:pPr>
                <a:defRPr/>
              </a:pPr>
              <a:t>1</a:t>
            </a:fld>
            <a:endParaRPr lang="en-US" altLang="ko-K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ChangeArrowheads="1"/>
          </p:cNvSpPr>
          <p:nvPr userDrawn="1"/>
        </p:nvSpPr>
        <p:spPr bwMode="auto">
          <a:xfrm>
            <a:off x="0" y="6524649"/>
            <a:ext cx="9144000" cy="33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ⓒ KCA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0" dirty="0">
                <a:latin typeface="맑은 고딕" pitchFamily="50" charset="-127"/>
                <a:ea typeface="맑은 고딕" pitchFamily="50" charset="-127"/>
              </a:rPr>
              <a:t>대한화장품협회 </a:t>
            </a:r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2014  </a:t>
            </a:r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63800"/>
            <a:ext cx="7772400" cy="1470025"/>
          </a:xfrm>
        </p:spPr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  <a:lvl2pPr>
              <a:defRPr>
                <a:latin typeface="맑은 고딕" pitchFamily="50" charset="-127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72263" y="188913"/>
            <a:ext cx="2173287" cy="5937250"/>
          </a:xfrm>
        </p:spPr>
        <p:txBody>
          <a:bodyPr vert="eaVert"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50813" y="188913"/>
            <a:ext cx="6369050" cy="5937250"/>
          </a:xfrm>
        </p:spPr>
        <p:txBody>
          <a:bodyPr vert="eaVert"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  <a:lvl2pPr>
              <a:defRPr>
                <a:latin typeface="맑은 고딕" pitchFamily="50" charset="-127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276225" y="1341438"/>
            <a:ext cx="8569325" cy="4784725"/>
          </a:xfrm>
        </p:spPr>
        <p:txBody>
          <a:bodyPr/>
          <a:lstStyle>
            <a:lvl1pPr>
              <a:buNone/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endParaRPr lang="ko-KR" altLang="en-US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813" y="188913"/>
            <a:ext cx="8569325" cy="576262"/>
          </a:xfrm>
          <a:noFill/>
          <a:ln/>
        </p:spPr>
        <p:txBody>
          <a:bodyPr/>
          <a:lstStyle/>
          <a:p>
            <a:r>
              <a:rPr lang="ko-KR" altLang="en-US" dirty="0" smtClean="0"/>
              <a:t>배경</a:t>
            </a:r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76225" y="1341438"/>
            <a:ext cx="4208463" cy="4784725"/>
          </a:xfrm>
        </p:spPr>
        <p:txBody>
          <a:bodyPr/>
          <a:lstStyle>
            <a:lvl1pPr>
              <a:defRPr sz="2800">
                <a:latin typeface="맑은 고딕" pitchFamily="50" charset="-127"/>
                <a:ea typeface="맑은 고딕" pitchFamily="50" charset="-127"/>
              </a:defRPr>
            </a:lvl1pPr>
            <a:lvl2pPr>
              <a:defRPr sz="2400">
                <a:latin typeface="맑은 고딕" pitchFamily="50" charset="-127"/>
                <a:ea typeface="맑은 고딕" pitchFamily="50" charset="-127"/>
              </a:defRPr>
            </a:lvl2pPr>
            <a:lvl3pPr>
              <a:defRPr sz="2000">
                <a:latin typeface="맑은 고딕" pitchFamily="50" charset="-127"/>
                <a:ea typeface="맑은 고딕" pitchFamily="50" charset="-127"/>
              </a:defRPr>
            </a:lvl3pPr>
            <a:lvl4pPr>
              <a:defRPr sz="1800">
                <a:latin typeface="맑은 고딕" pitchFamily="50" charset="-127"/>
                <a:ea typeface="맑은 고딕" pitchFamily="50" charset="-127"/>
              </a:defRPr>
            </a:lvl4pPr>
            <a:lvl5pPr>
              <a:defRPr sz="1800">
                <a:latin typeface="맑은 고딕" pitchFamily="50" charset="-127"/>
                <a:ea typeface="맑은 고딕" pitchFamily="50" charset="-12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37088" y="1341438"/>
            <a:ext cx="4208462" cy="4784725"/>
          </a:xfrm>
        </p:spPr>
        <p:txBody>
          <a:bodyPr/>
          <a:lstStyle>
            <a:lvl1pPr>
              <a:defRPr sz="2800">
                <a:latin typeface="맑은 고딕" pitchFamily="50" charset="-127"/>
                <a:ea typeface="맑은 고딕" pitchFamily="50" charset="-127"/>
              </a:defRPr>
            </a:lvl1pPr>
            <a:lvl2pPr>
              <a:defRPr sz="2400">
                <a:latin typeface="맑은 고딕" pitchFamily="50" charset="-127"/>
                <a:ea typeface="맑은 고딕" pitchFamily="50" charset="-127"/>
              </a:defRPr>
            </a:lvl2pPr>
            <a:lvl3pPr>
              <a:defRPr sz="2000">
                <a:latin typeface="맑은 고딕" pitchFamily="50" charset="-127"/>
                <a:ea typeface="맑은 고딕" pitchFamily="50" charset="-127"/>
              </a:defRPr>
            </a:lvl3pPr>
            <a:lvl4pPr>
              <a:defRPr sz="1800">
                <a:latin typeface="맑은 고딕" pitchFamily="50" charset="-127"/>
                <a:ea typeface="맑은 고딕" pitchFamily="50" charset="-127"/>
              </a:defRPr>
            </a:lvl4pPr>
            <a:lvl5pPr>
              <a:defRPr sz="1800">
                <a:latin typeface="맑은 고딕" pitchFamily="50" charset="-127"/>
                <a:ea typeface="맑은 고딕" pitchFamily="50" charset="-12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맑은 고딕" pitchFamily="50" charset="-127"/>
                <a:ea typeface="맑은 고딕" pitchFamily="50" charset="-127"/>
              </a:defRPr>
            </a:lvl1pPr>
            <a:lvl2pPr>
              <a:defRPr sz="2000">
                <a:latin typeface="맑은 고딕" pitchFamily="50" charset="-127"/>
                <a:ea typeface="맑은 고딕" pitchFamily="50" charset="-127"/>
              </a:defRPr>
            </a:lvl2pPr>
            <a:lvl3pPr>
              <a:defRPr sz="1800">
                <a:latin typeface="맑은 고딕" pitchFamily="50" charset="-127"/>
                <a:ea typeface="맑은 고딕" pitchFamily="50" charset="-127"/>
              </a:defRPr>
            </a:lvl3pPr>
            <a:lvl4pPr>
              <a:defRPr sz="1600">
                <a:latin typeface="맑은 고딕" pitchFamily="50" charset="-127"/>
                <a:ea typeface="맑은 고딕" pitchFamily="50" charset="-127"/>
              </a:defRPr>
            </a:lvl4pPr>
            <a:lvl5pPr>
              <a:defRPr sz="1600">
                <a:latin typeface="맑은 고딕" pitchFamily="50" charset="-127"/>
                <a:ea typeface="맑은 고딕" pitchFamily="50" charset="-12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맑은 고딕" pitchFamily="50" charset="-127"/>
                <a:ea typeface="맑은 고딕" pitchFamily="50" charset="-127"/>
              </a:defRPr>
            </a:lvl1pPr>
            <a:lvl2pPr>
              <a:defRPr sz="2000">
                <a:latin typeface="맑은 고딕" pitchFamily="50" charset="-127"/>
                <a:ea typeface="맑은 고딕" pitchFamily="50" charset="-127"/>
              </a:defRPr>
            </a:lvl2pPr>
            <a:lvl3pPr>
              <a:defRPr sz="1800">
                <a:latin typeface="맑은 고딕" pitchFamily="50" charset="-127"/>
                <a:ea typeface="맑은 고딕" pitchFamily="50" charset="-127"/>
              </a:defRPr>
            </a:lvl3pPr>
            <a:lvl4pPr>
              <a:defRPr sz="1600">
                <a:latin typeface="맑은 고딕" pitchFamily="50" charset="-127"/>
                <a:ea typeface="맑은 고딕" pitchFamily="50" charset="-127"/>
              </a:defRPr>
            </a:lvl4pPr>
            <a:lvl5pPr>
              <a:defRPr sz="1600">
                <a:latin typeface="맑은 고딕" pitchFamily="50" charset="-127"/>
                <a:ea typeface="맑은 고딕" pitchFamily="50" charset="-12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맑은 고딕" pitchFamily="50" charset="-127"/>
                <a:ea typeface="맑은 고딕" pitchFamily="50" charset="-127"/>
              </a:defRPr>
            </a:lvl1pPr>
            <a:lvl2pPr>
              <a:defRPr sz="2800">
                <a:latin typeface="맑은 고딕" pitchFamily="50" charset="-127"/>
                <a:ea typeface="맑은 고딕" pitchFamily="50" charset="-127"/>
              </a:defRPr>
            </a:lvl2pPr>
            <a:lvl3pPr>
              <a:defRPr sz="2400">
                <a:latin typeface="맑은 고딕" pitchFamily="50" charset="-127"/>
                <a:ea typeface="맑은 고딕" pitchFamily="50" charset="-127"/>
              </a:defRPr>
            </a:lvl3pPr>
            <a:lvl4pPr>
              <a:defRPr sz="2000">
                <a:latin typeface="맑은 고딕" pitchFamily="50" charset="-127"/>
                <a:ea typeface="맑은 고딕" pitchFamily="50" charset="-127"/>
              </a:defRPr>
            </a:lvl4pPr>
            <a:lvl5pPr>
              <a:defRPr sz="2000">
                <a:latin typeface="맑은 고딕" pitchFamily="50" charset="-127"/>
                <a:ea typeface="맑은 고딕" pitchFamily="50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0813" y="188913"/>
            <a:ext cx="85693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6225" y="1341438"/>
            <a:ext cx="856932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0" y="765175"/>
            <a:ext cx="9144000" cy="0"/>
          </a:xfrm>
          <a:prstGeom prst="line">
            <a:avLst/>
          </a:prstGeom>
          <a:noFill/>
          <a:ln w="9525">
            <a:solidFill>
              <a:srgbClr val="0099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FontTx/>
              <a:buChar char="o"/>
              <a:defRPr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6524649"/>
            <a:ext cx="9144000" cy="33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     ⓒ KCA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0" dirty="0">
                <a:latin typeface="맑은 고딕" pitchFamily="50" charset="-127"/>
                <a:ea typeface="맑은 고딕" pitchFamily="50" charset="-127"/>
              </a:rPr>
              <a:t>대한화장품협회 </a:t>
            </a:r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2014   </a:t>
            </a:r>
            <a:fld id="{878B7DE3-AD8A-4D4A-9F9E-2635B3ED4BB0}" type="slidenum">
              <a:rPr lang="en-US" altLang="ko-KR" sz="1000" b="0">
                <a:latin typeface="맑은 고딕" pitchFamily="50" charset="-127"/>
                <a:ea typeface="맑은 고딕" pitchFamily="50" charset="-127"/>
              </a:rPr>
              <a:pPr algn="r">
                <a:defRPr/>
              </a:pPr>
              <a:t>‹#›</a:t>
            </a:fld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</p:sldLayoutIdLst>
  <p:transition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맑은 고딕" pitchFamily="50" charset="-127"/>
          <a:ea typeface="맑은 고딕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rgbClr val="0099CC"/>
          </a:solidFill>
          <a:latin typeface="HY울릉도L" pitchFamily="18" charset="-127"/>
          <a:ea typeface="HY울릉도L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22"/>
          <p:cNvSpPr/>
          <p:nvPr/>
        </p:nvSpPr>
        <p:spPr bwMode="auto">
          <a:xfrm>
            <a:off x="216976" y="1787132"/>
            <a:ext cx="8710047" cy="1714512"/>
          </a:xfrm>
          <a:prstGeom prst="roundRect">
            <a:avLst>
              <a:gd name="adj" fmla="val 591"/>
            </a:avLst>
          </a:prstGeom>
          <a:gradFill>
            <a:gsLst>
              <a:gs pos="0">
                <a:srgbClr val="0070C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08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" name="Picture 5" descr="bigb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098" y="1942708"/>
            <a:ext cx="8724900" cy="1126252"/>
          </a:xfrm>
          <a:prstGeom prst="rect">
            <a:avLst/>
          </a:prstGeom>
          <a:noFill/>
        </p:spPr>
      </p:pic>
      <p:sp>
        <p:nvSpPr>
          <p:cNvPr id="13" name="모서리가 둥근 직사각형 12"/>
          <p:cNvSpPr/>
          <p:nvPr/>
        </p:nvSpPr>
        <p:spPr bwMode="auto">
          <a:xfrm>
            <a:off x="222252" y="142852"/>
            <a:ext cx="8715404" cy="6257948"/>
          </a:xfrm>
          <a:prstGeom prst="roundRect">
            <a:avLst>
              <a:gd name="adj" fmla="val 4677"/>
            </a:avLst>
          </a:prstGeom>
          <a:noFill/>
          <a:ln w="158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o"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 descr="협회로고.png"/>
          <p:cNvPicPr>
            <a:picLocks noChangeAspect="1"/>
          </p:cNvPicPr>
          <p:nvPr/>
        </p:nvPicPr>
        <p:blipFill>
          <a:blip r:embed="rId4" cstate="print"/>
          <a:srcRect l="15548" t="20962" r="13512" b="22027"/>
          <a:stretch>
            <a:fillRect/>
          </a:stretch>
        </p:blipFill>
        <p:spPr>
          <a:xfrm>
            <a:off x="323528" y="260648"/>
            <a:ext cx="1792017" cy="108012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786182" y="4429132"/>
            <a:ext cx="4429156" cy="117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500" dirty="0" smtClean="0">
                <a:latin typeface="맑은 고딕" pitchFamily="50" charset="-127"/>
                <a:ea typeface="맑은 고딕" pitchFamily="50" charset="-127"/>
              </a:rPr>
              <a:t>대한화장품협회</a:t>
            </a:r>
            <a:endParaRPr lang="en-US" altLang="ko-KR" sz="2500" dirty="0" smtClean="0">
              <a:latin typeface="맑은 고딕" pitchFamily="50" charset="-127"/>
              <a:ea typeface="맑은 고딕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ko-KR" altLang="en-US" sz="2500" dirty="0" smtClean="0">
                <a:latin typeface="맑은 고딕" pitchFamily="50" charset="-127"/>
                <a:ea typeface="맑은 고딕" pitchFamily="50" charset="-127"/>
              </a:rPr>
              <a:t>부회장 안정림</a:t>
            </a:r>
            <a:endParaRPr lang="en-US" altLang="ko-KR" sz="25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3537" y="1983895"/>
            <a:ext cx="8316923" cy="896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아세안 화장품 시장의 중요성</a:t>
            </a:r>
            <a:endParaRPr lang="en-US" altLang="ko-KR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2325" y="304343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2014.10.02.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000" b="1" kern="1200" dirty="0" smtClean="0">
                <a:solidFill>
                  <a:schemeClr val="tx1"/>
                </a:solidFill>
                <a:cs typeface="한컴바탕" pitchFamily="18" charset="2"/>
              </a:rPr>
              <a:t>[</a:t>
            </a:r>
            <a:r>
              <a:rPr lang="ko-KR" altLang="en-US" sz="2000" b="1" kern="1200" dirty="0" smtClean="0">
                <a:solidFill>
                  <a:schemeClr val="tx1"/>
                </a:solidFill>
                <a:cs typeface="한컴바탕" pitchFamily="18" charset="2"/>
              </a:rPr>
              <a:t>별첨</a:t>
            </a:r>
            <a:r>
              <a:rPr lang="en-US" altLang="ko-KR" sz="2000" b="1" kern="1200" dirty="0" smtClean="0">
                <a:solidFill>
                  <a:schemeClr val="tx1"/>
                </a:solidFill>
                <a:cs typeface="한컴바탕" pitchFamily="18" charset="2"/>
              </a:rPr>
              <a:t>] ASEAN </a:t>
            </a:r>
            <a:r>
              <a:rPr lang="en-US" altLang="ko-KR" sz="2000" b="1" kern="1200" dirty="0">
                <a:solidFill>
                  <a:schemeClr val="tx1"/>
                </a:solidFill>
                <a:cs typeface="한컴바탕" pitchFamily="18" charset="2"/>
              </a:rPr>
              <a:t>COSMETICS ASSOCIATION </a:t>
            </a:r>
            <a:r>
              <a:rPr lang="ko-KR" altLang="en-US" sz="2000" b="1" kern="1200" dirty="0">
                <a:solidFill>
                  <a:schemeClr val="tx1"/>
                </a:solidFill>
                <a:cs typeface="한컴바탕" pitchFamily="18" charset="2"/>
              </a:rPr>
              <a:t>준회원 가입</a:t>
            </a: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02" r="2261"/>
          <a:stretch/>
        </p:blipFill>
        <p:spPr>
          <a:xfrm>
            <a:off x="755576" y="908720"/>
            <a:ext cx="7560840" cy="5414450"/>
          </a:xfrm>
        </p:spPr>
      </p:pic>
    </p:spTree>
    <p:extLst>
      <p:ext uri="{BB962C8B-B14F-4D97-AF65-F5344CB8AC3E}">
        <p14:creationId xmlns:p14="http://schemas.microsoft.com/office/powerpoint/2010/main" xmlns="" val="307035498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ASEAN</a:t>
            </a:r>
            <a:r>
              <a:rPr lang="ko-KR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 </a:t>
            </a:r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회원</a:t>
            </a:r>
            <a:r>
              <a:rPr lang="ko-KR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국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167" b="10556"/>
          <a:stretch/>
        </p:blipFill>
        <p:spPr>
          <a:xfrm>
            <a:off x="1979712" y="980728"/>
            <a:ext cx="5112568" cy="42429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7584" y="5517232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ASEAN</a:t>
            </a:r>
            <a:r>
              <a:rPr lang="ko-KR" altLang="en-US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회원국 </a:t>
            </a:r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태국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말레이시아</a:t>
            </a:r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인도네시아</a:t>
            </a:r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싱가포르</a:t>
            </a:r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베트남</a:t>
            </a:r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캄보디아</a:t>
            </a:r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필리핀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미얀마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라오스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브루나이</a:t>
            </a:r>
            <a:endParaRPr lang="en-US" altLang="ko-KR" sz="20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5195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ASEAN </a:t>
            </a:r>
            <a:r>
              <a:rPr lang="ko-KR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각 국가별 </a:t>
            </a:r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정보</a:t>
            </a:r>
            <a:endParaRPr lang="ko-KR" alt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한컴바탕" pitchFamily="18" charset="2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0976751"/>
              </p:ext>
            </p:extLst>
          </p:nvPr>
        </p:nvGraphicFramePr>
        <p:xfrm>
          <a:off x="148308" y="1412776"/>
          <a:ext cx="8888189" cy="432048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66614"/>
                <a:gridCol w="814751"/>
                <a:gridCol w="814751"/>
                <a:gridCol w="888818"/>
                <a:gridCol w="888818"/>
                <a:gridCol w="888818"/>
                <a:gridCol w="829274"/>
                <a:gridCol w="808489"/>
                <a:gridCol w="775687"/>
                <a:gridCol w="720080"/>
                <a:gridCol w="792089"/>
              </a:tblGrid>
              <a:tr h="658179"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태국</a:t>
                      </a:r>
                      <a:endParaRPr lang="ko-KR" altLang="en-US" sz="1050" b="1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싱가포르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말레이시아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베트남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인도네시아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필리핀</a:t>
                      </a:r>
                      <a:endParaRPr lang="ko-KR" altLang="en-US" sz="105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미얀마</a:t>
                      </a:r>
                      <a:endParaRPr lang="ko-KR" altLang="en-US" sz="105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캄보디아</a:t>
                      </a:r>
                      <a:endParaRPr lang="ko-KR" altLang="en-US" sz="105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브루나이</a:t>
                      </a:r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라오스</a:t>
                      </a:r>
                      <a:endParaRPr lang="ko-KR" altLang="en-US" sz="105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  <a:tr h="68255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인구</a:t>
                      </a:r>
                      <a:endParaRPr lang="ko-KR" altLang="en-US" sz="1100" b="1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67.4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5.56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29.6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92.5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2.51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1.16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62.4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15.1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41.6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6.7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  <a:tr h="9320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GDP</a:t>
                      </a:r>
                      <a:endParaRPr lang="ko-KR" altLang="en-US" sz="1100" b="1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4,009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달러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2,874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달러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3,124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달러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1,700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8,675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2,722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594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156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166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억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10,099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  <a:tr h="68255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경제</a:t>
                      </a:r>
                      <a:endParaRPr lang="en-US" altLang="ko-KR" sz="1100" b="1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성장률</a:t>
                      </a:r>
                      <a:endParaRPr lang="ko-KR" altLang="en-US" sz="1100" b="1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3.1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%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3.5%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4.7%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5.3 %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8.3%</a:t>
                      </a:r>
                    </a:p>
                  </a:txBody>
                  <a:tcPr anchor="ctr"/>
                </a:tc>
              </a:tr>
              <a:tr h="6825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수출</a:t>
                      </a:r>
                      <a:endParaRPr lang="en-US" altLang="ko-KR" sz="1100" b="1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229,068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444,604 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235,204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128,910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181,192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47,453</a:t>
                      </a:r>
                    </a:p>
                    <a:p>
                      <a:pPr marL="0" algn="ctr" defTabSz="914400" rtl="0" eaLnBrk="1" latinLnBrk="1" hangingPunct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9,030</a:t>
                      </a:r>
                    </a:p>
                    <a:p>
                      <a:pPr marL="0" algn="ctr" defTabSz="914400" rtl="0" eaLnBrk="1" latinLnBrk="1" hangingPunct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6,702</a:t>
                      </a:r>
                    </a:p>
                    <a:p>
                      <a:pPr marL="0" algn="ctr" defTabSz="914400" rtl="0" eaLnBrk="1" latinLnBrk="1" hangingPunct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2,300</a:t>
                      </a:r>
                    </a:p>
                    <a:p>
                      <a:pPr marL="0" algn="ctr" defTabSz="914400" rtl="0" eaLnBrk="1" latinLnBrk="1" hangingPunct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  <a:tr h="6825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수입</a:t>
                      </a:r>
                      <a:endParaRPr lang="en-US" altLang="ko-KR" sz="1100" b="1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223,031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380,707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195,299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121,403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180,928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63,910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10,109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8,733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3,200</a:t>
                      </a:r>
                    </a:p>
                    <a:p>
                      <a:pPr algn="ctr" latinLnBrk="1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백만 달러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8308" y="877119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dirty="0" smtClean="0"/>
              <a:t>각 </a:t>
            </a:r>
            <a:r>
              <a:rPr lang="ko-KR" altLang="en-US" dirty="0"/>
              <a:t>국가별 </a:t>
            </a:r>
            <a:r>
              <a:rPr lang="ko-KR" altLang="en-US" dirty="0" smtClean="0"/>
              <a:t>정보</a:t>
            </a:r>
            <a:r>
              <a:rPr lang="en-US" altLang="ko-KR" dirty="0"/>
              <a:t>(2013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1751" y="5986444"/>
            <a:ext cx="352839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자료</a:t>
            </a:r>
            <a:r>
              <a:rPr lang="en-US" altLang="ko-KR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한국수출입은행</a:t>
            </a:r>
            <a:r>
              <a:rPr lang="en-US" altLang="ko-KR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2014 </a:t>
            </a:r>
            <a:r>
              <a:rPr lang="ko-KR" altLang="en-US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세계국가편람</a:t>
            </a:r>
            <a:endParaRPr lang="en-US" altLang="ko-KR" sz="9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65582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ASEAN </a:t>
            </a:r>
            <a:r>
              <a:rPr lang="ko-KR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국가의 </a:t>
            </a:r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화장품 시장 </a:t>
            </a:r>
            <a:r>
              <a:rPr lang="ko-KR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규모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5112" y="5301208"/>
            <a:ext cx="8136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자료 </a:t>
            </a:r>
            <a:r>
              <a:rPr lang="en-US" altLang="ko-KR" sz="9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9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Datamonitor</a:t>
            </a:r>
            <a:r>
              <a:rPr lang="en-US" altLang="ko-KR" sz="9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2014, </a:t>
            </a:r>
            <a:r>
              <a:rPr lang="ko-KR" altLang="en-US" sz="9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우리나라 화장품 분류 기준 적용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69868" y="1008935"/>
            <a:ext cx="1332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단위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백만 달러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%) 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1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2865594"/>
              </p:ext>
            </p:extLst>
          </p:nvPr>
        </p:nvGraphicFramePr>
        <p:xfrm>
          <a:off x="465112" y="1412776"/>
          <a:ext cx="8206478" cy="3724409"/>
        </p:xfrm>
        <a:graphic>
          <a:graphicData uri="http://schemas.openxmlformats.org/drawingml/2006/table">
            <a:tbl>
              <a:tblPr firstRow="1" bandRow="1"/>
              <a:tblGrid>
                <a:gridCol w="1172354"/>
                <a:gridCol w="1172354"/>
                <a:gridCol w="1172354"/>
                <a:gridCol w="1172354"/>
                <a:gridCol w="1172354"/>
                <a:gridCol w="1172354"/>
                <a:gridCol w="1172354"/>
              </a:tblGrid>
              <a:tr h="632261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‘11</a:t>
                      </a:r>
                      <a:endParaRPr lang="ko-KR" altLang="en-US" sz="15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15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‘12</a:t>
                      </a:r>
                      <a:endParaRPr lang="ko-KR" altLang="en-US" sz="15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‘13</a:t>
                      </a:r>
                      <a:endParaRPr lang="ko-KR" altLang="en-US" sz="15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423918">
                <a:tc vMerge="1">
                  <a:txBody>
                    <a:bodyPr/>
                    <a:lstStyle/>
                    <a:p>
                      <a:pPr algn="ctr"/>
                      <a:endParaRPr lang="ko-KR" altLang="en-US" sz="15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 대비 </a:t>
                      </a:r>
                      <a:endParaRPr lang="en-US" altLang="ko-KR" sz="1500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 대비 </a:t>
                      </a:r>
                      <a:endParaRPr lang="en-US" altLang="ko-KR" sz="1500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 대비 </a:t>
                      </a:r>
                      <a:endParaRPr lang="en-US" altLang="ko-KR" sz="1500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500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ko-KR" altLang="en-US" sz="15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42391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필리핀</a:t>
                      </a:r>
                      <a:endParaRPr lang="ko-KR" altLang="en-US" sz="15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1,596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4.5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1,666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4.4 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1,737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4.3 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91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태국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1,473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1,537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4.4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1,605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4.5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91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인도네시아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1,371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1,451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5.9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1,536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5.9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91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말레이시아</a:t>
                      </a:r>
                      <a:endParaRPr lang="ko-KR" altLang="en-US" sz="15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1,111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1,181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6.3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1,252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9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싱가포르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769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805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840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9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베트남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347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369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391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kern="1200" dirty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120646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ko-KR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ASEAN</a:t>
            </a:r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에서의 수입</a:t>
            </a:r>
            <a:endParaRPr lang="ko-KR" alt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한컴바탕" pitchFamily="18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48" y="6525344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＊자료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관세청 수출입 통계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(2014</a:t>
            </a:r>
            <a:r>
              <a:rPr lang="en-US" altLang="ko-KR" sz="1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76256" y="78359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단위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천 달러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%)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26944838"/>
              </p:ext>
            </p:extLst>
          </p:nvPr>
        </p:nvGraphicFramePr>
        <p:xfrm>
          <a:off x="198513" y="1124744"/>
          <a:ext cx="8640959" cy="5317420"/>
        </p:xfrm>
        <a:graphic>
          <a:graphicData uri="http://schemas.openxmlformats.org/drawingml/2006/table">
            <a:tbl>
              <a:tblPr firstRow="1" bandRow="1"/>
              <a:tblGrid>
                <a:gridCol w="989111"/>
                <a:gridCol w="744035"/>
                <a:gridCol w="623478"/>
                <a:gridCol w="893025"/>
                <a:gridCol w="678059"/>
                <a:gridCol w="910660"/>
                <a:gridCol w="660424"/>
                <a:gridCol w="928294"/>
                <a:gridCol w="642790"/>
                <a:gridCol w="801499"/>
                <a:gridCol w="769584"/>
              </a:tblGrid>
              <a:tr h="363748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 가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‘09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‘10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'11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'12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‘13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401585">
                <a:tc vMerge="1">
                  <a:txBody>
                    <a:bodyPr/>
                    <a:lstStyle/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금액</a:t>
                      </a:r>
                      <a:endParaRPr lang="en-US" sz="1100" b="1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전년대비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증감률</a:t>
                      </a:r>
                      <a:endParaRPr lang="en-US" sz="1100" b="1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금액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전년대비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증감률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금액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전년대비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증감률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금액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전년대비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증감률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금액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전년대비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증감률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40158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태국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47,534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-16.0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47,841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0.6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53,225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11.3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48,560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-8.8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46,515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-4.2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58339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말레이지아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7,228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-12.4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7,097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-1.8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8,077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13.8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8,089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0.1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5,843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-27.8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58339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인도네시아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1,584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-20.2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1,639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3.5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2,625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60.2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2,583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-1.6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2,677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3.6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186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필리핀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1,737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-20.4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1,955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12.6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2,598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32.9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2,193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-15.6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2,103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-4.1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0186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싱가포르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1,947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-41.9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2,420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24.3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3,112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28.6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2,411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-22.5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1,290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-46.5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186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베트남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-15.9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-84.9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300.0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91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42.2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119.8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0186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라오스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-100.0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125.0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186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미얀마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-100.0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0186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캄보디아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-100.0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-100.0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186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브루나이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048568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ko-KR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ASEAN</a:t>
            </a:r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으로의 수출</a:t>
            </a:r>
            <a:endParaRPr lang="ko-KR" alt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한컴바탕" pitchFamily="18" charset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20" y="6525344"/>
            <a:ext cx="2520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＊자료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관세청 수출입 통계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(2014</a:t>
            </a:r>
            <a:r>
              <a:rPr lang="en-US" altLang="ko-KR" sz="1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6256" y="90872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단위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천 달러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%)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" name="내용 개체 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8731731"/>
              </p:ext>
            </p:extLst>
          </p:nvPr>
        </p:nvGraphicFramePr>
        <p:xfrm>
          <a:off x="107499" y="1268760"/>
          <a:ext cx="8785348" cy="4975716"/>
        </p:xfrm>
        <a:graphic>
          <a:graphicData uri="http://schemas.openxmlformats.org/drawingml/2006/table">
            <a:tbl>
              <a:tblPr firstRow="1" bandRow="1"/>
              <a:tblGrid>
                <a:gridCol w="1008117"/>
                <a:gridCol w="720080"/>
                <a:gridCol w="792088"/>
                <a:gridCol w="792088"/>
                <a:gridCol w="792088"/>
                <a:gridCol w="687547"/>
                <a:gridCol w="798668"/>
                <a:gridCol w="798668"/>
                <a:gridCol w="798668"/>
                <a:gridCol w="798668"/>
                <a:gridCol w="798668"/>
              </a:tblGrid>
              <a:tr h="400314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 가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‘09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‘10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'11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'12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‘13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1905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565100">
                <a:tc vMerge="1">
                  <a:txBody>
                    <a:bodyPr/>
                    <a:lstStyle/>
                    <a:p>
                      <a:pPr marL="203200" marR="1016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전년대비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전년대비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전년대비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전년대비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전년대비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19050" algn="ctr" defTabSz="914400" rtl="0" eaLnBrk="1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증감률</a:t>
                      </a:r>
                      <a:endParaRPr lang="en-US" altLang="ko-KR" sz="1100" b="1" kern="120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태국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13,838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111.5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45,045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225.5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61,089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35.6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70,848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16.0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79,563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싱가포르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16,484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-4.8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23,963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45.4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31,887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33.1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40,468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26.9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41,172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말레이지아</a:t>
                      </a:r>
                      <a:endParaRPr lang="ko-KR" altLang="en-US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12,600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22.4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31,650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151.2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30,897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-2.4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35,136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13.7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39,573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베트남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13,569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28,370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109.1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20,847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-26.5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26,172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38,178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45.9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필리핀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2,058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-22.3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4,126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6,045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46.5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8,583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42.0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10,448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21.7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인도네시아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956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60.1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4,742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396.0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7,507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58.3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10,184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35.7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10,346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미얀마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-23.3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173.9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1,894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3,367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77.8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5,032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캄보디아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633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13.8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751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18.6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1,257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67.4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1,739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2,410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38.6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브루나이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355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571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60.8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1,003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75.7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1,079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957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-11.3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40031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203200" marR="101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라오스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500.0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16.7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344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2357.1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136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-60.5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HY울릉도L"/>
                          <a:ea typeface="HY울릉도L"/>
                        </a:defRPr>
                      </a:lvl9pPr>
                    </a:lstStyle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74 </a:t>
                      </a: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-45.6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1424335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한국산 화장품 수입 비중</a:t>
            </a:r>
            <a:endParaRPr lang="ko-KR" alt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한컴바탕" pitchFamily="18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980728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2012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ASEAN 6</a:t>
            </a:r>
            <a:r>
              <a:rPr lang="ko-KR" altLang="en-US" dirty="0" smtClean="0"/>
              <a:t>개국 한국산 화장품 수입 비중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567722"/>
              </p:ext>
            </p:extLst>
          </p:nvPr>
        </p:nvGraphicFramePr>
        <p:xfrm>
          <a:off x="755576" y="1916832"/>
          <a:ext cx="7596285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6047"/>
                <a:gridCol w="1019564"/>
                <a:gridCol w="1231187"/>
                <a:gridCol w="1131768"/>
                <a:gridCol w="982573"/>
                <a:gridCol w="982573"/>
                <a:gridCol w="982573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태국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베트남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필리핀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말레이시아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인도네시아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싱가포르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수입화장품 中 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한국산 점유율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4.75%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9.03%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0.74%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7.77%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0.63%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1.65%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2996952"/>
            <a:ext cx="4104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자료</a:t>
            </a:r>
            <a:r>
              <a:rPr lang="en-US" altLang="ko-KR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대한화장품산업연구원</a:t>
            </a:r>
            <a:r>
              <a:rPr lang="en-US" altLang="ko-KR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2013  ASEAN 6</a:t>
            </a:r>
            <a:r>
              <a:rPr lang="ko-KR" altLang="en-US" sz="9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개국 화장품 시장 진출 전략</a:t>
            </a:r>
            <a:endParaRPr lang="ko-KR" altLang="en-US" sz="9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1022" y="3717032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2012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수입화장품 중 한국산 점유율을 기준으로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베트남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(9.03%)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 가장 높은 점유율을 보이며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말레이시아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(7.77%),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태국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(4.75%)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순임</a:t>
            </a:r>
            <a:endParaRPr lang="en-US" altLang="ko-KR" sz="1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싱가포르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(1.65%),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필리핀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(0.74%),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인도네시아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(0.63%)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는 한국산 점유율이 미미한 수준임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05163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ASEAN</a:t>
            </a:r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 </a:t>
            </a:r>
            <a:r>
              <a:rPr lang="ko-KR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시장의 중요성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8"/>
            <a:ext cx="8569325" cy="547260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sz="2300" dirty="0" smtClean="0"/>
              <a:t>아세안은 </a:t>
            </a:r>
            <a:r>
              <a:rPr lang="ko-KR" altLang="en-US" sz="2300" dirty="0"/>
              <a:t>약 </a:t>
            </a:r>
            <a:r>
              <a:rPr lang="en-US" altLang="ko-KR" sz="2300" dirty="0"/>
              <a:t>6</a:t>
            </a:r>
            <a:r>
              <a:rPr lang="ko-KR" altLang="en-US" sz="2300" dirty="0" err="1"/>
              <a:t>억명의</a:t>
            </a:r>
            <a:r>
              <a:rPr lang="ko-KR" altLang="en-US" sz="2300" dirty="0"/>
              <a:t> </a:t>
            </a:r>
            <a:r>
              <a:rPr lang="ko-KR" altLang="en-US" sz="2300" dirty="0" smtClean="0"/>
              <a:t>인구와 경제성장률이 높은 시장임</a:t>
            </a:r>
            <a:endParaRPr lang="en-US" altLang="ko-KR" sz="2300" dirty="0" smtClean="0"/>
          </a:p>
          <a:p>
            <a:pPr>
              <a:lnSpc>
                <a:spcPct val="200000"/>
              </a:lnSpc>
            </a:pPr>
            <a:r>
              <a:rPr lang="en-US" altLang="ko-KR" sz="2300" dirty="0" smtClean="0"/>
              <a:t>2013</a:t>
            </a:r>
            <a:r>
              <a:rPr lang="ko-KR" altLang="en-US" sz="2300" dirty="0"/>
              <a:t>년 우리나라의 </a:t>
            </a:r>
            <a:r>
              <a:rPr lang="ko-KR" altLang="en-US" sz="2300" dirty="0" err="1"/>
              <a:t>對아세안</a:t>
            </a:r>
            <a:r>
              <a:rPr lang="ko-KR" altLang="en-US" sz="2300" dirty="0"/>
              <a:t> 수출액은 약 </a:t>
            </a:r>
            <a:r>
              <a:rPr lang="en-US" altLang="ko-KR" sz="2300" dirty="0"/>
              <a:t>2</a:t>
            </a:r>
            <a:r>
              <a:rPr lang="ko-KR" altLang="en-US" sz="2300" dirty="0"/>
              <a:t>억 </a:t>
            </a:r>
            <a:r>
              <a:rPr lang="en-US" altLang="ko-KR" sz="2300" dirty="0"/>
              <a:t>2,775</a:t>
            </a:r>
            <a:r>
              <a:rPr lang="ko-KR" altLang="en-US" sz="2300" dirty="0" err="1" smtClean="0"/>
              <a:t>만불로</a:t>
            </a:r>
            <a:r>
              <a:rPr lang="ko-KR" altLang="en-US" sz="2300" dirty="0" smtClean="0"/>
              <a:t> 전체 </a:t>
            </a:r>
            <a:r>
              <a:rPr lang="ko-KR" altLang="en-US" sz="2300" dirty="0"/>
              <a:t>화장품 수출액의 </a:t>
            </a:r>
            <a:r>
              <a:rPr lang="en-US" altLang="ko-KR" sz="2300" dirty="0"/>
              <a:t>18.5</a:t>
            </a:r>
            <a:r>
              <a:rPr lang="en-US" altLang="ko-KR" sz="2300" dirty="0" smtClean="0"/>
              <a:t>%</a:t>
            </a:r>
            <a:r>
              <a:rPr lang="ko-KR" altLang="en-US" sz="2300" dirty="0" smtClean="0"/>
              <a:t>을 차지</a:t>
            </a:r>
            <a:r>
              <a:rPr lang="en-US" altLang="ko-KR" sz="2300" dirty="0" smtClean="0"/>
              <a:t>, </a:t>
            </a:r>
            <a:r>
              <a:rPr lang="ko-KR" altLang="en-US" sz="2300" dirty="0" smtClean="0"/>
              <a:t>전년대비 </a:t>
            </a:r>
            <a:r>
              <a:rPr lang="en-US" altLang="ko-KR" sz="2300" dirty="0"/>
              <a:t>15.2% </a:t>
            </a:r>
            <a:r>
              <a:rPr lang="ko-KR" altLang="en-US" sz="2300" dirty="0" smtClean="0"/>
              <a:t>성장함</a:t>
            </a:r>
            <a:endParaRPr lang="ko-KR" altLang="en-US" sz="2300" dirty="0"/>
          </a:p>
        </p:txBody>
      </p:sp>
    </p:spTree>
    <p:extLst>
      <p:ext uri="{BB962C8B-B14F-4D97-AF65-F5344CB8AC3E}">
        <p14:creationId xmlns:p14="http://schemas.microsoft.com/office/powerpoint/2010/main" xmlns="" val="351393407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대한화장품협회의 </a:t>
            </a:r>
            <a:r>
              <a:rPr lang="en-US" altLang="ko-KR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ASEAN </a:t>
            </a:r>
            <a:r>
              <a:rPr lang="ko-KR" altLang="en-US" sz="36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한컴바탕" pitchFamily="18" charset="2"/>
              </a:rPr>
              <a:t>수출 지원</a:t>
            </a:r>
            <a:endParaRPr lang="ko-KR" alt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한컴바탕" pitchFamily="18" charset="2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아세안화장품협회</a:t>
            </a:r>
            <a:r>
              <a:rPr lang="en-US" altLang="ko-KR" dirty="0"/>
              <a:t>(ASEAN Cosmetics Association)</a:t>
            </a:r>
            <a:r>
              <a:rPr lang="ko-KR" altLang="en-US" dirty="0"/>
              <a:t>의 준회원으로 가입</a:t>
            </a:r>
            <a:r>
              <a:rPr lang="en-US" altLang="ko-KR" dirty="0"/>
              <a:t>(2014</a:t>
            </a:r>
            <a:r>
              <a:rPr lang="ko-KR" altLang="en-US" dirty="0"/>
              <a:t>년 </a:t>
            </a:r>
            <a:r>
              <a:rPr lang="en-US" altLang="ko-KR" dirty="0"/>
              <a:t>7</a:t>
            </a:r>
            <a:r>
              <a:rPr lang="ko-KR" altLang="en-US" dirty="0"/>
              <a:t>월</a:t>
            </a:r>
            <a:r>
              <a:rPr lang="en-US" altLang="ko-KR" dirty="0" smtClean="0"/>
              <a:t>) [</a:t>
            </a:r>
            <a:r>
              <a:rPr lang="ko-KR" altLang="en-US" dirty="0" smtClean="0"/>
              <a:t>별첨</a:t>
            </a:r>
            <a:r>
              <a:rPr lang="en-US" altLang="ko-KR" dirty="0" smtClean="0"/>
              <a:t>]</a:t>
            </a:r>
            <a:endParaRPr lang="en-US" altLang="ko-KR" dirty="0"/>
          </a:p>
          <a:p>
            <a:pPr marL="361950" indent="0">
              <a:lnSpc>
                <a:spcPct val="150000"/>
              </a:lnSpc>
              <a:buNone/>
            </a:pP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 smtClean="0"/>
              <a:t>대한화장품협회 아세안 연구회 구성 예정</a:t>
            </a:r>
            <a:endParaRPr lang="en-US" altLang="ko-K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 smtClean="0"/>
              <a:t>   - ASEAN</a:t>
            </a:r>
            <a:r>
              <a:rPr lang="ko-KR" altLang="en-US" dirty="0" smtClean="0"/>
              <a:t> 수출 시 필요한</a:t>
            </a:r>
            <a:r>
              <a:rPr lang="en-US" altLang="ko-KR" dirty="0" smtClean="0"/>
              <a:t> </a:t>
            </a:r>
            <a:r>
              <a:rPr lang="ko-KR" altLang="en-US" dirty="0" smtClean="0"/>
              <a:t>시장 정보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수입허가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할랄</a:t>
            </a:r>
            <a:r>
              <a:rPr lang="ko-KR" altLang="en-US" dirty="0" smtClean="0"/>
              <a:t> 인증 등에 대한 연구 조사를 통해 수출 지원 예정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6268603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HY울릉도L"/>
        <a:ea typeface="HY울릉도L"/>
        <a:cs typeface=""/>
      </a:majorFont>
      <a:minorFont>
        <a:latin typeface="HY울릉도L"/>
        <a:ea typeface="HY울릉도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o"/>
          <a:tabLst/>
          <a:defRPr kumimoji="1" lang="ko-KR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울릉도L" pitchFamily="18" charset="-127"/>
            <a:ea typeface="HY울릉도L" pitchFamily="18" charset="-127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15089</TotalTime>
  <Words>806</Words>
  <Application>Microsoft Office PowerPoint</Application>
  <PresentationFormat>화면 슬라이드 쇼(4:3)</PresentationFormat>
  <Paragraphs>467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굴림</vt:lpstr>
      <vt:lpstr>Arial</vt:lpstr>
      <vt:lpstr>맑은 고딕</vt:lpstr>
      <vt:lpstr>한컴바탕</vt:lpstr>
      <vt:lpstr>HY울릉도L</vt:lpstr>
      <vt:lpstr>기본 디자인</vt:lpstr>
      <vt:lpstr>슬라이드 1</vt:lpstr>
      <vt:lpstr>ASEAN 회원국</vt:lpstr>
      <vt:lpstr>ASEAN 각 국가별 정보</vt:lpstr>
      <vt:lpstr>ASEAN 국가의 화장품 시장 규모</vt:lpstr>
      <vt:lpstr>ASEAN에서의 수입</vt:lpstr>
      <vt:lpstr>ASEAN으로의 수출</vt:lpstr>
      <vt:lpstr>한국산 화장품 수입 비중</vt:lpstr>
      <vt:lpstr>ASEAN 시장의 중요성</vt:lpstr>
      <vt:lpstr>대한화장품협회의 ASEAN 수출 지원</vt:lpstr>
      <vt:lpstr>[별첨] ASEAN COSMETICS ASSOCIATION 준회원 가입</vt:lpstr>
    </vt:vector>
  </TitlesOfParts>
  <Company>KCA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KCA Staff10</dc:creator>
  <cp:lastModifiedBy>대한화장품협회</cp:lastModifiedBy>
  <cp:revision>4703</cp:revision>
  <cp:lastPrinted>2014-09-25T07:01:38Z</cp:lastPrinted>
  <dcterms:created xsi:type="dcterms:W3CDTF">2006-05-10T04:37:21Z</dcterms:created>
  <dcterms:modified xsi:type="dcterms:W3CDTF">2014-09-25T08:40:42Z</dcterms:modified>
</cp:coreProperties>
</file>