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1088" r:id="rId2"/>
    <p:sldId id="1251" r:id="rId3"/>
    <p:sldId id="1258" r:id="rId4"/>
    <p:sldId id="1259" r:id="rId5"/>
    <p:sldId id="1256" r:id="rId6"/>
    <p:sldId id="1255" r:id="rId7"/>
    <p:sldId id="1250" r:id="rId8"/>
    <p:sldId id="1252" r:id="rId9"/>
    <p:sldId id="1253" r:id="rId10"/>
    <p:sldId id="1260" r:id="rId11"/>
  </p:sldIdLst>
  <p:sldSz cx="9144000" cy="6858000" type="screen4x3"/>
  <p:notesSz cx="6797675" cy="9926638"/>
  <p:embeddedFontLst>
    <p:embeddedFont>
      <p:font typeface="맑은 고딕" pitchFamily="50" charset="-127"/>
      <p:regular r:id="rId14"/>
      <p:bold r:id="rId15"/>
    </p:embeddedFont>
    <p:embeddedFont>
      <p:font typeface="한컴바탕" pitchFamily="18" charset="2"/>
      <p:regular r:id="rId16"/>
    </p:embeddedFont>
    <p:embeddedFont>
      <p:font typeface="HY울릉도L" charset="-127"/>
      <p:regular r:id="rId17"/>
    </p:embeddedFont>
  </p:embeddedFontLst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HY울릉도L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HY울릉도L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HY울릉도L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HY울릉도L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HY울릉도L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sz="2400" b="1" kern="1200">
        <a:solidFill>
          <a:schemeClr val="tx1"/>
        </a:solidFill>
        <a:latin typeface="HY울릉도L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sz="2400" b="1" kern="1200">
        <a:solidFill>
          <a:schemeClr val="tx1"/>
        </a:solidFill>
        <a:latin typeface="HY울릉도L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sz="2400" b="1" kern="1200">
        <a:solidFill>
          <a:schemeClr val="tx1"/>
        </a:solidFill>
        <a:latin typeface="HY울릉도L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sz="2400" b="1" kern="1200">
        <a:solidFill>
          <a:schemeClr val="tx1"/>
        </a:solidFill>
        <a:latin typeface="HY울릉도L" charset="-127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33CC"/>
    <a:srgbClr val="FF6600"/>
    <a:srgbClr val="3333CC"/>
    <a:srgbClr val="018E95"/>
    <a:srgbClr val="FDA403"/>
    <a:srgbClr val="FF00FF"/>
    <a:srgbClr val="D36C2D"/>
    <a:srgbClr val="FFFF99"/>
    <a:srgbClr val="66CCFF"/>
    <a:srgbClr val="01FF7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보통 스타일 1 - 강조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5758FB7-9AC5-4552-8A53-C91805E547FA}" styleName="테마 스타일 1 - 강조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4C1A8A3-306A-4EB7-A6B1-4F7E0EB9C5D6}" styleName="보통 스타일 3 - 강조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113A9D2-9D6B-4929-AA2D-F23B5EE8CBE7}" styleName="테마 스타일 2 - 강조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테마 스타일 1 - 강조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665" autoAdjust="0"/>
    <p:restoredTop sz="86348" autoAdjust="0"/>
  </p:normalViewPr>
  <p:slideViewPr>
    <p:cSldViewPr>
      <p:cViewPr>
        <p:scale>
          <a:sx n="100" d="100"/>
          <a:sy n="100" d="100"/>
        </p:scale>
        <p:origin x="-444" y="-72"/>
      </p:cViewPr>
      <p:guideLst>
        <p:guide orient="horz" pos="2024"/>
        <p:guide pos="431"/>
      </p:guideLst>
    </p:cSldViewPr>
  </p:slideViewPr>
  <p:outlineViewPr>
    <p:cViewPr>
      <p:scale>
        <a:sx n="33" d="100"/>
        <a:sy n="33" d="100"/>
      </p:scale>
      <p:origin x="0" y="30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-2850" y="-72"/>
      </p:cViewPr>
      <p:guideLst>
        <p:guide orient="horz" pos="3127"/>
        <p:guide pos="2142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" y="4"/>
            <a:ext cx="2944813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86" tIns="45490" rIns="90986" bIns="45490" numCol="1" anchor="t" anchorCtr="0" compatLnSpc="1">
            <a:prstTxWarp prst="textNoShape">
              <a:avLst/>
            </a:prstTxWarp>
          </a:bodyPr>
          <a:lstStyle>
            <a:lvl1pPr defTabSz="909202">
              <a:spcBef>
                <a:spcPct val="0"/>
              </a:spcBef>
              <a:buFontTx/>
              <a:buNone/>
              <a:defRPr sz="1200" b="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81" y="4"/>
            <a:ext cx="2944813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86" tIns="45490" rIns="90986" bIns="45490" numCol="1" anchor="t" anchorCtr="0" compatLnSpc="1">
            <a:prstTxWarp prst="textNoShape">
              <a:avLst/>
            </a:prstTxWarp>
          </a:bodyPr>
          <a:lstStyle>
            <a:lvl1pPr algn="r" defTabSz="909202">
              <a:spcBef>
                <a:spcPct val="0"/>
              </a:spcBef>
              <a:buFontTx/>
              <a:buNone/>
              <a:defRPr sz="1200" b="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6" y="9428714"/>
            <a:ext cx="2944813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86" tIns="45490" rIns="90986" bIns="45490" numCol="1" anchor="b" anchorCtr="0" compatLnSpc="1">
            <a:prstTxWarp prst="textNoShape">
              <a:avLst/>
            </a:prstTxWarp>
          </a:bodyPr>
          <a:lstStyle>
            <a:lvl1pPr defTabSz="909202">
              <a:spcBef>
                <a:spcPct val="0"/>
              </a:spcBef>
              <a:buFontTx/>
              <a:buNone/>
              <a:defRPr sz="1200" b="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81" y="9428714"/>
            <a:ext cx="2944813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86" tIns="45490" rIns="90986" bIns="45490" numCol="1" anchor="b" anchorCtr="0" compatLnSpc="1">
            <a:prstTxWarp prst="textNoShape">
              <a:avLst/>
            </a:prstTxWarp>
          </a:bodyPr>
          <a:lstStyle>
            <a:lvl1pPr algn="r" defTabSz="909202">
              <a:spcBef>
                <a:spcPct val="0"/>
              </a:spcBef>
              <a:buFontTx/>
              <a:buNone/>
              <a:defRPr sz="1200" b="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980FDF01-77F9-4FFD-8D63-C5D67E01AB4B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xmlns="" val="25778769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" y="4"/>
            <a:ext cx="2944813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86" tIns="45490" rIns="90986" bIns="45490" numCol="1" anchor="t" anchorCtr="0" compatLnSpc="1">
            <a:prstTxWarp prst="textNoShape">
              <a:avLst/>
            </a:prstTxWarp>
          </a:bodyPr>
          <a:lstStyle>
            <a:lvl1pPr defTabSz="909202">
              <a:spcBef>
                <a:spcPct val="0"/>
              </a:spcBef>
              <a:buFontTx/>
              <a:buNone/>
              <a:defRPr sz="1200" b="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81" y="4"/>
            <a:ext cx="2944813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86" tIns="45490" rIns="90986" bIns="45490" numCol="1" anchor="t" anchorCtr="0" compatLnSpc="1">
            <a:prstTxWarp prst="textNoShape">
              <a:avLst/>
            </a:prstTxWarp>
          </a:bodyPr>
          <a:lstStyle>
            <a:lvl1pPr algn="r" defTabSz="909202">
              <a:spcBef>
                <a:spcPct val="0"/>
              </a:spcBef>
              <a:buFontTx/>
              <a:buNone/>
              <a:defRPr sz="1200" b="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2950"/>
            <a:ext cx="4964113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5" y="4715956"/>
            <a:ext cx="5438775" cy="4465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86" tIns="45490" rIns="90986" bIns="4549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 smtClean="0"/>
              <a:t>마스터 텍스트 스타일을 편집합니다</a:t>
            </a:r>
          </a:p>
          <a:p>
            <a:pPr lvl="1"/>
            <a:r>
              <a:rPr lang="ko-KR" altLang="en-US" noProof="0" smtClean="0"/>
              <a:t>둘째 수준</a:t>
            </a:r>
          </a:p>
          <a:p>
            <a:pPr lvl="2"/>
            <a:r>
              <a:rPr lang="ko-KR" altLang="en-US" noProof="0" smtClean="0"/>
              <a:t>셋째 수준</a:t>
            </a:r>
          </a:p>
          <a:p>
            <a:pPr lvl="3"/>
            <a:r>
              <a:rPr lang="ko-KR" altLang="en-US" noProof="0" smtClean="0"/>
              <a:t>넷째 수준</a:t>
            </a:r>
          </a:p>
          <a:p>
            <a:pPr lvl="4"/>
            <a:r>
              <a:rPr lang="ko-KR" altLang="en-US" noProof="0" smtClean="0"/>
              <a:t>다섯째 수준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6" y="9428714"/>
            <a:ext cx="2944813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86" tIns="45490" rIns="90986" bIns="45490" numCol="1" anchor="b" anchorCtr="0" compatLnSpc="1">
            <a:prstTxWarp prst="textNoShape">
              <a:avLst/>
            </a:prstTxWarp>
          </a:bodyPr>
          <a:lstStyle>
            <a:lvl1pPr defTabSz="909202">
              <a:spcBef>
                <a:spcPct val="0"/>
              </a:spcBef>
              <a:buFontTx/>
              <a:buNone/>
              <a:defRPr sz="1200" b="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81" y="9428714"/>
            <a:ext cx="2944813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86" tIns="45490" rIns="90986" bIns="45490" numCol="1" anchor="b" anchorCtr="0" compatLnSpc="1">
            <a:prstTxWarp prst="textNoShape">
              <a:avLst/>
            </a:prstTxWarp>
          </a:bodyPr>
          <a:lstStyle>
            <a:lvl1pPr algn="r" defTabSz="909202">
              <a:spcBef>
                <a:spcPct val="0"/>
              </a:spcBef>
              <a:buFontTx/>
              <a:buNone/>
              <a:defRPr sz="1200" b="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B1AEDFA7-5C82-4E65-BA2C-083D08D7CE5D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xmlns="" val="42869862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1AEDFA7-5C82-4E65-BA2C-083D08D7CE5D}" type="slidenum">
              <a:rPr lang="en-US" altLang="ko-KR" smtClean="0"/>
              <a:pPr>
                <a:defRPr/>
              </a:pPr>
              <a:t>1</a:t>
            </a:fld>
            <a:endParaRPr lang="en-US" altLang="ko-K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3"/>
          <p:cNvSpPr>
            <a:spLocks noChangeArrowheads="1"/>
          </p:cNvSpPr>
          <p:nvPr userDrawn="1"/>
        </p:nvSpPr>
        <p:spPr bwMode="auto">
          <a:xfrm>
            <a:off x="0" y="6524649"/>
            <a:ext cx="9144000" cy="3333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defRPr/>
            </a:pPr>
            <a:r>
              <a:rPr lang="en-US" altLang="ko-KR" sz="1000" b="0" dirty="0">
                <a:latin typeface="맑은 고딕" pitchFamily="50" charset="-127"/>
                <a:ea typeface="맑은 고딕" pitchFamily="50" charset="-127"/>
              </a:rPr>
              <a:t>ⓒ KCA</a:t>
            </a:r>
            <a:r>
              <a:rPr lang="en-US" altLang="ko-KR" sz="1000" dirty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000" b="0" dirty="0">
                <a:latin typeface="맑은 고딕" pitchFamily="50" charset="-127"/>
                <a:ea typeface="맑은 고딕" pitchFamily="50" charset="-127"/>
              </a:rPr>
              <a:t>대한화장품협회 </a:t>
            </a:r>
            <a:r>
              <a:rPr lang="en-US" altLang="ko-KR" sz="1000" b="0" dirty="0" smtClean="0">
                <a:latin typeface="맑은 고딕" pitchFamily="50" charset="-127"/>
                <a:ea typeface="맑은 고딕" pitchFamily="50" charset="-127"/>
              </a:rPr>
              <a:t>2014  </a:t>
            </a:r>
            <a:endParaRPr lang="en-US" altLang="ko-KR" sz="1000" b="0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463800"/>
            <a:ext cx="7772400" cy="1470025"/>
          </a:xfrm>
        </p:spPr>
        <p:txBody>
          <a:bodyPr/>
          <a:lstStyle>
            <a:lvl1pPr>
              <a:defRPr>
                <a:latin typeface="맑은 고딕" pitchFamily="50" charset="-127"/>
                <a:ea typeface="맑은 고딕" pitchFamily="50" charset="-127"/>
              </a:defRPr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latin typeface="맑은 고딕" pitchFamily="50" charset="-127"/>
                <a:ea typeface="맑은 고딕" pitchFamily="50" charset="-127"/>
              </a:defRPr>
            </a:lvl1pPr>
          </a:lstStyle>
          <a:p>
            <a:r>
              <a:rPr lang="ko-KR" altLang="en-US"/>
              <a:t>마스터 부제목 스타일 편집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맑은 고딕" pitchFamily="50" charset="-127"/>
                <a:ea typeface="맑은 고딕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맑은 고딕" pitchFamily="50" charset="-127"/>
                <a:ea typeface="맑은 고딕" pitchFamily="50" charset="-127"/>
              </a:defRPr>
            </a:lvl1pPr>
            <a:lvl2pPr>
              <a:defRPr>
                <a:latin typeface="맑은 고딕" pitchFamily="50" charset="-127"/>
                <a:ea typeface="맑은 고딕" pitchFamily="50" charset="-127"/>
              </a:defRPr>
            </a:lvl2pPr>
            <a:lvl3pPr>
              <a:defRPr>
                <a:latin typeface="맑은 고딕" pitchFamily="50" charset="-127"/>
                <a:ea typeface="맑은 고딕" pitchFamily="50" charset="-127"/>
              </a:defRPr>
            </a:lvl3pPr>
            <a:lvl4pPr>
              <a:defRPr>
                <a:latin typeface="맑은 고딕" pitchFamily="50" charset="-127"/>
                <a:ea typeface="맑은 고딕" pitchFamily="50" charset="-127"/>
              </a:defRPr>
            </a:lvl4pPr>
            <a:lvl5pPr>
              <a:defRPr>
                <a:latin typeface="맑은 고딕" pitchFamily="50" charset="-127"/>
                <a:ea typeface="맑은 고딕" pitchFamily="50" charset="-127"/>
              </a:defRPr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72263" y="188913"/>
            <a:ext cx="2173287" cy="5937250"/>
          </a:xfrm>
        </p:spPr>
        <p:txBody>
          <a:bodyPr vert="eaVert"/>
          <a:lstStyle>
            <a:lvl1pPr>
              <a:defRPr>
                <a:latin typeface="맑은 고딕" pitchFamily="50" charset="-127"/>
                <a:ea typeface="맑은 고딕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150813" y="188913"/>
            <a:ext cx="6369050" cy="5937250"/>
          </a:xfrm>
        </p:spPr>
        <p:txBody>
          <a:bodyPr vert="eaVert"/>
          <a:lstStyle>
            <a:lvl1pPr>
              <a:defRPr>
                <a:latin typeface="맑은 고딕" pitchFamily="50" charset="-127"/>
                <a:ea typeface="맑은 고딕" pitchFamily="50" charset="-127"/>
              </a:defRPr>
            </a:lvl1pPr>
            <a:lvl2pPr>
              <a:defRPr>
                <a:latin typeface="맑은 고딕" pitchFamily="50" charset="-127"/>
                <a:ea typeface="맑은 고딕" pitchFamily="50" charset="-127"/>
              </a:defRPr>
            </a:lvl2pPr>
            <a:lvl3pPr>
              <a:defRPr>
                <a:latin typeface="맑은 고딕" pitchFamily="50" charset="-127"/>
                <a:ea typeface="맑은 고딕" pitchFamily="50" charset="-127"/>
              </a:defRPr>
            </a:lvl3pPr>
            <a:lvl4pPr>
              <a:defRPr>
                <a:latin typeface="맑은 고딕" pitchFamily="50" charset="-127"/>
                <a:ea typeface="맑은 고딕" pitchFamily="50" charset="-127"/>
              </a:defRPr>
            </a:lvl4pPr>
            <a:lvl5pPr>
              <a:defRPr>
                <a:latin typeface="맑은 고딕" pitchFamily="50" charset="-127"/>
                <a:ea typeface="맑은 고딕" pitchFamily="50" charset="-127"/>
              </a:defRPr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표 개체 틀 2"/>
          <p:cNvSpPr>
            <a:spLocks noGrp="1"/>
          </p:cNvSpPr>
          <p:nvPr>
            <p:ph type="tbl" idx="1"/>
          </p:nvPr>
        </p:nvSpPr>
        <p:spPr>
          <a:xfrm>
            <a:off x="276225" y="1341438"/>
            <a:ext cx="8569325" cy="4784725"/>
          </a:xfrm>
        </p:spPr>
        <p:txBody>
          <a:bodyPr/>
          <a:lstStyle>
            <a:lvl1pPr>
              <a:buNone/>
              <a:defRPr>
                <a:latin typeface="맑은 고딕" pitchFamily="50" charset="-127"/>
                <a:ea typeface="맑은 고딕" pitchFamily="50" charset="-127"/>
              </a:defRPr>
            </a:lvl1pPr>
          </a:lstStyle>
          <a:p>
            <a:pPr lvl="0"/>
            <a:endParaRPr lang="ko-KR" altLang="en-US" noProof="0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150813" y="188913"/>
            <a:ext cx="8569325" cy="576262"/>
          </a:xfrm>
          <a:noFill/>
          <a:ln/>
        </p:spPr>
        <p:txBody>
          <a:bodyPr/>
          <a:lstStyle/>
          <a:p>
            <a:r>
              <a:rPr lang="ko-KR" altLang="en-US" dirty="0" smtClean="0"/>
              <a:t>배경</a:t>
            </a:r>
            <a:endParaRPr lang="ko-KR" altLang="en-US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맑은 고딕" pitchFamily="50" charset="-127"/>
                <a:ea typeface="맑은 고딕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맑은 고딕" pitchFamily="50" charset="-127"/>
                <a:ea typeface="맑은 고딕" pitchFamily="50" charset="-127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맑은 고딕" pitchFamily="50" charset="-127"/>
                <a:ea typeface="맑은 고딕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276225" y="1341438"/>
            <a:ext cx="4208463" cy="4784725"/>
          </a:xfrm>
        </p:spPr>
        <p:txBody>
          <a:bodyPr/>
          <a:lstStyle>
            <a:lvl1pPr>
              <a:defRPr sz="2800">
                <a:latin typeface="맑은 고딕" pitchFamily="50" charset="-127"/>
                <a:ea typeface="맑은 고딕" pitchFamily="50" charset="-127"/>
              </a:defRPr>
            </a:lvl1pPr>
            <a:lvl2pPr>
              <a:defRPr sz="2400">
                <a:latin typeface="맑은 고딕" pitchFamily="50" charset="-127"/>
                <a:ea typeface="맑은 고딕" pitchFamily="50" charset="-127"/>
              </a:defRPr>
            </a:lvl2pPr>
            <a:lvl3pPr>
              <a:defRPr sz="2000">
                <a:latin typeface="맑은 고딕" pitchFamily="50" charset="-127"/>
                <a:ea typeface="맑은 고딕" pitchFamily="50" charset="-127"/>
              </a:defRPr>
            </a:lvl3pPr>
            <a:lvl4pPr>
              <a:defRPr sz="1800">
                <a:latin typeface="맑은 고딕" pitchFamily="50" charset="-127"/>
                <a:ea typeface="맑은 고딕" pitchFamily="50" charset="-127"/>
              </a:defRPr>
            </a:lvl4pPr>
            <a:lvl5pPr>
              <a:defRPr sz="1800">
                <a:latin typeface="맑은 고딕" pitchFamily="50" charset="-127"/>
                <a:ea typeface="맑은 고딕" pitchFamily="50" charset="-12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37088" y="1341438"/>
            <a:ext cx="4208462" cy="4784725"/>
          </a:xfrm>
        </p:spPr>
        <p:txBody>
          <a:bodyPr/>
          <a:lstStyle>
            <a:lvl1pPr>
              <a:defRPr sz="2800">
                <a:latin typeface="맑은 고딕" pitchFamily="50" charset="-127"/>
                <a:ea typeface="맑은 고딕" pitchFamily="50" charset="-127"/>
              </a:defRPr>
            </a:lvl1pPr>
            <a:lvl2pPr>
              <a:defRPr sz="2400">
                <a:latin typeface="맑은 고딕" pitchFamily="50" charset="-127"/>
                <a:ea typeface="맑은 고딕" pitchFamily="50" charset="-127"/>
              </a:defRPr>
            </a:lvl2pPr>
            <a:lvl3pPr>
              <a:defRPr sz="2000">
                <a:latin typeface="맑은 고딕" pitchFamily="50" charset="-127"/>
                <a:ea typeface="맑은 고딕" pitchFamily="50" charset="-127"/>
              </a:defRPr>
            </a:lvl3pPr>
            <a:lvl4pPr>
              <a:defRPr sz="1800">
                <a:latin typeface="맑은 고딕" pitchFamily="50" charset="-127"/>
                <a:ea typeface="맑은 고딕" pitchFamily="50" charset="-127"/>
              </a:defRPr>
            </a:lvl4pPr>
            <a:lvl5pPr>
              <a:defRPr sz="1800">
                <a:latin typeface="맑은 고딕" pitchFamily="50" charset="-127"/>
                <a:ea typeface="맑은 고딕" pitchFamily="50" charset="-12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맑은 고딕" pitchFamily="50" charset="-127"/>
                <a:ea typeface="맑은 고딕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맑은 고딕" pitchFamily="50" charset="-127"/>
                <a:ea typeface="맑은 고딕" pitchFamily="50" charset="-127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맑은 고딕" pitchFamily="50" charset="-127"/>
                <a:ea typeface="맑은 고딕" pitchFamily="50" charset="-127"/>
              </a:defRPr>
            </a:lvl1pPr>
            <a:lvl2pPr>
              <a:defRPr sz="2000">
                <a:latin typeface="맑은 고딕" pitchFamily="50" charset="-127"/>
                <a:ea typeface="맑은 고딕" pitchFamily="50" charset="-127"/>
              </a:defRPr>
            </a:lvl2pPr>
            <a:lvl3pPr>
              <a:defRPr sz="1800">
                <a:latin typeface="맑은 고딕" pitchFamily="50" charset="-127"/>
                <a:ea typeface="맑은 고딕" pitchFamily="50" charset="-127"/>
              </a:defRPr>
            </a:lvl3pPr>
            <a:lvl4pPr>
              <a:defRPr sz="1600">
                <a:latin typeface="맑은 고딕" pitchFamily="50" charset="-127"/>
                <a:ea typeface="맑은 고딕" pitchFamily="50" charset="-127"/>
              </a:defRPr>
            </a:lvl4pPr>
            <a:lvl5pPr>
              <a:defRPr sz="1600">
                <a:latin typeface="맑은 고딕" pitchFamily="50" charset="-127"/>
                <a:ea typeface="맑은 고딕" pitchFamily="50" charset="-12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맑은 고딕" pitchFamily="50" charset="-127"/>
                <a:ea typeface="맑은 고딕" pitchFamily="50" charset="-127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맑은 고딕" pitchFamily="50" charset="-127"/>
                <a:ea typeface="맑은 고딕" pitchFamily="50" charset="-127"/>
              </a:defRPr>
            </a:lvl1pPr>
            <a:lvl2pPr>
              <a:defRPr sz="2000">
                <a:latin typeface="맑은 고딕" pitchFamily="50" charset="-127"/>
                <a:ea typeface="맑은 고딕" pitchFamily="50" charset="-127"/>
              </a:defRPr>
            </a:lvl2pPr>
            <a:lvl3pPr>
              <a:defRPr sz="1800">
                <a:latin typeface="맑은 고딕" pitchFamily="50" charset="-127"/>
                <a:ea typeface="맑은 고딕" pitchFamily="50" charset="-127"/>
              </a:defRPr>
            </a:lvl3pPr>
            <a:lvl4pPr>
              <a:defRPr sz="1600">
                <a:latin typeface="맑은 고딕" pitchFamily="50" charset="-127"/>
                <a:ea typeface="맑은 고딕" pitchFamily="50" charset="-127"/>
              </a:defRPr>
            </a:lvl4pPr>
            <a:lvl5pPr>
              <a:defRPr sz="1600">
                <a:latin typeface="맑은 고딕" pitchFamily="50" charset="-127"/>
                <a:ea typeface="맑은 고딕" pitchFamily="50" charset="-12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맑은 고딕" pitchFamily="50" charset="-127"/>
                <a:ea typeface="맑은 고딕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맑은 고딕" pitchFamily="50" charset="-127"/>
                <a:ea typeface="맑은 고딕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맑은 고딕" pitchFamily="50" charset="-127"/>
                <a:ea typeface="맑은 고딕" pitchFamily="50" charset="-127"/>
              </a:defRPr>
            </a:lvl1pPr>
            <a:lvl2pPr>
              <a:defRPr sz="2800">
                <a:latin typeface="맑은 고딕" pitchFamily="50" charset="-127"/>
                <a:ea typeface="맑은 고딕" pitchFamily="50" charset="-127"/>
              </a:defRPr>
            </a:lvl2pPr>
            <a:lvl3pPr>
              <a:defRPr sz="2400">
                <a:latin typeface="맑은 고딕" pitchFamily="50" charset="-127"/>
                <a:ea typeface="맑은 고딕" pitchFamily="50" charset="-127"/>
              </a:defRPr>
            </a:lvl3pPr>
            <a:lvl4pPr>
              <a:defRPr sz="2000">
                <a:latin typeface="맑은 고딕" pitchFamily="50" charset="-127"/>
                <a:ea typeface="맑은 고딕" pitchFamily="50" charset="-127"/>
              </a:defRPr>
            </a:lvl4pPr>
            <a:lvl5pPr>
              <a:defRPr sz="2000">
                <a:latin typeface="맑은 고딕" pitchFamily="50" charset="-127"/>
                <a:ea typeface="맑은 고딕" pitchFamily="50" charset="-127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맑은 고딕" pitchFamily="50" charset="-127"/>
                <a:ea typeface="맑은 고딕" pitchFamily="50" charset="-127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맑은 고딕" pitchFamily="50" charset="-127"/>
                <a:ea typeface="맑은 고딕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맑은 고딕" pitchFamily="50" charset="-127"/>
                <a:ea typeface="맑은 고딕" pitchFamily="50" charset="-127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맑은 고딕" pitchFamily="50" charset="-127"/>
                <a:ea typeface="맑은 고딕" pitchFamily="50" charset="-127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0813" y="188913"/>
            <a:ext cx="8569325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76225" y="1341438"/>
            <a:ext cx="8569325" cy="478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1033" name="Line 9"/>
          <p:cNvSpPr>
            <a:spLocks noChangeShapeType="1"/>
          </p:cNvSpPr>
          <p:nvPr/>
        </p:nvSpPr>
        <p:spPr bwMode="auto">
          <a:xfrm>
            <a:off x="0" y="765175"/>
            <a:ext cx="9144000" cy="0"/>
          </a:xfrm>
          <a:prstGeom prst="line">
            <a:avLst/>
          </a:prstGeom>
          <a:noFill/>
          <a:ln w="9525">
            <a:solidFill>
              <a:srgbClr val="0099CC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FontTx/>
              <a:buChar char="o"/>
              <a:defRPr/>
            </a:pPr>
            <a:endParaRPr lang="ko-KR" altLang="en-US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0" y="6524649"/>
            <a:ext cx="9144000" cy="3333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defRPr/>
            </a:pPr>
            <a:r>
              <a:rPr lang="en-US" altLang="ko-KR" sz="1000" b="0" dirty="0">
                <a:latin typeface="맑은 고딕" pitchFamily="50" charset="-127"/>
                <a:ea typeface="맑은 고딕" pitchFamily="50" charset="-127"/>
              </a:rPr>
              <a:t>     ⓒ KCA</a:t>
            </a:r>
            <a:r>
              <a:rPr lang="en-US" altLang="ko-KR" sz="1000" dirty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000" b="0" dirty="0">
                <a:latin typeface="맑은 고딕" pitchFamily="50" charset="-127"/>
                <a:ea typeface="맑은 고딕" pitchFamily="50" charset="-127"/>
              </a:rPr>
              <a:t>대한화장품협회 </a:t>
            </a:r>
            <a:r>
              <a:rPr lang="en-US" altLang="ko-KR" sz="1000" b="0" dirty="0" smtClean="0">
                <a:latin typeface="맑은 고딕" pitchFamily="50" charset="-127"/>
                <a:ea typeface="맑은 고딕" pitchFamily="50" charset="-127"/>
              </a:rPr>
              <a:t>2014   </a:t>
            </a:r>
            <a:fld id="{878B7DE3-AD8A-4D4A-9F9E-2635B3ED4BB0}" type="slidenum">
              <a:rPr lang="en-US" altLang="ko-KR" sz="1000" b="0">
                <a:latin typeface="맑은 고딕" pitchFamily="50" charset="-127"/>
                <a:ea typeface="맑은 고딕" pitchFamily="50" charset="-127"/>
              </a:rPr>
              <a:pPr algn="r">
                <a:defRPr/>
              </a:pPr>
              <a:t>‹#›</a:t>
            </a:fld>
            <a:endParaRPr lang="en-US" altLang="ko-KR" sz="1000" b="0" dirty="0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7" r:id="rId1"/>
    <p:sldLayoutId id="2147483935" r:id="rId2"/>
    <p:sldLayoutId id="2147483936" r:id="rId3"/>
    <p:sldLayoutId id="2147483937" r:id="rId4"/>
    <p:sldLayoutId id="2147483938" r:id="rId5"/>
    <p:sldLayoutId id="2147483939" r:id="rId6"/>
    <p:sldLayoutId id="2147483940" r:id="rId7"/>
    <p:sldLayoutId id="2147483941" r:id="rId8"/>
    <p:sldLayoutId id="2147483942" r:id="rId9"/>
    <p:sldLayoutId id="2147483943" r:id="rId10"/>
    <p:sldLayoutId id="2147483944" r:id="rId11"/>
    <p:sldLayoutId id="2147483945" r:id="rId12"/>
  </p:sldLayoutIdLst>
  <p:transition/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kumimoji="1" sz="2400">
          <a:solidFill>
            <a:srgbClr val="0099CC"/>
          </a:solidFill>
          <a:latin typeface="맑은 고딕" pitchFamily="50" charset="-127"/>
          <a:ea typeface="맑은 고딕" pitchFamily="50" charset="-127"/>
          <a:cs typeface="+mj-cs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kumimoji="1" sz="2400">
          <a:solidFill>
            <a:srgbClr val="0099CC"/>
          </a:solidFill>
          <a:latin typeface="맑은 고딕" pitchFamily="50" charset="-127"/>
          <a:ea typeface="맑은 고딕" pitchFamily="50" charset="-127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kumimoji="1" sz="2400">
          <a:solidFill>
            <a:srgbClr val="0099CC"/>
          </a:solidFill>
          <a:latin typeface="맑은 고딕" pitchFamily="50" charset="-127"/>
          <a:ea typeface="맑은 고딕" pitchFamily="50" charset="-127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kumimoji="1" sz="2400">
          <a:solidFill>
            <a:srgbClr val="0099CC"/>
          </a:solidFill>
          <a:latin typeface="맑은 고딕" pitchFamily="50" charset="-127"/>
          <a:ea typeface="맑은 고딕" pitchFamily="50" charset="-127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kumimoji="1" sz="2400">
          <a:solidFill>
            <a:srgbClr val="0099CC"/>
          </a:solidFill>
          <a:latin typeface="맑은 고딕" pitchFamily="50" charset="-127"/>
          <a:ea typeface="맑은 고딕" pitchFamily="50" charset="-127"/>
        </a:defRPr>
      </a:lvl5pPr>
      <a:lvl6pPr marL="457200" algn="l" rtl="0" fontAlgn="base" latinLnBrk="1">
        <a:spcBef>
          <a:spcPct val="0"/>
        </a:spcBef>
        <a:spcAft>
          <a:spcPct val="0"/>
        </a:spcAft>
        <a:defRPr kumimoji="1" sz="2400">
          <a:solidFill>
            <a:srgbClr val="0099CC"/>
          </a:solidFill>
          <a:latin typeface="HY울릉도L" pitchFamily="18" charset="-127"/>
          <a:ea typeface="HY울릉도L" pitchFamily="18" charset="-127"/>
        </a:defRPr>
      </a:lvl6pPr>
      <a:lvl7pPr marL="914400" algn="l" rtl="0" fontAlgn="base" latinLnBrk="1">
        <a:spcBef>
          <a:spcPct val="0"/>
        </a:spcBef>
        <a:spcAft>
          <a:spcPct val="0"/>
        </a:spcAft>
        <a:defRPr kumimoji="1" sz="2400">
          <a:solidFill>
            <a:srgbClr val="0099CC"/>
          </a:solidFill>
          <a:latin typeface="HY울릉도L" pitchFamily="18" charset="-127"/>
          <a:ea typeface="HY울릉도L" pitchFamily="18" charset="-127"/>
        </a:defRPr>
      </a:lvl7pPr>
      <a:lvl8pPr marL="1371600" algn="l" rtl="0" fontAlgn="base" latinLnBrk="1">
        <a:spcBef>
          <a:spcPct val="0"/>
        </a:spcBef>
        <a:spcAft>
          <a:spcPct val="0"/>
        </a:spcAft>
        <a:defRPr kumimoji="1" sz="2400">
          <a:solidFill>
            <a:srgbClr val="0099CC"/>
          </a:solidFill>
          <a:latin typeface="HY울릉도L" pitchFamily="18" charset="-127"/>
          <a:ea typeface="HY울릉도L" pitchFamily="18" charset="-127"/>
        </a:defRPr>
      </a:lvl8pPr>
      <a:lvl9pPr marL="1828800" algn="l" rtl="0" fontAlgn="base" latinLnBrk="1">
        <a:spcBef>
          <a:spcPct val="0"/>
        </a:spcBef>
        <a:spcAft>
          <a:spcPct val="0"/>
        </a:spcAft>
        <a:defRPr kumimoji="1" sz="2400">
          <a:solidFill>
            <a:srgbClr val="0099CC"/>
          </a:solidFill>
          <a:latin typeface="HY울릉도L" pitchFamily="18" charset="-127"/>
          <a:ea typeface="HY울릉도L" pitchFamily="18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맑은 고딕" pitchFamily="50" charset="-127"/>
          <a:ea typeface="맑은 고딕" pitchFamily="50" charset="-127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1600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1200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1000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1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1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1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1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모서리가 둥근 직사각형 22"/>
          <p:cNvSpPr/>
          <p:nvPr/>
        </p:nvSpPr>
        <p:spPr bwMode="auto">
          <a:xfrm>
            <a:off x="216976" y="1787132"/>
            <a:ext cx="8710047" cy="1714512"/>
          </a:xfrm>
          <a:prstGeom prst="roundRect">
            <a:avLst>
              <a:gd name="adj" fmla="val 591"/>
            </a:avLst>
          </a:prstGeom>
          <a:gradFill>
            <a:gsLst>
              <a:gs pos="0">
                <a:srgbClr val="0070C0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1080000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o"/>
              <a:tabLst/>
            </a:pPr>
            <a:endParaRPr kumimoji="1" lang="ko-KR" alt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맑은 고딕" pitchFamily="50" charset="-127"/>
              <a:ea typeface="맑은 고딕" pitchFamily="50" charset="-127"/>
            </a:endParaRPr>
          </a:p>
        </p:txBody>
      </p:sp>
      <p:pic>
        <p:nvPicPr>
          <p:cNvPr id="22" name="Picture 5" descr="bigba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4098" y="1942708"/>
            <a:ext cx="8724900" cy="1126252"/>
          </a:xfrm>
          <a:prstGeom prst="rect">
            <a:avLst/>
          </a:prstGeom>
          <a:noFill/>
        </p:spPr>
      </p:pic>
      <p:sp>
        <p:nvSpPr>
          <p:cNvPr id="13" name="모서리가 둥근 직사각형 12"/>
          <p:cNvSpPr/>
          <p:nvPr/>
        </p:nvSpPr>
        <p:spPr bwMode="auto">
          <a:xfrm>
            <a:off x="222252" y="142852"/>
            <a:ext cx="8715404" cy="6257948"/>
          </a:xfrm>
          <a:prstGeom prst="roundRect">
            <a:avLst>
              <a:gd name="adj" fmla="val 4677"/>
            </a:avLst>
          </a:prstGeom>
          <a:noFill/>
          <a:ln w="1587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o"/>
              <a:tabLst/>
            </a:pPr>
            <a:endParaRPr kumimoji="1" lang="ko-KR" alt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맑은 고딕" pitchFamily="50" charset="-127"/>
              <a:ea typeface="맑은 고딕" pitchFamily="50" charset="-127"/>
            </a:endParaRPr>
          </a:p>
        </p:txBody>
      </p:sp>
      <p:pic>
        <p:nvPicPr>
          <p:cNvPr id="11" name="그림 10" descr="협회로고.png"/>
          <p:cNvPicPr>
            <a:picLocks noChangeAspect="1"/>
          </p:cNvPicPr>
          <p:nvPr/>
        </p:nvPicPr>
        <p:blipFill>
          <a:blip r:embed="rId4" cstate="print"/>
          <a:srcRect l="15548" t="20962" r="13512" b="22027"/>
          <a:stretch>
            <a:fillRect/>
          </a:stretch>
        </p:blipFill>
        <p:spPr>
          <a:xfrm>
            <a:off x="323528" y="260648"/>
            <a:ext cx="1792017" cy="108012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3786182" y="4429132"/>
            <a:ext cx="4429156" cy="1172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</a:pPr>
            <a:r>
              <a:rPr lang="ko-KR" altLang="en-US" sz="2500" dirty="0" smtClean="0">
                <a:latin typeface="맑은 고딕" pitchFamily="50" charset="-127"/>
                <a:ea typeface="맑은 고딕" pitchFamily="50" charset="-127"/>
              </a:rPr>
              <a:t>대한화장품협회</a:t>
            </a:r>
            <a:endParaRPr lang="en-US" altLang="ko-KR" sz="2500" dirty="0" smtClean="0">
              <a:latin typeface="맑은 고딕" pitchFamily="50" charset="-127"/>
              <a:ea typeface="맑은 고딕" pitchFamily="50" charset="-127"/>
            </a:endParaRPr>
          </a:p>
          <a:p>
            <a:pPr algn="r">
              <a:lnSpc>
                <a:spcPct val="150000"/>
              </a:lnSpc>
            </a:pPr>
            <a:r>
              <a:rPr lang="ko-KR" altLang="en-US" sz="2500" dirty="0" smtClean="0">
                <a:latin typeface="맑은 고딕" pitchFamily="50" charset="-127"/>
                <a:ea typeface="맑은 고딕" pitchFamily="50" charset="-127"/>
              </a:rPr>
              <a:t>부회장 안정림</a:t>
            </a:r>
            <a:endParaRPr lang="en-US" altLang="ko-KR" sz="2500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13537" y="1983895"/>
            <a:ext cx="8316923" cy="896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아세안 화장품 시장의 중요성</a:t>
            </a:r>
            <a:endParaRPr lang="en-US" altLang="ko-KR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62325" y="3043436"/>
            <a:ext cx="2952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2014.10.02.</a:t>
            </a:r>
            <a:endParaRPr lang="ko-KR" alt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2000" b="1" kern="1200" dirty="0" smtClean="0">
                <a:solidFill>
                  <a:schemeClr val="tx1"/>
                </a:solidFill>
                <a:cs typeface="한컴바탕" pitchFamily="18" charset="2"/>
              </a:rPr>
              <a:t>[</a:t>
            </a:r>
            <a:r>
              <a:rPr lang="ko-KR" altLang="en-US" sz="2000" b="1" kern="1200" dirty="0" smtClean="0">
                <a:solidFill>
                  <a:schemeClr val="tx1"/>
                </a:solidFill>
                <a:cs typeface="한컴바탕" pitchFamily="18" charset="2"/>
              </a:rPr>
              <a:t>별첨</a:t>
            </a:r>
            <a:r>
              <a:rPr lang="en-US" altLang="ko-KR" sz="2000" b="1" kern="1200" dirty="0" smtClean="0">
                <a:solidFill>
                  <a:schemeClr val="tx1"/>
                </a:solidFill>
                <a:cs typeface="한컴바탕" pitchFamily="18" charset="2"/>
              </a:rPr>
              <a:t>] ASEAN </a:t>
            </a:r>
            <a:r>
              <a:rPr lang="en-US" altLang="ko-KR" sz="2000" b="1" kern="1200" dirty="0">
                <a:solidFill>
                  <a:schemeClr val="tx1"/>
                </a:solidFill>
                <a:cs typeface="한컴바탕" pitchFamily="18" charset="2"/>
              </a:rPr>
              <a:t>COSMETICS ASSOCIATION </a:t>
            </a:r>
            <a:r>
              <a:rPr lang="ko-KR" altLang="en-US" sz="2000" b="1" kern="1200" dirty="0">
                <a:solidFill>
                  <a:schemeClr val="tx1"/>
                </a:solidFill>
                <a:cs typeface="한컴바탕" pitchFamily="18" charset="2"/>
              </a:rPr>
              <a:t>준회원 가입</a:t>
            </a:r>
          </a:p>
        </p:txBody>
      </p:sp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002" r="2261"/>
          <a:stretch/>
        </p:blipFill>
        <p:spPr>
          <a:xfrm>
            <a:off x="755576" y="908720"/>
            <a:ext cx="7560840" cy="5414450"/>
          </a:xfrm>
        </p:spPr>
      </p:pic>
    </p:spTree>
    <p:extLst>
      <p:ext uri="{BB962C8B-B14F-4D97-AF65-F5344CB8AC3E}">
        <p14:creationId xmlns:p14="http://schemas.microsoft.com/office/powerpoint/2010/main" xmlns="" val="3070354981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3600" b="1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한컴바탕" pitchFamily="18" charset="2"/>
              </a:rPr>
              <a:t>ASEAN</a:t>
            </a:r>
            <a:r>
              <a:rPr lang="ko-KR" altLang="en-US" sz="36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한컴바탕" pitchFamily="18" charset="2"/>
              </a:rPr>
              <a:t> </a:t>
            </a:r>
            <a:r>
              <a:rPr lang="ko-KR" altLang="en-US" sz="3600" b="1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한컴바탕" pitchFamily="18" charset="2"/>
              </a:rPr>
              <a:t>회원</a:t>
            </a:r>
            <a:r>
              <a:rPr lang="ko-KR" altLang="en-US" sz="36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한컴바탕" pitchFamily="18" charset="2"/>
              </a:rPr>
              <a:t>국</a:t>
            </a:r>
          </a:p>
        </p:txBody>
      </p:sp>
      <p:pic>
        <p:nvPicPr>
          <p:cNvPr id="9" name="그림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19167" b="10556"/>
          <a:stretch/>
        </p:blipFill>
        <p:spPr>
          <a:xfrm>
            <a:off x="1979712" y="980728"/>
            <a:ext cx="5112568" cy="4242904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827584" y="5517232"/>
            <a:ext cx="79208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0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※ </a:t>
            </a:r>
            <a:r>
              <a:rPr lang="en-US" altLang="ko-KR" sz="2000" b="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ASEAN</a:t>
            </a:r>
            <a:r>
              <a:rPr lang="ko-KR" altLang="en-US" sz="2000" b="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20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회원국 </a:t>
            </a:r>
            <a:r>
              <a:rPr lang="en-US" altLang="ko-KR" sz="20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2000" b="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태국</a:t>
            </a:r>
            <a:r>
              <a:rPr lang="en-US" altLang="ko-KR" sz="2000" b="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0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말레이시아</a:t>
            </a:r>
            <a:r>
              <a:rPr lang="en-US" altLang="ko-KR" sz="20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0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인도네시아</a:t>
            </a:r>
            <a:r>
              <a:rPr lang="en-US" altLang="ko-KR" sz="20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0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싱가포르</a:t>
            </a:r>
            <a:r>
              <a:rPr lang="en-US" altLang="ko-KR" sz="20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0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베트남</a:t>
            </a:r>
            <a:r>
              <a:rPr lang="en-US" altLang="ko-KR" sz="20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0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캄보디아</a:t>
            </a:r>
            <a:r>
              <a:rPr lang="en-US" altLang="ko-KR" sz="20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000" b="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필리핀</a:t>
            </a:r>
            <a:r>
              <a:rPr lang="en-US" altLang="ko-KR" sz="2000" b="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000" b="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미얀마</a:t>
            </a:r>
            <a:r>
              <a:rPr lang="en-US" altLang="ko-KR" sz="2000" b="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</a:t>
            </a:r>
            <a:r>
              <a:rPr lang="ko-KR" altLang="en-US" sz="2000" b="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라오스</a:t>
            </a:r>
            <a:r>
              <a:rPr lang="en-US" altLang="ko-KR" sz="2000" b="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000" b="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브루나이</a:t>
            </a:r>
            <a:endParaRPr lang="en-US" altLang="ko-KR" sz="2000" b="0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18519564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3600" b="1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한컴바탕" pitchFamily="18" charset="2"/>
              </a:rPr>
              <a:t>ASEAN </a:t>
            </a:r>
            <a:r>
              <a:rPr lang="ko-KR" altLang="en-US" sz="36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한컴바탕" pitchFamily="18" charset="2"/>
              </a:rPr>
              <a:t>각 국가별 </a:t>
            </a:r>
            <a:r>
              <a:rPr lang="ko-KR" altLang="en-US" sz="3600" b="1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한컴바탕" pitchFamily="18" charset="2"/>
              </a:rPr>
              <a:t>정보</a:t>
            </a:r>
            <a:endParaRPr lang="ko-KR" altLang="en-US" sz="3600" b="1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한컴바탕" pitchFamily="18" charset="2"/>
            </a:endParaRPr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140976751"/>
              </p:ext>
            </p:extLst>
          </p:nvPr>
        </p:nvGraphicFramePr>
        <p:xfrm>
          <a:off x="148308" y="1412776"/>
          <a:ext cx="8888189" cy="4320481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666614"/>
                <a:gridCol w="814751"/>
                <a:gridCol w="814751"/>
                <a:gridCol w="888818"/>
                <a:gridCol w="888818"/>
                <a:gridCol w="888818"/>
                <a:gridCol w="829274"/>
                <a:gridCol w="808489"/>
                <a:gridCol w="775687"/>
                <a:gridCol w="720080"/>
                <a:gridCol w="792089"/>
              </a:tblGrid>
              <a:tr h="658179"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태국</a:t>
                      </a:r>
                      <a:endParaRPr lang="ko-KR" altLang="en-US" sz="1050" b="1" dirty="0" smtClean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싱가포르</a:t>
                      </a:r>
                      <a:endParaRPr lang="ko-KR" altLang="en-US" sz="1050" b="1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말레이시아</a:t>
                      </a:r>
                      <a:endParaRPr lang="ko-KR" altLang="en-US" sz="1050" b="1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1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베트남</a:t>
                      </a:r>
                      <a:endParaRPr lang="ko-KR" altLang="en-US" sz="1050" b="1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1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인도네시아</a:t>
                      </a:r>
                      <a:endParaRPr lang="ko-KR" altLang="en-US" sz="1050" b="1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105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필리핀</a:t>
                      </a:r>
                      <a:endParaRPr lang="ko-KR" altLang="en-US" sz="105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105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미얀마</a:t>
                      </a:r>
                      <a:endParaRPr lang="ko-KR" altLang="en-US" sz="105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105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캄보디아</a:t>
                      </a:r>
                      <a:endParaRPr lang="ko-KR" altLang="en-US" sz="105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브루나이</a:t>
                      </a:r>
                      <a:endParaRPr lang="en-US" altLang="ko-KR" sz="1050" kern="1200" dirty="0" smtClean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105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라오스</a:t>
                      </a:r>
                      <a:endParaRPr lang="ko-KR" altLang="en-US" sz="105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</a:tr>
              <a:tr h="682556"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1100" b="1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인구</a:t>
                      </a:r>
                      <a:endParaRPr lang="ko-KR" altLang="en-US" sz="1100" b="1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67.4</a:t>
                      </a:r>
                      <a:r>
                        <a:rPr lang="ko-KR" altLang="en-US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백만</a:t>
                      </a:r>
                      <a:endParaRPr lang="en-US" altLang="ko-KR" sz="1100" kern="1200" dirty="0" smtClean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r>
                        <a:rPr lang="ko-KR" altLang="en-US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명</a:t>
                      </a:r>
                      <a:endParaRPr lang="en-US" altLang="ko-KR" sz="1100" kern="1200" dirty="0" smtClean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5.56</a:t>
                      </a:r>
                      <a:r>
                        <a:rPr lang="ko-KR" altLang="en-US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백만</a:t>
                      </a:r>
                      <a:endParaRPr lang="en-US" altLang="ko-KR" sz="1100" kern="1200" dirty="0" smtClean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r>
                        <a:rPr lang="ko-KR" altLang="en-US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명</a:t>
                      </a:r>
                      <a:endParaRPr lang="ko-KR" altLang="en-US" sz="1100" kern="1200" dirty="0" smtClean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29.6</a:t>
                      </a:r>
                      <a:r>
                        <a:rPr lang="ko-KR" altLang="en-US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백만</a:t>
                      </a:r>
                      <a:endParaRPr lang="en-US" altLang="ko-KR" sz="1100" kern="1200" dirty="0" smtClean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명</a:t>
                      </a:r>
                      <a:endParaRPr lang="ko-KR" altLang="en-US" sz="110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92.5</a:t>
                      </a:r>
                      <a:r>
                        <a:rPr lang="ko-KR" altLang="en-US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백만</a:t>
                      </a:r>
                      <a:endParaRPr lang="en-US" altLang="ko-KR" sz="1100" kern="1200" dirty="0" smtClean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  <a:p>
                      <a:pPr algn="ctr" latinLnBrk="1"/>
                      <a:r>
                        <a:rPr lang="ko-KR" altLang="en-US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명</a:t>
                      </a:r>
                      <a:endParaRPr lang="ko-KR" altLang="en-US" sz="110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2.51</a:t>
                      </a:r>
                      <a:r>
                        <a:rPr lang="ko-KR" altLang="en-US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억</a:t>
                      </a:r>
                      <a:endParaRPr lang="en-US" altLang="ko-KR" sz="1100" kern="1200" dirty="0" smtClean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  <a:p>
                      <a:pPr algn="ctr" latinLnBrk="1"/>
                      <a:r>
                        <a:rPr lang="ko-KR" altLang="en-US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en-US" altLang="ko-KR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1.16</a:t>
                      </a:r>
                      <a:r>
                        <a:rPr lang="ko-KR" altLang="en-US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억</a:t>
                      </a:r>
                      <a:endParaRPr lang="en-US" altLang="ko-KR" sz="1100" kern="1200" dirty="0" smtClean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  <a:p>
                      <a:pPr marL="0" algn="ctr" defTabSz="914400" rtl="0" eaLnBrk="1" latinLnBrk="1" hangingPunct="1"/>
                      <a:r>
                        <a:rPr lang="ko-KR" altLang="en-US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명</a:t>
                      </a:r>
                      <a:endParaRPr lang="en-US" altLang="ko-KR" sz="1100" kern="1200" dirty="0" smtClean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en-US" altLang="ko-KR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62.4</a:t>
                      </a:r>
                      <a:r>
                        <a:rPr lang="ko-KR" altLang="en-US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백만</a:t>
                      </a:r>
                      <a:endParaRPr lang="en-US" altLang="ko-KR" sz="1100" kern="1200" dirty="0" smtClean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  <a:p>
                      <a:pPr marL="0" algn="ctr" defTabSz="914400" rtl="0" eaLnBrk="1" latinLnBrk="1" hangingPunct="1"/>
                      <a:r>
                        <a:rPr lang="ko-KR" altLang="en-US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명</a:t>
                      </a:r>
                      <a:endParaRPr lang="ko-KR" altLang="en-US" sz="110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en-US" altLang="ko-KR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15.1</a:t>
                      </a:r>
                      <a:r>
                        <a:rPr lang="ko-KR" altLang="en-US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백만</a:t>
                      </a:r>
                      <a:endParaRPr lang="en-US" altLang="ko-KR" sz="1100" kern="1200" dirty="0" smtClean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  <a:p>
                      <a:pPr marL="0" algn="ctr" defTabSz="914400" rtl="0" eaLnBrk="1" latinLnBrk="1" hangingPunct="1"/>
                      <a:r>
                        <a:rPr lang="ko-KR" altLang="en-US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명</a:t>
                      </a:r>
                      <a:endParaRPr lang="en-US" altLang="ko-KR" sz="1100" kern="1200" dirty="0" smtClean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en-US" altLang="ko-KR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41.6</a:t>
                      </a:r>
                      <a:r>
                        <a:rPr lang="ko-KR" altLang="en-US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만</a:t>
                      </a:r>
                      <a:endParaRPr lang="en-US" altLang="ko-KR" sz="1100" kern="1200" dirty="0" smtClean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  <a:p>
                      <a:pPr marL="0" algn="ctr" defTabSz="914400" rtl="0" eaLnBrk="1" latinLnBrk="1" hangingPunct="1"/>
                      <a:r>
                        <a:rPr lang="ko-KR" altLang="en-US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명</a:t>
                      </a:r>
                      <a:endParaRPr lang="ko-KR" altLang="en-US" sz="110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en-US" altLang="ko-KR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6.7</a:t>
                      </a:r>
                      <a:r>
                        <a:rPr lang="ko-KR" altLang="en-US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백만</a:t>
                      </a:r>
                      <a:endParaRPr lang="en-US" altLang="ko-KR" sz="1100" kern="1200" dirty="0" smtClean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  <a:p>
                      <a:pPr marL="0" algn="ctr" defTabSz="914400" rtl="0" eaLnBrk="1" latinLnBrk="1" hangingPunct="1"/>
                      <a:r>
                        <a:rPr lang="ko-KR" altLang="en-US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명</a:t>
                      </a:r>
                      <a:endParaRPr lang="ko-KR" altLang="en-US" sz="110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</a:tr>
              <a:tr h="93207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1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GDP</a:t>
                      </a:r>
                      <a:endParaRPr lang="ko-KR" altLang="en-US" sz="1100" b="1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4,009</a:t>
                      </a:r>
                      <a:r>
                        <a:rPr lang="ko-KR" altLang="en-US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억</a:t>
                      </a:r>
                      <a:endParaRPr lang="en-US" altLang="ko-KR" sz="1100" kern="1200" dirty="0" smtClean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달러</a:t>
                      </a:r>
                      <a:endParaRPr lang="en-US" altLang="ko-KR" sz="1100" kern="1200" dirty="0" smtClean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2,874</a:t>
                      </a:r>
                      <a:r>
                        <a:rPr lang="ko-KR" altLang="en-US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억</a:t>
                      </a:r>
                      <a:endParaRPr lang="en-US" altLang="ko-KR" sz="1100" kern="1200" dirty="0" smtClean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달러</a:t>
                      </a:r>
                      <a:endParaRPr lang="ko-KR" altLang="en-US" sz="1100" kern="1200" dirty="0" smtClean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3,124</a:t>
                      </a:r>
                      <a:r>
                        <a:rPr lang="ko-KR" altLang="en-US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억</a:t>
                      </a:r>
                      <a:endParaRPr lang="en-US" altLang="ko-KR" sz="1100" kern="1200" dirty="0" smtClean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달러</a:t>
                      </a:r>
                      <a:endParaRPr lang="ko-KR" altLang="en-US" sz="1100" kern="1200" dirty="0" smtClean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1,700</a:t>
                      </a:r>
                      <a:r>
                        <a:rPr lang="ko-KR" altLang="en-US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억</a:t>
                      </a:r>
                      <a:endParaRPr lang="en-US" altLang="ko-KR" sz="1100" kern="1200" dirty="0" smtClean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달러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8,675</a:t>
                      </a:r>
                      <a:r>
                        <a:rPr lang="ko-KR" altLang="en-US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억</a:t>
                      </a:r>
                      <a:endParaRPr lang="en-US" altLang="ko-KR" sz="1100" kern="1200" dirty="0" smtClean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달러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2,722</a:t>
                      </a:r>
                      <a:r>
                        <a:rPr lang="ko-KR" altLang="en-US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억</a:t>
                      </a:r>
                      <a:endParaRPr lang="en-US" altLang="ko-KR" sz="1100" kern="1200" dirty="0" smtClean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달러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594</a:t>
                      </a:r>
                      <a:r>
                        <a:rPr lang="ko-KR" altLang="en-US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억</a:t>
                      </a:r>
                      <a:endParaRPr lang="en-US" altLang="ko-KR" sz="1100" kern="1200" dirty="0" smtClean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달러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156</a:t>
                      </a:r>
                      <a:r>
                        <a:rPr lang="ko-KR" altLang="en-US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억</a:t>
                      </a:r>
                      <a:endParaRPr lang="en-US" altLang="ko-KR" sz="1100" kern="1200" dirty="0" smtClean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달러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166</a:t>
                      </a:r>
                      <a:r>
                        <a:rPr lang="ko-KR" altLang="en-US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억</a:t>
                      </a:r>
                      <a:endParaRPr lang="en-US" altLang="ko-KR" sz="1100" kern="1200" dirty="0" smtClean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달러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10,099</a:t>
                      </a: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백만 달러</a:t>
                      </a:r>
                      <a:endParaRPr lang="en-US" altLang="ko-KR" sz="1100" kern="1200" dirty="0" smtClean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</a:tr>
              <a:tr h="682556"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1100" b="1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경제</a:t>
                      </a:r>
                      <a:endParaRPr lang="en-US" altLang="ko-KR" sz="1100" b="1" kern="1200" dirty="0" smtClean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  <a:p>
                      <a:pPr marL="0" algn="ctr" defTabSz="914400" rtl="0" eaLnBrk="1" latinLnBrk="1" hangingPunct="1"/>
                      <a:r>
                        <a:rPr lang="ko-KR" altLang="en-US" sz="1100" b="1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성장률</a:t>
                      </a:r>
                      <a:endParaRPr lang="ko-KR" altLang="en-US" sz="1100" b="1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kern="12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3.1</a:t>
                      </a:r>
                      <a:r>
                        <a:rPr lang="en-US" altLang="ko-KR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%</a:t>
                      </a:r>
                      <a:endParaRPr lang="ko-KR" altLang="en-US" sz="1100" kern="1200" dirty="0" smtClean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3.5%</a:t>
                      </a:r>
                      <a:endParaRPr lang="en-US" altLang="ko-KR" sz="1100" kern="1200" dirty="0" smtClean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4.7%</a:t>
                      </a:r>
                      <a:endParaRPr lang="en-US" altLang="ko-KR" sz="1100" kern="1200" dirty="0" smtClean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5.3 %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5.3%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en-US" altLang="ko-KR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6.8%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6.8%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7.0%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en-US" altLang="ko-KR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1.4%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8.3%</a:t>
                      </a:r>
                    </a:p>
                  </a:txBody>
                  <a:tcPr anchor="ctr"/>
                </a:tc>
              </a:tr>
              <a:tr h="68255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수출</a:t>
                      </a:r>
                      <a:endParaRPr lang="en-US" altLang="ko-KR" sz="1100" b="1" kern="1200" dirty="0" smtClean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kern="12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229,068</a:t>
                      </a:r>
                    </a:p>
                    <a:p>
                      <a:pPr algn="ctr" latinLnBrk="1"/>
                      <a:r>
                        <a:rPr lang="ko-KR" altLang="en-US" sz="1000" kern="12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백만 달러</a:t>
                      </a:r>
                      <a:endParaRPr lang="ko-KR" altLang="en-US" sz="1000" kern="12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kern="12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444,604 </a:t>
                      </a:r>
                    </a:p>
                    <a:p>
                      <a:pPr algn="ctr" latinLnBrk="1"/>
                      <a:r>
                        <a:rPr lang="ko-KR" altLang="en-US" sz="1000" kern="12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백만 달러</a:t>
                      </a:r>
                      <a:endParaRPr lang="ko-KR" altLang="en-US" sz="1000" kern="12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kern="12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235,204</a:t>
                      </a:r>
                    </a:p>
                    <a:p>
                      <a:pPr algn="ctr" latinLnBrk="1"/>
                      <a:r>
                        <a:rPr lang="ko-KR" altLang="en-US" sz="1000" kern="12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백만 달러</a:t>
                      </a:r>
                      <a:endParaRPr lang="ko-KR" altLang="en-US" sz="1000" kern="12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kern="12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128,910</a:t>
                      </a:r>
                    </a:p>
                    <a:p>
                      <a:pPr algn="ctr" latinLnBrk="1"/>
                      <a:r>
                        <a:rPr lang="ko-KR" altLang="en-US" sz="1000" kern="12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백만 달러</a:t>
                      </a:r>
                      <a:endParaRPr lang="ko-KR" altLang="en-US" sz="1000" kern="12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kern="12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181,192</a:t>
                      </a:r>
                    </a:p>
                    <a:p>
                      <a:pPr algn="ctr" latinLnBrk="1"/>
                      <a:r>
                        <a:rPr lang="ko-KR" altLang="en-US" sz="1000" kern="12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백만 달러</a:t>
                      </a:r>
                      <a:endParaRPr lang="ko-KR" altLang="en-US" sz="1000" kern="12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en-US" altLang="ko-KR" sz="10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47,453</a:t>
                      </a:r>
                    </a:p>
                    <a:p>
                      <a:pPr marL="0" algn="ctr" defTabSz="914400" rtl="0" eaLnBrk="1" latinLnBrk="1" hangingPunct="1"/>
                      <a:r>
                        <a:rPr lang="ko-KR" altLang="en-US" sz="10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백만 달러</a:t>
                      </a:r>
                      <a:endParaRPr lang="ko-KR" altLang="en-US" sz="100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en-US" altLang="ko-KR" sz="10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9,030</a:t>
                      </a:r>
                    </a:p>
                    <a:p>
                      <a:pPr marL="0" algn="ctr" defTabSz="914400" rtl="0" eaLnBrk="1" latinLnBrk="1" hangingPunct="1"/>
                      <a:r>
                        <a:rPr lang="ko-KR" altLang="en-US" sz="10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백만 달러</a:t>
                      </a:r>
                      <a:endParaRPr lang="ko-KR" altLang="en-US" sz="100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en-US" altLang="ko-KR" sz="10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6,702</a:t>
                      </a:r>
                    </a:p>
                    <a:p>
                      <a:pPr marL="0" algn="ctr" defTabSz="914400" rtl="0" eaLnBrk="1" latinLnBrk="1" hangingPunct="1"/>
                      <a:r>
                        <a:rPr lang="ko-KR" altLang="en-US" sz="10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백만 달러</a:t>
                      </a:r>
                      <a:endParaRPr lang="ko-KR" altLang="en-US" sz="100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en-US" altLang="ko-KR" sz="10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-</a:t>
                      </a:r>
                      <a:endParaRPr lang="ko-KR" altLang="en-US" sz="100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en-US" altLang="ko-KR" sz="10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2,300</a:t>
                      </a:r>
                    </a:p>
                    <a:p>
                      <a:pPr marL="0" algn="ctr" defTabSz="914400" rtl="0" eaLnBrk="1" latinLnBrk="1" hangingPunct="1"/>
                      <a:r>
                        <a:rPr lang="ko-KR" altLang="en-US" sz="10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백만 달러</a:t>
                      </a:r>
                      <a:endParaRPr lang="ko-KR" altLang="en-US" sz="100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</a:tr>
              <a:tr h="68255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수입</a:t>
                      </a:r>
                      <a:endParaRPr lang="en-US" altLang="ko-KR" sz="1100" b="1" kern="1200" dirty="0" smtClean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kern="12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223,031</a:t>
                      </a:r>
                    </a:p>
                    <a:p>
                      <a:pPr algn="ctr" latinLnBrk="1"/>
                      <a:r>
                        <a:rPr lang="ko-KR" altLang="en-US" sz="1000" kern="12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백만 달러</a:t>
                      </a:r>
                      <a:endParaRPr lang="ko-KR" altLang="en-US" sz="1000" kern="12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kern="12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380,707</a:t>
                      </a:r>
                    </a:p>
                    <a:p>
                      <a:pPr algn="ctr" latinLnBrk="1"/>
                      <a:r>
                        <a:rPr lang="ko-KR" altLang="en-US" sz="1000" kern="12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백만 달러</a:t>
                      </a:r>
                      <a:endParaRPr lang="ko-KR" altLang="en-US" sz="1000" kern="12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kern="12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195,299</a:t>
                      </a:r>
                    </a:p>
                    <a:p>
                      <a:pPr algn="ctr" latinLnBrk="1"/>
                      <a:r>
                        <a:rPr lang="ko-KR" altLang="en-US" sz="1000" kern="12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백만 달러</a:t>
                      </a:r>
                      <a:endParaRPr lang="ko-KR" altLang="en-US" sz="1000" kern="12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kern="12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121,403</a:t>
                      </a:r>
                    </a:p>
                    <a:p>
                      <a:pPr algn="ctr" latinLnBrk="1"/>
                      <a:r>
                        <a:rPr lang="ko-KR" altLang="en-US" sz="1000" kern="12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백만 달러</a:t>
                      </a:r>
                      <a:endParaRPr lang="ko-KR" altLang="en-US" sz="1000" kern="12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kern="12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180,928</a:t>
                      </a:r>
                    </a:p>
                    <a:p>
                      <a:pPr algn="ctr" latinLnBrk="1"/>
                      <a:r>
                        <a:rPr lang="ko-KR" altLang="en-US" sz="1000" kern="12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백만 달러</a:t>
                      </a:r>
                      <a:endParaRPr lang="ko-KR" altLang="en-US" sz="1000" kern="12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63,910</a:t>
                      </a:r>
                    </a:p>
                    <a:p>
                      <a:pPr algn="ctr" latinLnBrk="1"/>
                      <a:r>
                        <a:rPr lang="ko-KR" altLang="en-US" sz="10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백만 달러</a:t>
                      </a:r>
                      <a:endParaRPr lang="ko-KR" altLang="en-US" sz="100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10,109</a:t>
                      </a:r>
                    </a:p>
                    <a:p>
                      <a:pPr algn="ctr" latinLnBrk="1"/>
                      <a:r>
                        <a:rPr lang="ko-KR" altLang="en-US" sz="10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백만 달러</a:t>
                      </a:r>
                      <a:endParaRPr lang="ko-KR" altLang="en-US" sz="100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8,733</a:t>
                      </a:r>
                    </a:p>
                    <a:p>
                      <a:pPr algn="ctr" latinLnBrk="1"/>
                      <a:r>
                        <a:rPr lang="ko-KR" altLang="en-US" sz="10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백만 달러</a:t>
                      </a:r>
                      <a:endParaRPr lang="ko-KR" altLang="en-US" sz="100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-</a:t>
                      </a:r>
                      <a:endParaRPr lang="ko-KR" altLang="en-US" sz="100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3,200</a:t>
                      </a:r>
                    </a:p>
                    <a:p>
                      <a:pPr algn="ctr" latinLnBrk="1"/>
                      <a:r>
                        <a:rPr lang="ko-KR" altLang="en-US" sz="10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백만 달러</a:t>
                      </a:r>
                      <a:endParaRPr lang="ko-KR" altLang="en-US" sz="100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48308" y="877119"/>
            <a:ext cx="3960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ko-KR" altLang="en-US" dirty="0" smtClean="0"/>
              <a:t>각 </a:t>
            </a:r>
            <a:r>
              <a:rPr lang="ko-KR" altLang="en-US" dirty="0"/>
              <a:t>국가별 </a:t>
            </a:r>
            <a:r>
              <a:rPr lang="ko-KR" altLang="en-US" dirty="0" smtClean="0"/>
              <a:t>정보</a:t>
            </a:r>
            <a:r>
              <a:rPr lang="en-US" altLang="ko-KR" dirty="0"/>
              <a:t>(2013</a:t>
            </a:r>
            <a:r>
              <a:rPr lang="ko-KR" altLang="en-US" dirty="0" smtClean="0"/>
              <a:t>년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31751" y="5986444"/>
            <a:ext cx="3528392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900" b="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* </a:t>
            </a:r>
            <a:r>
              <a:rPr lang="ko-KR" altLang="en-US" sz="900" b="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자료</a:t>
            </a:r>
            <a:r>
              <a:rPr lang="en-US" altLang="ko-KR" sz="900" b="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900" b="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한국수출입은행</a:t>
            </a:r>
            <a:r>
              <a:rPr lang="en-US" altLang="ko-KR" sz="900" b="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 2014 </a:t>
            </a:r>
            <a:r>
              <a:rPr lang="ko-KR" altLang="en-US" sz="900" b="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세계국가편람</a:t>
            </a:r>
            <a:endParaRPr lang="en-US" altLang="ko-KR" sz="900" b="0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86655822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36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한컴바탕" pitchFamily="18" charset="2"/>
              </a:rPr>
              <a:t>ASEAN </a:t>
            </a:r>
            <a:r>
              <a:rPr lang="ko-KR" altLang="en-US" sz="36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한컴바탕" pitchFamily="18" charset="2"/>
              </a:rPr>
              <a:t>국가의 </a:t>
            </a:r>
            <a:r>
              <a:rPr lang="ko-KR" altLang="en-US" sz="3600" b="1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한컴바탕" pitchFamily="18" charset="2"/>
              </a:rPr>
              <a:t>화장품 시장 </a:t>
            </a:r>
            <a:r>
              <a:rPr lang="ko-KR" altLang="en-US" sz="36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한컴바탕" pitchFamily="18" charset="2"/>
              </a:rPr>
              <a:t>규모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5112" y="5301208"/>
            <a:ext cx="81369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900" b="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* </a:t>
            </a:r>
            <a:r>
              <a:rPr lang="ko-KR" altLang="en-US" sz="900" b="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자료 </a:t>
            </a:r>
            <a:r>
              <a:rPr lang="en-US" altLang="ko-KR" sz="9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en-US" altLang="ko-KR" sz="900" b="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Datamonitor</a:t>
            </a:r>
            <a:r>
              <a:rPr lang="en-US" altLang="ko-KR" sz="9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2014, </a:t>
            </a:r>
            <a:r>
              <a:rPr lang="ko-KR" altLang="en-US" sz="9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우리나라 화장품 분류 기준 적용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269868" y="1008935"/>
            <a:ext cx="13321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단위</a:t>
            </a:r>
            <a:r>
              <a:rPr lang="en-US" altLang="ko-KR" sz="10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10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백만 달러</a:t>
            </a:r>
            <a:r>
              <a:rPr lang="en-US" altLang="ko-KR" sz="10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 %) </a:t>
            </a:r>
            <a:endParaRPr lang="ko-KR" altLang="en-US" sz="10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aphicFrame>
        <p:nvGraphicFramePr>
          <p:cNvPr id="11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92865594"/>
              </p:ext>
            </p:extLst>
          </p:nvPr>
        </p:nvGraphicFramePr>
        <p:xfrm>
          <a:off x="465112" y="1412776"/>
          <a:ext cx="8206478" cy="3724409"/>
        </p:xfrm>
        <a:graphic>
          <a:graphicData uri="http://schemas.openxmlformats.org/drawingml/2006/table">
            <a:tbl>
              <a:tblPr firstRow="1" bandRow="1"/>
              <a:tblGrid>
                <a:gridCol w="1172354"/>
                <a:gridCol w="1172354"/>
                <a:gridCol w="1172354"/>
                <a:gridCol w="1172354"/>
                <a:gridCol w="1172354"/>
                <a:gridCol w="1172354"/>
                <a:gridCol w="1172354"/>
              </a:tblGrid>
              <a:tr h="632261">
                <a:tc rowSpan="2">
                  <a:txBody>
                    <a:bodyPr/>
                    <a:lstStyle/>
                    <a:p>
                      <a:pPr algn="ctr" latinLnBrk="1"/>
                      <a:endParaRPr lang="ko-KR" altLang="en-US" sz="1500" kern="12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9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5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‘11</a:t>
                      </a:r>
                      <a:endParaRPr lang="ko-KR" altLang="en-US" sz="15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en-US" altLang="ko-KR" sz="1500" dirty="0" smtClean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5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‘12</a:t>
                      </a:r>
                      <a:endParaRPr lang="ko-KR" altLang="en-US" sz="15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5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5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‘13</a:t>
                      </a:r>
                      <a:endParaRPr lang="ko-KR" altLang="en-US" sz="15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5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</a:tr>
              <a:tr h="423918">
                <a:tc vMerge="1">
                  <a:txBody>
                    <a:bodyPr/>
                    <a:lstStyle/>
                    <a:p>
                      <a:pPr algn="ctr"/>
                      <a:endParaRPr lang="ko-KR" altLang="en-US" sz="15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kern="12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금액</a:t>
                      </a:r>
                      <a:endParaRPr lang="ko-KR" altLang="en-US" sz="1500" kern="12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kern="12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전년 대비 </a:t>
                      </a:r>
                      <a:endParaRPr lang="en-US" altLang="ko-KR" sz="1500" kern="1200" dirty="0" smtClean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  <a:p>
                      <a:pPr algn="ctr" latinLnBrk="1"/>
                      <a:r>
                        <a:rPr lang="ko-KR" altLang="en-US" sz="1500" kern="12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증감률</a:t>
                      </a:r>
                      <a:endParaRPr lang="ko-KR" altLang="en-US" sz="1500" kern="12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kern="12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금액</a:t>
                      </a:r>
                      <a:endParaRPr lang="ko-KR" altLang="en-US" sz="1500" kern="12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kern="12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전년 대비 </a:t>
                      </a:r>
                      <a:endParaRPr lang="en-US" altLang="ko-KR" sz="1500" kern="1200" dirty="0" smtClean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  <a:p>
                      <a:pPr algn="ctr" latinLnBrk="1"/>
                      <a:r>
                        <a:rPr lang="ko-KR" altLang="en-US" sz="1500" kern="12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증감률</a:t>
                      </a:r>
                      <a:endParaRPr lang="ko-KR" altLang="en-US" sz="1500" kern="12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kern="12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금액</a:t>
                      </a:r>
                      <a:endParaRPr lang="ko-KR" altLang="en-US" sz="1500" kern="12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kern="12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전년 대비 </a:t>
                      </a:r>
                      <a:endParaRPr lang="en-US" altLang="ko-KR" sz="1500" kern="1200" dirty="0" smtClean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  <a:p>
                      <a:pPr algn="ctr" latinLnBrk="1"/>
                      <a:r>
                        <a:rPr lang="ko-KR" altLang="en-US" sz="1500" kern="12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증감률</a:t>
                      </a:r>
                      <a:endParaRPr lang="ko-KR" altLang="en-US" sz="1500" kern="12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90000"/>
                      </a:schemeClr>
                    </a:solidFill>
                  </a:tcPr>
                </a:tc>
              </a:tr>
              <a:tr h="423918"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5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필리핀</a:t>
                      </a:r>
                      <a:endParaRPr lang="ko-KR" altLang="en-US" sz="15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500" b="0" kern="1200" dirty="0" smtClean="0">
                          <a:solidFill>
                            <a:schemeClr val="dk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1,596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500" b="0" kern="1200" dirty="0" smtClean="0">
                          <a:solidFill>
                            <a:schemeClr val="dk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4.5</a:t>
                      </a: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500" b="0" kern="1200" dirty="0" smtClean="0">
                          <a:solidFill>
                            <a:schemeClr val="dk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1,666</a:t>
                      </a: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500" b="0" kern="1200" dirty="0" smtClean="0">
                          <a:solidFill>
                            <a:schemeClr val="dk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4.4 </a:t>
                      </a: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500" b="0" kern="1200" dirty="0" smtClean="0">
                          <a:solidFill>
                            <a:schemeClr val="dk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1,737</a:t>
                      </a: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500" b="0" kern="1200" dirty="0" smtClean="0">
                          <a:solidFill>
                            <a:schemeClr val="dk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4.3 </a:t>
                      </a: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</a:tr>
              <a:tr h="423918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algn="l" latinLnBrk="1"/>
                      <a:r>
                        <a:rPr lang="ko-KR" altLang="en-US" sz="15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태국</a:t>
                      </a: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500" b="0" kern="1200" dirty="0" smtClean="0">
                          <a:solidFill>
                            <a:schemeClr val="dk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1,473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500" b="0" kern="1200" dirty="0" smtClean="0">
                          <a:solidFill>
                            <a:schemeClr val="dk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4.2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500" b="0" kern="1200" dirty="0" smtClean="0">
                          <a:solidFill>
                            <a:schemeClr val="dk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1,537</a:t>
                      </a: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500" b="0" kern="1200" dirty="0" smtClean="0">
                          <a:solidFill>
                            <a:schemeClr val="dk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4.4</a:t>
                      </a: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500" b="0" kern="1200" dirty="0" smtClean="0">
                          <a:solidFill>
                            <a:schemeClr val="dk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1,605</a:t>
                      </a: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500" b="0" kern="1200" dirty="0" smtClean="0">
                          <a:solidFill>
                            <a:schemeClr val="dk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4.5</a:t>
                      </a: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</a:tr>
              <a:tr h="423918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algn="l" latinLnBrk="1"/>
                      <a:r>
                        <a:rPr lang="ko-KR" altLang="en-US" sz="15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인도네시아</a:t>
                      </a: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500" b="0" kern="1200" dirty="0" smtClean="0">
                          <a:solidFill>
                            <a:schemeClr val="dk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1,371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500" b="0" kern="1200" dirty="0" smtClean="0">
                          <a:solidFill>
                            <a:schemeClr val="dk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6.0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500" b="0" kern="1200" dirty="0" smtClean="0">
                          <a:solidFill>
                            <a:schemeClr val="dk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1,451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500" b="0" kern="1200" dirty="0" smtClean="0">
                          <a:solidFill>
                            <a:schemeClr val="dk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5.9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500" b="0" kern="1200" dirty="0" smtClean="0">
                          <a:solidFill>
                            <a:schemeClr val="dk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1,536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500" b="0" kern="1200" dirty="0" smtClean="0">
                          <a:solidFill>
                            <a:schemeClr val="dk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5.9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</a:tr>
              <a:tr h="423918"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5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말레이시아</a:t>
                      </a:r>
                      <a:endParaRPr lang="ko-KR" altLang="en-US" sz="15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500" b="0" kern="1200" dirty="0" smtClean="0">
                          <a:solidFill>
                            <a:schemeClr val="dk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1,111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500" b="0" kern="1200" dirty="0" smtClean="0">
                          <a:solidFill>
                            <a:schemeClr val="dk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6.5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500" b="0" kern="1200" dirty="0" smtClean="0">
                          <a:solidFill>
                            <a:schemeClr val="dk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1,181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500" b="0" kern="1200" dirty="0" smtClean="0">
                          <a:solidFill>
                            <a:schemeClr val="dk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6.3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500" b="0" kern="1200" dirty="0" smtClean="0">
                          <a:solidFill>
                            <a:schemeClr val="dk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1,252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500" b="0" kern="1200" dirty="0" smtClean="0">
                          <a:solidFill>
                            <a:schemeClr val="dk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6.1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</a:tr>
              <a:tr h="42391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5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싱가포르</a:t>
                      </a: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500" b="0" kern="1200" dirty="0" smtClean="0">
                          <a:solidFill>
                            <a:schemeClr val="dk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769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500" b="0" kern="1200" dirty="0" smtClean="0">
                          <a:solidFill>
                            <a:schemeClr val="dk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5.0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500" b="0" kern="1200" dirty="0" smtClean="0">
                          <a:solidFill>
                            <a:schemeClr val="dk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805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500" b="0" kern="1200" dirty="0" smtClean="0">
                          <a:solidFill>
                            <a:schemeClr val="dk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4.6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500" b="0" kern="1200" dirty="0" smtClean="0">
                          <a:solidFill>
                            <a:schemeClr val="dk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840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500" b="0" kern="1200" dirty="0" smtClean="0">
                          <a:solidFill>
                            <a:schemeClr val="dk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4.4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</a:tr>
              <a:tr h="42391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5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베트남</a:t>
                      </a: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500" b="0" kern="1200" dirty="0" smtClean="0">
                          <a:solidFill>
                            <a:schemeClr val="dk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347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500" b="0" kern="1200" dirty="0" smtClean="0">
                          <a:solidFill>
                            <a:schemeClr val="dk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6.1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500" b="0" kern="1200" dirty="0" smtClean="0">
                          <a:solidFill>
                            <a:schemeClr val="dk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369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500" b="0" kern="1200" dirty="0" smtClean="0">
                          <a:solidFill>
                            <a:schemeClr val="dk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6.1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500" b="0" kern="1200" dirty="0" smtClean="0">
                          <a:solidFill>
                            <a:schemeClr val="dk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391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500" b="0" kern="1200" dirty="0" smtClean="0">
                          <a:solidFill>
                            <a:schemeClr val="dk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6.0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961206469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85750" indent="-285750"/>
            <a:r>
              <a:rPr lang="en-US" altLang="ko-KR" sz="3600" b="1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한컴바탕" pitchFamily="18" charset="2"/>
              </a:rPr>
              <a:t>ASEAN</a:t>
            </a:r>
            <a:r>
              <a:rPr lang="ko-KR" altLang="en-US" sz="3600" b="1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한컴바탕" pitchFamily="18" charset="2"/>
              </a:rPr>
              <a:t>에서의 수입</a:t>
            </a:r>
            <a:endParaRPr lang="ko-KR" altLang="en-US" sz="3600" b="1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한컴바탕" pitchFamily="18" charset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048" y="6525344"/>
            <a:ext cx="2664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＊자료</a:t>
            </a:r>
            <a:r>
              <a:rPr lang="en-US" altLang="ko-KR" sz="10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10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관세청 수출입 통계</a:t>
            </a:r>
            <a:r>
              <a:rPr lang="en-US" altLang="ko-KR" sz="10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(2014</a:t>
            </a:r>
            <a:r>
              <a:rPr lang="en-US" altLang="ko-KR" sz="1000" b="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876256" y="783590"/>
            <a:ext cx="19442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단위</a:t>
            </a:r>
            <a:r>
              <a:rPr lang="en-US" altLang="ko-KR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천 달러</a:t>
            </a:r>
            <a:r>
              <a:rPr lang="en-US" altLang="ko-KR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 %)</a:t>
            </a:r>
            <a:endParaRPr lang="ko-KR" altLang="en-US" sz="12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aphicFrame>
        <p:nvGraphicFramePr>
          <p:cNvPr id="9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226944838"/>
              </p:ext>
            </p:extLst>
          </p:nvPr>
        </p:nvGraphicFramePr>
        <p:xfrm>
          <a:off x="198513" y="1124744"/>
          <a:ext cx="8640959" cy="5317420"/>
        </p:xfrm>
        <a:graphic>
          <a:graphicData uri="http://schemas.openxmlformats.org/drawingml/2006/table">
            <a:tbl>
              <a:tblPr firstRow="1" bandRow="1"/>
              <a:tblGrid>
                <a:gridCol w="989111"/>
                <a:gridCol w="744035"/>
                <a:gridCol w="623478"/>
                <a:gridCol w="893025"/>
                <a:gridCol w="678059"/>
                <a:gridCol w="910660"/>
                <a:gridCol w="660424"/>
                <a:gridCol w="928294"/>
                <a:gridCol w="642790"/>
                <a:gridCol w="801499"/>
                <a:gridCol w="769584"/>
              </a:tblGrid>
              <a:tr h="363748">
                <a:tc rowSpan="2">
                  <a:txBody>
                    <a:bodyPr/>
                    <a:lstStyle>
                      <a:lvl1pPr marL="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203200" marR="1016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국 가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1905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‘09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1905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1905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‘10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1905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1905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'11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1905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1905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'12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1905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1905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‘13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1905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</a:tr>
              <a:tr h="401585">
                <a:tc vMerge="1">
                  <a:txBody>
                    <a:bodyPr/>
                    <a:lstStyle/>
                    <a:p>
                      <a:pPr marL="203200" marR="1016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1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905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금액</a:t>
                      </a:r>
                      <a:endParaRPr lang="en-US" sz="1100" b="1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905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전년대비</a:t>
                      </a:r>
                      <a:endParaRPr lang="en-US" altLang="ko-KR" sz="1100" b="1" dirty="0" smtClean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1905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증감률</a:t>
                      </a:r>
                      <a:endParaRPr lang="en-US" sz="1100" b="1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9050" indent="0" algn="ctr" defTabSz="914400" rtl="0" eaLnBrk="1" fontAlgn="auto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1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금액</a:t>
                      </a:r>
                      <a:endParaRPr lang="en-US" altLang="ko-KR" sz="1100" b="1" dirty="0" smtClean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905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전년대비</a:t>
                      </a:r>
                      <a:endParaRPr lang="en-US" altLang="ko-KR" sz="1100" b="1" dirty="0" smtClean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1905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증감률</a:t>
                      </a:r>
                      <a:endParaRPr lang="en-US" altLang="ko-KR" sz="1100" b="1" dirty="0" smtClean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9050" indent="0" algn="ctr" defTabSz="914400" rtl="0" eaLnBrk="1" fontAlgn="auto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1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금액</a:t>
                      </a:r>
                      <a:endParaRPr lang="en-US" altLang="ko-KR" sz="1100" b="1" dirty="0" smtClean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905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전년대비</a:t>
                      </a:r>
                      <a:endParaRPr lang="en-US" altLang="ko-KR" sz="1100" b="1" dirty="0" smtClean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1905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증감률</a:t>
                      </a:r>
                      <a:endParaRPr lang="en-US" altLang="ko-KR" sz="1100" b="1" dirty="0" smtClean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9050" indent="0" algn="ctr" defTabSz="914400" rtl="0" eaLnBrk="1" fontAlgn="auto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1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금액</a:t>
                      </a:r>
                      <a:endParaRPr lang="en-US" altLang="ko-KR" sz="1100" b="1" dirty="0" smtClean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905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전년대비</a:t>
                      </a:r>
                      <a:endParaRPr lang="en-US" altLang="ko-KR" sz="1100" b="1" dirty="0" smtClean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1905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증감률</a:t>
                      </a:r>
                      <a:endParaRPr lang="en-US" altLang="ko-KR" sz="1100" b="1" dirty="0" smtClean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9050" indent="0" algn="ctr" defTabSz="914400" rtl="0" eaLnBrk="1" fontAlgn="auto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1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금액</a:t>
                      </a:r>
                      <a:endParaRPr lang="en-US" altLang="ko-KR" sz="1100" b="1" dirty="0" smtClean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905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전년대비</a:t>
                      </a:r>
                      <a:endParaRPr lang="en-US" altLang="ko-KR" sz="1100" b="1" dirty="0" smtClean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1905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증감률</a:t>
                      </a:r>
                      <a:endParaRPr lang="en-US" altLang="ko-KR" sz="1100" b="1" dirty="0" smtClean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</a:tr>
              <a:tr h="401585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203200" marR="1016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태국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47,534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-16.0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47,841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0.6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53,225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11.3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48,560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-8.8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46,515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-4.2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</a:tr>
              <a:tr h="583399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203200" marR="1016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말레이지아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7,228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-12.4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7,097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-1.8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8,077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13.8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8,089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0.1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5,843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-27.8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</a:tr>
              <a:tr h="583399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203200" marR="1016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인도네시아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1,584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-20.2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1,639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3.5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2,625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60.2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2,583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-1.6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2,677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3.6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</a:tr>
              <a:tr h="401861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203200" marR="1016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필리핀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1,737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-20.4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1,955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12.6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2,598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32.9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2,193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-15.6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2,103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-4.1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</a:tr>
              <a:tr h="401861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203200" marR="1016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싱가포르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1,947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-41.9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2,420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24.3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3,112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28.6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2,411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-22.5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1,290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-46.5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</a:tr>
              <a:tr h="401861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203200" marR="1016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베트남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106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-15.9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16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-84.9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64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300.0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91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42.2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200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119.8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</a:tr>
              <a:tr h="401861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203200" marR="1016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라오스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9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-100.0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8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18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125.0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</a:tr>
              <a:tr h="401861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203200" marR="1016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미얀마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-100.0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</a:tr>
              <a:tr h="401861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203200" marR="1016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캄보디아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-100.0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-100.0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</a:tr>
              <a:tr h="401861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203200" marR="1016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브루나이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220485683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indent="-342900"/>
            <a:r>
              <a:rPr lang="en-US" altLang="ko-KR" sz="3600" b="1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한컴바탕" pitchFamily="18" charset="2"/>
              </a:rPr>
              <a:t>ASEAN</a:t>
            </a:r>
            <a:r>
              <a:rPr lang="ko-KR" altLang="en-US" sz="3600" b="1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한컴바탕" pitchFamily="18" charset="2"/>
              </a:rPr>
              <a:t>으로의 수출</a:t>
            </a:r>
            <a:endParaRPr lang="ko-KR" altLang="en-US" sz="3600" b="1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한컴바탕" pitchFamily="18" charset="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420" y="6525344"/>
            <a:ext cx="25202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＊자료</a:t>
            </a:r>
            <a:r>
              <a:rPr lang="en-US" altLang="ko-KR" sz="10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10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관세청 수출입 통계</a:t>
            </a:r>
            <a:r>
              <a:rPr lang="en-US" altLang="ko-KR" sz="10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(2014</a:t>
            </a:r>
            <a:r>
              <a:rPr lang="en-US" altLang="ko-KR" sz="1000" b="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1000" b="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76256" y="908720"/>
            <a:ext cx="19442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단위</a:t>
            </a:r>
            <a:r>
              <a:rPr lang="en-US" altLang="ko-KR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천 달러</a:t>
            </a:r>
            <a:r>
              <a:rPr lang="en-US" altLang="ko-KR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 %)</a:t>
            </a:r>
            <a:endParaRPr lang="ko-KR" altLang="en-US" sz="12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aphicFrame>
        <p:nvGraphicFramePr>
          <p:cNvPr id="9" name="내용 개체 틀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418731731"/>
              </p:ext>
            </p:extLst>
          </p:nvPr>
        </p:nvGraphicFramePr>
        <p:xfrm>
          <a:off x="107499" y="1268760"/>
          <a:ext cx="8785348" cy="4975716"/>
        </p:xfrm>
        <a:graphic>
          <a:graphicData uri="http://schemas.openxmlformats.org/drawingml/2006/table">
            <a:tbl>
              <a:tblPr firstRow="1" bandRow="1"/>
              <a:tblGrid>
                <a:gridCol w="1008117"/>
                <a:gridCol w="720080"/>
                <a:gridCol w="792088"/>
                <a:gridCol w="792088"/>
                <a:gridCol w="792088"/>
                <a:gridCol w="687547"/>
                <a:gridCol w="798668"/>
                <a:gridCol w="798668"/>
                <a:gridCol w="798668"/>
                <a:gridCol w="798668"/>
                <a:gridCol w="798668"/>
              </a:tblGrid>
              <a:tr h="400314">
                <a:tc rowSpan="2">
                  <a:txBody>
                    <a:bodyPr/>
                    <a:lstStyle>
                      <a:lvl1pPr marL="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19050" algn="ctr" defTabSz="914400" rtl="0" eaLnBrk="1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국 가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19050" algn="ctr" defTabSz="914400" rtl="0" eaLnBrk="1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‘09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1905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19050" algn="ctr" defTabSz="914400" rtl="0" eaLnBrk="1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‘10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1905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19050" algn="ctr" defTabSz="914400" rtl="0" eaLnBrk="1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'11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1905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19050" algn="ctr" defTabSz="914400" rtl="0" eaLnBrk="1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'12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1905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19050" algn="ctr" defTabSz="914400" rtl="0" eaLnBrk="1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‘13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1905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</a:tr>
              <a:tr h="565100">
                <a:tc vMerge="1">
                  <a:txBody>
                    <a:bodyPr/>
                    <a:lstStyle/>
                    <a:p>
                      <a:pPr marL="203200" marR="1016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9050" algn="ctr" defTabSz="914400" rtl="0" eaLnBrk="1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12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금액</a:t>
                      </a:r>
                      <a:endParaRPr lang="en-US" sz="1100" b="1" kern="12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9050" algn="ctr" defTabSz="914400" rtl="0" eaLnBrk="1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12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전년대비</a:t>
                      </a:r>
                      <a:endParaRPr lang="en-US" altLang="ko-KR" sz="1100" b="1" kern="1200" dirty="0" smtClean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  <a:p>
                      <a:pPr marL="0" marR="19050" algn="ctr" defTabSz="914400" rtl="0" eaLnBrk="1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12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증감률</a:t>
                      </a:r>
                      <a:endParaRPr lang="en-US" altLang="ko-KR" sz="1100" b="1" kern="1200" dirty="0" smtClean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9050" indent="0" algn="ctr" defTabSz="914400" rtl="0" eaLnBrk="1" fontAlgn="auto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1" kern="12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금액</a:t>
                      </a:r>
                      <a:endParaRPr lang="en-US" altLang="ko-KR" sz="1100" b="1" kern="1200" dirty="0" smtClean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9050" algn="ctr" defTabSz="914400" rtl="0" eaLnBrk="1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12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전년대비</a:t>
                      </a:r>
                      <a:endParaRPr lang="en-US" altLang="ko-KR" sz="1100" b="1" kern="1200" dirty="0" smtClean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  <a:p>
                      <a:pPr marL="0" marR="19050" algn="ctr" defTabSz="914400" rtl="0" eaLnBrk="1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12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증감률</a:t>
                      </a:r>
                      <a:endParaRPr lang="en-US" altLang="ko-KR" sz="1100" b="1" kern="1200" dirty="0" smtClean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9050" indent="0" algn="ctr" defTabSz="914400" rtl="0" eaLnBrk="1" fontAlgn="auto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1" kern="12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금액</a:t>
                      </a:r>
                      <a:endParaRPr lang="en-US" altLang="ko-KR" sz="1100" b="1" kern="1200" dirty="0" smtClean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9050" algn="ctr" defTabSz="914400" rtl="0" eaLnBrk="1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12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전년대비</a:t>
                      </a:r>
                      <a:endParaRPr lang="en-US" altLang="ko-KR" sz="1100" b="1" kern="1200" dirty="0" smtClean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  <a:p>
                      <a:pPr marL="0" marR="19050" algn="ctr" defTabSz="914400" rtl="0" eaLnBrk="1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12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증감률</a:t>
                      </a:r>
                      <a:endParaRPr lang="en-US" altLang="ko-KR" sz="1100" b="1" kern="1200" dirty="0" smtClean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9050" indent="0" algn="ctr" defTabSz="914400" rtl="0" eaLnBrk="1" fontAlgn="auto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1" kern="12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금액</a:t>
                      </a:r>
                      <a:endParaRPr lang="en-US" altLang="ko-KR" sz="1100" b="1" kern="1200" dirty="0" smtClean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9050" algn="ctr" defTabSz="914400" rtl="0" eaLnBrk="1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12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전년대비</a:t>
                      </a:r>
                      <a:endParaRPr lang="en-US" altLang="ko-KR" sz="1100" b="1" kern="1200" dirty="0" smtClean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  <a:p>
                      <a:pPr marL="0" marR="19050" algn="ctr" defTabSz="914400" rtl="0" eaLnBrk="1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12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증감률</a:t>
                      </a:r>
                      <a:endParaRPr lang="en-US" altLang="ko-KR" sz="1100" b="1" kern="1200" dirty="0" smtClean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9050" indent="0" algn="ctr" defTabSz="914400" rtl="0" eaLnBrk="1" fontAlgn="auto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1" kern="12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금액</a:t>
                      </a:r>
                      <a:endParaRPr lang="en-US" altLang="ko-KR" sz="1100" b="1" kern="1200" dirty="0" smtClean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9050" algn="ctr" defTabSz="914400" rtl="0" eaLnBrk="1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12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전년대비</a:t>
                      </a:r>
                      <a:endParaRPr lang="en-US" altLang="ko-KR" sz="1100" b="1" kern="1200" dirty="0" smtClean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  <a:p>
                      <a:pPr marL="0" marR="19050" algn="ctr" defTabSz="914400" rtl="0" eaLnBrk="1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12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증감률</a:t>
                      </a:r>
                      <a:endParaRPr lang="en-US" altLang="ko-KR" sz="1100" b="1" kern="1200" dirty="0" smtClean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</a:tr>
              <a:tr h="400314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203200" marR="1016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태국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13,838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111.5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45,045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225.5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61,089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35.6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70,848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16.0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79,563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12.3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</a:tr>
              <a:tr h="400314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203200" marR="1016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싱가포르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16,484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-4.8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23,963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45.4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31,887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33.1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40,468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26.9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41,172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1.7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</a:tr>
              <a:tr h="400314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203200" marR="1016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말레이지아</a:t>
                      </a:r>
                      <a:endParaRPr lang="ko-KR" altLang="en-US" sz="10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12,600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22.4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31,650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151.2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30,897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-2.4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35,136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13.7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39,573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12.6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</a:tr>
              <a:tr h="400314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203200" marR="1016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베트남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13,569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24.3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28,370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109.1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20,847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-26.5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26,172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25.5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38,178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45.9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</a:tr>
              <a:tr h="400314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203200" marR="1016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필리핀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2,058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-22.3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4,126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100.5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6,045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46.5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8,583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42.0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10,448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21.7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</a:tr>
              <a:tr h="400314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203200" marR="1016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인도네시아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956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60.1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4,742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396.0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7,507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58.3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10,184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35.7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10,346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1.6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</a:tr>
              <a:tr h="400314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203200" marR="1016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미얀마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276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-23.3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756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173.9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1,894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150.5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3,367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77.8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5,032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49.5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</a:tr>
              <a:tr h="400314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203200" marR="1016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캄보디아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633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13.8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751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18.6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1,257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67.4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1,739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38.3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2,410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38.6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</a:tr>
              <a:tr h="400314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203200" marR="1016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브루나이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355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15.3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571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60.8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1,003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75.7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1,079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7.6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957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-11.3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</a:tr>
              <a:tr h="400314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203200" marR="1016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라오스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12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500.0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14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16.7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344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2357.1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136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-60.5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HY울릉도L"/>
                          <a:ea typeface="HY울릉도L"/>
                        </a:defRPr>
                      </a:lvl9pPr>
                    </a:lstStyle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74 </a:t>
                      </a: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-45.6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7907" marR="17907" marT="17907" marB="17907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814243356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3600" b="1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한컴바탕" pitchFamily="18" charset="2"/>
              </a:rPr>
              <a:t>한국산 화장품 수입 비중</a:t>
            </a:r>
            <a:endParaRPr lang="ko-KR" altLang="en-US" sz="3600" b="1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한컴바탕" pitchFamily="18" charset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552" y="980728"/>
            <a:ext cx="8064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dirty="0" smtClean="0"/>
              <a:t>2012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ASEAN 6</a:t>
            </a:r>
            <a:r>
              <a:rPr lang="ko-KR" altLang="en-US" dirty="0" smtClean="0"/>
              <a:t>개국 한국산 화장품 수입 비중</a:t>
            </a:r>
            <a:endParaRPr lang="ko-KR" altLang="en-US" dirty="0"/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1567722"/>
              </p:ext>
            </p:extLst>
          </p:nvPr>
        </p:nvGraphicFramePr>
        <p:xfrm>
          <a:off x="755576" y="1916832"/>
          <a:ext cx="7596285" cy="828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6047"/>
                <a:gridCol w="1019564"/>
                <a:gridCol w="1231187"/>
                <a:gridCol w="1131768"/>
                <a:gridCol w="982573"/>
                <a:gridCol w="982573"/>
                <a:gridCol w="982573"/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endParaRPr lang="ko-KR" altLang="en-US" sz="120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태국</a:t>
                      </a:r>
                      <a:endParaRPr lang="ko-KR" altLang="en-US" sz="120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베트남</a:t>
                      </a:r>
                      <a:endParaRPr lang="ko-KR" altLang="en-US" sz="120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필리핀</a:t>
                      </a:r>
                      <a:endParaRPr lang="ko-KR" altLang="en-US" sz="120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말레이시아</a:t>
                      </a:r>
                      <a:endParaRPr lang="ko-KR" altLang="en-US" sz="120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인도네시아</a:t>
                      </a:r>
                      <a:endParaRPr lang="ko-KR" altLang="en-US" sz="120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싱가포르</a:t>
                      </a:r>
                      <a:endParaRPr lang="ko-KR" altLang="en-US" sz="120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수입화장품 中 </a:t>
                      </a:r>
                      <a:endParaRPr lang="en-US" altLang="ko-KR" sz="1200" dirty="0" smtClean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latinLnBrk="1"/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한국산 점유율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4.75%</a:t>
                      </a:r>
                      <a:endParaRPr lang="ko-KR" altLang="en-US" sz="120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9.03%</a:t>
                      </a:r>
                      <a:endParaRPr lang="ko-KR" altLang="en-US" sz="120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0.74%</a:t>
                      </a:r>
                      <a:endParaRPr lang="ko-KR" altLang="en-US" sz="120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7.77%</a:t>
                      </a:r>
                      <a:endParaRPr lang="ko-KR" altLang="en-US" sz="120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0.63%</a:t>
                      </a:r>
                      <a:endParaRPr lang="ko-KR" altLang="en-US" sz="120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1.65%</a:t>
                      </a:r>
                      <a:endParaRPr lang="ko-KR" altLang="en-US" sz="120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55576" y="2996952"/>
            <a:ext cx="41044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900" b="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* </a:t>
            </a:r>
            <a:r>
              <a:rPr lang="ko-KR" altLang="en-US" sz="900" b="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자료</a:t>
            </a:r>
            <a:r>
              <a:rPr lang="en-US" altLang="ko-KR" sz="900" b="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900" b="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대한화장품산업연구원</a:t>
            </a:r>
            <a:r>
              <a:rPr lang="en-US" altLang="ko-KR" sz="900" b="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 2013  ASEAN 6</a:t>
            </a:r>
            <a:r>
              <a:rPr lang="ko-KR" altLang="en-US" sz="900" b="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개국 화장품 시장 진출 전략</a:t>
            </a:r>
            <a:endParaRPr lang="ko-KR" altLang="en-US" sz="900" b="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1022" y="3717032"/>
            <a:ext cx="75608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Tx/>
              <a:buChar char="-"/>
            </a:pPr>
            <a:r>
              <a:rPr lang="en-US" altLang="ko-KR" sz="1800" b="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2012</a:t>
            </a:r>
            <a:r>
              <a:rPr lang="ko-KR" altLang="en-US" sz="1800" b="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년 수입화장품 중 한국산 점유율을 기준으로</a:t>
            </a:r>
            <a:r>
              <a:rPr lang="en-US" altLang="ko-KR" sz="1800" b="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800" b="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베트남</a:t>
            </a:r>
            <a:r>
              <a:rPr lang="en-US" altLang="ko-KR" sz="1800" b="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(9.03%)</a:t>
            </a:r>
            <a:r>
              <a:rPr lang="ko-KR" altLang="en-US" sz="1800" b="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이 가장 높은 점유율을 보이며</a:t>
            </a:r>
            <a:r>
              <a:rPr lang="en-US" altLang="ko-KR" sz="1800" b="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800" b="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말레이시아</a:t>
            </a:r>
            <a:r>
              <a:rPr lang="en-US" altLang="ko-KR" sz="1800" b="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(7.77%), </a:t>
            </a:r>
            <a:r>
              <a:rPr lang="ko-KR" altLang="en-US" sz="1800" b="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태국</a:t>
            </a:r>
            <a:r>
              <a:rPr lang="en-US" altLang="ko-KR" sz="1800" b="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(4.75%) </a:t>
            </a:r>
            <a:r>
              <a:rPr lang="ko-KR" altLang="en-US" sz="1800" b="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순임</a:t>
            </a:r>
            <a:endParaRPr lang="en-US" altLang="ko-KR" sz="1800" b="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285750" indent="-285750">
              <a:lnSpc>
                <a:spcPct val="200000"/>
              </a:lnSpc>
              <a:buFontTx/>
              <a:buChar char="-"/>
            </a:pPr>
            <a:r>
              <a:rPr lang="ko-KR" altLang="en-US" sz="1800" b="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싱가포르</a:t>
            </a:r>
            <a:r>
              <a:rPr lang="en-US" altLang="ko-KR" sz="1800" b="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(1.65%), </a:t>
            </a:r>
            <a:r>
              <a:rPr lang="ko-KR" altLang="en-US" sz="1800" b="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필리핀</a:t>
            </a:r>
            <a:r>
              <a:rPr lang="en-US" altLang="ko-KR" sz="1800" b="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(0.74%), </a:t>
            </a:r>
            <a:r>
              <a:rPr lang="ko-KR" altLang="en-US" sz="1800" b="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인도네시아</a:t>
            </a:r>
            <a:r>
              <a:rPr lang="en-US" altLang="ko-KR" sz="1800" b="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(0.63%)</a:t>
            </a:r>
            <a:r>
              <a:rPr lang="ko-KR" altLang="en-US" sz="1800" b="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는 한국산 점유율이 미미한 수준임</a:t>
            </a:r>
            <a:endParaRPr lang="en-US" altLang="ko-KR" sz="1800" b="0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01051635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3600" b="1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한컴바탕" pitchFamily="18" charset="2"/>
              </a:rPr>
              <a:t>ASEAN</a:t>
            </a:r>
            <a:r>
              <a:rPr lang="ko-KR" altLang="en-US" sz="3600" b="1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한컴바탕" pitchFamily="18" charset="2"/>
              </a:rPr>
              <a:t> </a:t>
            </a:r>
            <a:r>
              <a:rPr lang="ko-KR" altLang="en-US" sz="36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한컴바탕" pitchFamily="18" charset="2"/>
              </a:rPr>
              <a:t>시장의 중요성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51520" y="980728"/>
            <a:ext cx="8569325" cy="5472608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ko-KR" altLang="en-US" sz="2300" dirty="0" smtClean="0"/>
              <a:t>아세안은 </a:t>
            </a:r>
            <a:r>
              <a:rPr lang="ko-KR" altLang="en-US" sz="2300" dirty="0"/>
              <a:t>약 </a:t>
            </a:r>
            <a:r>
              <a:rPr lang="en-US" altLang="ko-KR" sz="2300" dirty="0"/>
              <a:t>6</a:t>
            </a:r>
            <a:r>
              <a:rPr lang="ko-KR" altLang="en-US" sz="2300" dirty="0" err="1"/>
              <a:t>억명의</a:t>
            </a:r>
            <a:r>
              <a:rPr lang="ko-KR" altLang="en-US" sz="2300" dirty="0"/>
              <a:t> </a:t>
            </a:r>
            <a:r>
              <a:rPr lang="ko-KR" altLang="en-US" sz="2300" dirty="0" smtClean="0"/>
              <a:t>인구와 경제성장률이 높은 시장임</a:t>
            </a:r>
            <a:endParaRPr lang="en-US" altLang="ko-KR" sz="2300" dirty="0" smtClean="0"/>
          </a:p>
          <a:p>
            <a:pPr>
              <a:lnSpc>
                <a:spcPct val="200000"/>
              </a:lnSpc>
            </a:pPr>
            <a:r>
              <a:rPr lang="en-US" altLang="ko-KR" sz="2300" dirty="0" smtClean="0"/>
              <a:t>2013</a:t>
            </a:r>
            <a:r>
              <a:rPr lang="ko-KR" altLang="en-US" sz="2300" dirty="0"/>
              <a:t>년 우리나라의 </a:t>
            </a:r>
            <a:r>
              <a:rPr lang="ko-KR" altLang="en-US" sz="2300" dirty="0" err="1"/>
              <a:t>對아세안</a:t>
            </a:r>
            <a:r>
              <a:rPr lang="ko-KR" altLang="en-US" sz="2300" dirty="0"/>
              <a:t> 수출액은 약 </a:t>
            </a:r>
            <a:r>
              <a:rPr lang="en-US" altLang="ko-KR" sz="2300" dirty="0"/>
              <a:t>2</a:t>
            </a:r>
            <a:r>
              <a:rPr lang="ko-KR" altLang="en-US" sz="2300" dirty="0"/>
              <a:t>억 </a:t>
            </a:r>
            <a:r>
              <a:rPr lang="en-US" altLang="ko-KR" sz="2300" dirty="0"/>
              <a:t>2,775</a:t>
            </a:r>
            <a:r>
              <a:rPr lang="ko-KR" altLang="en-US" sz="2300" dirty="0" err="1" smtClean="0"/>
              <a:t>만불로</a:t>
            </a:r>
            <a:r>
              <a:rPr lang="ko-KR" altLang="en-US" sz="2300" dirty="0" smtClean="0"/>
              <a:t> 전체 </a:t>
            </a:r>
            <a:r>
              <a:rPr lang="ko-KR" altLang="en-US" sz="2300" dirty="0"/>
              <a:t>화장품 수출액의 </a:t>
            </a:r>
            <a:r>
              <a:rPr lang="en-US" altLang="ko-KR" sz="2300" dirty="0"/>
              <a:t>18.5</a:t>
            </a:r>
            <a:r>
              <a:rPr lang="en-US" altLang="ko-KR" sz="2300" dirty="0" smtClean="0"/>
              <a:t>%</a:t>
            </a:r>
            <a:r>
              <a:rPr lang="ko-KR" altLang="en-US" sz="2300" dirty="0" smtClean="0"/>
              <a:t>을 차지</a:t>
            </a:r>
            <a:r>
              <a:rPr lang="en-US" altLang="ko-KR" sz="2300" dirty="0" smtClean="0"/>
              <a:t>, </a:t>
            </a:r>
            <a:r>
              <a:rPr lang="ko-KR" altLang="en-US" sz="2300" dirty="0" smtClean="0"/>
              <a:t>전년대비 </a:t>
            </a:r>
            <a:r>
              <a:rPr lang="en-US" altLang="ko-KR" sz="2300" dirty="0"/>
              <a:t>15.2% </a:t>
            </a:r>
            <a:r>
              <a:rPr lang="ko-KR" altLang="en-US" sz="2300" dirty="0" smtClean="0"/>
              <a:t>성장함</a:t>
            </a:r>
            <a:endParaRPr lang="ko-KR" altLang="en-US" sz="2300" dirty="0"/>
          </a:p>
        </p:txBody>
      </p:sp>
    </p:spTree>
    <p:extLst>
      <p:ext uri="{BB962C8B-B14F-4D97-AF65-F5344CB8AC3E}">
        <p14:creationId xmlns:p14="http://schemas.microsoft.com/office/powerpoint/2010/main" xmlns="" val="3513934070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3600" b="1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한컴바탕" pitchFamily="18" charset="2"/>
              </a:rPr>
              <a:t>대한화장품협회의 </a:t>
            </a:r>
            <a:r>
              <a:rPr lang="en-US" altLang="ko-KR" sz="3600" b="1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한컴바탕" pitchFamily="18" charset="2"/>
              </a:rPr>
              <a:t>ASEAN </a:t>
            </a:r>
            <a:r>
              <a:rPr lang="ko-KR" altLang="en-US" sz="3600" b="1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한컴바탕" pitchFamily="18" charset="2"/>
              </a:rPr>
              <a:t>수출 지원</a:t>
            </a:r>
            <a:endParaRPr lang="ko-KR" altLang="en-US" sz="3600" b="1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한컴바탕" pitchFamily="18" charset="2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dirty="0" smtClean="0"/>
              <a:t>아세안화장품협회</a:t>
            </a:r>
            <a:r>
              <a:rPr lang="en-US" altLang="ko-KR" dirty="0"/>
              <a:t>(ASEAN Cosmetics Association)</a:t>
            </a:r>
            <a:r>
              <a:rPr lang="ko-KR" altLang="en-US" dirty="0"/>
              <a:t>의 준회원으로 가입</a:t>
            </a:r>
            <a:r>
              <a:rPr lang="en-US" altLang="ko-KR" dirty="0"/>
              <a:t>(2014</a:t>
            </a:r>
            <a:r>
              <a:rPr lang="ko-KR" altLang="en-US" dirty="0"/>
              <a:t>년 </a:t>
            </a:r>
            <a:r>
              <a:rPr lang="en-US" altLang="ko-KR" dirty="0"/>
              <a:t>7</a:t>
            </a:r>
            <a:r>
              <a:rPr lang="ko-KR" altLang="en-US" dirty="0"/>
              <a:t>월</a:t>
            </a:r>
            <a:r>
              <a:rPr lang="en-US" altLang="ko-KR" dirty="0" smtClean="0"/>
              <a:t>) [</a:t>
            </a:r>
            <a:r>
              <a:rPr lang="ko-KR" altLang="en-US" dirty="0" smtClean="0"/>
              <a:t>별첨</a:t>
            </a:r>
            <a:r>
              <a:rPr lang="en-US" altLang="ko-KR" dirty="0" smtClean="0"/>
              <a:t>]</a:t>
            </a:r>
            <a:endParaRPr lang="en-US" altLang="ko-KR" dirty="0"/>
          </a:p>
          <a:p>
            <a:pPr marL="361950" indent="0">
              <a:lnSpc>
                <a:spcPct val="150000"/>
              </a:lnSpc>
              <a:buNone/>
            </a:pPr>
            <a:r>
              <a:rPr lang="ko-KR" altLang="en-US" dirty="0"/>
              <a:t> </a:t>
            </a:r>
            <a:endParaRPr lang="en-US" altLang="ko-KR" dirty="0"/>
          </a:p>
          <a:p>
            <a:r>
              <a:rPr lang="ko-KR" altLang="en-US" dirty="0" smtClean="0"/>
              <a:t>대한화장품협회 아세안 연구회 구성 예정</a:t>
            </a:r>
            <a:endParaRPr lang="en-US" altLang="ko-KR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dirty="0" smtClean="0"/>
              <a:t>   - ASEAN</a:t>
            </a:r>
            <a:r>
              <a:rPr lang="ko-KR" altLang="en-US" dirty="0" smtClean="0"/>
              <a:t> 수출 시 필요한</a:t>
            </a:r>
            <a:r>
              <a:rPr lang="en-US" altLang="ko-KR" dirty="0" smtClean="0"/>
              <a:t> </a:t>
            </a:r>
            <a:r>
              <a:rPr lang="ko-KR" altLang="en-US" dirty="0" smtClean="0"/>
              <a:t>시장 정보</a:t>
            </a:r>
            <a:r>
              <a:rPr lang="en-US" altLang="ko-KR" dirty="0" smtClean="0"/>
              <a:t>, </a:t>
            </a:r>
            <a:r>
              <a:rPr lang="ko-KR" altLang="en-US" dirty="0" smtClean="0"/>
              <a:t>수입허가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할랄</a:t>
            </a:r>
            <a:r>
              <a:rPr lang="ko-KR" altLang="en-US" dirty="0" smtClean="0"/>
              <a:t> 인증 등에 대한 연구 조사를 통해 수출 지원 예정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2962686034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HY울릉도L"/>
        <a:ea typeface="HY울릉도L"/>
        <a:cs typeface=""/>
      </a:majorFont>
      <a:minorFont>
        <a:latin typeface="HY울릉도L"/>
        <a:ea typeface="HY울릉도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1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o"/>
          <a:tabLst/>
          <a:defRPr kumimoji="1" lang="ko-KR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Y울릉도L" pitchFamily="18" charset="-127"/>
            <a:ea typeface="HY울릉도L" pitchFamily="18" charset="-127"/>
          </a:defRPr>
        </a:defPPr>
      </a:lstStyle>
    </a:spDef>
    <a:lnDef>
      <a:spPr bwMode="auto"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arrow"/>
        </a:ln>
        <a:effectLst/>
      </a:spPr>
      <a:bodyPr/>
      <a:lstStyle/>
    </a:lnDef>
  </a:objectDefaults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15089</TotalTime>
  <Words>806</Words>
  <Application>Microsoft Office PowerPoint</Application>
  <PresentationFormat>화면 슬라이드 쇼(4:3)</PresentationFormat>
  <Paragraphs>467</Paragraphs>
  <Slides>10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6" baseType="lpstr">
      <vt:lpstr>굴림</vt:lpstr>
      <vt:lpstr>Arial</vt:lpstr>
      <vt:lpstr>맑은 고딕</vt:lpstr>
      <vt:lpstr>한컴바탕</vt:lpstr>
      <vt:lpstr>HY울릉도L</vt:lpstr>
      <vt:lpstr>기본 디자인</vt:lpstr>
      <vt:lpstr>슬라이드 1</vt:lpstr>
      <vt:lpstr>ASEAN 회원국</vt:lpstr>
      <vt:lpstr>ASEAN 각 국가별 정보</vt:lpstr>
      <vt:lpstr>ASEAN 국가의 화장품 시장 규모</vt:lpstr>
      <vt:lpstr>ASEAN에서의 수입</vt:lpstr>
      <vt:lpstr>ASEAN으로의 수출</vt:lpstr>
      <vt:lpstr>한국산 화장품 수입 비중</vt:lpstr>
      <vt:lpstr>ASEAN 시장의 중요성</vt:lpstr>
      <vt:lpstr>대한화장품협회의 ASEAN 수출 지원</vt:lpstr>
      <vt:lpstr>[별첨] ASEAN COSMETICS ASSOCIATION 준회원 가입</vt:lpstr>
    </vt:vector>
  </TitlesOfParts>
  <Company>KCA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KCA Staff10</dc:creator>
  <cp:lastModifiedBy>대한화장품협회</cp:lastModifiedBy>
  <cp:revision>4703</cp:revision>
  <cp:lastPrinted>2014-09-25T07:01:38Z</cp:lastPrinted>
  <dcterms:created xsi:type="dcterms:W3CDTF">2006-05-10T04:37:21Z</dcterms:created>
  <dcterms:modified xsi:type="dcterms:W3CDTF">2014-09-25T08:40:42Z</dcterms:modified>
</cp:coreProperties>
</file>