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8" r:id="rId3"/>
    <p:sldId id="270" r:id="rId4"/>
    <p:sldId id="269" r:id="rId5"/>
    <p:sldId id="271" r:id="rId6"/>
    <p:sldId id="282" r:id="rId7"/>
    <p:sldId id="283" r:id="rId8"/>
    <p:sldId id="284" r:id="rId9"/>
    <p:sldId id="275" r:id="rId10"/>
    <p:sldId id="273" r:id="rId11"/>
    <p:sldId id="274" r:id="rId12"/>
    <p:sldId id="272" r:id="rId13"/>
    <p:sldId id="276" r:id="rId14"/>
    <p:sldId id="277" r:id="rId15"/>
    <p:sldId id="278" r:id="rId16"/>
    <p:sldId id="280" r:id="rId17"/>
    <p:sldId id="285" r:id="rId18"/>
    <p:sldId id="257" r:id="rId19"/>
    <p:sldId id="258" r:id="rId20"/>
    <p:sldId id="260" r:id="rId21"/>
    <p:sldId id="259" r:id="rId22"/>
    <p:sldId id="262" r:id="rId23"/>
    <p:sldId id="265" r:id="rId24"/>
    <p:sldId id="267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63" autoAdjust="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79168-221F-48BE-A043-FDE233520DA3}" type="datetimeFigureOut">
              <a:rPr lang="zh-CN" altLang="en-US" smtClean="0"/>
              <a:pPr/>
              <a:t>2014/5/12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E5023-814E-48C6-A279-F19BA7E55E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0695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5DF56-7DEA-4560-978E-4FD33C67B4D6}" type="datetimeFigureOut">
              <a:rPr lang="zh-CN" altLang="en-US" smtClean="0"/>
              <a:pPr/>
              <a:t>2014/5/12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79E71-AFEC-451C-A4FC-C32334D15E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0362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0" i="0" u="none" strike="noStrike" dirty="0" smtClean="0">
              <a:solidFill>
                <a:srgbClr val="FF0000"/>
              </a:solidFill>
              <a:latin typeface="宋体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CN" altLang="en-US" sz="1200" dirty="0" smtClean="0"/>
              <a:t> </a:t>
            </a:r>
            <a:endParaRPr lang="en-US" altLang="zh-CN" sz="120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9E71-AFEC-451C-A4FC-C32334D15E5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圆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圆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EF73A68-E29E-4218-BFA9-9F1BCF6482B1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7634-0B9D-4BE5-803F-E72B4AD33C22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E2BB8-133C-454B-8143-4381DD1E4B96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7652-8F66-4EA0-A106-F55386737857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E21E-479F-4843-8A14-D81836C2BD25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E169C-F509-4143-B98D-A3107CF243D0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6" name="日期占位符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BFDE823-0561-43A2-B9C5-4E93BA849157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8" name="页脚占位符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E30CC51-5AB8-41D6-A453-E54285DFF165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F469-DC01-4594-8B33-DF9BE656F7CD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325B0-DD55-45C9-835A-23532D915292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1405-C295-4F88-B04B-7E5CC81EEB91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圆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圆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1945405-D858-474C-BE3A-DA107E9A1974}" type="datetime1">
              <a:rPr lang="zh-CN" altLang="en-US" smtClean="0"/>
              <a:t>2014/5/12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1823016-1EEA-4988-9949-CE513AFD292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8458200" cy="1470025"/>
          </a:xfrm>
        </p:spPr>
        <p:txBody>
          <a:bodyPr/>
          <a:lstStyle/>
          <a:p>
            <a:pPr algn="ctr"/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중국화장품의 수입절차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87624" y="4340696"/>
            <a:ext cx="6840760" cy="1752600"/>
          </a:xfrm>
        </p:spPr>
        <p:txBody>
          <a:bodyPr/>
          <a:lstStyle/>
          <a:p>
            <a:pPr algn="ctr"/>
            <a:r>
              <a:rPr lang="ko-KR" altLang="en-US" sz="2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중국향료향정화장품공업협회</a:t>
            </a:r>
            <a:endParaRPr lang="en-US" altLang="zh-CN" sz="2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algn="ctr"/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algn="ctr"/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왕팅팅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16" y="628652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2014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월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수입화장품행정허가검사기관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942195"/>
              </p:ext>
            </p:extLst>
          </p:nvPr>
        </p:nvGraphicFramePr>
        <p:xfrm>
          <a:off x="539551" y="1844825"/>
          <a:ext cx="8136906" cy="4810041"/>
        </p:xfrm>
        <a:graphic>
          <a:graphicData uri="http://schemas.openxmlformats.org/drawingml/2006/table">
            <a:tbl>
              <a:tblPr/>
              <a:tblGrid>
                <a:gridCol w="854851"/>
                <a:gridCol w="3973468"/>
                <a:gridCol w="854851"/>
                <a:gridCol w="2453736"/>
              </a:tblGrid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일련번호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HY궁서" panose="02030600000101010101" pitchFamily="18" charset="-127"/>
                      </a:endParaRP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화장품행정허가검사기관명칭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HY궁서" panose="02030600000101010101" pitchFamily="18" charset="-127"/>
                      </a:endParaRP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일련번호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HY궁서" panose="02030600000101010101" pitchFamily="18" charset="-127"/>
                      </a:endParaRP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b="0" i="0" u="none" strike="noStrike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화장품행정허가검사기관명칭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HY궁서" panose="02030600000101010101" pitchFamily="18" charset="-127"/>
                      </a:endParaRP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001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中国疾病预防控制中心环境与健康相关产品安全所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015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上海市食品药品检验所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002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北京市疾病预防控制中心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016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广东省药品检验所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003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辽宁省疾病预防控制中心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017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中国医学科学院皮肤病医院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004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上海市疾病预防控制中心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018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浙江省食品药品检验所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005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江苏省疾病预防控制中心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019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山东省食品药品检验所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006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浙江省疾病预防控制中心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020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福建省药品检验所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007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广东省疾病预防控制中心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021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广州市药品检验所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7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008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四川省疾病预防控制中心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022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深圳市药品检验所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009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中国人民解放军空军总医院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023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湖北省疾病预防控制中心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010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上海市皮肤病医院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024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中国食品药品检定研究院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011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中山大学附属第三医院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025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辽宁省食品药品检验所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4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012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四川大学华西医院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026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广西壮族自治区食品药品检验所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013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中国医科大学附属第一医院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027 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福建省厦门市药品检验所 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014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北京市药品检验所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　</a:t>
                      </a:r>
                    </a:p>
                  </a:txBody>
                  <a:tcPr marL="8895" marR="8895" marT="8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수입화장품행정허가검사 시한과 비용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수입비특수용도화장품행정허가검사주기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zh-CN" altLang="en-US" dirty="0" smtClean="0">
                <a:latin typeface="HY궁서" panose="02030600000101010101" pitchFamily="18" charset="-127"/>
              </a:rPr>
              <a:t>  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일반적으로 대략 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개월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수입특수용도화장품행정허가검사주기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None/>
            </a:pP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일반적으로 대략 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3-5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개월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수입비특수용도화장품신고자료요구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73728"/>
          </a:xfrm>
        </p:spPr>
        <p:txBody>
          <a:bodyPr>
            <a:noAutofit/>
          </a:bodyPr>
          <a:lstStyle/>
          <a:p>
            <a:pPr marL="624078" indent="-514350">
              <a:buAutoNum type="arabicPeriod"/>
            </a:pP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비특수용도화장품행정허가신청표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제품중문명칭명명근거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제품처방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생산공정에 대한 간략한 서술과 공정도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 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제품품질안전통제요구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제품원포장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제품라벨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제품설명서 포함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중국시장 전용으로 설계된 포장이 있는 경우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동시에 제품설계포장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제품라벨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제품설명서 포함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제출</a:t>
            </a:r>
            <a:endParaRPr lang="en-US" altLang="ko-KR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국가식품약품감독관리국이 인정한 허가검사기관에서 발급한 검사보고서 및 관련자료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중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존재가능한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안전성위험물질의 관련안전성평가자료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이미 등록한 행정허가재중신고책임단위 수권서 사본 및 행정허가재중신고책임단위 사업자등록증 사본에 직인 날인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화장품사용원료 및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원료원이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광우병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발생지의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고위험물질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사용금지 요구에 부합한다는 승낙서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생산국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지구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또는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원산국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지구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자유판매증명서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제품기술요구</a:t>
            </a:r>
            <a:r>
              <a:rPr lang="zh-CN" altLang="en-US" sz="1700" dirty="0" smtClean="0">
                <a:latin typeface="HY궁서" panose="02030600000101010101" pitchFamily="18" charset="-127"/>
              </a:rPr>
              <a:t>；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등록에 도움이 되는 기타자료</a:t>
            </a:r>
            <a:endParaRPr lang="en-US" altLang="zh-CN" sz="1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None/>
            </a:pPr>
            <a:r>
              <a:rPr lang="zh-CN" altLang="en-US" sz="1700" dirty="0" smtClean="0">
                <a:latin typeface="HY궁서" panose="02030600000101010101" pitchFamily="18" charset="-127"/>
              </a:rPr>
              <a:t>          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허가검사기관에서 봉인한 </a:t>
            </a:r>
            <a:r>
              <a:rPr lang="ko-KR" altLang="en-US" sz="17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미개봉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시판제품 견본 </a:t>
            </a:r>
            <a:r>
              <a:rPr lang="en-US" altLang="ko-KR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lang="ko-KR" altLang="en-US" sz="1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개 별도 첨부</a:t>
            </a:r>
            <a:endParaRPr lang="zh-CN" altLang="en-US" sz="1700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수입특수용도화장품신고자료요구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73728"/>
          </a:xfrm>
        </p:spPr>
        <p:txBody>
          <a:bodyPr>
            <a:noAutofit/>
          </a:bodyPr>
          <a:lstStyle/>
          <a:p>
            <a:pPr marL="624078" indent="-514350">
              <a:buAutoNum type="arabicPeriod"/>
            </a:pPr>
            <a:r>
              <a:rPr lang="ko-KR" altLang="en-US" sz="1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특수용도화장품행정허가신청표</a:t>
            </a:r>
            <a:r>
              <a:rPr lang="zh-CN" altLang="en-US" sz="1600" dirty="0" smtClean="0">
                <a:latin typeface="HY궁서" panose="02030600000101010101" pitchFamily="18" charset="-127"/>
              </a:rPr>
              <a:t>；</a:t>
            </a:r>
            <a:endParaRPr lang="en-US" altLang="zh-CN" sz="1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제품중문명칭명명근거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제품처방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생산공정에 대한 간략한 서술과 공정도</a:t>
            </a:r>
            <a:r>
              <a:rPr lang="zh-CN" altLang="en-US" sz="1600" dirty="0">
                <a:latin typeface="HY궁서" panose="02030600000101010101" pitchFamily="18" charset="-127"/>
              </a:rPr>
              <a:t>； 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제품품질안전통제요구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제품원포장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제품라벨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제품설명서 포함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중국시장 전용으로 설계된 포장이 있는 경우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동시에 제품설계포장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제품라벨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제품설명서 포함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제출</a:t>
            </a:r>
            <a:endParaRPr lang="en-US" altLang="ko-KR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국가식품약품감독관리국이 인정한 허가검사기관에서 발급한 검사보고서 및 관련자료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 중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존재가능한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 안전성위험물질의 관련안전성평가자료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b="1" dirty="0" err="1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육발</a:t>
            </a:r>
            <a:r>
              <a:rPr lang="en-US" altLang="ko-KR" sz="1600" b="1" dirty="0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건미</a:t>
            </a:r>
            <a:r>
              <a:rPr lang="en-US" altLang="ko-KR" sz="1600" b="1" dirty="0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미유</a:t>
            </a:r>
            <a:r>
              <a:rPr lang="ko-KR" altLang="en-US" sz="1600" b="1" dirty="0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제품을 신청하는 경우</a:t>
            </a:r>
            <a:r>
              <a:rPr lang="en-US" altLang="ko-KR" sz="1600" b="1" dirty="0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효능성분 및 사용근거의 과학문헌자료를 제출하여야 함</a:t>
            </a:r>
            <a:endParaRPr lang="en-US" altLang="ko-KR" sz="1600" b="1" dirty="0" smtClean="0">
              <a:solidFill>
                <a:srgbClr val="FF0000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이미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등록한 행정허가재중신고책임단위 수권서 사본 및 행정허가재중신고책임단위 사업자등록증 사본에 직인 날인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화장품사용원료 및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원료원이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광우병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 발생지의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고위험물질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 사용금지 요구에 부합한다는 승낙서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 생산국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지구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또는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원산국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지구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자유판매증명서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제품기술요구</a:t>
            </a:r>
            <a:r>
              <a:rPr lang="zh-CN" altLang="en-US" sz="1600" dirty="0">
                <a:latin typeface="HY궁서" panose="02030600000101010101" pitchFamily="18" charset="-127"/>
              </a:rPr>
              <a:t>；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등록에 도움이 되는 기타자료</a:t>
            </a:r>
            <a:endParaRPr lang="en-US" altLang="zh-CN" sz="16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None/>
            </a:pPr>
            <a:r>
              <a:rPr lang="zh-CN" altLang="en-US" sz="1600" dirty="0">
                <a:latin typeface="HY궁서" panose="02030600000101010101" pitchFamily="18" charset="-127"/>
              </a:rPr>
              <a:t>          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허가검사기관에서 봉인한 </a:t>
            </a:r>
            <a:r>
              <a:rPr lang="ko-KR" altLang="en-US" sz="16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미개봉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 시판제품 견본 </a:t>
            </a:r>
            <a:r>
              <a:rPr lang="en-US" altLang="ko-KR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lang="ko-KR" altLang="en-US" sz="1600" dirty="0">
                <a:latin typeface="HY궁서" panose="02030600000101010101" pitchFamily="18" charset="-127"/>
                <a:ea typeface="HY궁서" panose="02030600000101010101" pitchFamily="18" charset="-127"/>
              </a:rPr>
              <a:t>개 별도 첨부</a:t>
            </a:r>
            <a:endParaRPr lang="zh-CN" altLang="en-US" sz="1600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43000"/>
            <a:ext cx="8496944" cy="1066800"/>
          </a:xfrm>
        </p:spPr>
        <p:txBody>
          <a:bodyPr>
            <a:noAutofit/>
          </a:bodyPr>
          <a:lstStyle/>
          <a:p>
            <a:r>
              <a:rPr lang="ko-KR" altLang="en-US" sz="32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수입비특수용도화장품심사평가심사비준시한</a:t>
            </a:r>
            <a:endParaRPr lang="zh-CN" altLang="en-US" sz="3200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153648"/>
          </a:xfrm>
        </p:spPr>
        <p:txBody>
          <a:bodyPr>
            <a:normAutofit/>
          </a:bodyPr>
          <a:lstStyle/>
          <a:p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수입비특수용도화장품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09728" indent="0">
              <a:buNone/>
            </a:pPr>
            <a:endParaRPr lang="en-US" altLang="zh-CN" sz="1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접수 후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심사평가센터는 즉시 전문가 평가심사 조직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심사평가심사비준시한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통과한 제품은 신고자료접수에서 심사비준까지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업무일이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소요되고 특수상황인 경우 다시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업무일이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추가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증서제작시한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심사비준 완성에서 등록증 발급까지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소요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424936" cy="1066800"/>
          </a:xfrm>
        </p:spPr>
        <p:txBody>
          <a:bodyPr>
            <a:normAutofit/>
          </a:bodyPr>
          <a:lstStyle/>
          <a:p>
            <a:r>
              <a:rPr lang="ko-KR" altLang="en-US" sz="28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수입특수용도화장품행정허가심사평가심사비준시한</a:t>
            </a:r>
            <a:endParaRPr lang="zh-CN" altLang="en-US" sz="2800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수입특수용도화장품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09728" indent="0">
              <a:buNone/>
            </a:pPr>
            <a:endParaRPr lang="en-US" altLang="zh-CN" sz="14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매월 하순 평가심사대회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회 개최</a:t>
            </a:r>
            <a:endParaRPr lang="en-US" altLang="zh-CN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심사평가시한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일반적으로 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90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내 심사평가 완성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.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평가심사의견 회신이 필요한 제품은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90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추가</a:t>
            </a:r>
            <a:endParaRPr lang="en-US" altLang="zh-CN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심사비준시한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일반적으로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행정심사비준 완성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특수상황에서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추가</a:t>
            </a:r>
            <a:endParaRPr lang="en-US" altLang="zh-CN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Font typeface="Georgia"/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증서제작시한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심사비준 완성에서 행정허가증 발급까지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781944"/>
          </a:xfrm>
        </p:spPr>
        <p:txBody>
          <a:bodyPr/>
          <a:lstStyle/>
          <a:p>
            <a:pPr algn="ctr"/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수입해관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절차 소개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화장품수입해관관련법률법규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249424"/>
            <a:ext cx="8435280" cy="43251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국가질량감독검험검역총국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《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수출입화장품검험검역감독관리방법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》(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총국령제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143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호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，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2011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8</a:t>
            </a:r>
            <a:r>
              <a:rPr lang="ko-KR" altLang="en-US" sz="2600" dirty="0">
                <a:latin typeface="HY궁서" panose="02030600000101010101" pitchFamily="18" charset="-127"/>
                <a:ea typeface="HY궁서" panose="02030600000101010101" pitchFamily="18" charset="-127"/>
              </a:rPr>
              <a:t>월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 발표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，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2012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</a:t>
            </a:r>
            <a:r>
              <a:rPr lang="ko-KR" altLang="en-US" sz="2600" dirty="0">
                <a:latin typeface="HY궁서" panose="02030600000101010101" pitchFamily="18" charset="-127"/>
                <a:ea typeface="HY궁서" panose="02030600000101010101" pitchFamily="18" charset="-127"/>
              </a:rPr>
              <a:t>월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 실시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2.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국가질량감독검험검역총국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《《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수출입화장품검험검역감독관리방법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관련 사항 실시에 대한 공고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（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2012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년제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110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호공고</a:t>
            </a:r>
            <a:r>
              <a:rPr lang="zh-CN" altLang="en-US" sz="2600" dirty="0" smtClean="0">
                <a:latin typeface="HY궁서" panose="02030600000101010101" pitchFamily="18" charset="-127"/>
              </a:rPr>
              <a:t>），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2012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7</a:t>
            </a:r>
            <a:r>
              <a:rPr lang="ko-KR" altLang="en-US" sz="2600" dirty="0">
                <a:latin typeface="HY궁서" panose="02030600000101010101" pitchFamily="18" charset="-127"/>
                <a:ea typeface="HY궁서" panose="02030600000101010101" pitchFamily="18" charset="-127"/>
              </a:rPr>
              <a:t>월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30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 발표 및 실시</a:t>
            </a:r>
            <a:endParaRPr lang="en-US" altLang="zh-CN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3.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중화인민공화국 해관 수출입세칙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(2014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endParaRPr lang="zh-CN" altLang="en-US" sz="2600" dirty="0" smtClean="0">
              <a:latin typeface="HY궁서" panose="02030600000101010101" pitchFamily="18" charset="-127"/>
            </a:endParaRPr>
          </a:p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전 필요 절차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143116"/>
            <a:ext cx="8579296" cy="43251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zh-CN" dirty="0" smtClean="0"/>
              <a:t>1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경영단위자질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사업자등록증에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반드시 화장품 또는 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미용미발 등 경영범위를 포함해야 함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endParaRPr lang="en-US" altLang="zh-CN" sz="24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수입업무 전개 전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수입화장품경영단위는 반드시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성급수출입검험검역부문에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“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수입화장품수취인등록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”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신청을 해야 하고 등록번호를 받은 후에야 수입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검험절차를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처리할 수 있음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각 성국의 요구가 다름에 따라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기업은 종이와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또는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전자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등록신청표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및 등록신청자료를 제출하고 성국의 심사를 거친 후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필요시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현장 심사를 거쳐 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10-20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업무일 후 등록번호를 받으며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등록 유효기한은 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매년 검사를 받아야 함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71438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전 필요 절차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000132"/>
          </a:xfrm>
        </p:spPr>
        <p:txBody>
          <a:bodyPr>
            <a:normAutofit/>
          </a:bodyPr>
          <a:lstStyle/>
          <a:p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아래 화장품은 </a:t>
            </a:r>
            <a:r>
              <a:rPr lang="en-US" altLang="ko-KR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“</a:t>
            </a:r>
            <a:r>
              <a:rPr lang="ko-KR" altLang="en-US" sz="16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법정검험</a:t>
            </a:r>
            <a:r>
              <a:rPr lang="en-US" altLang="ko-KR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”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제품에 속하고</a:t>
            </a:r>
            <a:r>
              <a:rPr lang="en-US" altLang="ko-KR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현행규정에 근거하여 마지막 </a:t>
            </a:r>
            <a:r>
              <a:rPr lang="en-US" altLang="ko-KR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3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종 외에는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반드시 먼저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수입화장품행정허가증 또는 등록증을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받아야 </a:t>
            </a:r>
            <a:r>
              <a:rPr lang="ko-KR" altLang="en-US" sz="1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함</a:t>
            </a:r>
            <a:endParaRPr lang="zh-CN" altLang="en-US" sz="1600" dirty="0">
              <a:latin typeface="HY궁서B" panose="02030600000101010101" pitchFamily="18" charset="-127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739401"/>
              </p:ext>
            </p:extLst>
          </p:nvPr>
        </p:nvGraphicFramePr>
        <p:xfrm>
          <a:off x="928662" y="1857364"/>
          <a:ext cx="6180671" cy="4578833"/>
        </p:xfrm>
        <a:graphic>
          <a:graphicData uri="http://schemas.openxmlformats.org/drawingml/2006/table">
            <a:tbl>
              <a:tblPr/>
              <a:tblGrid>
                <a:gridCol w="1934002"/>
                <a:gridCol w="4246669"/>
              </a:tblGrid>
              <a:tr h="227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제품유형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b="1" kern="0">
                          <a:latin typeface="Calibri"/>
                          <a:ea typeface="宋体"/>
                          <a:cs typeface="宋体"/>
                        </a:rPr>
                        <a:t>　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향수 및 화장수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latin typeface="Arial Unicode MS"/>
                          <a:ea typeface="宋体"/>
                          <a:cs typeface="Times New Roman"/>
                        </a:rPr>
                        <a:t>Perfume</a:t>
                      </a:r>
                      <a:endParaRPr lang="zh-CN" sz="10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입술용 화장품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lipstick, lip gloss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눈부위</a:t>
                      </a: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eye shadow, eye liner, mascara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손톱용 화장품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nail polish, nail polish remover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분말 </a:t>
                      </a:r>
                      <a:r>
                        <a:rPr lang="ko-KR" altLang="en-US" sz="1000" b="1" kern="10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땀띠약</a:t>
                      </a:r>
                      <a:endParaRPr lang="zh-CN" sz="1000" b="1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talcum powder, baby powder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파우더류</a:t>
                      </a: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face powder, blusher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스킨케어제품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skin care (cream, lotion, mask...)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기타화장품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BB cream, foundation (liquid, cream)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샴푸용품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shampoo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염발제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Hair Perming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정형제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styling mousse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기타헤어케어제품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hair conditioner, hair dyes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면도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shaving gel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인체 </a:t>
                      </a: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제취제</a:t>
                      </a:r>
                      <a:r>
                        <a:rPr lang="en-US" altLang="ko-KR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, </a:t>
                      </a: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지한제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Deodorant Stick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목욕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shower gel,  bath salt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err="1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클렌징</a:t>
                      </a:r>
                      <a:r>
                        <a:rPr lang="ko-KR" altLang="en-US" sz="1000" b="1" kern="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제품</a:t>
                      </a:r>
                      <a:endParaRPr lang="zh-CN" sz="10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>
                          <a:latin typeface="Arial Unicode MS"/>
                          <a:ea typeface="宋体"/>
                          <a:cs typeface="Times New Roman"/>
                        </a:rPr>
                        <a:t>Face cleanser, makeup remover, facial scrub</a:t>
                      </a:r>
                      <a:endParaRPr lang="zh-CN" sz="10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solidFill>
                            <a:srgbClr val="FF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치약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FF0000"/>
                          </a:solidFill>
                          <a:latin typeface="Arial Unicode MS"/>
                          <a:ea typeface="宋体"/>
                          <a:cs typeface="Times New Roman"/>
                        </a:rPr>
                        <a:t>toothpaste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solidFill>
                            <a:srgbClr val="FF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구강 및 치아 </a:t>
                      </a:r>
                      <a:r>
                        <a:rPr lang="ko-KR" altLang="en-US" sz="1000" b="1" kern="0" dirty="0" err="1" smtClean="0">
                          <a:solidFill>
                            <a:srgbClr val="FF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청결제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FF0000"/>
                          </a:solidFill>
                          <a:latin typeface="Arial Unicode MS"/>
                          <a:ea typeface="宋体"/>
                          <a:cs typeface="Times New Roman"/>
                        </a:rPr>
                        <a:t>mouthwash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000" b="1" kern="0" dirty="0" smtClean="0">
                          <a:solidFill>
                            <a:srgbClr val="FF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세수용 비누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FF0000"/>
                          </a:solidFill>
                          <a:latin typeface="Arial Unicode MS"/>
                          <a:ea typeface="宋体"/>
                          <a:cs typeface="Times New Roman"/>
                        </a:rPr>
                        <a:t>soap</a:t>
                      </a:r>
                      <a:endParaRPr lang="zh-CN" sz="1000" kern="100" dirty="0">
                        <a:solidFill>
                          <a:srgbClr val="FF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중국화장품의 수입절차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주요 내용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수입화장품의 등록 절차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수입해관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절차 소개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 신고 전 준비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20</a:t>
            </a:fld>
            <a:endParaRPr lang="zh-CN" altLang="en-US"/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251520" y="1844824"/>
            <a:ext cx="8686800" cy="4608512"/>
          </a:xfrm>
        </p:spPr>
        <p:txBody>
          <a:bodyPr>
            <a:normAutofit fontScale="62500" lnSpcReduction="20000"/>
          </a:bodyPr>
          <a:lstStyle/>
          <a:p>
            <a:r>
              <a:rPr lang="ko-KR" altLang="en-US" dirty="0">
                <a:latin typeface="HY궁서" panose="02030600000101010101" pitchFamily="18" charset="-127"/>
                <a:ea typeface="HY궁서" panose="02030600000101010101" pitchFamily="18" charset="-127"/>
              </a:rPr>
              <a:t>첫 수입하는 화장품 검역신고 시 반드시 아래의 자료를 제공하여야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함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09728" indent="0">
              <a:buNone/>
            </a:pPr>
            <a:endParaRPr lang="en-US" altLang="ko-KR" sz="13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국가 관련 규정 요구에 부합하며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정상적으로 사용하면 인체 건강에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</a:t>
            </a:r>
            <a:r>
              <a:rPr lang="ko-KR" altLang="en-US" sz="29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위해를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발생하지 않는다는 성명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08025" indent="-255588">
              <a:buNone/>
            </a:pPr>
            <a:r>
              <a:rPr lang="en-US" altLang="zh-CN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2.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처방</a:t>
            </a:r>
            <a:endParaRPr lang="en-US" altLang="zh-CN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zh-CN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3. A.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국가에서 위생허가 또는 등록을 실시하는 화장품은 반드시 국가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관련 주관부문에서 비준한 수입화장품위생허가증 또는 등록증을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제출하여야 함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zh-CN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B.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국가에서 위생허가 또는 등록을 실시하지 않은 화장품은 반드시 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생산기업 또는 권위기관에서 발급한 안전성평가자료를 제출하여야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하며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제품안전성승낙서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중 안전성위험물질 </a:t>
            </a:r>
            <a:r>
              <a:rPr lang="ko-KR" altLang="en-US" sz="29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위해식별표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등이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52437" indent="0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포함되어야 함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4375" indent="-261938">
              <a:buNone/>
            </a:pPr>
            <a:r>
              <a:rPr lang="en-US" altLang="zh-CN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4. A.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포장 화장품 완제품을 판매할 경우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중문라벨 견본인쇄물과 외국어 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4375" indent="-261938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라벨 및 번역본을 제출하여야 함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4375" indent="-261938">
              <a:buNone/>
            </a:pPr>
            <a:r>
              <a:rPr lang="en-US" altLang="zh-CN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B.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포장 화장품 완제품을 판매하지 않을 경우 제품의 명칭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/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중량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</a:p>
          <a:p>
            <a:pPr marL="714375" indent="-261938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규격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산지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생산 </a:t>
            </a:r>
            <a:r>
              <a:rPr lang="ko-KR" altLang="en-US" sz="29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로트번호와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사용기한일자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생산일자와 품질보증기간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), </a:t>
            </a:r>
          </a:p>
          <a:p>
            <a:pPr marL="714375" indent="-261938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포장을 진행할 목적지 명칭과 공장 명칭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주소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연락방식을 포함하여 </a:t>
            </a:r>
            <a:endParaRPr lang="en-US" altLang="ko-KR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4375" indent="-261938">
              <a:buNone/>
            </a:pPr>
            <a:r>
              <a:rPr lang="en-US" altLang="ko-KR" sz="29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</a:t>
            </a:r>
            <a:r>
              <a:rPr lang="ko-KR" altLang="en-US" sz="29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제출하여야 함 </a:t>
            </a:r>
            <a:endParaRPr lang="en-US" altLang="zh-CN" sz="29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신고 흐름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grpSp>
        <p:nvGrpSpPr>
          <p:cNvPr id="4" name="组合 27"/>
          <p:cNvGrpSpPr>
            <a:grpSpLocks/>
          </p:cNvGrpSpPr>
          <p:nvPr/>
        </p:nvGrpSpPr>
        <p:grpSpPr bwMode="auto">
          <a:xfrm>
            <a:off x="250824" y="2276474"/>
            <a:ext cx="8280401" cy="2952751"/>
            <a:chOff x="250824" y="2276474"/>
            <a:chExt cx="8280401" cy="2952751"/>
          </a:xfrm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6500826" y="2276474"/>
              <a:ext cx="121444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ko-KR" altLang="en-US" sz="1600" b="1" dirty="0" smtClean="0">
                  <a:solidFill>
                    <a:srgbClr val="FF9900"/>
                  </a:solidFill>
                </a:rPr>
                <a:t>해관검사</a:t>
              </a:r>
              <a:endParaRPr lang="zh-CN" altLang="en-US" sz="1600" b="1" dirty="0">
                <a:solidFill>
                  <a:srgbClr val="FF9900"/>
                </a:solidFill>
              </a:endParaRPr>
            </a:p>
          </p:txBody>
        </p:sp>
        <p:sp>
          <p:nvSpPr>
            <p:cNvPr id="6" name="Line 9"/>
            <p:cNvSpPr>
              <a:spLocks noChangeShapeType="1"/>
            </p:cNvSpPr>
            <p:nvPr/>
          </p:nvSpPr>
          <p:spPr bwMode="auto">
            <a:xfrm flipV="1">
              <a:off x="7019925" y="2563813"/>
              <a:ext cx="0" cy="576262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1331913" y="3140075"/>
              <a:ext cx="719137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3132138" y="3140075"/>
              <a:ext cx="719137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4932363" y="3140075"/>
              <a:ext cx="719137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6732588" y="3140075"/>
              <a:ext cx="719137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 flipH="1">
              <a:off x="5003800" y="4651375"/>
              <a:ext cx="719138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H="1">
              <a:off x="6804025" y="4651375"/>
              <a:ext cx="646113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AutoShape 19"/>
            <p:cNvSpPr>
              <a:spLocks noChangeArrowheads="1"/>
            </p:cNvSpPr>
            <p:nvPr/>
          </p:nvSpPr>
          <p:spPr bwMode="auto">
            <a:xfrm>
              <a:off x="7451725" y="4148138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6</a:t>
              </a:r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. </a:t>
              </a:r>
              <a:r>
                <a:rPr lang="ko-KR" altLang="en-US" sz="1300" dirty="0" err="1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수입세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납부</a:t>
              </a:r>
              <a:endParaRPr lang="zh-CN" altLang="en-US" sz="1300" dirty="0">
                <a:solidFill>
                  <a:schemeClr val="bg1"/>
                </a:solidFill>
                <a:latin typeface="HY궁서B" panose="02030600000101010101" pitchFamily="18" charset="-127"/>
              </a:endParaRPr>
            </a:p>
          </p:txBody>
        </p:sp>
        <p:sp>
          <p:nvSpPr>
            <p:cNvPr id="15" name="AutoShape 20"/>
            <p:cNvSpPr>
              <a:spLocks noChangeArrowheads="1"/>
            </p:cNvSpPr>
            <p:nvPr/>
          </p:nvSpPr>
          <p:spPr bwMode="auto">
            <a:xfrm>
              <a:off x="7451725" y="2635250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5</a:t>
              </a:r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납세증서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발급</a:t>
              </a:r>
              <a:endParaRPr lang="en-US" altLang="zh-CN" sz="1300" dirty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</p:txBody>
        </p:sp>
        <p:sp>
          <p:nvSpPr>
            <p:cNvPr id="16" name="AutoShape 21"/>
            <p:cNvSpPr>
              <a:spLocks noChangeArrowheads="1"/>
            </p:cNvSpPr>
            <p:nvPr/>
          </p:nvSpPr>
          <p:spPr bwMode="auto">
            <a:xfrm>
              <a:off x="5651500" y="2635250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1300" dirty="0">
                  <a:solidFill>
                    <a:schemeClr val="bg1"/>
                  </a:solidFill>
                  <a:latin typeface="HY궁서B" panose="02030600000101010101" pitchFamily="18" charset="-127"/>
                </a:rPr>
                <a:t> </a:t>
              </a:r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4.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세관신고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신청</a:t>
              </a:r>
              <a:endParaRPr lang="zh-CN" altLang="en-US" sz="1300" dirty="0">
                <a:solidFill>
                  <a:schemeClr val="bg1"/>
                </a:solidFill>
                <a:latin typeface="HY궁서B" panose="02030600000101010101" pitchFamily="18" charset="-127"/>
              </a:endParaRPr>
            </a:p>
          </p:txBody>
        </p:sp>
        <p:sp>
          <p:nvSpPr>
            <p:cNvPr id="17" name="AutoShape 22"/>
            <p:cNvSpPr>
              <a:spLocks noChangeArrowheads="1"/>
            </p:cNvSpPr>
            <p:nvPr/>
          </p:nvSpPr>
          <p:spPr bwMode="auto">
            <a:xfrm>
              <a:off x="3851275" y="2635250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1600" dirty="0">
                <a:solidFill>
                  <a:schemeClr val="bg1"/>
                </a:solidFill>
              </a:endParaRPr>
            </a:p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3.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검역신고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신청</a:t>
              </a:r>
              <a:endParaRPr lang="en-US" altLang="zh-CN" sz="1300" dirty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 eaLnBrk="1" hangingPunct="1"/>
              <a:endParaRPr lang="zh-CN" altLang="en-US" sz="1600" b="1" dirty="0">
                <a:solidFill>
                  <a:schemeClr val="bg1"/>
                </a:solidFill>
                <a:latin typeface="宋体" pitchFamily="2" charset="-122"/>
              </a:endParaRPr>
            </a:p>
          </p:txBody>
        </p:sp>
        <p:sp>
          <p:nvSpPr>
            <p:cNvPr id="18" name="AutoShape 23"/>
            <p:cNvSpPr>
              <a:spLocks noChangeArrowheads="1"/>
            </p:cNvSpPr>
            <p:nvPr/>
          </p:nvSpPr>
          <p:spPr bwMode="auto">
            <a:xfrm>
              <a:off x="2051050" y="2635250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2.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신고자료 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준비</a:t>
              </a:r>
              <a:endParaRPr lang="en-US" altLang="zh-CN" sz="1300" dirty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gray">
            <a:xfrm>
              <a:off x="8027988" y="3716338"/>
              <a:ext cx="0" cy="43180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AutoShape 25"/>
            <p:cNvSpPr>
              <a:spLocks noChangeArrowheads="1"/>
            </p:cNvSpPr>
            <p:nvPr/>
          </p:nvSpPr>
          <p:spPr bwMode="auto">
            <a:xfrm>
              <a:off x="5722938" y="4148138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7.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검역검사</a:t>
              </a:r>
              <a:r>
                <a:rPr lang="en-US" altLang="ko-KR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, </a:t>
              </a: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샘플링검사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</p:txBody>
        </p:sp>
        <p:sp>
          <p:nvSpPr>
            <p:cNvPr id="21" name="AutoShape 26"/>
            <p:cNvSpPr>
              <a:spLocks noChangeArrowheads="1"/>
            </p:cNvSpPr>
            <p:nvPr/>
          </p:nvSpPr>
          <p:spPr bwMode="auto">
            <a:xfrm>
              <a:off x="3922713" y="4148138"/>
              <a:ext cx="1079500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8.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통관허가</a:t>
              </a:r>
              <a:endParaRPr lang="zh-CN" altLang="en-US" sz="1300" dirty="0">
                <a:solidFill>
                  <a:schemeClr val="bg1"/>
                </a:solidFill>
                <a:latin typeface="HY궁서B" panose="02030600000101010101" pitchFamily="18" charset="-127"/>
              </a:endParaRPr>
            </a:p>
          </p:txBody>
        </p:sp>
        <p:sp>
          <p:nvSpPr>
            <p:cNvPr id="22" name="AutoShape 27"/>
            <p:cNvSpPr>
              <a:spLocks noChangeArrowheads="1"/>
            </p:cNvSpPr>
            <p:nvPr/>
          </p:nvSpPr>
          <p:spPr bwMode="auto">
            <a:xfrm>
              <a:off x="1835696" y="4149725"/>
              <a:ext cx="1294854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9</a:t>
              </a:r>
              <a:r>
                <a:rPr lang="en-US" altLang="zh-CN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검역합격증 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  <a:p>
              <a:pPr algn="ctr" eaLnBrk="1" hangingPunct="1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획득 후</a:t>
              </a:r>
              <a:r>
                <a:rPr lang="en-US" altLang="ko-KR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, </a:t>
              </a:r>
            </a:p>
            <a:p>
              <a:pPr algn="ctr" eaLnBrk="1" hangingPunct="1"/>
              <a:r>
                <a:rPr lang="ko-KR" altLang="en-US" sz="1300" dirty="0" smtClean="0">
                  <a:solidFill>
                    <a:schemeClr val="bg1"/>
                  </a:solidFill>
                  <a:latin typeface="HY궁서B" panose="02030600000101010101" pitchFamily="18" charset="-127"/>
                  <a:ea typeface="HY궁서B" panose="02030600000101010101" pitchFamily="18" charset="-127"/>
                </a:rPr>
                <a:t>화물 판매 가능</a:t>
              </a:r>
              <a:endParaRPr lang="en-US" altLang="ko-KR" sz="1300" dirty="0" smtClean="0">
                <a:solidFill>
                  <a:schemeClr val="bg1"/>
                </a:solidFill>
                <a:latin typeface="HY궁서B" panose="02030600000101010101" pitchFamily="18" charset="-127"/>
                <a:ea typeface="HY궁서B" panose="02030600000101010101" pitchFamily="18" charset="-127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flipH="1">
              <a:off x="3132138" y="4652963"/>
              <a:ext cx="790575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250824" y="2635250"/>
              <a:ext cx="1224832" cy="10795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300" dirty="0" smtClean="0">
                  <a:solidFill>
                    <a:schemeClr val="bg1"/>
                  </a:solidFill>
                  <a:latin typeface="HY궁서" panose="02030600000101010101" pitchFamily="18" charset="-127"/>
                  <a:ea typeface="HY궁서" panose="02030600000101010101" pitchFamily="18" charset="-127"/>
                </a:rPr>
                <a:t>1. 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HY궁서" panose="02030600000101010101" pitchFamily="18" charset="-127"/>
                  <a:ea typeface="HY궁서" panose="02030600000101010101" pitchFamily="18" charset="-127"/>
                </a:rPr>
                <a:t>화물항구도착</a:t>
              </a:r>
              <a:endParaRPr lang="en-US" altLang="zh-CN" sz="1300" dirty="0" smtClean="0">
                <a:solidFill>
                  <a:schemeClr val="bg1"/>
                </a:solidFill>
                <a:latin typeface="HY궁서" panose="02030600000101010101" pitchFamily="18" charset="-127"/>
                <a:ea typeface="HY궁서" panose="02030600000101010101" pitchFamily="18" charset="-127"/>
              </a:endParaRPr>
            </a:p>
            <a:p>
              <a:pPr algn="ctr"/>
              <a:r>
                <a:rPr lang="ko-KR" altLang="en-US" sz="1300" dirty="0" smtClean="0">
                  <a:solidFill>
                    <a:schemeClr val="bg1"/>
                  </a:solidFill>
                  <a:latin typeface="HY궁서" panose="02030600000101010101" pitchFamily="18" charset="-127"/>
                  <a:ea typeface="HY궁서" panose="02030600000101010101" pitchFamily="18" charset="-127"/>
                </a:rPr>
                <a:t>서류교환조작</a:t>
              </a:r>
              <a:endParaRPr lang="zh-CN" altLang="en-US" sz="1300" dirty="0">
                <a:solidFill>
                  <a:schemeClr val="bg1"/>
                </a:solidFill>
                <a:latin typeface="HY궁서" panose="02030600000101010101" pitchFamily="18" charset="-127"/>
              </a:endParaRPr>
            </a:p>
          </p:txBody>
        </p:sp>
      </p:grpSp>
      <p:sp>
        <p:nvSpPr>
          <p:cNvPr id="24" name="Line 9"/>
          <p:cNvSpPr>
            <a:spLocks noChangeShapeType="1"/>
          </p:cNvSpPr>
          <p:nvPr/>
        </p:nvSpPr>
        <p:spPr bwMode="auto">
          <a:xfrm>
            <a:off x="3505200" y="4648200"/>
            <a:ext cx="0" cy="685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514600" y="5410200"/>
            <a:ext cx="24860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ko-KR" altLang="en-US" sz="1600" b="1" dirty="0" smtClean="0">
                <a:solidFill>
                  <a:srgbClr val="FF9900"/>
                </a:solidFill>
              </a:rPr>
              <a:t>선택</a:t>
            </a:r>
            <a:r>
              <a:rPr lang="en-US" altLang="ko-KR" sz="1600" b="1" dirty="0" smtClean="0">
                <a:solidFill>
                  <a:srgbClr val="FF9900"/>
                </a:solidFill>
              </a:rPr>
              <a:t>2</a:t>
            </a:r>
            <a:r>
              <a:rPr lang="zh-CN" altLang="en-US" sz="1600" b="1" dirty="0" smtClean="0">
                <a:solidFill>
                  <a:srgbClr val="FF9900"/>
                </a:solidFill>
              </a:rPr>
              <a:t>：</a:t>
            </a:r>
            <a:r>
              <a:rPr lang="ko-KR" altLang="en-US" sz="1600" b="1" dirty="0" smtClean="0">
                <a:solidFill>
                  <a:srgbClr val="FF9900"/>
                </a:solidFill>
              </a:rPr>
              <a:t>검역감독관리창고에서 중문라벨 부착</a:t>
            </a:r>
            <a:endParaRPr lang="zh-CN" altLang="en-US" sz="1600" b="1" dirty="0">
              <a:solidFill>
                <a:srgbClr val="FF9900"/>
              </a:solidFill>
            </a:endParaRP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285720" y="2071678"/>
            <a:ext cx="3048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ko-KR" altLang="en-US" sz="1600" b="1" dirty="0" smtClean="0">
                <a:solidFill>
                  <a:srgbClr val="FF9900"/>
                </a:solidFill>
              </a:rPr>
              <a:t>선택</a:t>
            </a:r>
            <a:r>
              <a:rPr lang="en-US" altLang="ko-KR" sz="1600" b="1" dirty="0" smtClean="0">
                <a:solidFill>
                  <a:srgbClr val="FF9900"/>
                </a:solidFill>
              </a:rPr>
              <a:t>1</a:t>
            </a:r>
            <a:r>
              <a:rPr lang="zh-CN" altLang="en-US" sz="1600" b="1" dirty="0" smtClean="0">
                <a:solidFill>
                  <a:srgbClr val="FF9900"/>
                </a:solidFill>
              </a:rPr>
              <a:t>：</a:t>
            </a:r>
            <a:r>
              <a:rPr lang="ko-KR" altLang="en-US" sz="1600" b="1" dirty="0" smtClean="0">
                <a:solidFill>
                  <a:srgbClr val="FF9900"/>
                </a:solidFill>
              </a:rPr>
              <a:t>국외에서 중문라벨 부착</a:t>
            </a:r>
            <a:endParaRPr lang="zh-CN" altLang="en-US" sz="1600" b="1" dirty="0">
              <a:solidFill>
                <a:srgbClr val="FF9900"/>
              </a:solidFill>
            </a:endParaRPr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00808"/>
            <a:ext cx="8686800" cy="4717172"/>
          </a:xfrm>
        </p:spPr>
        <p:txBody>
          <a:bodyPr>
            <a:noAutofit/>
          </a:bodyPr>
          <a:lstStyle/>
          <a:p>
            <a:r>
              <a:rPr lang="zh-CN" altLang="en-US" sz="1800" dirty="0" smtClean="0">
                <a:latin typeface="HY궁서" panose="02030600000101010101" pitchFamily="18" charset="-127"/>
              </a:rPr>
              <a:t>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서류교환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zh-CN" altLang="en-US" sz="1800" dirty="0" smtClean="0">
                <a:latin typeface="HY궁서" panose="02030600000101010101" pitchFamily="18" charset="-127"/>
              </a:rPr>
              <a:t>   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화물이 항구에 도착 후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운송인이 </a:t>
            </a:r>
            <a:r>
              <a:rPr lang="ko-KR" altLang="en-US" sz="1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선하증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원본을가지고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운송회사에서 화물상환증을 얻어야 세관 신고 진행 가능</a:t>
            </a:r>
            <a:endParaRPr lang="en-US" altLang="ko-KR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spcAft>
                <a:spcPts val="600"/>
              </a:spcAft>
              <a:buNone/>
            </a:pPr>
            <a:endParaRPr lang="en-US" altLang="zh-CN" sz="1800" dirty="0" smtClean="0"/>
          </a:p>
          <a:p>
            <a:r>
              <a:rPr lang="zh-CN" altLang="en-US" sz="1800" dirty="0" smtClean="0">
                <a:latin typeface="HY궁서" panose="02030600000101010101" pitchFamily="18" charset="-127"/>
              </a:rPr>
              <a:t>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중문라벨 부착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zh-CN" altLang="en-US" sz="1800" dirty="0" smtClean="0">
                <a:latin typeface="HY궁서" panose="02030600000101010101" pitchFamily="18" charset="-127"/>
              </a:rPr>
              <a:t>   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각 항구의 요구가 다름에 근거하여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출하 전에 중문라벨을 부착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;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또는 국외보세구역에서 중문라벨 부착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;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또는 검역 완성 및 해관신고 후 검역감독관리창고에서 중문라벨 부착</a:t>
            </a:r>
            <a:endParaRPr lang="en-US" altLang="ko-KR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ko-KR" altLang="en-US" sz="1800" dirty="0" smtClean="0"/>
              <a:t> </a:t>
            </a:r>
            <a:endParaRPr lang="en-US" altLang="zh-CN" sz="1800" dirty="0" smtClean="0"/>
          </a:p>
          <a:p>
            <a:r>
              <a:rPr lang="zh-CN" altLang="en-US" sz="1800" dirty="0" smtClean="0">
                <a:latin typeface="HY궁서" panose="02030600000101010101" pitchFamily="18" charset="-127"/>
              </a:rPr>
              <a:t>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신고자료</a:t>
            </a:r>
            <a:r>
              <a:rPr lang="zh-CN" altLang="en-US" sz="1800" dirty="0" smtClean="0">
                <a:latin typeface="HY궁서" panose="02030600000101010101" pitchFamily="18" charset="-127"/>
              </a:rPr>
              <a:t>：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A.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계약서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선하증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영수증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Packing List,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해관신고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/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검역신고위탁서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대리협의서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800" dirty="0">
                <a:latin typeface="HY궁서" panose="02030600000101010101" pitchFamily="18" charset="-127"/>
                <a:ea typeface="HY궁서" panose="02030600000101010101" pitchFamily="18" charset="-127"/>
              </a:rPr>
              <a:t>화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주와 경영단위 사이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zh-CN" altLang="en-US" sz="1800" dirty="0" smtClean="0">
                <a:latin typeface="HY궁서" panose="02030600000101010101" pitchFamily="18" charset="-127"/>
              </a:rPr>
              <a:t>   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B .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처음으로 수입하는 화장품은 앞에서 말한 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“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준비자료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”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외에 경영단위에 수권하여 화장품허가증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또는 등록증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을 사용하여 검역신고절차를 진행하는 </a:t>
            </a:r>
            <a:r>
              <a:rPr lang="ko-KR" altLang="en-US" sz="1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수권서를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제공하여야 함</a:t>
            </a:r>
            <a:endParaRPr lang="en-US" altLang="ko-KR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zh-CN" altLang="en-US" sz="1800" dirty="0" smtClean="0">
                <a:latin typeface="HY궁서" panose="02030600000101010101" pitchFamily="18" charset="-127"/>
              </a:rPr>
              <a:t>   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C .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입하명세서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는 제품명칭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규격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수량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생산로트번호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또는 생산일자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사용제한일자를 포함</a:t>
            </a:r>
            <a:endParaRPr lang="zh-CN" altLang="en-US" sz="1800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22</a:t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신고 흐름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325112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검역화물검사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샘플링검사</a:t>
            </a:r>
            <a:endParaRPr lang="en-US" altLang="zh-CN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>
              <a:buNone/>
            </a:pPr>
            <a:r>
              <a:rPr lang="zh-CN" altLang="en-US" dirty="0" smtClean="0">
                <a:latin typeface="HY궁서B" panose="02030600000101010101" pitchFamily="18" charset="-127"/>
              </a:rPr>
              <a:t>  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샘플 수량은 반드시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검험요구를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만족시켜야 함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.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아래의 상황의 경우 엄격히 검사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：</a:t>
            </a:r>
            <a:endParaRPr lang="zh-CN" altLang="en-US" sz="2000" dirty="0" smtClean="0">
              <a:latin typeface="HY궁서B" panose="02030600000101010101" pitchFamily="18" charset="-127"/>
            </a:endParaRPr>
          </a:p>
          <a:p>
            <a:pPr>
              <a:buNone/>
            </a:pPr>
            <a:r>
              <a:rPr lang="zh-CN" altLang="en-US" sz="2000" dirty="0" smtClean="0">
                <a:latin typeface="HY궁서B" panose="02030600000101010101" pitchFamily="18" charset="-127"/>
              </a:rPr>
              <a:t> （一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）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처음으로 수입하는 경우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；</a:t>
            </a:r>
            <a:endParaRPr lang="zh-CN" altLang="en-US" sz="2000" dirty="0" smtClean="0">
              <a:latin typeface="HY궁서B" panose="02030600000101010101" pitchFamily="18" charset="-127"/>
            </a:endParaRPr>
          </a:p>
          <a:p>
            <a:pPr>
              <a:buNone/>
            </a:pPr>
            <a:r>
              <a:rPr lang="zh-CN" altLang="en-US" sz="2000" dirty="0" smtClean="0">
                <a:latin typeface="HY궁서B" panose="02030600000101010101" pitchFamily="18" charset="-127"/>
              </a:rPr>
              <a:t> （二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）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품질안전문제가 자주 발생한 경우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；</a:t>
            </a:r>
            <a:endParaRPr lang="zh-CN" altLang="en-US" sz="2000" dirty="0" smtClean="0">
              <a:latin typeface="HY궁서B" panose="02030600000101010101" pitchFamily="18" charset="-127"/>
            </a:endParaRPr>
          </a:p>
          <a:p>
            <a:pPr>
              <a:spcAft>
                <a:spcPts val="1200"/>
              </a:spcAft>
              <a:buNone/>
            </a:pPr>
            <a:r>
              <a:rPr lang="zh-CN" altLang="en-US" sz="2000" dirty="0" smtClean="0">
                <a:latin typeface="HY궁서B" panose="02030600000101010101" pitchFamily="18" charset="-127"/>
              </a:rPr>
              <a:t> （三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）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수량이 비교적 많은 경우</a:t>
            </a:r>
            <a:endParaRPr lang="en-US" altLang="zh-CN" sz="2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>
              <a:spcAft>
                <a:spcPts val="1200"/>
              </a:spcAft>
              <a:buNone/>
            </a:pPr>
            <a:r>
              <a:rPr lang="zh-CN" altLang="en-US" sz="2000" dirty="0" smtClean="0">
                <a:latin typeface="HY궁서B" panose="02030600000101010101" pitchFamily="18" charset="-127"/>
              </a:rPr>
              <a:t>    </a:t>
            </a:r>
            <a:r>
              <a:rPr lang="ko-KR" altLang="en-US" sz="20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항목은 아래와 같음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：</a:t>
            </a:r>
            <a:endParaRPr lang="en-US" altLang="zh-CN" sz="2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793750" indent="-255588">
              <a:spcAft>
                <a:spcPts val="1200"/>
              </a:spcAft>
              <a:buFont typeface="Wingdings" pitchFamily="2" charset="2"/>
              <a:buChar char="Ø"/>
            </a:pPr>
            <a:r>
              <a:rPr lang="zh-CN" altLang="en-US" sz="2000" dirty="0" smtClean="0">
                <a:latin typeface="HY궁서B" panose="02030600000101010101" pitchFamily="18" charset="-127"/>
              </a:rPr>
              <a:t>    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외관 </a:t>
            </a:r>
            <a:r>
              <a:rPr lang="ko-KR" altLang="en-US" sz="20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：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외관 품질</a:t>
            </a:r>
            <a:r>
              <a:rPr lang="en-US" altLang="ko-KR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중문라벨</a:t>
            </a:r>
            <a:endParaRPr lang="en-US" altLang="zh-CN" sz="2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793750" indent="-255588">
              <a:spcAft>
                <a:spcPts val="1200"/>
              </a:spcAft>
              <a:buFont typeface="Wingdings" pitchFamily="2" charset="2"/>
              <a:buChar char="Ø"/>
            </a:pPr>
            <a:r>
              <a:rPr lang="zh-CN" altLang="en-US" sz="2000" dirty="0" smtClean="0">
                <a:latin typeface="HY궁서B" panose="02030600000101010101" pitchFamily="18" charset="-127"/>
              </a:rPr>
              <a:t>    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실험실 </a:t>
            </a:r>
            <a:r>
              <a:rPr lang="ko-KR" altLang="en-US" sz="20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</a:t>
            </a:r>
            <a:r>
              <a:rPr lang="zh-CN" altLang="en-US" sz="2000" dirty="0" smtClean="0">
                <a:latin typeface="HY궁서B" panose="02030600000101010101" pitchFamily="18" charset="-127"/>
              </a:rPr>
              <a:t>：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미생물</a:t>
            </a:r>
            <a:r>
              <a:rPr lang="en-US" altLang="ko-KR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중금속</a:t>
            </a:r>
            <a:r>
              <a:rPr lang="en-US" altLang="ko-KR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및 전염 상황 등의 원인으로 임시적으로 증가하는 </a:t>
            </a:r>
            <a:r>
              <a:rPr lang="ko-KR" altLang="en-US" sz="2000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</a:t>
            </a:r>
            <a:endParaRPr lang="en-US" altLang="zh-CN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23</a:t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신고 흐름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249424"/>
            <a:ext cx="8686800" cy="4325112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에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합격하여</a:t>
            </a:r>
            <a:r>
              <a:rPr lang="en-US" altLang="zh-CN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《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입경화물검험검역증</a:t>
            </a:r>
            <a:r>
              <a:rPr lang="en-US" altLang="zh-CN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》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을 획득한 후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화물을 출시판매 또는 사용할 수 있음</a:t>
            </a:r>
            <a:endParaRPr lang="en-US" altLang="ko-KR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109728" indent="0">
              <a:buNone/>
            </a:pPr>
            <a:r>
              <a:rPr lang="zh-CN" altLang="en-US" dirty="0" smtClean="0">
                <a:latin typeface="HY궁서B" panose="02030600000101010101" pitchFamily="18" charset="-127"/>
              </a:rPr>
              <a:t>  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검역증은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입하명세서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에 부착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제품명칭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브랜드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</a:t>
            </a:r>
          </a:p>
          <a:p>
            <a:pPr marL="109728" indent="0">
              <a:buNone/>
            </a:pPr>
            <a:r>
              <a:rPr lang="en-US" altLang="ko-KR" dirty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원산국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지역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),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규격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/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중량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생산로트번호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/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생산</a:t>
            </a:r>
            <a:endParaRPr lang="en-US" altLang="ko-KR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109728" indent="0">
              <a:buNone/>
            </a:pP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  일자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사용제한일자를 포함</a:t>
            </a:r>
            <a:endParaRPr lang="en-US" altLang="ko-KR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>
              <a:buNone/>
            </a:pPr>
            <a:r>
              <a:rPr lang="zh-CN" altLang="en-US" dirty="0" smtClean="0"/>
              <a:t>    </a:t>
            </a:r>
            <a:endParaRPr lang="en-US" altLang="zh-CN" dirty="0" smtClean="0"/>
          </a:p>
          <a:p>
            <a:pPr>
              <a:buNone/>
            </a:pPr>
            <a:r>
              <a:rPr lang="zh-CN" altLang="en-US" dirty="0" smtClean="0">
                <a:latin typeface="HY궁서B" panose="02030600000101010101" pitchFamily="18" charset="-127"/>
              </a:rPr>
              <a:t>   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검역불합격제품이 안전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건강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환경보호 항목과 관련이 있는 경우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반드시 소각처리 또는 반송하여야 함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.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기타 항목이 불합격한 경우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예를 들어 중문라벨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),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검험검역기구의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감독 아래에서 기술처리를 진행한 후 새로 </a:t>
            </a:r>
            <a:r>
              <a:rPr lang="ko-KR" altLang="en-US" dirty="0" err="1" smtClean="0">
                <a:latin typeface="HY궁서B" panose="02030600000101010101" pitchFamily="18" charset="-127"/>
                <a:ea typeface="HY궁서B" panose="02030600000101010101" pitchFamily="18" charset="-127"/>
              </a:rPr>
              <a:t>검험검역을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거쳐 합격한 후에야 판매</a:t>
            </a:r>
            <a:r>
              <a:rPr lang="en-US" altLang="ko-KR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, 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사용할 수 있음</a:t>
            </a:r>
            <a:endParaRPr lang="en-US" altLang="ko-KR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>
              <a:buNone/>
            </a:pP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24</a:t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 신고 흐름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중국화장품 등록의 관련 법률법규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화장품위생감독조례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화장품위생감독조례실시세칙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화장품위생규범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  <a:r>
              <a:rPr lang="zh-CN" altLang="en-US" dirty="0" smtClean="0">
                <a:latin typeface="HY궁서" panose="02030600000101010101" pitchFamily="18" charset="-127"/>
              </a:rPr>
              <a:t>（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2007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판</a:t>
            </a:r>
            <a:r>
              <a:rPr lang="zh-CN" altLang="en-US" dirty="0" smtClean="0">
                <a:latin typeface="HY궁서" panose="02030600000101010101" pitchFamily="18" charset="-127"/>
              </a:rPr>
              <a:t>）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화장품행정허가신고접수규정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5.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화장품행정허가검사관리방법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6.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화장품명명규정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7. 《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화장품제품기술요구규범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기타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중국화장품의 정의와 분류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>
            <a:normAutofit fontScale="92500"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화장품의 정의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화장품은 인체표면 모든 부위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피부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모발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손톱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입술 등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에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도찰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살포 또는 기타 유사한 방법으로 사용하여 청결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악취제거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피부보호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미용과 가꿈의 목적에 달성하는 일상용 화학공업제품을 가리킴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endParaRPr lang="en-US" altLang="zh-CN" dirty="0" smtClean="0"/>
          </a:p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화장품의 분류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Font typeface="+mj-lt"/>
              <a:buAutoNum type="arabicPeriod"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특수용도화장품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육발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염발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탕발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탈모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미유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건미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제취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거반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미백 포함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), </a:t>
            </a: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방쇄의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화장품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Font typeface="+mj-lt"/>
              <a:buAutoNum type="arabicPeriod"/>
            </a:pPr>
            <a:r>
              <a:rPr lang="ko-KR" altLang="en-US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비특수용도화장품</a:t>
            </a:r>
            <a:r>
              <a:rPr lang="zh-CN" altLang="en-US" dirty="0" smtClean="0">
                <a:latin typeface="HY궁서" panose="02030600000101010101" pitchFamily="18" charset="-127"/>
              </a:rPr>
              <a:t>：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None/>
            </a:pPr>
            <a:endParaRPr lang="en-US" altLang="zh-CN" dirty="0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 등록 전 준비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249424"/>
            <a:ext cx="8363272" cy="4325112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sz="2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수권서의 등록</a:t>
            </a:r>
            <a:r>
              <a:rPr lang="zh-CN" altLang="en-US" sz="2700" dirty="0" smtClean="0">
                <a:latin typeface="HY궁서" panose="02030600000101010101" pitchFamily="18" charset="-127"/>
              </a:rPr>
              <a:t>：</a:t>
            </a:r>
            <a:r>
              <a:rPr lang="ko-KR" altLang="en-US" sz="2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첫 신고 전</a:t>
            </a:r>
            <a:r>
              <a:rPr lang="en-US" altLang="ko-KR" sz="2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7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행정허가 재중신고책임단위 수권서 원본은 반드시 국가식품약품감독관리총국 행정접수서비스센터에서 등록을 진행하여야 함</a:t>
            </a:r>
            <a:endParaRPr lang="en-US" altLang="zh-CN" sz="27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수입화장품생산기업은 반드시 하나의 중국 내에서 의법 등록되고 독립법인 자격을 갖춘 단위를 재중신고책임단위로 위임하여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대리신고 관련사항을 책임지게 하여야 함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. 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또한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수권서를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발급하여야 함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.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화장품행정허가인터넷신고시스템에 사용자 등록 신청을 완성함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수권서 원본 및 신고시스템에서 생산된 </a:t>
            </a:r>
            <a:r>
              <a:rPr lang="ko-KR" altLang="en-US" sz="26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신청표를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CFDA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접수센터에 직접 제출하여 등록함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4078" indent="-514350">
              <a:buAutoNum type="arabicPeriod"/>
            </a:pPr>
            <a:r>
              <a:rPr lang="en-US" altLang="zh-CN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CFDA</a:t>
            </a:r>
            <a:r>
              <a:rPr lang="ko-KR" altLang="en-US" sz="26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접수센터는 신고시스템의 아이디와 비밀번호를 발급함</a:t>
            </a:r>
            <a:endParaRPr lang="en-US" altLang="ko-KR" sz="2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 등록 전 준비</a:t>
            </a:r>
            <a:r>
              <a:rPr lang="en-US" altLang="zh-CN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-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수권서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340768"/>
            <a:ext cx="6120680" cy="537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 등록 전 준비</a:t>
            </a:r>
            <a:r>
              <a:rPr lang="en-US" altLang="zh-CN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-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신고시스템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875" y="2249488"/>
            <a:ext cx="7690249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曲线连接符 6"/>
          <p:cNvCxnSpPr/>
          <p:nvPr/>
        </p:nvCxnSpPr>
        <p:spPr>
          <a:xfrm rot="10800000">
            <a:off x="1979712" y="4293096"/>
            <a:ext cx="2952328" cy="129614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流程图: 可选过程 7"/>
          <p:cNvSpPr/>
          <p:nvPr/>
        </p:nvSpPr>
        <p:spPr>
          <a:xfrm>
            <a:off x="251520" y="3933056"/>
            <a:ext cx="1656184" cy="93610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새로운 아이디 등록 페이지 진입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 등록 전 준비</a:t>
            </a:r>
            <a:r>
              <a:rPr lang="en-US" altLang="zh-CN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-</a:t>
            </a:r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신고시스템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" y="2387600"/>
            <a:ext cx="81819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404664"/>
            <a:ext cx="8229600" cy="106680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수입화장품 등록 흐름도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1412776"/>
            <a:ext cx="1800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샘플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2204864"/>
            <a:ext cx="18722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행정허가검사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2996952"/>
            <a:ext cx="18722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신고자료제출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3808" y="4077072"/>
            <a:ext cx="23762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</a:t>
            </a:r>
            <a:r>
              <a:rPr lang="en-US" altLang="zh-CN" smtClean="0">
                <a:latin typeface="HY궁서" panose="02030600000101010101" pitchFamily="18" charset="-127"/>
                <a:ea typeface="HY궁서" panose="02030600000101010101" pitchFamily="18" charset="-127"/>
              </a:rPr>
              <a:t>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행정허가심사평가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12" name="下箭头 11"/>
          <p:cNvSpPr/>
          <p:nvPr/>
        </p:nvSpPr>
        <p:spPr>
          <a:xfrm>
            <a:off x="3779912" y="1772816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3779912" y="2564904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3779912" y="3356992"/>
            <a:ext cx="21602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987824" y="6021288"/>
            <a:ext cx="19442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6.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행정허가증 또는 등록증 발부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17" name="下箭头 16"/>
          <p:cNvSpPr/>
          <p:nvPr/>
        </p:nvSpPr>
        <p:spPr>
          <a:xfrm>
            <a:off x="3779912" y="4437112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987824" y="5301208"/>
            <a:ext cx="18722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5.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행정심사비준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19" name="下箭头 18"/>
          <p:cNvSpPr/>
          <p:nvPr/>
        </p:nvSpPr>
        <p:spPr>
          <a:xfrm>
            <a:off x="3779912" y="566124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/>
          <p:cNvCxnSpPr/>
          <p:nvPr/>
        </p:nvCxnSpPr>
        <p:spPr>
          <a:xfrm>
            <a:off x="4788024" y="242088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椭圆 40"/>
          <p:cNvSpPr/>
          <p:nvPr/>
        </p:nvSpPr>
        <p:spPr>
          <a:xfrm>
            <a:off x="6372200" y="1988840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행정허가지정검사단위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6372200" y="2924944"/>
            <a:ext cx="237626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CFDA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접수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algn="ctr"/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서비스센터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4788024" y="3212976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4788024" y="422108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椭圆 44"/>
          <p:cNvSpPr/>
          <p:nvPr/>
        </p:nvSpPr>
        <p:spPr>
          <a:xfrm>
            <a:off x="6372200" y="3861048"/>
            <a:ext cx="24482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CFDA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심사평가센터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cxnSp>
        <p:nvCxnSpPr>
          <p:cNvPr id="47" name="直接箭头连接符 46"/>
          <p:cNvCxnSpPr/>
          <p:nvPr/>
        </p:nvCxnSpPr>
        <p:spPr>
          <a:xfrm flipH="1">
            <a:off x="2123728" y="4797152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71600" y="4509120"/>
            <a:ext cx="115212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기술평가심사의견회신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cxnSp>
        <p:nvCxnSpPr>
          <p:cNvPr id="52" name="直接箭头连接符 51"/>
          <p:cNvCxnSpPr/>
          <p:nvPr/>
        </p:nvCxnSpPr>
        <p:spPr>
          <a:xfrm flipV="1">
            <a:off x="1403648" y="42210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>
            <a:off x="1403648" y="4221088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/>
        </p:nvCxnSpPr>
        <p:spPr>
          <a:xfrm flipH="1">
            <a:off x="2195736" y="3645024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067944" y="35010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접수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43608" y="3356992"/>
            <a:ext cx="11521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자료보충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cxnSp>
        <p:nvCxnSpPr>
          <p:cNvPr id="59" name="直接箭头连接符 58"/>
          <p:cNvCxnSpPr/>
          <p:nvPr/>
        </p:nvCxnSpPr>
        <p:spPr>
          <a:xfrm>
            <a:off x="1475656" y="3140968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 flipV="1">
            <a:off x="1475656" y="314096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灯片编号占位符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3016-1EEA-4988-9949-CE513AFD292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市">
  <a:themeElements>
    <a:clrScheme name="都市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市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市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2352</TotalTime>
  <Words>1725</Words>
  <Application>Microsoft Office PowerPoint</Application>
  <PresentationFormat>화면 슬라이드 쇼(4:3)</PresentationFormat>
  <Paragraphs>333</Paragraphs>
  <Slides>24</Slides>
  <Notes>23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都市</vt:lpstr>
      <vt:lpstr>중국화장품의 수입절차</vt:lpstr>
      <vt:lpstr>중국화장품의 수입절차</vt:lpstr>
      <vt:lpstr>중국화장품 등록의 관련 법률법규</vt:lpstr>
      <vt:lpstr>중국화장품의 정의와 분류</vt:lpstr>
      <vt:lpstr>수입화장품 등록 전 준비</vt:lpstr>
      <vt:lpstr>수입화장품 등록 전 준비-수권서</vt:lpstr>
      <vt:lpstr>수입화장품 등록 전 준비-신고시스템</vt:lpstr>
      <vt:lpstr>수입화장품 등록 전 준비-신고시스템</vt:lpstr>
      <vt:lpstr>수입화장품 등록 흐름도</vt:lpstr>
      <vt:lpstr>수입화장품행정허가검사기관</vt:lpstr>
      <vt:lpstr>수입화장품행정허가검사 시한과 비용</vt:lpstr>
      <vt:lpstr>수입비특수용도화장품신고자료요구</vt:lpstr>
      <vt:lpstr>수입특수용도화장품신고자료요구</vt:lpstr>
      <vt:lpstr>수입비특수용도화장품심사평가심사비준시한</vt:lpstr>
      <vt:lpstr>수입특수용도화장품행정허가심사평가심사비준시한</vt:lpstr>
      <vt:lpstr>화장품 수입해관 절차 소개</vt:lpstr>
      <vt:lpstr>화장품수입해관관련법률법규</vt:lpstr>
      <vt:lpstr>수입 전 필요 절차</vt:lpstr>
      <vt:lpstr>수입 전 필요 절차</vt:lpstr>
      <vt:lpstr>수입 신고 전 준비</vt:lpstr>
      <vt:lpstr>수입 신고 흐름</vt:lpstr>
      <vt:lpstr>수입 신고 흐름</vt:lpstr>
      <vt:lpstr>수입 신고 흐름</vt:lpstr>
      <vt:lpstr>수입 신고 흐름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化妆品进口流程简述</dc:title>
  <dc:creator>ThinkPad</dc:creator>
  <cp:lastModifiedBy>PARKBORA</cp:lastModifiedBy>
  <cp:revision>216</cp:revision>
  <dcterms:created xsi:type="dcterms:W3CDTF">2014-04-06T16:05:56Z</dcterms:created>
  <dcterms:modified xsi:type="dcterms:W3CDTF">2014-05-12T05:45:40Z</dcterms:modified>
</cp:coreProperties>
</file>