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26"/>
  </p:notesMasterIdLst>
  <p:handoutMasterIdLst>
    <p:handoutMasterId r:id="rId27"/>
  </p:handoutMasterIdLst>
  <p:sldIdLst>
    <p:sldId id="256" r:id="rId2"/>
    <p:sldId id="268" r:id="rId3"/>
    <p:sldId id="270" r:id="rId4"/>
    <p:sldId id="269" r:id="rId5"/>
    <p:sldId id="271" r:id="rId6"/>
    <p:sldId id="282" r:id="rId7"/>
    <p:sldId id="283" r:id="rId8"/>
    <p:sldId id="284" r:id="rId9"/>
    <p:sldId id="275" r:id="rId10"/>
    <p:sldId id="273" r:id="rId11"/>
    <p:sldId id="274" r:id="rId12"/>
    <p:sldId id="272" r:id="rId13"/>
    <p:sldId id="276" r:id="rId14"/>
    <p:sldId id="277" r:id="rId15"/>
    <p:sldId id="278" r:id="rId16"/>
    <p:sldId id="280" r:id="rId17"/>
    <p:sldId id="285" r:id="rId18"/>
    <p:sldId id="257" r:id="rId19"/>
    <p:sldId id="258" r:id="rId20"/>
    <p:sldId id="260" r:id="rId21"/>
    <p:sldId id="259" r:id="rId22"/>
    <p:sldId id="262" r:id="rId23"/>
    <p:sldId id="265" r:id="rId24"/>
    <p:sldId id="267" r:id="rId25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063" autoAdjust="0"/>
  </p:normalViewPr>
  <p:slideViewPr>
    <p:cSldViewPr>
      <p:cViewPr varScale="1">
        <p:scale>
          <a:sx n="85" d="100"/>
          <a:sy n="85" d="100"/>
        </p:scale>
        <p:origin x="-152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handoutMaster" Target="handoutMasters/handoutMaster1.xml"/><Relationship Id="rId30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B079168-221F-48BE-A043-FDE233520DA3}" type="datetimeFigureOut">
              <a:rPr lang="zh-CN" altLang="en-US" smtClean="0"/>
              <a:pPr/>
              <a:t>2014/5/12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55E5023-814E-48C6-A279-F19BA7E55E91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54069522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AD5DF56-7DEA-4560-978E-4FD33C67B4D6}" type="datetimeFigureOut">
              <a:rPr lang="zh-CN" altLang="en-US" smtClean="0"/>
              <a:pPr/>
              <a:t>2014/5/12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1479E71-AFEC-451C-A4FC-C32334D15E53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2403622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479E71-AFEC-451C-A4FC-C32334D15E53}" type="slidenum">
              <a:rPr lang="zh-CN" altLang="en-US" smtClean="0"/>
              <a:pPr/>
              <a:t>1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zh-CN" altLang="en-US" sz="1200" b="0" i="0" u="none" strike="noStrike" dirty="0" smtClean="0">
              <a:solidFill>
                <a:srgbClr val="FF0000"/>
              </a:solidFill>
              <a:latin typeface="宋体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479E71-AFEC-451C-A4FC-C32334D15E53}" type="slidenum">
              <a:rPr lang="zh-CN" altLang="en-US" smtClean="0"/>
              <a:pPr/>
              <a:t>10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479E71-AFEC-451C-A4FC-C32334D15E53}" type="slidenum">
              <a:rPr lang="zh-CN" altLang="en-US" smtClean="0"/>
              <a:pPr/>
              <a:t>11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altLang="zh-CN" dirty="0" smtClean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479E71-AFEC-451C-A4FC-C32334D15E53}" type="slidenum">
              <a:rPr lang="zh-CN" altLang="en-US" smtClean="0"/>
              <a:pPr/>
              <a:t>12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altLang="zh-CN" sz="1200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altLang="zh-CN" sz="1200" dirty="0" smtClean="0"/>
          </a:p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479E71-AFEC-451C-A4FC-C32334D15E53}" type="slidenum">
              <a:rPr lang="zh-CN" altLang="en-US" smtClean="0"/>
              <a:pPr/>
              <a:t>13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479E71-AFEC-451C-A4FC-C32334D15E53}" type="slidenum">
              <a:rPr lang="zh-CN" altLang="en-US" smtClean="0"/>
              <a:pPr/>
              <a:t>14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479E71-AFEC-451C-A4FC-C32334D15E53}" type="slidenum">
              <a:rPr lang="zh-CN" altLang="en-US" smtClean="0"/>
              <a:pPr/>
              <a:t>15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zh-CN" altLang="en-US" dirty="0" smtClean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479E71-AFEC-451C-A4FC-C32334D15E53}" type="slidenum">
              <a:rPr lang="zh-CN" altLang="en-US" smtClean="0"/>
              <a:pPr/>
              <a:t>16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zh-CN" altLang="zh-CN" sz="12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479E71-AFEC-451C-A4FC-C32334D15E53}" type="slidenum">
              <a:rPr lang="zh-CN" altLang="en-US" smtClean="0"/>
              <a:pPr/>
              <a:t>17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altLang="zh-CN" dirty="0" smtClean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479E71-AFEC-451C-A4FC-C32334D15E53}" type="slidenum">
              <a:rPr lang="zh-CN" altLang="en-US" smtClean="0"/>
              <a:pPr/>
              <a:t>18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altLang="zh-CN" sz="1200" dirty="0" smtClean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479E71-AFEC-451C-A4FC-C32334D15E53}" type="slidenum">
              <a:rPr lang="zh-CN" altLang="en-US" smtClean="0"/>
              <a:pPr/>
              <a:t>19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479E71-AFEC-451C-A4FC-C32334D15E53}" type="slidenum">
              <a:rPr lang="zh-CN" altLang="en-US" smtClean="0"/>
              <a:pPr/>
              <a:t>2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479E71-AFEC-451C-A4FC-C32334D15E53}" type="slidenum">
              <a:rPr lang="zh-CN" altLang="en-US" smtClean="0"/>
              <a:pPr/>
              <a:t>20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228600" indent="-228600">
              <a:buNone/>
            </a:pP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479E71-AFEC-451C-A4FC-C32334D15E53}" type="slidenum">
              <a:rPr lang="zh-CN" altLang="en-US" smtClean="0"/>
              <a:pPr/>
              <a:t>21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zh-CN" altLang="en-US" sz="1200" dirty="0" smtClean="0"/>
              <a:t> </a:t>
            </a:r>
            <a:endParaRPr lang="en-US" altLang="zh-CN" sz="1200" dirty="0" smtClean="0"/>
          </a:p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479E71-AFEC-451C-A4FC-C32334D15E53}" type="slidenum">
              <a:rPr lang="zh-CN" altLang="en-US" smtClean="0"/>
              <a:pPr/>
              <a:t>22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479E71-AFEC-451C-A4FC-C32334D15E53}" type="slidenum">
              <a:rPr lang="zh-CN" altLang="en-US" smtClean="0"/>
              <a:pPr/>
              <a:t>24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altLang="zh-CN" sz="1200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479E71-AFEC-451C-A4FC-C32334D15E53}" type="slidenum">
              <a:rPr lang="zh-CN" altLang="en-US" smtClean="0"/>
              <a:pPr/>
              <a:t>3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479E71-AFEC-451C-A4FC-C32334D15E53}" type="slidenum">
              <a:rPr lang="zh-CN" altLang="en-US" smtClean="0"/>
              <a:pPr/>
              <a:t>4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altLang="zh-CN" dirty="0" smtClean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479E71-AFEC-451C-A4FC-C32334D15E53}" type="slidenum">
              <a:rPr lang="zh-CN" altLang="en-US" smtClean="0"/>
              <a:pPr/>
              <a:t>5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altLang="zh-CN" dirty="0" smtClean="0"/>
          </a:p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479E71-AFEC-451C-A4FC-C32334D15E53}" type="slidenum">
              <a:rPr lang="zh-CN" altLang="en-US" smtClean="0"/>
              <a:pPr/>
              <a:t>6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479E71-AFEC-451C-A4FC-C32334D15E53}" type="slidenum">
              <a:rPr lang="zh-CN" altLang="en-US" smtClean="0"/>
              <a:pPr/>
              <a:t>7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479E71-AFEC-451C-A4FC-C32334D15E53}" type="slidenum">
              <a:rPr lang="zh-CN" altLang="en-US" smtClean="0"/>
              <a:pPr/>
              <a:t>8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altLang="zh-CN" baseline="0" dirty="0" smtClean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479E71-AFEC-451C-A4FC-C32334D15E53}" type="slidenum">
              <a:rPr lang="zh-CN" altLang="en-US" smtClean="0"/>
              <a:pPr/>
              <a:t>9</a:t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矩形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矩形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矩形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矩形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矩形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圆角矩形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圆角矩形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矩形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矩形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矩形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矩形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标题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9" name="副标题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zh-CN" altLang="en-US" smtClean="0"/>
              <a:t>单击此处编辑母版副标题样式</a:t>
            </a:r>
            <a:endParaRPr kumimoji="0" lang="en-US"/>
          </a:p>
        </p:txBody>
      </p:sp>
      <p:sp>
        <p:nvSpPr>
          <p:cNvPr id="28" name="日期占位符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9EF73A68-E29E-4218-BFA9-9F1BCF6482B1}" type="datetime1">
              <a:rPr lang="zh-CN" altLang="en-US" smtClean="0"/>
              <a:t>2014/5/12</a:t>
            </a:fld>
            <a:endParaRPr lang="zh-CN" altLang="en-US"/>
          </a:p>
        </p:txBody>
      </p:sp>
      <p:sp>
        <p:nvSpPr>
          <p:cNvPr id="17" name="页脚占位符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29" name="灯片编号占位符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51823016-1EEA-4988-9949-CE513AFD292A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F47634-0B9D-4BE5-803F-E72B4AD33C22}" type="datetime1">
              <a:rPr lang="zh-CN" altLang="en-US" smtClean="0"/>
              <a:t>2014/5/12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23016-1EEA-4988-9949-CE513AFD292A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AE2BB8-133C-454B-8143-4381DD1E4B96}" type="datetime1">
              <a:rPr lang="zh-CN" altLang="en-US" smtClean="0"/>
              <a:t>2014/5/12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23016-1EEA-4988-9949-CE513AFD292A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C77652-8F66-4EA0-A106-F55386737857}" type="datetime1">
              <a:rPr lang="zh-CN" altLang="en-US" smtClean="0"/>
              <a:t>2014/5/12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23016-1EEA-4988-9949-CE513AFD292A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50E21E-479F-4843-8A14-D81836C2BD25}" type="datetime1">
              <a:rPr lang="zh-CN" altLang="en-US" smtClean="0"/>
              <a:t>2014/5/12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23016-1EEA-4988-9949-CE513AFD292A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CE169C-F509-4143-B98D-A3107CF243D0}" type="datetime1">
              <a:rPr lang="zh-CN" altLang="en-US" smtClean="0"/>
              <a:t>2014/5/12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23016-1EEA-4988-9949-CE513AFD292A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5" name="内容占位符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26" name="日期占位符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6BFDE823-0561-43A2-B9C5-4E93BA849157}" type="datetime1">
              <a:rPr lang="zh-CN" altLang="en-US" smtClean="0"/>
              <a:t>2014/5/12</a:t>
            </a:fld>
            <a:endParaRPr lang="zh-CN" altLang="en-US"/>
          </a:p>
        </p:txBody>
      </p:sp>
      <p:sp>
        <p:nvSpPr>
          <p:cNvPr id="27" name="灯片编号占位符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51823016-1EEA-4988-9949-CE513AFD292A}" type="slidenum">
              <a:rPr lang="zh-CN" altLang="en-US" smtClean="0"/>
              <a:pPr/>
              <a:t>‹#›</a:t>
            </a:fld>
            <a:endParaRPr lang="zh-CN" altLang="en-US"/>
          </a:p>
        </p:txBody>
      </p:sp>
      <p:sp>
        <p:nvSpPr>
          <p:cNvPr id="28" name="页脚占位符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DE30CC51-5AB8-41D6-A453-E54285DFF165}" type="datetime1">
              <a:rPr lang="zh-CN" altLang="en-US" smtClean="0"/>
              <a:t>2014/5/12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51823016-1EEA-4988-9949-CE513AFD292A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DAF469-DC01-4594-8B33-DF9BE656F7CD}" type="datetime1">
              <a:rPr lang="zh-CN" altLang="en-US" smtClean="0"/>
              <a:t>2014/5/12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23016-1EEA-4988-9949-CE513AFD292A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5325B0-DD55-45C9-835A-23532D915292}" type="datetime1">
              <a:rPr lang="zh-CN" altLang="en-US" smtClean="0"/>
              <a:t>2014/5/12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23016-1EEA-4988-9949-CE513AFD292A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zh-CN" altLang="en-US" smtClean="0"/>
              <a:t>单击图标添加图片</a:t>
            </a:r>
            <a:endParaRPr kumimoji="0" 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AE1405-C295-4F88-B04B-7E5CC81EEB91}" type="datetime1">
              <a:rPr lang="zh-CN" altLang="en-US" smtClean="0"/>
              <a:t>2014/5/12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23016-1EEA-4988-9949-CE513AFD292A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矩形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矩形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矩形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矩形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矩形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圆角矩形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圆角矩形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矩形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矩形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矩形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矩形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矩形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矩形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标题占位符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13" name="文本占位符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  <a:p>
            <a:pPr lvl="1" eaLnBrk="1" latinLnBrk="0" hangingPunct="1"/>
            <a:r>
              <a:rPr kumimoji="0" lang="zh-CN" altLang="en-US" smtClean="0"/>
              <a:t>第二级</a:t>
            </a:r>
          </a:p>
          <a:p>
            <a:pPr lvl="2" eaLnBrk="1" latinLnBrk="0" hangingPunct="1"/>
            <a:r>
              <a:rPr kumimoji="0" lang="zh-CN" altLang="en-US" smtClean="0"/>
              <a:t>第三级</a:t>
            </a:r>
          </a:p>
          <a:p>
            <a:pPr lvl="3" eaLnBrk="1" latinLnBrk="0" hangingPunct="1"/>
            <a:r>
              <a:rPr kumimoji="0" lang="zh-CN" altLang="en-US" smtClean="0"/>
              <a:t>第四级</a:t>
            </a:r>
          </a:p>
          <a:p>
            <a:pPr lvl="4" eaLnBrk="1" latinLnBrk="0" hangingPunct="1"/>
            <a:r>
              <a:rPr kumimoji="0" lang="zh-CN" altLang="en-US" smtClean="0"/>
              <a:t>第五级</a:t>
            </a:r>
            <a:endParaRPr kumimoji="0" lang="en-US"/>
          </a:p>
        </p:txBody>
      </p:sp>
      <p:sp>
        <p:nvSpPr>
          <p:cNvPr id="14" name="日期占位符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01945405-D858-474C-BE3A-DA107E9A1974}" type="datetime1">
              <a:rPr lang="zh-CN" altLang="en-US" smtClean="0"/>
              <a:t>2014/5/12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23" name="灯片编号占位符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51823016-1EEA-4988-9949-CE513AFD292A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395536" y="1196752"/>
            <a:ext cx="8458200" cy="1470025"/>
          </a:xfrm>
        </p:spPr>
        <p:txBody>
          <a:bodyPr/>
          <a:lstStyle/>
          <a:p>
            <a:pPr algn="ctr"/>
            <a:r>
              <a:rPr lang="ko-KR" altLang="en-US" dirty="0" smtClean="0">
                <a:latin typeface="HY궁서B" panose="02030600000101010101" pitchFamily="18" charset="-127"/>
                <a:ea typeface="HY궁서B" panose="02030600000101010101" pitchFamily="18" charset="-127"/>
              </a:rPr>
              <a:t>중국화장품의 수입절차</a:t>
            </a:r>
            <a:endParaRPr lang="zh-CN" altLang="en-US" dirty="0">
              <a:latin typeface="HY궁서B" panose="02030600000101010101" pitchFamily="18" charset="-127"/>
            </a:endParaRP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87624" y="4340696"/>
            <a:ext cx="6840760" cy="1752600"/>
          </a:xfrm>
        </p:spPr>
        <p:txBody>
          <a:bodyPr/>
          <a:lstStyle/>
          <a:p>
            <a:pPr algn="ctr"/>
            <a:r>
              <a:rPr lang="ko-KR" altLang="en-US" sz="2800" dirty="0" err="1" smtClean="0">
                <a:latin typeface="HY궁서" panose="02030600000101010101" pitchFamily="18" charset="-127"/>
                <a:ea typeface="HY궁서" panose="02030600000101010101" pitchFamily="18" charset="-127"/>
              </a:rPr>
              <a:t>중국향료향정화장품공업협회</a:t>
            </a:r>
            <a:endParaRPr lang="en-US" altLang="zh-CN" sz="2800" dirty="0" smtClean="0">
              <a:latin typeface="HY궁서" panose="02030600000101010101" pitchFamily="18" charset="-127"/>
              <a:ea typeface="HY궁서" panose="02030600000101010101" pitchFamily="18" charset="-127"/>
            </a:endParaRPr>
          </a:p>
          <a:p>
            <a:pPr algn="ctr"/>
            <a:endParaRPr lang="en-US" altLang="zh-CN" dirty="0" smtClean="0">
              <a:latin typeface="HY궁서" panose="02030600000101010101" pitchFamily="18" charset="-127"/>
              <a:ea typeface="HY궁서" panose="02030600000101010101" pitchFamily="18" charset="-127"/>
            </a:endParaRPr>
          </a:p>
          <a:p>
            <a:pPr algn="ctr"/>
            <a:r>
              <a:rPr lang="ko-KR" altLang="en-US" dirty="0" err="1" smtClean="0">
                <a:latin typeface="HY궁서" panose="02030600000101010101" pitchFamily="18" charset="-127"/>
                <a:ea typeface="HY궁서" panose="02030600000101010101" pitchFamily="18" charset="-127"/>
              </a:rPr>
              <a:t>왕팅팅</a:t>
            </a:r>
            <a:endParaRPr lang="zh-CN" altLang="en-US" dirty="0">
              <a:latin typeface="HY궁서" panose="02030600000101010101" pitchFamily="18" charset="-127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858016" y="6286520"/>
            <a:ext cx="20717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dirty="0" smtClean="0">
                <a:latin typeface="HY궁서" panose="02030600000101010101" pitchFamily="18" charset="-127"/>
                <a:ea typeface="HY궁서" panose="02030600000101010101" pitchFamily="18" charset="-127"/>
              </a:rPr>
              <a:t>2014</a:t>
            </a:r>
            <a:r>
              <a:rPr lang="ko-KR" altLang="en-US" dirty="0" smtClean="0">
                <a:latin typeface="HY궁서" panose="02030600000101010101" pitchFamily="18" charset="-127"/>
                <a:ea typeface="HY궁서" panose="02030600000101010101" pitchFamily="18" charset="-127"/>
              </a:rPr>
              <a:t>년</a:t>
            </a:r>
            <a:r>
              <a:rPr lang="en-US" altLang="zh-CN" dirty="0" smtClean="0">
                <a:latin typeface="HY궁서" panose="02030600000101010101" pitchFamily="18" charset="-127"/>
                <a:ea typeface="HY궁서" panose="02030600000101010101" pitchFamily="18" charset="-127"/>
              </a:rPr>
              <a:t>4</a:t>
            </a:r>
            <a:r>
              <a:rPr lang="ko-KR" altLang="en-US" dirty="0" smtClean="0">
                <a:latin typeface="HY궁서" panose="02030600000101010101" pitchFamily="18" charset="-127"/>
                <a:ea typeface="HY궁서" panose="02030600000101010101" pitchFamily="18" charset="-127"/>
              </a:rPr>
              <a:t>월</a:t>
            </a:r>
            <a:endParaRPr lang="zh-CN" altLang="en-US" dirty="0">
              <a:latin typeface="HY궁서" panose="02030600000101010101" pitchFamily="18" charset="-127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23016-1EEA-4988-9949-CE513AFD292A}" type="slidenum">
              <a:rPr lang="zh-CN" altLang="en-US" smtClean="0"/>
              <a:pPr/>
              <a:t>1</a:t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395536" y="764704"/>
            <a:ext cx="8229600" cy="1066800"/>
          </a:xfrm>
        </p:spPr>
        <p:txBody>
          <a:bodyPr>
            <a:normAutofit/>
          </a:bodyPr>
          <a:lstStyle/>
          <a:p>
            <a:r>
              <a:rPr lang="ko-KR" altLang="en-US" dirty="0" smtClean="0">
                <a:latin typeface="HY궁서B" panose="02030600000101010101" pitchFamily="18" charset="-127"/>
                <a:ea typeface="HY궁서B" panose="02030600000101010101" pitchFamily="18" charset="-127"/>
              </a:rPr>
              <a:t>수입화장품행정허가검사기관</a:t>
            </a:r>
            <a:endParaRPr lang="zh-CN" altLang="en-US" dirty="0">
              <a:latin typeface="HY궁서B" panose="02030600000101010101" pitchFamily="18" charset="-127"/>
            </a:endParaRPr>
          </a:p>
        </p:txBody>
      </p:sp>
      <p:graphicFrame>
        <p:nvGraphicFramePr>
          <p:cNvPr id="7" name="表格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18942195"/>
              </p:ext>
            </p:extLst>
          </p:nvPr>
        </p:nvGraphicFramePr>
        <p:xfrm>
          <a:off x="539551" y="1844825"/>
          <a:ext cx="8136906" cy="4810041"/>
        </p:xfrm>
        <a:graphic>
          <a:graphicData uri="http://schemas.openxmlformats.org/drawingml/2006/table">
            <a:tbl>
              <a:tblPr/>
              <a:tblGrid>
                <a:gridCol w="854851"/>
                <a:gridCol w="3973468"/>
                <a:gridCol w="854851"/>
                <a:gridCol w="2453736"/>
              </a:tblGrid>
              <a:tr h="306450"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400" b="0" i="0" u="none" strike="noStrike" dirty="0" smtClean="0">
                          <a:solidFill>
                            <a:srgbClr val="000000"/>
                          </a:solidFill>
                          <a:latin typeface="HY궁서" panose="02030600000101010101" pitchFamily="18" charset="-127"/>
                          <a:ea typeface="HY궁서" panose="02030600000101010101" pitchFamily="18" charset="-127"/>
                        </a:rPr>
                        <a:t>일련번호</a:t>
                      </a:r>
                      <a:endParaRPr lang="zh-CN" altLang="en-US" sz="1400" b="0" i="0" u="none" strike="noStrike" dirty="0">
                        <a:solidFill>
                          <a:srgbClr val="000000"/>
                        </a:solidFill>
                        <a:latin typeface="HY궁서" panose="02030600000101010101" pitchFamily="18" charset="-127"/>
                      </a:endParaRPr>
                    </a:p>
                  </a:txBody>
                  <a:tcPr marL="8895" marR="8895" marT="889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1400" b="0" i="0" u="none" strike="noStrike" dirty="0" smtClean="0">
                          <a:solidFill>
                            <a:srgbClr val="000000"/>
                          </a:solidFill>
                          <a:latin typeface="HY궁서" panose="02030600000101010101" pitchFamily="18" charset="-127"/>
                          <a:ea typeface="HY궁서" panose="02030600000101010101" pitchFamily="18" charset="-127"/>
                        </a:rPr>
                        <a:t>화장품행정허가검사기관명칭</a:t>
                      </a:r>
                      <a:endParaRPr lang="zh-CN" altLang="en-US" sz="1400" b="0" i="0" u="none" strike="noStrike" dirty="0">
                        <a:solidFill>
                          <a:srgbClr val="000000"/>
                        </a:solidFill>
                        <a:latin typeface="HY궁서" panose="02030600000101010101" pitchFamily="18" charset="-127"/>
                      </a:endParaRPr>
                    </a:p>
                  </a:txBody>
                  <a:tcPr marL="8895" marR="8895" marT="889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400" b="0" i="0" u="none" strike="noStrike" dirty="0" smtClean="0">
                          <a:solidFill>
                            <a:srgbClr val="000000"/>
                          </a:solidFill>
                          <a:latin typeface="HY궁서" panose="02030600000101010101" pitchFamily="18" charset="-127"/>
                          <a:ea typeface="HY궁서" panose="02030600000101010101" pitchFamily="18" charset="-127"/>
                        </a:rPr>
                        <a:t>일련번호</a:t>
                      </a:r>
                      <a:endParaRPr lang="zh-CN" altLang="en-US" sz="1400" b="0" i="0" u="none" strike="noStrike" dirty="0">
                        <a:solidFill>
                          <a:srgbClr val="000000"/>
                        </a:solidFill>
                        <a:latin typeface="HY궁서" panose="02030600000101010101" pitchFamily="18" charset="-127"/>
                      </a:endParaRPr>
                    </a:p>
                  </a:txBody>
                  <a:tcPr marL="8895" marR="8895" marT="889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1400" b="0" i="0" u="none" strike="noStrike" dirty="0" smtClean="0">
                          <a:solidFill>
                            <a:srgbClr val="000000"/>
                          </a:solidFill>
                          <a:latin typeface="HY궁서" panose="02030600000101010101" pitchFamily="18" charset="-127"/>
                          <a:ea typeface="HY궁서" panose="02030600000101010101" pitchFamily="18" charset="-127"/>
                        </a:rPr>
                        <a:t>화장품행정허가검사기관명칭</a:t>
                      </a:r>
                      <a:endParaRPr lang="zh-CN" altLang="en-US" sz="1400" b="0" i="0" u="none" strike="noStrike" dirty="0">
                        <a:solidFill>
                          <a:srgbClr val="000000"/>
                        </a:solidFill>
                        <a:latin typeface="HY궁서" panose="02030600000101010101" pitchFamily="18" charset="-127"/>
                      </a:endParaRPr>
                    </a:p>
                  </a:txBody>
                  <a:tcPr marL="8895" marR="8895" marT="889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645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4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001</a:t>
                      </a:r>
                    </a:p>
                  </a:txBody>
                  <a:tcPr marL="8895" marR="8895" marT="889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4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中国疾病预防控制中心环境与健康相关产品安全所</a:t>
                      </a:r>
                    </a:p>
                  </a:txBody>
                  <a:tcPr marL="8895" marR="8895" marT="889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4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015</a:t>
                      </a:r>
                    </a:p>
                  </a:txBody>
                  <a:tcPr marL="8895" marR="8895" marT="889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4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上海市食品药品检验所</a:t>
                      </a:r>
                    </a:p>
                  </a:txBody>
                  <a:tcPr marL="8895" marR="8895" marT="889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645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4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002</a:t>
                      </a:r>
                    </a:p>
                  </a:txBody>
                  <a:tcPr marL="8895" marR="8895" marT="889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4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北京市疾病预防控制中心</a:t>
                      </a:r>
                    </a:p>
                  </a:txBody>
                  <a:tcPr marL="8895" marR="8895" marT="889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4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016</a:t>
                      </a:r>
                    </a:p>
                  </a:txBody>
                  <a:tcPr marL="8895" marR="8895" marT="889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4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广东省药品检验所</a:t>
                      </a:r>
                    </a:p>
                  </a:txBody>
                  <a:tcPr marL="8895" marR="8895" marT="889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645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4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003</a:t>
                      </a:r>
                    </a:p>
                  </a:txBody>
                  <a:tcPr marL="8895" marR="8895" marT="889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4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辽宁省疾病预防控制中心</a:t>
                      </a:r>
                    </a:p>
                  </a:txBody>
                  <a:tcPr marL="8895" marR="8895" marT="889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400" b="0" i="0" u="none" strike="noStrike">
                          <a:solidFill>
                            <a:srgbClr val="FF0000"/>
                          </a:solidFill>
                          <a:latin typeface="宋体"/>
                        </a:rPr>
                        <a:t>017</a:t>
                      </a:r>
                    </a:p>
                  </a:txBody>
                  <a:tcPr marL="8895" marR="8895" marT="889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400" b="0" i="0" u="none" strike="noStrike" dirty="0">
                          <a:solidFill>
                            <a:srgbClr val="FF0000"/>
                          </a:solidFill>
                          <a:latin typeface="宋体"/>
                        </a:rPr>
                        <a:t>中国医学科学院皮肤病医院</a:t>
                      </a:r>
                    </a:p>
                  </a:txBody>
                  <a:tcPr marL="8895" marR="8895" marT="889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645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4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004</a:t>
                      </a:r>
                    </a:p>
                  </a:txBody>
                  <a:tcPr marL="8895" marR="8895" marT="889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4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上海市疾病预防控制中心</a:t>
                      </a:r>
                    </a:p>
                  </a:txBody>
                  <a:tcPr marL="8895" marR="8895" marT="889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4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018</a:t>
                      </a:r>
                    </a:p>
                  </a:txBody>
                  <a:tcPr marL="8895" marR="8895" marT="889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4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浙江省食品药品检验所</a:t>
                      </a:r>
                    </a:p>
                  </a:txBody>
                  <a:tcPr marL="8895" marR="8895" marT="889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645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4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005</a:t>
                      </a:r>
                    </a:p>
                  </a:txBody>
                  <a:tcPr marL="8895" marR="8895" marT="889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400" b="0" i="0" u="none" strike="noStrike" dirty="0">
                          <a:solidFill>
                            <a:srgbClr val="000000"/>
                          </a:solidFill>
                          <a:latin typeface="宋体"/>
                        </a:rPr>
                        <a:t>江苏省疾病预防控制中心</a:t>
                      </a:r>
                    </a:p>
                  </a:txBody>
                  <a:tcPr marL="8895" marR="8895" marT="889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4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019</a:t>
                      </a:r>
                    </a:p>
                  </a:txBody>
                  <a:tcPr marL="8895" marR="8895" marT="889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4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山东省食品药品检验所</a:t>
                      </a:r>
                    </a:p>
                  </a:txBody>
                  <a:tcPr marL="8895" marR="8895" marT="889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645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4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006</a:t>
                      </a:r>
                    </a:p>
                  </a:txBody>
                  <a:tcPr marL="8895" marR="8895" marT="889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4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浙江省疾病预防控制中心</a:t>
                      </a:r>
                    </a:p>
                  </a:txBody>
                  <a:tcPr marL="8895" marR="8895" marT="889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4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020</a:t>
                      </a:r>
                    </a:p>
                  </a:txBody>
                  <a:tcPr marL="8895" marR="8895" marT="889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4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福建省药品检验所</a:t>
                      </a:r>
                    </a:p>
                  </a:txBody>
                  <a:tcPr marL="8895" marR="8895" marT="889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645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4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007</a:t>
                      </a:r>
                    </a:p>
                  </a:txBody>
                  <a:tcPr marL="8895" marR="8895" marT="889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4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广东省疾病预防控制中心</a:t>
                      </a:r>
                    </a:p>
                  </a:txBody>
                  <a:tcPr marL="8895" marR="8895" marT="889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4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021</a:t>
                      </a:r>
                    </a:p>
                  </a:txBody>
                  <a:tcPr marL="8895" marR="8895" marT="889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4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广州市药品检验所</a:t>
                      </a:r>
                    </a:p>
                  </a:txBody>
                  <a:tcPr marL="8895" marR="8895" marT="889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711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4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008</a:t>
                      </a:r>
                    </a:p>
                  </a:txBody>
                  <a:tcPr marL="8895" marR="8895" marT="889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4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四川省疾病预防控制中心</a:t>
                      </a:r>
                    </a:p>
                  </a:txBody>
                  <a:tcPr marL="8895" marR="8895" marT="889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4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022</a:t>
                      </a:r>
                    </a:p>
                  </a:txBody>
                  <a:tcPr marL="8895" marR="8895" marT="889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4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深圳市药品检验所</a:t>
                      </a:r>
                    </a:p>
                  </a:txBody>
                  <a:tcPr marL="8895" marR="8895" marT="889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645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400" b="0" i="0" u="none" strike="noStrike">
                          <a:solidFill>
                            <a:srgbClr val="FF0000"/>
                          </a:solidFill>
                          <a:latin typeface="宋体"/>
                        </a:rPr>
                        <a:t>009</a:t>
                      </a:r>
                    </a:p>
                  </a:txBody>
                  <a:tcPr marL="8895" marR="8895" marT="889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400" b="0" i="0" u="none" strike="noStrike" dirty="0">
                          <a:solidFill>
                            <a:srgbClr val="FF0000"/>
                          </a:solidFill>
                          <a:latin typeface="宋体"/>
                        </a:rPr>
                        <a:t>中国人民解放军空军总医院</a:t>
                      </a:r>
                    </a:p>
                  </a:txBody>
                  <a:tcPr marL="8895" marR="8895" marT="889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4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023</a:t>
                      </a:r>
                    </a:p>
                  </a:txBody>
                  <a:tcPr marL="8895" marR="8895" marT="889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4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湖北省疾病预防控制中心</a:t>
                      </a:r>
                    </a:p>
                  </a:txBody>
                  <a:tcPr marL="8895" marR="8895" marT="889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645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400" b="0" i="0" u="none" strike="noStrike">
                          <a:solidFill>
                            <a:srgbClr val="FF0000"/>
                          </a:solidFill>
                          <a:latin typeface="宋体"/>
                        </a:rPr>
                        <a:t>010</a:t>
                      </a:r>
                    </a:p>
                  </a:txBody>
                  <a:tcPr marL="8895" marR="8895" marT="889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400" b="0" i="0" u="none" strike="noStrike" dirty="0">
                          <a:solidFill>
                            <a:srgbClr val="FF0000"/>
                          </a:solidFill>
                          <a:latin typeface="宋体"/>
                        </a:rPr>
                        <a:t>上海市皮肤病医院</a:t>
                      </a:r>
                    </a:p>
                  </a:txBody>
                  <a:tcPr marL="8895" marR="8895" marT="889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4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024</a:t>
                      </a:r>
                    </a:p>
                  </a:txBody>
                  <a:tcPr marL="8895" marR="8895" marT="889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4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中国食品药品检定研究院</a:t>
                      </a:r>
                    </a:p>
                  </a:txBody>
                  <a:tcPr marL="8895" marR="8895" marT="889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645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400" b="0" i="0" u="none" strike="noStrike">
                          <a:solidFill>
                            <a:srgbClr val="FF0000"/>
                          </a:solidFill>
                          <a:latin typeface="宋体"/>
                        </a:rPr>
                        <a:t>011</a:t>
                      </a:r>
                    </a:p>
                  </a:txBody>
                  <a:tcPr marL="8895" marR="8895" marT="889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400" b="0" i="0" u="none" strike="noStrike" dirty="0">
                          <a:solidFill>
                            <a:srgbClr val="FF0000"/>
                          </a:solidFill>
                          <a:latin typeface="宋体"/>
                        </a:rPr>
                        <a:t>中山大学附属第三医院</a:t>
                      </a:r>
                    </a:p>
                  </a:txBody>
                  <a:tcPr marL="8895" marR="8895" marT="889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4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025</a:t>
                      </a:r>
                    </a:p>
                  </a:txBody>
                  <a:tcPr marL="8895" marR="8895" marT="889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4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辽宁省食品药品检验所</a:t>
                      </a:r>
                    </a:p>
                  </a:txBody>
                  <a:tcPr marL="8895" marR="8895" marT="889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948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400" b="0" i="0" u="none" strike="noStrike">
                          <a:solidFill>
                            <a:srgbClr val="FF0000"/>
                          </a:solidFill>
                          <a:latin typeface="宋体"/>
                        </a:rPr>
                        <a:t>012</a:t>
                      </a:r>
                    </a:p>
                  </a:txBody>
                  <a:tcPr marL="8895" marR="8895" marT="889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400" b="0" i="0" u="none" strike="noStrike" dirty="0">
                          <a:solidFill>
                            <a:srgbClr val="FF0000"/>
                          </a:solidFill>
                          <a:latin typeface="宋体"/>
                        </a:rPr>
                        <a:t>四川大学华西医院</a:t>
                      </a:r>
                    </a:p>
                  </a:txBody>
                  <a:tcPr marL="8895" marR="8895" marT="889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4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026</a:t>
                      </a:r>
                    </a:p>
                  </a:txBody>
                  <a:tcPr marL="8895" marR="8895" marT="889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4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广西壮族自治区食品药品检验所</a:t>
                      </a:r>
                    </a:p>
                  </a:txBody>
                  <a:tcPr marL="8895" marR="8895" marT="889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645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400" b="0" i="0" u="none" strike="noStrike">
                          <a:solidFill>
                            <a:srgbClr val="FF0000"/>
                          </a:solidFill>
                          <a:latin typeface="宋体"/>
                        </a:rPr>
                        <a:t>013</a:t>
                      </a:r>
                    </a:p>
                  </a:txBody>
                  <a:tcPr marL="8895" marR="8895" marT="889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400" b="0" i="0" u="none" strike="noStrike" dirty="0">
                          <a:solidFill>
                            <a:srgbClr val="FF0000"/>
                          </a:solidFill>
                          <a:latin typeface="宋体"/>
                        </a:rPr>
                        <a:t>中国医科大学附属第一医院</a:t>
                      </a:r>
                    </a:p>
                  </a:txBody>
                  <a:tcPr marL="8895" marR="8895" marT="889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4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027 </a:t>
                      </a:r>
                    </a:p>
                  </a:txBody>
                  <a:tcPr marL="8895" marR="8895" marT="889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4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福建省厦门市药品检验所 </a:t>
                      </a:r>
                    </a:p>
                  </a:txBody>
                  <a:tcPr marL="8895" marR="8895" marT="889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645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4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014</a:t>
                      </a:r>
                    </a:p>
                  </a:txBody>
                  <a:tcPr marL="8895" marR="8895" marT="889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4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北京市药品检验所</a:t>
                      </a:r>
                    </a:p>
                  </a:txBody>
                  <a:tcPr marL="8895" marR="8895" marT="889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4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　</a:t>
                      </a:r>
                    </a:p>
                  </a:txBody>
                  <a:tcPr marL="8895" marR="8895" marT="889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400" b="0" i="0" u="none" strike="noStrike" dirty="0">
                          <a:solidFill>
                            <a:srgbClr val="000000"/>
                          </a:solidFill>
                          <a:latin typeface="宋体"/>
                        </a:rPr>
                        <a:t>　</a:t>
                      </a:r>
                    </a:p>
                  </a:txBody>
                  <a:tcPr marL="8895" marR="8895" marT="889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23016-1EEA-4988-9949-CE513AFD292A}" type="slidenum">
              <a:rPr lang="zh-CN" altLang="en-US" smtClean="0"/>
              <a:pPr/>
              <a:t>10</a:t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ko-KR" altLang="en-US" dirty="0" smtClean="0">
                <a:latin typeface="HY궁서B" panose="02030600000101010101" pitchFamily="18" charset="-127"/>
                <a:ea typeface="HY궁서B" panose="02030600000101010101" pitchFamily="18" charset="-127"/>
              </a:rPr>
              <a:t>수입화장품행정허가검사 시한과 비용</a:t>
            </a:r>
            <a:endParaRPr lang="zh-CN" altLang="en-US" dirty="0">
              <a:latin typeface="HY궁서B" panose="02030600000101010101" pitchFamily="18" charset="-127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dirty="0" err="1" smtClean="0">
                <a:latin typeface="HY궁서" panose="02030600000101010101" pitchFamily="18" charset="-127"/>
                <a:ea typeface="HY궁서" panose="02030600000101010101" pitchFamily="18" charset="-127"/>
              </a:rPr>
              <a:t>수입비특수용도화장품행정허가검사주기</a:t>
            </a:r>
            <a:r>
              <a:rPr lang="zh-CN" altLang="en-US" dirty="0" smtClean="0">
                <a:latin typeface="HY궁서" panose="02030600000101010101" pitchFamily="18" charset="-127"/>
              </a:rPr>
              <a:t>：</a:t>
            </a:r>
            <a:endParaRPr lang="en-US" altLang="zh-CN" dirty="0" smtClean="0">
              <a:latin typeface="HY궁서" panose="02030600000101010101" pitchFamily="18" charset="-127"/>
              <a:ea typeface="HY궁서" panose="02030600000101010101" pitchFamily="18" charset="-127"/>
            </a:endParaRPr>
          </a:p>
          <a:p>
            <a:pPr>
              <a:buNone/>
            </a:pPr>
            <a:r>
              <a:rPr lang="zh-CN" altLang="en-US" dirty="0" smtClean="0">
                <a:latin typeface="HY궁서" panose="02030600000101010101" pitchFamily="18" charset="-127"/>
              </a:rPr>
              <a:t>   </a:t>
            </a:r>
            <a:r>
              <a:rPr lang="ko-KR" altLang="en-US" dirty="0" smtClean="0">
                <a:latin typeface="HY궁서" panose="02030600000101010101" pitchFamily="18" charset="-127"/>
                <a:ea typeface="HY궁서" panose="02030600000101010101" pitchFamily="18" charset="-127"/>
              </a:rPr>
              <a:t>일반적으로 대략 </a:t>
            </a:r>
            <a:r>
              <a:rPr lang="en-US" altLang="zh-CN" dirty="0" smtClean="0">
                <a:latin typeface="HY궁서" panose="02030600000101010101" pitchFamily="18" charset="-127"/>
                <a:ea typeface="HY궁서" panose="02030600000101010101" pitchFamily="18" charset="-127"/>
              </a:rPr>
              <a:t>2</a:t>
            </a:r>
            <a:r>
              <a:rPr lang="ko-KR" altLang="en-US" dirty="0" smtClean="0">
                <a:latin typeface="HY궁서" panose="02030600000101010101" pitchFamily="18" charset="-127"/>
                <a:ea typeface="HY궁서" panose="02030600000101010101" pitchFamily="18" charset="-127"/>
              </a:rPr>
              <a:t>개월</a:t>
            </a:r>
            <a:endParaRPr lang="en-US" altLang="zh-CN" dirty="0" smtClean="0">
              <a:latin typeface="HY궁서" panose="02030600000101010101" pitchFamily="18" charset="-127"/>
              <a:ea typeface="HY궁서" panose="02030600000101010101" pitchFamily="18" charset="-127"/>
            </a:endParaRPr>
          </a:p>
          <a:p>
            <a:pPr>
              <a:buNone/>
            </a:pPr>
            <a:endParaRPr lang="en-US" altLang="zh-CN" dirty="0" smtClean="0">
              <a:latin typeface="HY궁서" panose="02030600000101010101" pitchFamily="18" charset="-127"/>
              <a:ea typeface="HY궁서" panose="02030600000101010101" pitchFamily="18" charset="-127"/>
            </a:endParaRPr>
          </a:p>
          <a:p>
            <a:r>
              <a:rPr lang="ko-KR" altLang="en-US" dirty="0" err="1" smtClean="0">
                <a:latin typeface="HY궁서" panose="02030600000101010101" pitchFamily="18" charset="-127"/>
                <a:ea typeface="HY궁서" panose="02030600000101010101" pitchFamily="18" charset="-127"/>
              </a:rPr>
              <a:t>수입특수용도화장품행정허가검사주기</a:t>
            </a:r>
            <a:r>
              <a:rPr lang="zh-CN" altLang="en-US" dirty="0" smtClean="0">
                <a:latin typeface="HY궁서" panose="02030600000101010101" pitchFamily="18" charset="-127"/>
              </a:rPr>
              <a:t>：</a:t>
            </a:r>
            <a:endParaRPr lang="en-US" altLang="zh-CN" dirty="0" smtClean="0">
              <a:latin typeface="HY궁서" panose="02030600000101010101" pitchFamily="18" charset="-127"/>
              <a:ea typeface="HY궁서" panose="02030600000101010101" pitchFamily="18" charset="-127"/>
            </a:endParaRPr>
          </a:p>
          <a:p>
            <a:pPr marL="624078" indent="-514350">
              <a:buNone/>
            </a:pPr>
            <a:r>
              <a:rPr lang="en-US" altLang="zh-CN" dirty="0" smtClean="0">
                <a:latin typeface="HY궁서" panose="02030600000101010101" pitchFamily="18" charset="-127"/>
                <a:ea typeface="HY궁서" panose="02030600000101010101" pitchFamily="18" charset="-127"/>
              </a:rPr>
              <a:t>      </a:t>
            </a:r>
            <a:r>
              <a:rPr lang="ko-KR" altLang="en-US" dirty="0" smtClean="0">
                <a:latin typeface="HY궁서" panose="02030600000101010101" pitchFamily="18" charset="-127"/>
                <a:ea typeface="HY궁서" panose="02030600000101010101" pitchFamily="18" charset="-127"/>
              </a:rPr>
              <a:t>일반적으로 대략 </a:t>
            </a:r>
            <a:r>
              <a:rPr lang="en-US" altLang="ko-KR" dirty="0" smtClean="0">
                <a:latin typeface="HY궁서" panose="02030600000101010101" pitchFamily="18" charset="-127"/>
                <a:ea typeface="HY궁서" panose="02030600000101010101" pitchFamily="18" charset="-127"/>
              </a:rPr>
              <a:t>3-5</a:t>
            </a:r>
            <a:r>
              <a:rPr lang="ko-KR" altLang="en-US" dirty="0" smtClean="0">
                <a:latin typeface="HY궁서" panose="02030600000101010101" pitchFamily="18" charset="-127"/>
                <a:ea typeface="HY궁서" panose="02030600000101010101" pitchFamily="18" charset="-127"/>
              </a:rPr>
              <a:t>개월</a:t>
            </a:r>
            <a:endParaRPr lang="en-US" altLang="zh-CN" dirty="0" smtClean="0">
              <a:latin typeface="HY궁서" panose="02030600000101010101" pitchFamily="18" charset="-127"/>
              <a:ea typeface="HY궁서" panose="02030600000101010101" pitchFamily="18" charset="-127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23016-1EEA-4988-9949-CE513AFD292A}" type="slidenum">
              <a:rPr lang="zh-CN" altLang="en-US" smtClean="0"/>
              <a:pPr/>
              <a:t>11</a:t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395536" y="548680"/>
            <a:ext cx="8229600" cy="1066800"/>
          </a:xfrm>
        </p:spPr>
        <p:txBody>
          <a:bodyPr>
            <a:normAutofit fontScale="90000"/>
          </a:bodyPr>
          <a:lstStyle/>
          <a:p>
            <a:r>
              <a:rPr lang="ko-KR" altLang="en-US" dirty="0" err="1" smtClean="0">
                <a:latin typeface="HY궁서B" panose="02030600000101010101" pitchFamily="18" charset="-127"/>
                <a:ea typeface="HY궁서B" panose="02030600000101010101" pitchFamily="18" charset="-127"/>
              </a:rPr>
              <a:t>수입비특수용도화장품신고자료요구</a:t>
            </a:r>
            <a:endParaRPr lang="zh-CN" altLang="en-US" dirty="0">
              <a:latin typeface="HY궁서B" panose="02030600000101010101" pitchFamily="18" charset="-127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873728"/>
          </a:xfrm>
        </p:spPr>
        <p:txBody>
          <a:bodyPr>
            <a:noAutofit/>
          </a:bodyPr>
          <a:lstStyle/>
          <a:p>
            <a:pPr marL="624078" indent="-514350">
              <a:buAutoNum type="arabicPeriod"/>
            </a:pPr>
            <a:r>
              <a:rPr lang="ko-KR" altLang="en-US" sz="1700" dirty="0" err="1" smtClean="0">
                <a:latin typeface="HY궁서" panose="02030600000101010101" pitchFamily="18" charset="-127"/>
                <a:ea typeface="HY궁서" panose="02030600000101010101" pitchFamily="18" charset="-127"/>
              </a:rPr>
              <a:t>비특수용도화장품행정허가신청표</a:t>
            </a:r>
            <a:r>
              <a:rPr lang="zh-CN" altLang="en-US" sz="1700" dirty="0" smtClean="0">
                <a:latin typeface="HY궁서" panose="02030600000101010101" pitchFamily="18" charset="-127"/>
              </a:rPr>
              <a:t>；</a:t>
            </a:r>
            <a:endParaRPr lang="en-US" altLang="zh-CN" sz="1700" dirty="0" smtClean="0">
              <a:latin typeface="HY궁서" panose="02030600000101010101" pitchFamily="18" charset="-127"/>
              <a:ea typeface="HY궁서" panose="02030600000101010101" pitchFamily="18" charset="-127"/>
            </a:endParaRPr>
          </a:p>
          <a:p>
            <a:pPr marL="624078" indent="-514350">
              <a:buAutoNum type="arabicPeriod"/>
            </a:pPr>
            <a:r>
              <a:rPr lang="ko-KR" altLang="en-US" sz="1700" dirty="0" smtClean="0">
                <a:latin typeface="HY궁서" panose="02030600000101010101" pitchFamily="18" charset="-127"/>
                <a:ea typeface="HY궁서" panose="02030600000101010101" pitchFamily="18" charset="-127"/>
              </a:rPr>
              <a:t>제품중문명칭명명근거</a:t>
            </a:r>
            <a:r>
              <a:rPr lang="zh-CN" altLang="en-US" sz="1700" dirty="0" smtClean="0">
                <a:latin typeface="HY궁서" panose="02030600000101010101" pitchFamily="18" charset="-127"/>
              </a:rPr>
              <a:t>；</a:t>
            </a:r>
            <a:endParaRPr lang="en-US" altLang="zh-CN" sz="1700" dirty="0" smtClean="0">
              <a:latin typeface="HY궁서" panose="02030600000101010101" pitchFamily="18" charset="-127"/>
              <a:ea typeface="HY궁서" panose="02030600000101010101" pitchFamily="18" charset="-127"/>
            </a:endParaRPr>
          </a:p>
          <a:p>
            <a:pPr marL="624078" indent="-514350">
              <a:buAutoNum type="arabicPeriod"/>
            </a:pPr>
            <a:r>
              <a:rPr lang="ko-KR" altLang="en-US" sz="1700" dirty="0" smtClean="0">
                <a:latin typeface="HY궁서" panose="02030600000101010101" pitchFamily="18" charset="-127"/>
                <a:ea typeface="HY궁서" panose="02030600000101010101" pitchFamily="18" charset="-127"/>
              </a:rPr>
              <a:t>제품처방</a:t>
            </a:r>
            <a:r>
              <a:rPr lang="zh-CN" altLang="en-US" sz="1700" dirty="0" smtClean="0">
                <a:latin typeface="HY궁서" panose="02030600000101010101" pitchFamily="18" charset="-127"/>
              </a:rPr>
              <a:t>；</a:t>
            </a:r>
            <a:endParaRPr lang="en-US" altLang="zh-CN" sz="1700" dirty="0" smtClean="0">
              <a:latin typeface="HY궁서" panose="02030600000101010101" pitchFamily="18" charset="-127"/>
              <a:ea typeface="HY궁서" panose="02030600000101010101" pitchFamily="18" charset="-127"/>
            </a:endParaRPr>
          </a:p>
          <a:p>
            <a:pPr marL="624078" indent="-514350">
              <a:buAutoNum type="arabicPeriod"/>
            </a:pPr>
            <a:r>
              <a:rPr lang="ko-KR" altLang="en-US" sz="1700" dirty="0" smtClean="0">
                <a:latin typeface="HY궁서" panose="02030600000101010101" pitchFamily="18" charset="-127"/>
                <a:ea typeface="HY궁서" panose="02030600000101010101" pitchFamily="18" charset="-127"/>
              </a:rPr>
              <a:t>생산공정에 대한 간략한 서술과 공정도</a:t>
            </a:r>
            <a:r>
              <a:rPr lang="zh-CN" altLang="en-US" sz="1700" dirty="0" smtClean="0">
                <a:latin typeface="HY궁서" panose="02030600000101010101" pitchFamily="18" charset="-127"/>
              </a:rPr>
              <a:t>； </a:t>
            </a:r>
            <a:endParaRPr lang="en-US" altLang="zh-CN" sz="1700" dirty="0" smtClean="0">
              <a:latin typeface="HY궁서" panose="02030600000101010101" pitchFamily="18" charset="-127"/>
              <a:ea typeface="HY궁서" panose="02030600000101010101" pitchFamily="18" charset="-127"/>
            </a:endParaRPr>
          </a:p>
          <a:p>
            <a:pPr marL="624078" indent="-514350">
              <a:buAutoNum type="arabicPeriod"/>
            </a:pPr>
            <a:r>
              <a:rPr lang="ko-KR" altLang="en-US" sz="1700" dirty="0" smtClean="0">
                <a:latin typeface="HY궁서" panose="02030600000101010101" pitchFamily="18" charset="-127"/>
                <a:ea typeface="HY궁서" panose="02030600000101010101" pitchFamily="18" charset="-127"/>
              </a:rPr>
              <a:t>제품품질안전통제요구</a:t>
            </a:r>
            <a:r>
              <a:rPr lang="zh-CN" altLang="en-US" sz="1700" dirty="0" smtClean="0">
                <a:latin typeface="HY궁서" panose="02030600000101010101" pitchFamily="18" charset="-127"/>
              </a:rPr>
              <a:t>；</a:t>
            </a:r>
            <a:endParaRPr lang="en-US" altLang="zh-CN" sz="1700" dirty="0" smtClean="0">
              <a:latin typeface="HY궁서" panose="02030600000101010101" pitchFamily="18" charset="-127"/>
              <a:ea typeface="HY궁서" panose="02030600000101010101" pitchFamily="18" charset="-127"/>
            </a:endParaRPr>
          </a:p>
          <a:p>
            <a:pPr marL="624078" indent="-514350">
              <a:buAutoNum type="arabicPeriod"/>
            </a:pPr>
            <a:r>
              <a:rPr lang="ko-KR" altLang="en-US" sz="1700" dirty="0" err="1" smtClean="0">
                <a:latin typeface="HY궁서" panose="02030600000101010101" pitchFamily="18" charset="-127"/>
                <a:ea typeface="HY궁서" panose="02030600000101010101" pitchFamily="18" charset="-127"/>
              </a:rPr>
              <a:t>제품원포장</a:t>
            </a:r>
            <a:r>
              <a:rPr lang="en-US" altLang="ko-KR" sz="1700" dirty="0" smtClean="0">
                <a:latin typeface="HY궁서" panose="02030600000101010101" pitchFamily="18" charset="-127"/>
                <a:ea typeface="HY궁서" panose="02030600000101010101" pitchFamily="18" charset="-127"/>
              </a:rPr>
              <a:t>(</a:t>
            </a:r>
            <a:r>
              <a:rPr lang="ko-KR" altLang="en-US" sz="1700" dirty="0" smtClean="0">
                <a:latin typeface="HY궁서" panose="02030600000101010101" pitchFamily="18" charset="-127"/>
                <a:ea typeface="HY궁서" panose="02030600000101010101" pitchFamily="18" charset="-127"/>
              </a:rPr>
              <a:t>제품라벨</a:t>
            </a:r>
            <a:r>
              <a:rPr lang="en-US" altLang="ko-KR" sz="1700" dirty="0" smtClean="0">
                <a:latin typeface="HY궁서" panose="02030600000101010101" pitchFamily="18" charset="-127"/>
                <a:ea typeface="HY궁서" panose="02030600000101010101" pitchFamily="18" charset="-127"/>
              </a:rPr>
              <a:t>, </a:t>
            </a:r>
            <a:r>
              <a:rPr lang="ko-KR" altLang="en-US" sz="1700" dirty="0" smtClean="0">
                <a:latin typeface="HY궁서" panose="02030600000101010101" pitchFamily="18" charset="-127"/>
                <a:ea typeface="HY궁서" panose="02030600000101010101" pitchFamily="18" charset="-127"/>
              </a:rPr>
              <a:t>제품설명서 포함</a:t>
            </a:r>
            <a:r>
              <a:rPr lang="en-US" altLang="ko-KR" sz="1700" dirty="0" smtClean="0">
                <a:latin typeface="HY궁서" panose="02030600000101010101" pitchFamily="18" charset="-127"/>
                <a:ea typeface="HY궁서" panose="02030600000101010101" pitchFamily="18" charset="-127"/>
              </a:rPr>
              <a:t>)</a:t>
            </a:r>
            <a:r>
              <a:rPr lang="zh-CN" altLang="en-US" sz="1700" dirty="0" smtClean="0">
                <a:latin typeface="HY궁서" panose="02030600000101010101" pitchFamily="18" charset="-127"/>
              </a:rPr>
              <a:t>；</a:t>
            </a:r>
            <a:r>
              <a:rPr lang="ko-KR" altLang="en-US" sz="1700" dirty="0" smtClean="0">
                <a:latin typeface="HY궁서" panose="02030600000101010101" pitchFamily="18" charset="-127"/>
                <a:ea typeface="HY궁서" panose="02030600000101010101" pitchFamily="18" charset="-127"/>
              </a:rPr>
              <a:t>중국시장 전용으로 설계된 포장이 있는 경우</a:t>
            </a:r>
            <a:r>
              <a:rPr lang="en-US" altLang="ko-KR" sz="1700" dirty="0" smtClean="0">
                <a:latin typeface="HY궁서" panose="02030600000101010101" pitchFamily="18" charset="-127"/>
                <a:ea typeface="HY궁서" panose="02030600000101010101" pitchFamily="18" charset="-127"/>
              </a:rPr>
              <a:t>, </a:t>
            </a:r>
            <a:r>
              <a:rPr lang="ko-KR" altLang="en-US" sz="1700" dirty="0" smtClean="0">
                <a:latin typeface="HY궁서" panose="02030600000101010101" pitchFamily="18" charset="-127"/>
                <a:ea typeface="HY궁서" panose="02030600000101010101" pitchFamily="18" charset="-127"/>
              </a:rPr>
              <a:t>동시에 제품설계포장</a:t>
            </a:r>
            <a:r>
              <a:rPr lang="en-US" altLang="ko-KR" sz="1700" dirty="0" smtClean="0">
                <a:latin typeface="HY궁서" panose="02030600000101010101" pitchFamily="18" charset="-127"/>
                <a:ea typeface="HY궁서" panose="02030600000101010101" pitchFamily="18" charset="-127"/>
              </a:rPr>
              <a:t>(</a:t>
            </a:r>
            <a:r>
              <a:rPr lang="ko-KR" altLang="en-US" sz="1700" dirty="0" smtClean="0">
                <a:latin typeface="HY궁서" panose="02030600000101010101" pitchFamily="18" charset="-127"/>
                <a:ea typeface="HY궁서" panose="02030600000101010101" pitchFamily="18" charset="-127"/>
              </a:rPr>
              <a:t>제품라벨</a:t>
            </a:r>
            <a:r>
              <a:rPr lang="en-US" altLang="ko-KR" sz="1700" dirty="0" smtClean="0">
                <a:latin typeface="HY궁서" panose="02030600000101010101" pitchFamily="18" charset="-127"/>
                <a:ea typeface="HY궁서" panose="02030600000101010101" pitchFamily="18" charset="-127"/>
              </a:rPr>
              <a:t>, </a:t>
            </a:r>
            <a:r>
              <a:rPr lang="ko-KR" altLang="en-US" sz="1700" dirty="0" smtClean="0">
                <a:latin typeface="HY궁서" panose="02030600000101010101" pitchFamily="18" charset="-127"/>
                <a:ea typeface="HY궁서" panose="02030600000101010101" pitchFamily="18" charset="-127"/>
              </a:rPr>
              <a:t>제품설명서 포함</a:t>
            </a:r>
            <a:r>
              <a:rPr lang="en-US" altLang="ko-KR" sz="1700" dirty="0" smtClean="0">
                <a:latin typeface="HY궁서" panose="02030600000101010101" pitchFamily="18" charset="-127"/>
                <a:ea typeface="HY궁서" panose="02030600000101010101" pitchFamily="18" charset="-127"/>
              </a:rPr>
              <a:t>) </a:t>
            </a:r>
            <a:r>
              <a:rPr lang="ko-KR" altLang="en-US" sz="1700" dirty="0" smtClean="0">
                <a:latin typeface="HY궁서" panose="02030600000101010101" pitchFamily="18" charset="-127"/>
                <a:ea typeface="HY궁서" panose="02030600000101010101" pitchFamily="18" charset="-127"/>
              </a:rPr>
              <a:t>제출</a:t>
            </a:r>
            <a:endParaRPr lang="en-US" altLang="ko-KR" sz="1700" dirty="0" smtClean="0">
              <a:latin typeface="HY궁서" panose="02030600000101010101" pitchFamily="18" charset="-127"/>
              <a:ea typeface="HY궁서" panose="02030600000101010101" pitchFamily="18" charset="-127"/>
            </a:endParaRPr>
          </a:p>
          <a:p>
            <a:pPr marL="624078" indent="-514350">
              <a:buAutoNum type="arabicPeriod"/>
            </a:pPr>
            <a:r>
              <a:rPr lang="ko-KR" altLang="en-US" sz="1700" dirty="0" smtClean="0">
                <a:latin typeface="HY궁서" panose="02030600000101010101" pitchFamily="18" charset="-127"/>
                <a:ea typeface="HY궁서" panose="02030600000101010101" pitchFamily="18" charset="-127"/>
              </a:rPr>
              <a:t>국가식품약품감독관리국이 인정한 허가검사기관에서 발급한 검사보고서 및 관련자료</a:t>
            </a:r>
            <a:r>
              <a:rPr lang="zh-CN" altLang="en-US" sz="1700" dirty="0" smtClean="0">
                <a:latin typeface="HY궁서" panose="02030600000101010101" pitchFamily="18" charset="-127"/>
              </a:rPr>
              <a:t>；</a:t>
            </a:r>
            <a:endParaRPr lang="en-US" altLang="zh-CN" sz="1700" dirty="0" smtClean="0">
              <a:latin typeface="HY궁서" panose="02030600000101010101" pitchFamily="18" charset="-127"/>
              <a:ea typeface="HY궁서" panose="02030600000101010101" pitchFamily="18" charset="-127"/>
            </a:endParaRPr>
          </a:p>
          <a:p>
            <a:pPr marL="624078" indent="-514350">
              <a:buAutoNum type="arabicPeriod"/>
            </a:pPr>
            <a:r>
              <a:rPr lang="ko-KR" altLang="en-US" sz="1700" dirty="0" smtClean="0">
                <a:latin typeface="HY궁서" panose="02030600000101010101" pitchFamily="18" charset="-127"/>
                <a:ea typeface="HY궁서" panose="02030600000101010101" pitchFamily="18" charset="-127"/>
              </a:rPr>
              <a:t>제품 중 </a:t>
            </a:r>
            <a:r>
              <a:rPr lang="ko-KR" altLang="en-US" sz="1700" dirty="0" err="1" smtClean="0">
                <a:latin typeface="HY궁서" panose="02030600000101010101" pitchFamily="18" charset="-127"/>
                <a:ea typeface="HY궁서" panose="02030600000101010101" pitchFamily="18" charset="-127"/>
              </a:rPr>
              <a:t>존재가능한</a:t>
            </a:r>
            <a:r>
              <a:rPr lang="ko-KR" altLang="en-US" sz="1700" dirty="0" smtClean="0">
                <a:latin typeface="HY궁서" panose="02030600000101010101" pitchFamily="18" charset="-127"/>
                <a:ea typeface="HY궁서" panose="02030600000101010101" pitchFamily="18" charset="-127"/>
              </a:rPr>
              <a:t> 안전성위험물질의 관련안전성평가자료</a:t>
            </a:r>
            <a:r>
              <a:rPr lang="zh-CN" altLang="en-US" sz="1700" dirty="0" smtClean="0">
                <a:latin typeface="HY궁서" panose="02030600000101010101" pitchFamily="18" charset="-127"/>
              </a:rPr>
              <a:t>；</a:t>
            </a:r>
            <a:endParaRPr lang="en-US" altLang="zh-CN" sz="1700" dirty="0" smtClean="0">
              <a:latin typeface="HY궁서" panose="02030600000101010101" pitchFamily="18" charset="-127"/>
              <a:ea typeface="HY궁서" panose="02030600000101010101" pitchFamily="18" charset="-127"/>
            </a:endParaRPr>
          </a:p>
          <a:p>
            <a:pPr marL="624078" indent="-514350">
              <a:buAutoNum type="arabicPeriod"/>
            </a:pPr>
            <a:r>
              <a:rPr lang="ko-KR" altLang="en-US" sz="1700" dirty="0" smtClean="0">
                <a:latin typeface="HY궁서" panose="02030600000101010101" pitchFamily="18" charset="-127"/>
                <a:ea typeface="HY궁서" panose="02030600000101010101" pitchFamily="18" charset="-127"/>
              </a:rPr>
              <a:t>이미 등록한 행정허가재중신고책임단위 수권서 사본 및 행정허가재중신고책임단위 사업자등록증 사본에 직인 날인</a:t>
            </a:r>
            <a:r>
              <a:rPr lang="zh-CN" altLang="en-US" sz="1700" dirty="0" smtClean="0">
                <a:latin typeface="HY궁서" panose="02030600000101010101" pitchFamily="18" charset="-127"/>
              </a:rPr>
              <a:t>；</a:t>
            </a:r>
            <a:endParaRPr lang="en-US" altLang="zh-CN" sz="1700" dirty="0" smtClean="0">
              <a:latin typeface="HY궁서" panose="02030600000101010101" pitchFamily="18" charset="-127"/>
              <a:ea typeface="HY궁서" panose="02030600000101010101" pitchFamily="18" charset="-127"/>
            </a:endParaRPr>
          </a:p>
          <a:p>
            <a:pPr marL="624078" indent="-514350">
              <a:buAutoNum type="arabicPeriod"/>
            </a:pPr>
            <a:r>
              <a:rPr lang="ko-KR" altLang="en-US" sz="1700" dirty="0" smtClean="0">
                <a:latin typeface="HY궁서" panose="02030600000101010101" pitchFamily="18" charset="-127"/>
                <a:ea typeface="HY궁서" panose="02030600000101010101" pitchFamily="18" charset="-127"/>
              </a:rPr>
              <a:t>화장품사용원료 및 </a:t>
            </a:r>
            <a:r>
              <a:rPr lang="ko-KR" altLang="en-US" sz="1700" dirty="0" err="1" smtClean="0">
                <a:latin typeface="HY궁서" panose="02030600000101010101" pitchFamily="18" charset="-127"/>
                <a:ea typeface="HY궁서" panose="02030600000101010101" pitchFamily="18" charset="-127"/>
              </a:rPr>
              <a:t>원료원이</a:t>
            </a:r>
            <a:r>
              <a:rPr lang="ko-KR" altLang="en-US" sz="1700" dirty="0" smtClean="0">
                <a:latin typeface="HY궁서" panose="02030600000101010101" pitchFamily="18" charset="-127"/>
                <a:ea typeface="HY궁서" panose="02030600000101010101" pitchFamily="18" charset="-127"/>
              </a:rPr>
              <a:t> </a:t>
            </a:r>
            <a:r>
              <a:rPr lang="ko-KR" altLang="en-US" sz="1700" dirty="0" err="1" smtClean="0">
                <a:latin typeface="HY궁서" panose="02030600000101010101" pitchFamily="18" charset="-127"/>
                <a:ea typeface="HY궁서" panose="02030600000101010101" pitchFamily="18" charset="-127"/>
              </a:rPr>
              <a:t>광우병</a:t>
            </a:r>
            <a:r>
              <a:rPr lang="ko-KR" altLang="en-US" sz="1700" dirty="0" smtClean="0">
                <a:latin typeface="HY궁서" panose="02030600000101010101" pitchFamily="18" charset="-127"/>
                <a:ea typeface="HY궁서" panose="02030600000101010101" pitchFamily="18" charset="-127"/>
              </a:rPr>
              <a:t> 발생지의 </a:t>
            </a:r>
            <a:r>
              <a:rPr lang="ko-KR" altLang="en-US" sz="1700" dirty="0" err="1" smtClean="0">
                <a:latin typeface="HY궁서" panose="02030600000101010101" pitchFamily="18" charset="-127"/>
                <a:ea typeface="HY궁서" panose="02030600000101010101" pitchFamily="18" charset="-127"/>
              </a:rPr>
              <a:t>고위험물질</a:t>
            </a:r>
            <a:r>
              <a:rPr lang="ko-KR" altLang="en-US" sz="1700" dirty="0" smtClean="0">
                <a:latin typeface="HY궁서" panose="02030600000101010101" pitchFamily="18" charset="-127"/>
                <a:ea typeface="HY궁서" panose="02030600000101010101" pitchFamily="18" charset="-127"/>
              </a:rPr>
              <a:t> 사용금지 요구에 부합한다는 승낙서</a:t>
            </a:r>
            <a:r>
              <a:rPr lang="zh-CN" altLang="en-US" sz="1700" dirty="0" smtClean="0">
                <a:latin typeface="HY궁서" panose="02030600000101010101" pitchFamily="18" charset="-127"/>
              </a:rPr>
              <a:t>；</a:t>
            </a:r>
            <a:endParaRPr lang="en-US" altLang="zh-CN" sz="1700" dirty="0" smtClean="0">
              <a:latin typeface="HY궁서" panose="02030600000101010101" pitchFamily="18" charset="-127"/>
              <a:ea typeface="HY궁서" panose="02030600000101010101" pitchFamily="18" charset="-127"/>
            </a:endParaRPr>
          </a:p>
          <a:p>
            <a:pPr marL="624078" indent="-514350">
              <a:buAutoNum type="arabicPeriod"/>
            </a:pPr>
            <a:r>
              <a:rPr lang="ko-KR" altLang="en-US" sz="1700" dirty="0" smtClean="0">
                <a:latin typeface="HY궁서" panose="02030600000101010101" pitchFamily="18" charset="-127"/>
                <a:ea typeface="HY궁서" panose="02030600000101010101" pitchFamily="18" charset="-127"/>
              </a:rPr>
              <a:t>제품 생산국</a:t>
            </a:r>
            <a:r>
              <a:rPr lang="en-US" altLang="ko-KR" sz="1700" dirty="0" smtClean="0">
                <a:latin typeface="HY궁서" panose="02030600000101010101" pitchFamily="18" charset="-127"/>
                <a:ea typeface="HY궁서" panose="02030600000101010101" pitchFamily="18" charset="-127"/>
              </a:rPr>
              <a:t>(</a:t>
            </a:r>
            <a:r>
              <a:rPr lang="ko-KR" altLang="en-US" sz="1700" dirty="0" smtClean="0">
                <a:latin typeface="HY궁서" panose="02030600000101010101" pitchFamily="18" charset="-127"/>
                <a:ea typeface="HY궁서" panose="02030600000101010101" pitchFamily="18" charset="-127"/>
              </a:rPr>
              <a:t>지구</a:t>
            </a:r>
            <a:r>
              <a:rPr lang="en-US" altLang="ko-KR" sz="1700" dirty="0" smtClean="0">
                <a:latin typeface="HY궁서" panose="02030600000101010101" pitchFamily="18" charset="-127"/>
                <a:ea typeface="HY궁서" panose="02030600000101010101" pitchFamily="18" charset="-127"/>
              </a:rPr>
              <a:t>) </a:t>
            </a:r>
            <a:r>
              <a:rPr lang="ko-KR" altLang="en-US" sz="1700" dirty="0" smtClean="0">
                <a:latin typeface="HY궁서" panose="02030600000101010101" pitchFamily="18" charset="-127"/>
                <a:ea typeface="HY궁서" panose="02030600000101010101" pitchFamily="18" charset="-127"/>
              </a:rPr>
              <a:t>또는 </a:t>
            </a:r>
            <a:r>
              <a:rPr lang="ko-KR" altLang="en-US" sz="1700" dirty="0" err="1" smtClean="0">
                <a:latin typeface="HY궁서" panose="02030600000101010101" pitchFamily="18" charset="-127"/>
                <a:ea typeface="HY궁서" panose="02030600000101010101" pitchFamily="18" charset="-127"/>
              </a:rPr>
              <a:t>원산국</a:t>
            </a:r>
            <a:r>
              <a:rPr lang="en-US" altLang="ko-KR" sz="1700" dirty="0" smtClean="0">
                <a:latin typeface="HY궁서" panose="02030600000101010101" pitchFamily="18" charset="-127"/>
                <a:ea typeface="HY궁서" panose="02030600000101010101" pitchFamily="18" charset="-127"/>
              </a:rPr>
              <a:t>(</a:t>
            </a:r>
            <a:r>
              <a:rPr lang="ko-KR" altLang="en-US" sz="1700" dirty="0" smtClean="0">
                <a:latin typeface="HY궁서" panose="02030600000101010101" pitchFamily="18" charset="-127"/>
                <a:ea typeface="HY궁서" panose="02030600000101010101" pitchFamily="18" charset="-127"/>
              </a:rPr>
              <a:t>지구</a:t>
            </a:r>
            <a:r>
              <a:rPr lang="en-US" altLang="ko-KR" sz="1700" dirty="0" smtClean="0">
                <a:latin typeface="HY궁서" panose="02030600000101010101" pitchFamily="18" charset="-127"/>
                <a:ea typeface="HY궁서" panose="02030600000101010101" pitchFamily="18" charset="-127"/>
              </a:rPr>
              <a:t>) </a:t>
            </a:r>
            <a:r>
              <a:rPr lang="ko-KR" altLang="en-US" sz="1700" dirty="0" smtClean="0">
                <a:latin typeface="HY궁서" panose="02030600000101010101" pitchFamily="18" charset="-127"/>
                <a:ea typeface="HY궁서" panose="02030600000101010101" pitchFamily="18" charset="-127"/>
              </a:rPr>
              <a:t>자유판매증명서</a:t>
            </a:r>
            <a:r>
              <a:rPr lang="zh-CN" altLang="en-US" sz="1700" dirty="0" smtClean="0">
                <a:latin typeface="HY궁서" panose="02030600000101010101" pitchFamily="18" charset="-127"/>
              </a:rPr>
              <a:t>；</a:t>
            </a:r>
            <a:endParaRPr lang="en-US" altLang="zh-CN" sz="1700" dirty="0" smtClean="0">
              <a:latin typeface="HY궁서" panose="02030600000101010101" pitchFamily="18" charset="-127"/>
              <a:ea typeface="HY궁서" panose="02030600000101010101" pitchFamily="18" charset="-127"/>
            </a:endParaRPr>
          </a:p>
          <a:p>
            <a:pPr marL="624078" indent="-514350">
              <a:buAutoNum type="arabicPeriod"/>
            </a:pPr>
            <a:r>
              <a:rPr lang="ko-KR" altLang="en-US" sz="1700" dirty="0" smtClean="0">
                <a:latin typeface="HY궁서" panose="02030600000101010101" pitchFamily="18" charset="-127"/>
                <a:ea typeface="HY궁서" panose="02030600000101010101" pitchFamily="18" charset="-127"/>
              </a:rPr>
              <a:t>제품기술요구</a:t>
            </a:r>
            <a:r>
              <a:rPr lang="zh-CN" altLang="en-US" sz="1700" dirty="0" smtClean="0">
                <a:latin typeface="HY궁서" panose="02030600000101010101" pitchFamily="18" charset="-127"/>
              </a:rPr>
              <a:t>；</a:t>
            </a:r>
            <a:endParaRPr lang="en-US" altLang="zh-CN" sz="1700" dirty="0" smtClean="0">
              <a:latin typeface="HY궁서" panose="02030600000101010101" pitchFamily="18" charset="-127"/>
              <a:ea typeface="HY궁서" panose="02030600000101010101" pitchFamily="18" charset="-127"/>
            </a:endParaRPr>
          </a:p>
          <a:p>
            <a:pPr marL="624078" indent="-514350">
              <a:buAutoNum type="arabicPeriod"/>
            </a:pPr>
            <a:r>
              <a:rPr lang="ko-KR" altLang="en-US" sz="1700" dirty="0" smtClean="0">
                <a:latin typeface="HY궁서" panose="02030600000101010101" pitchFamily="18" charset="-127"/>
                <a:ea typeface="HY궁서" panose="02030600000101010101" pitchFamily="18" charset="-127"/>
              </a:rPr>
              <a:t>등록에 도움이 되는 기타자료</a:t>
            </a:r>
            <a:endParaRPr lang="en-US" altLang="zh-CN" sz="1700" dirty="0" smtClean="0">
              <a:latin typeface="HY궁서" panose="02030600000101010101" pitchFamily="18" charset="-127"/>
              <a:ea typeface="HY궁서" panose="02030600000101010101" pitchFamily="18" charset="-127"/>
            </a:endParaRPr>
          </a:p>
          <a:p>
            <a:pPr marL="624078" indent="-514350">
              <a:buNone/>
            </a:pPr>
            <a:r>
              <a:rPr lang="zh-CN" altLang="en-US" sz="1700" dirty="0" smtClean="0">
                <a:latin typeface="HY궁서" panose="02030600000101010101" pitchFamily="18" charset="-127"/>
              </a:rPr>
              <a:t>          </a:t>
            </a:r>
            <a:r>
              <a:rPr lang="ko-KR" altLang="en-US" sz="1700" dirty="0" smtClean="0">
                <a:latin typeface="HY궁서" panose="02030600000101010101" pitchFamily="18" charset="-127"/>
                <a:ea typeface="HY궁서" panose="02030600000101010101" pitchFamily="18" charset="-127"/>
              </a:rPr>
              <a:t>허가검사기관에서 봉인한 </a:t>
            </a:r>
            <a:r>
              <a:rPr lang="ko-KR" altLang="en-US" sz="1700" dirty="0" err="1" smtClean="0">
                <a:latin typeface="HY궁서" panose="02030600000101010101" pitchFamily="18" charset="-127"/>
                <a:ea typeface="HY궁서" panose="02030600000101010101" pitchFamily="18" charset="-127"/>
              </a:rPr>
              <a:t>미개봉</a:t>
            </a:r>
            <a:r>
              <a:rPr lang="ko-KR" altLang="en-US" sz="1700" dirty="0" smtClean="0">
                <a:latin typeface="HY궁서" panose="02030600000101010101" pitchFamily="18" charset="-127"/>
                <a:ea typeface="HY궁서" panose="02030600000101010101" pitchFamily="18" charset="-127"/>
              </a:rPr>
              <a:t> 시판제품 견본 </a:t>
            </a:r>
            <a:r>
              <a:rPr lang="en-US" altLang="ko-KR" sz="1700" dirty="0" smtClean="0">
                <a:latin typeface="HY궁서" panose="02030600000101010101" pitchFamily="18" charset="-127"/>
                <a:ea typeface="HY궁서" panose="02030600000101010101" pitchFamily="18" charset="-127"/>
              </a:rPr>
              <a:t>1</a:t>
            </a:r>
            <a:r>
              <a:rPr lang="ko-KR" altLang="en-US" sz="1700" dirty="0" smtClean="0">
                <a:latin typeface="HY궁서" panose="02030600000101010101" pitchFamily="18" charset="-127"/>
                <a:ea typeface="HY궁서" panose="02030600000101010101" pitchFamily="18" charset="-127"/>
              </a:rPr>
              <a:t>개 별도 첨부</a:t>
            </a:r>
            <a:endParaRPr lang="zh-CN" altLang="en-US" sz="1700" dirty="0">
              <a:latin typeface="HY궁서" panose="02030600000101010101" pitchFamily="18" charset="-127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23016-1EEA-4988-9949-CE513AFD292A}" type="slidenum">
              <a:rPr lang="zh-CN" altLang="en-US" smtClean="0"/>
              <a:pPr/>
              <a:t>12</a:t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395536" y="404664"/>
            <a:ext cx="8229600" cy="1066800"/>
          </a:xfrm>
        </p:spPr>
        <p:txBody>
          <a:bodyPr>
            <a:normAutofit/>
          </a:bodyPr>
          <a:lstStyle/>
          <a:p>
            <a:r>
              <a:rPr lang="ko-KR" altLang="en-US" dirty="0" err="1" smtClean="0">
                <a:latin typeface="HY궁서B" panose="02030600000101010101" pitchFamily="18" charset="-127"/>
                <a:ea typeface="HY궁서B" panose="02030600000101010101" pitchFamily="18" charset="-127"/>
              </a:rPr>
              <a:t>수입특수용도화장품신고자료요구</a:t>
            </a:r>
            <a:endParaRPr lang="zh-CN" altLang="en-US" dirty="0">
              <a:latin typeface="HY궁서B" panose="02030600000101010101" pitchFamily="18" charset="-127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873728"/>
          </a:xfrm>
        </p:spPr>
        <p:txBody>
          <a:bodyPr>
            <a:noAutofit/>
          </a:bodyPr>
          <a:lstStyle/>
          <a:p>
            <a:pPr marL="624078" indent="-514350">
              <a:buAutoNum type="arabicPeriod"/>
            </a:pPr>
            <a:r>
              <a:rPr lang="ko-KR" altLang="en-US" sz="1600" dirty="0" err="1" smtClean="0">
                <a:latin typeface="HY궁서" panose="02030600000101010101" pitchFamily="18" charset="-127"/>
                <a:ea typeface="HY궁서" panose="02030600000101010101" pitchFamily="18" charset="-127"/>
              </a:rPr>
              <a:t>특수용도화장품행정허가신청표</a:t>
            </a:r>
            <a:r>
              <a:rPr lang="zh-CN" altLang="en-US" sz="1600" dirty="0" smtClean="0">
                <a:latin typeface="HY궁서" panose="02030600000101010101" pitchFamily="18" charset="-127"/>
              </a:rPr>
              <a:t>；</a:t>
            </a:r>
            <a:endParaRPr lang="en-US" altLang="zh-CN" sz="1600" dirty="0" smtClean="0">
              <a:latin typeface="HY궁서" panose="02030600000101010101" pitchFamily="18" charset="-127"/>
              <a:ea typeface="HY궁서" panose="02030600000101010101" pitchFamily="18" charset="-127"/>
            </a:endParaRPr>
          </a:p>
          <a:p>
            <a:pPr marL="624078" indent="-514350">
              <a:buAutoNum type="arabicPeriod"/>
            </a:pPr>
            <a:r>
              <a:rPr lang="ko-KR" altLang="en-US" sz="1600" dirty="0">
                <a:latin typeface="HY궁서" panose="02030600000101010101" pitchFamily="18" charset="-127"/>
                <a:ea typeface="HY궁서" panose="02030600000101010101" pitchFamily="18" charset="-127"/>
              </a:rPr>
              <a:t>제품중문명칭명명근거</a:t>
            </a:r>
            <a:r>
              <a:rPr lang="zh-CN" altLang="en-US" sz="1600" dirty="0">
                <a:latin typeface="HY궁서" panose="02030600000101010101" pitchFamily="18" charset="-127"/>
              </a:rPr>
              <a:t>；</a:t>
            </a:r>
            <a:endParaRPr lang="en-US" altLang="zh-CN" sz="1600" dirty="0">
              <a:latin typeface="HY궁서" panose="02030600000101010101" pitchFamily="18" charset="-127"/>
              <a:ea typeface="HY궁서" panose="02030600000101010101" pitchFamily="18" charset="-127"/>
            </a:endParaRPr>
          </a:p>
          <a:p>
            <a:pPr marL="624078" indent="-514350">
              <a:buAutoNum type="arabicPeriod"/>
            </a:pPr>
            <a:r>
              <a:rPr lang="ko-KR" altLang="en-US" sz="1600" dirty="0">
                <a:latin typeface="HY궁서" panose="02030600000101010101" pitchFamily="18" charset="-127"/>
                <a:ea typeface="HY궁서" panose="02030600000101010101" pitchFamily="18" charset="-127"/>
              </a:rPr>
              <a:t>제품처방</a:t>
            </a:r>
            <a:r>
              <a:rPr lang="zh-CN" altLang="en-US" sz="1600" dirty="0">
                <a:latin typeface="HY궁서" panose="02030600000101010101" pitchFamily="18" charset="-127"/>
              </a:rPr>
              <a:t>；</a:t>
            </a:r>
            <a:endParaRPr lang="en-US" altLang="zh-CN" sz="1600" dirty="0">
              <a:latin typeface="HY궁서" panose="02030600000101010101" pitchFamily="18" charset="-127"/>
              <a:ea typeface="HY궁서" panose="02030600000101010101" pitchFamily="18" charset="-127"/>
            </a:endParaRPr>
          </a:p>
          <a:p>
            <a:pPr marL="624078" indent="-514350">
              <a:buAutoNum type="arabicPeriod"/>
            </a:pPr>
            <a:r>
              <a:rPr lang="ko-KR" altLang="en-US" sz="1600" dirty="0">
                <a:latin typeface="HY궁서" panose="02030600000101010101" pitchFamily="18" charset="-127"/>
                <a:ea typeface="HY궁서" panose="02030600000101010101" pitchFamily="18" charset="-127"/>
              </a:rPr>
              <a:t>생산공정에 대한 간략한 서술과 공정도</a:t>
            </a:r>
            <a:r>
              <a:rPr lang="zh-CN" altLang="en-US" sz="1600" dirty="0">
                <a:latin typeface="HY궁서" panose="02030600000101010101" pitchFamily="18" charset="-127"/>
              </a:rPr>
              <a:t>； </a:t>
            </a:r>
            <a:endParaRPr lang="en-US" altLang="zh-CN" sz="1600" dirty="0">
              <a:latin typeface="HY궁서" panose="02030600000101010101" pitchFamily="18" charset="-127"/>
              <a:ea typeface="HY궁서" panose="02030600000101010101" pitchFamily="18" charset="-127"/>
            </a:endParaRPr>
          </a:p>
          <a:p>
            <a:pPr marL="624078" indent="-514350">
              <a:buAutoNum type="arabicPeriod"/>
            </a:pPr>
            <a:r>
              <a:rPr lang="ko-KR" altLang="en-US" sz="1600" dirty="0">
                <a:latin typeface="HY궁서" panose="02030600000101010101" pitchFamily="18" charset="-127"/>
                <a:ea typeface="HY궁서" panose="02030600000101010101" pitchFamily="18" charset="-127"/>
              </a:rPr>
              <a:t>제품품질안전통제요구</a:t>
            </a:r>
            <a:r>
              <a:rPr lang="zh-CN" altLang="en-US" sz="1600" dirty="0">
                <a:latin typeface="HY궁서" panose="02030600000101010101" pitchFamily="18" charset="-127"/>
              </a:rPr>
              <a:t>；</a:t>
            </a:r>
            <a:endParaRPr lang="en-US" altLang="zh-CN" sz="1600" dirty="0">
              <a:latin typeface="HY궁서" panose="02030600000101010101" pitchFamily="18" charset="-127"/>
              <a:ea typeface="HY궁서" panose="02030600000101010101" pitchFamily="18" charset="-127"/>
            </a:endParaRPr>
          </a:p>
          <a:p>
            <a:pPr marL="624078" indent="-514350">
              <a:buAutoNum type="arabicPeriod"/>
            </a:pPr>
            <a:r>
              <a:rPr lang="ko-KR" altLang="en-US" sz="1600" dirty="0" err="1">
                <a:latin typeface="HY궁서" panose="02030600000101010101" pitchFamily="18" charset="-127"/>
                <a:ea typeface="HY궁서" panose="02030600000101010101" pitchFamily="18" charset="-127"/>
              </a:rPr>
              <a:t>제품원포장</a:t>
            </a:r>
            <a:r>
              <a:rPr lang="en-US" altLang="ko-KR" sz="1600" dirty="0">
                <a:latin typeface="HY궁서" panose="02030600000101010101" pitchFamily="18" charset="-127"/>
                <a:ea typeface="HY궁서" panose="02030600000101010101" pitchFamily="18" charset="-127"/>
              </a:rPr>
              <a:t>(</a:t>
            </a:r>
            <a:r>
              <a:rPr lang="ko-KR" altLang="en-US" sz="1600" dirty="0">
                <a:latin typeface="HY궁서" panose="02030600000101010101" pitchFamily="18" charset="-127"/>
                <a:ea typeface="HY궁서" panose="02030600000101010101" pitchFamily="18" charset="-127"/>
              </a:rPr>
              <a:t>제품라벨</a:t>
            </a:r>
            <a:r>
              <a:rPr lang="en-US" altLang="ko-KR" sz="1600" dirty="0">
                <a:latin typeface="HY궁서" panose="02030600000101010101" pitchFamily="18" charset="-127"/>
                <a:ea typeface="HY궁서" panose="02030600000101010101" pitchFamily="18" charset="-127"/>
              </a:rPr>
              <a:t>, </a:t>
            </a:r>
            <a:r>
              <a:rPr lang="ko-KR" altLang="en-US" sz="1600" dirty="0">
                <a:latin typeface="HY궁서" panose="02030600000101010101" pitchFamily="18" charset="-127"/>
                <a:ea typeface="HY궁서" panose="02030600000101010101" pitchFamily="18" charset="-127"/>
              </a:rPr>
              <a:t>제품설명서 포함</a:t>
            </a:r>
            <a:r>
              <a:rPr lang="en-US" altLang="ko-KR" sz="1600" dirty="0">
                <a:latin typeface="HY궁서" panose="02030600000101010101" pitchFamily="18" charset="-127"/>
                <a:ea typeface="HY궁서" panose="02030600000101010101" pitchFamily="18" charset="-127"/>
              </a:rPr>
              <a:t>)</a:t>
            </a:r>
            <a:r>
              <a:rPr lang="zh-CN" altLang="en-US" sz="1600" dirty="0">
                <a:latin typeface="HY궁서" panose="02030600000101010101" pitchFamily="18" charset="-127"/>
              </a:rPr>
              <a:t>；</a:t>
            </a:r>
            <a:r>
              <a:rPr lang="ko-KR" altLang="en-US" sz="1600" dirty="0">
                <a:latin typeface="HY궁서" panose="02030600000101010101" pitchFamily="18" charset="-127"/>
                <a:ea typeface="HY궁서" panose="02030600000101010101" pitchFamily="18" charset="-127"/>
              </a:rPr>
              <a:t>중국시장 전용으로 설계된 포장이 있는 경우</a:t>
            </a:r>
            <a:r>
              <a:rPr lang="en-US" altLang="ko-KR" sz="1600" dirty="0">
                <a:latin typeface="HY궁서" panose="02030600000101010101" pitchFamily="18" charset="-127"/>
                <a:ea typeface="HY궁서" panose="02030600000101010101" pitchFamily="18" charset="-127"/>
              </a:rPr>
              <a:t>, </a:t>
            </a:r>
            <a:r>
              <a:rPr lang="ko-KR" altLang="en-US" sz="1600" dirty="0">
                <a:latin typeface="HY궁서" panose="02030600000101010101" pitchFamily="18" charset="-127"/>
                <a:ea typeface="HY궁서" panose="02030600000101010101" pitchFamily="18" charset="-127"/>
              </a:rPr>
              <a:t>동시에 제품설계포장</a:t>
            </a:r>
            <a:r>
              <a:rPr lang="en-US" altLang="ko-KR" sz="1600" dirty="0">
                <a:latin typeface="HY궁서" panose="02030600000101010101" pitchFamily="18" charset="-127"/>
                <a:ea typeface="HY궁서" panose="02030600000101010101" pitchFamily="18" charset="-127"/>
              </a:rPr>
              <a:t>(</a:t>
            </a:r>
            <a:r>
              <a:rPr lang="ko-KR" altLang="en-US" sz="1600" dirty="0">
                <a:latin typeface="HY궁서" panose="02030600000101010101" pitchFamily="18" charset="-127"/>
                <a:ea typeface="HY궁서" panose="02030600000101010101" pitchFamily="18" charset="-127"/>
              </a:rPr>
              <a:t>제품라벨</a:t>
            </a:r>
            <a:r>
              <a:rPr lang="en-US" altLang="ko-KR" sz="1600" dirty="0">
                <a:latin typeface="HY궁서" panose="02030600000101010101" pitchFamily="18" charset="-127"/>
                <a:ea typeface="HY궁서" panose="02030600000101010101" pitchFamily="18" charset="-127"/>
              </a:rPr>
              <a:t>, </a:t>
            </a:r>
            <a:r>
              <a:rPr lang="ko-KR" altLang="en-US" sz="1600" dirty="0">
                <a:latin typeface="HY궁서" panose="02030600000101010101" pitchFamily="18" charset="-127"/>
                <a:ea typeface="HY궁서" panose="02030600000101010101" pitchFamily="18" charset="-127"/>
              </a:rPr>
              <a:t>제품설명서 포함</a:t>
            </a:r>
            <a:r>
              <a:rPr lang="en-US" altLang="ko-KR" sz="1600" dirty="0">
                <a:latin typeface="HY궁서" panose="02030600000101010101" pitchFamily="18" charset="-127"/>
                <a:ea typeface="HY궁서" panose="02030600000101010101" pitchFamily="18" charset="-127"/>
              </a:rPr>
              <a:t>) </a:t>
            </a:r>
            <a:r>
              <a:rPr lang="ko-KR" altLang="en-US" sz="1600" dirty="0">
                <a:latin typeface="HY궁서" panose="02030600000101010101" pitchFamily="18" charset="-127"/>
                <a:ea typeface="HY궁서" panose="02030600000101010101" pitchFamily="18" charset="-127"/>
              </a:rPr>
              <a:t>제출</a:t>
            </a:r>
            <a:endParaRPr lang="en-US" altLang="ko-KR" sz="1600" dirty="0">
              <a:latin typeface="HY궁서" panose="02030600000101010101" pitchFamily="18" charset="-127"/>
              <a:ea typeface="HY궁서" panose="02030600000101010101" pitchFamily="18" charset="-127"/>
            </a:endParaRPr>
          </a:p>
          <a:p>
            <a:pPr marL="624078" indent="-514350">
              <a:buAutoNum type="arabicPeriod"/>
            </a:pPr>
            <a:r>
              <a:rPr lang="ko-KR" altLang="en-US" sz="1600" dirty="0">
                <a:latin typeface="HY궁서" panose="02030600000101010101" pitchFamily="18" charset="-127"/>
                <a:ea typeface="HY궁서" panose="02030600000101010101" pitchFamily="18" charset="-127"/>
              </a:rPr>
              <a:t>국가식품약품감독관리국이 인정한 허가검사기관에서 발급한 검사보고서 및 관련자료</a:t>
            </a:r>
            <a:r>
              <a:rPr lang="zh-CN" altLang="en-US" sz="1600" dirty="0">
                <a:latin typeface="HY궁서" panose="02030600000101010101" pitchFamily="18" charset="-127"/>
              </a:rPr>
              <a:t>；</a:t>
            </a:r>
            <a:endParaRPr lang="en-US" altLang="zh-CN" sz="1600" dirty="0">
              <a:latin typeface="HY궁서" panose="02030600000101010101" pitchFamily="18" charset="-127"/>
              <a:ea typeface="HY궁서" panose="02030600000101010101" pitchFamily="18" charset="-127"/>
            </a:endParaRPr>
          </a:p>
          <a:p>
            <a:pPr marL="624078" indent="-514350">
              <a:buAutoNum type="arabicPeriod"/>
            </a:pPr>
            <a:r>
              <a:rPr lang="ko-KR" altLang="en-US" sz="1600" dirty="0">
                <a:latin typeface="HY궁서" panose="02030600000101010101" pitchFamily="18" charset="-127"/>
                <a:ea typeface="HY궁서" panose="02030600000101010101" pitchFamily="18" charset="-127"/>
              </a:rPr>
              <a:t>제품 중 </a:t>
            </a:r>
            <a:r>
              <a:rPr lang="ko-KR" altLang="en-US" sz="1600" dirty="0" err="1">
                <a:latin typeface="HY궁서" panose="02030600000101010101" pitchFamily="18" charset="-127"/>
                <a:ea typeface="HY궁서" panose="02030600000101010101" pitchFamily="18" charset="-127"/>
              </a:rPr>
              <a:t>존재가능한</a:t>
            </a:r>
            <a:r>
              <a:rPr lang="ko-KR" altLang="en-US" sz="1600" dirty="0">
                <a:latin typeface="HY궁서" panose="02030600000101010101" pitchFamily="18" charset="-127"/>
                <a:ea typeface="HY궁서" panose="02030600000101010101" pitchFamily="18" charset="-127"/>
              </a:rPr>
              <a:t> 안전성위험물질의 관련안전성평가자료</a:t>
            </a:r>
            <a:r>
              <a:rPr lang="zh-CN" altLang="en-US" sz="1600" dirty="0">
                <a:latin typeface="HY궁서" panose="02030600000101010101" pitchFamily="18" charset="-127"/>
              </a:rPr>
              <a:t>；</a:t>
            </a:r>
            <a:endParaRPr lang="en-US" altLang="zh-CN" sz="1600" dirty="0">
              <a:latin typeface="HY궁서" panose="02030600000101010101" pitchFamily="18" charset="-127"/>
              <a:ea typeface="HY궁서" panose="02030600000101010101" pitchFamily="18" charset="-127"/>
            </a:endParaRPr>
          </a:p>
          <a:p>
            <a:pPr marL="624078" indent="-514350">
              <a:buAutoNum type="arabicPeriod"/>
            </a:pPr>
            <a:r>
              <a:rPr lang="ko-KR" altLang="en-US" sz="1600" b="1" dirty="0" err="1" smtClean="0">
                <a:solidFill>
                  <a:srgbClr val="FF0000"/>
                </a:solidFill>
                <a:latin typeface="HY궁서" panose="02030600000101010101" pitchFamily="18" charset="-127"/>
                <a:ea typeface="HY궁서" panose="02030600000101010101" pitchFamily="18" charset="-127"/>
              </a:rPr>
              <a:t>육발</a:t>
            </a:r>
            <a:r>
              <a:rPr lang="en-US" altLang="ko-KR" sz="1600" b="1" dirty="0" smtClean="0">
                <a:solidFill>
                  <a:srgbClr val="FF0000"/>
                </a:solidFill>
                <a:latin typeface="HY궁서" panose="02030600000101010101" pitchFamily="18" charset="-127"/>
                <a:ea typeface="HY궁서" panose="02030600000101010101" pitchFamily="18" charset="-127"/>
              </a:rPr>
              <a:t>, </a:t>
            </a:r>
            <a:r>
              <a:rPr lang="ko-KR" altLang="en-US" sz="1600" b="1" dirty="0" err="1" smtClean="0">
                <a:solidFill>
                  <a:srgbClr val="FF0000"/>
                </a:solidFill>
                <a:latin typeface="HY궁서" panose="02030600000101010101" pitchFamily="18" charset="-127"/>
                <a:ea typeface="HY궁서" panose="02030600000101010101" pitchFamily="18" charset="-127"/>
              </a:rPr>
              <a:t>건미</a:t>
            </a:r>
            <a:r>
              <a:rPr lang="en-US" altLang="ko-KR" sz="1600" b="1" dirty="0" smtClean="0">
                <a:solidFill>
                  <a:srgbClr val="FF0000"/>
                </a:solidFill>
                <a:latin typeface="HY궁서" panose="02030600000101010101" pitchFamily="18" charset="-127"/>
                <a:ea typeface="HY궁서" panose="02030600000101010101" pitchFamily="18" charset="-127"/>
              </a:rPr>
              <a:t>, </a:t>
            </a:r>
            <a:r>
              <a:rPr lang="ko-KR" altLang="en-US" sz="1600" b="1" dirty="0" err="1" smtClean="0">
                <a:solidFill>
                  <a:srgbClr val="FF0000"/>
                </a:solidFill>
                <a:latin typeface="HY궁서" panose="02030600000101010101" pitchFamily="18" charset="-127"/>
                <a:ea typeface="HY궁서" panose="02030600000101010101" pitchFamily="18" charset="-127"/>
              </a:rPr>
              <a:t>미유</a:t>
            </a:r>
            <a:r>
              <a:rPr lang="ko-KR" altLang="en-US" sz="1600" b="1" dirty="0" smtClean="0">
                <a:solidFill>
                  <a:srgbClr val="FF0000"/>
                </a:solidFill>
                <a:latin typeface="HY궁서" panose="02030600000101010101" pitchFamily="18" charset="-127"/>
                <a:ea typeface="HY궁서" panose="02030600000101010101" pitchFamily="18" charset="-127"/>
              </a:rPr>
              <a:t> 제품을 신청하는 경우</a:t>
            </a:r>
            <a:r>
              <a:rPr lang="en-US" altLang="ko-KR" sz="1600" b="1" dirty="0" smtClean="0">
                <a:solidFill>
                  <a:srgbClr val="FF0000"/>
                </a:solidFill>
                <a:latin typeface="HY궁서" panose="02030600000101010101" pitchFamily="18" charset="-127"/>
                <a:ea typeface="HY궁서" panose="02030600000101010101" pitchFamily="18" charset="-127"/>
              </a:rPr>
              <a:t>, </a:t>
            </a:r>
            <a:r>
              <a:rPr lang="ko-KR" altLang="en-US" sz="1600" b="1" dirty="0" smtClean="0">
                <a:solidFill>
                  <a:srgbClr val="FF0000"/>
                </a:solidFill>
                <a:latin typeface="HY궁서" panose="02030600000101010101" pitchFamily="18" charset="-127"/>
                <a:ea typeface="HY궁서" panose="02030600000101010101" pitchFamily="18" charset="-127"/>
              </a:rPr>
              <a:t>효능성분 및 사용근거의 과학문헌자료를 제출하여야 함</a:t>
            </a:r>
            <a:endParaRPr lang="en-US" altLang="ko-KR" sz="1600" b="1" dirty="0" smtClean="0">
              <a:solidFill>
                <a:srgbClr val="FF0000"/>
              </a:solidFill>
              <a:latin typeface="HY궁서" panose="02030600000101010101" pitchFamily="18" charset="-127"/>
              <a:ea typeface="HY궁서" panose="02030600000101010101" pitchFamily="18" charset="-127"/>
            </a:endParaRPr>
          </a:p>
          <a:p>
            <a:pPr marL="624078" indent="-514350">
              <a:buAutoNum type="arabicPeriod"/>
            </a:pPr>
            <a:r>
              <a:rPr lang="ko-KR" altLang="en-US" sz="1600" dirty="0" smtClean="0">
                <a:latin typeface="HY궁서" panose="02030600000101010101" pitchFamily="18" charset="-127"/>
                <a:ea typeface="HY궁서" panose="02030600000101010101" pitchFamily="18" charset="-127"/>
              </a:rPr>
              <a:t>이미 </a:t>
            </a:r>
            <a:r>
              <a:rPr lang="ko-KR" altLang="en-US" sz="1600" dirty="0">
                <a:latin typeface="HY궁서" panose="02030600000101010101" pitchFamily="18" charset="-127"/>
                <a:ea typeface="HY궁서" panose="02030600000101010101" pitchFamily="18" charset="-127"/>
              </a:rPr>
              <a:t>등록한 행정허가재중신고책임단위 수권서 사본 및 행정허가재중신고책임단위 사업자등록증 사본에 직인 날인</a:t>
            </a:r>
            <a:r>
              <a:rPr lang="zh-CN" altLang="en-US" sz="1600" dirty="0">
                <a:latin typeface="HY궁서" panose="02030600000101010101" pitchFamily="18" charset="-127"/>
              </a:rPr>
              <a:t>；</a:t>
            </a:r>
            <a:endParaRPr lang="en-US" altLang="zh-CN" sz="1600" dirty="0">
              <a:latin typeface="HY궁서" panose="02030600000101010101" pitchFamily="18" charset="-127"/>
              <a:ea typeface="HY궁서" panose="02030600000101010101" pitchFamily="18" charset="-127"/>
            </a:endParaRPr>
          </a:p>
          <a:p>
            <a:pPr marL="624078" indent="-514350">
              <a:buAutoNum type="arabicPeriod"/>
            </a:pPr>
            <a:r>
              <a:rPr lang="ko-KR" altLang="en-US" sz="1600" dirty="0">
                <a:latin typeface="HY궁서" panose="02030600000101010101" pitchFamily="18" charset="-127"/>
                <a:ea typeface="HY궁서" panose="02030600000101010101" pitchFamily="18" charset="-127"/>
              </a:rPr>
              <a:t>화장품사용원료 및 </a:t>
            </a:r>
            <a:r>
              <a:rPr lang="ko-KR" altLang="en-US" sz="1600" dirty="0" err="1">
                <a:latin typeface="HY궁서" panose="02030600000101010101" pitchFamily="18" charset="-127"/>
                <a:ea typeface="HY궁서" panose="02030600000101010101" pitchFamily="18" charset="-127"/>
              </a:rPr>
              <a:t>원료원이</a:t>
            </a:r>
            <a:r>
              <a:rPr lang="ko-KR" altLang="en-US" sz="1600" dirty="0">
                <a:latin typeface="HY궁서" panose="02030600000101010101" pitchFamily="18" charset="-127"/>
                <a:ea typeface="HY궁서" panose="02030600000101010101" pitchFamily="18" charset="-127"/>
              </a:rPr>
              <a:t> </a:t>
            </a:r>
            <a:r>
              <a:rPr lang="ko-KR" altLang="en-US" sz="1600" dirty="0" err="1">
                <a:latin typeface="HY궁서" panose="02030600000101010101" pitchFamily="18" charset="-127"/>
                <a:ea typeface="HY궁서" panose="02030600000101010101" pitchFamily="18" charset="-127"/>
              </a:rPr>
              <a:t>광우병</a:t>
            </a:r>
            <a:r>
              <a:rPr lang="ko-KR" altLang="en-US" sz="1600" dirty="0">
                <a:latin typeface="HY궁서" panose="02030600000101010101" pitchFamily="18" charset="-127"/>
                <a:ea typeface="HY궁서" panose="02030600000101010101" pitchFamily="18" charset="-127"/>
              </a:rPr>
              <a:t> 발생지의 </a:t>
            </a:r>
            <a:r>
              <a:rPr lang="ko-KR" altLang="en-US" sz="1600" dirty="0" err="1">
                <a:latin typeface="HY궁서" panose="02030600000101010101" pitchFamily="18" charset="-127"/>
                <a:ea typeface="HY궁서" panose="02030600000101010101" pitchFamily="18" charset="-127"/>
              </a:rPr>
              <a:t>고위험물질</a:t>
            </a:r>
            <a:r>
              <a:rPr lang="ko-KR" altLang="en-US" sz="1600" dirty="0">
                <a:latin typeface="HY궁서" panose="02030600000101010101" pitchFamily="18" charset="-127"/>
                <a:ea typeface="HY궁서" panose="02030600000101010101" pitchFamily="18" charset="-127"/>
              </a:rPr>
              <a:t> 사용금지 요구에 부합한다는 승낙서</a:t>
            </a:r>
            <a:r>
              <a:rPr lang="zh-CN" altLang="en-US" sz="1600" dirty="0">
                <a:latin typeface="HY궁서" panose="02030600000101010101" pitchFamily="18" charset="-127"/>
              </a:rPr>
              <a:t>；</a:t>
            </a:r>
            <a:endParaRPr lang="en-US" altLang="zh-CN" sz="1600" dirty="0">
              <a:latin typeface="HY궁서" panose="02030600000101010101" pitchFamily="18" charset="-127"/>
              <a:ea typeface="HY궁서" panose="02030600000101010101" pitchFamily="18" charset="-127"/>
            </a:endParaRPr>
          </a:p>
          <a:p>
            <a:pPr marL="624078" indent="-514350">
              <a:buAutoNum type="arabicPeriod"/>
            </a:pPr>
            <a:r>
              <a:rPr lang="ko-KR" altLang="en-US" sz="1600" dirty="0">
                <a:latin typeface="HY궁서" panose="02030600000101010101" pitchFamily="18" charset="-127"/>
                <a:ea typeface="HY궁서" panose="02030600000101010101" pitchFamily="18" charset="-127"/>
              </a:rPr>
              <a:t>제품 생산국</a:t>
            </a:r>
            <a:r>
              <a:rPr lang="en-US" altLang="ko-KR" sz="1600" dirty="0">
                <a:latin typeface="HY궁서" panose="02030600000101010101" pitchFamily="18" charset="-127"/>
                <a:ea typeface="HY궁서" panose="02030600000101010101" pitchFamily="18" charset="-127"/>
              </a:rPr>
              <a:t>(</a:t>
            </a:r>
            <a:r>
              <a:rPr lang="ko-KR" altLang="en-US" sz="1600" dirty="0">
                <a:latin typeface="HY궁서" panose="02030600000101010101" pitchFamily="18" charset="-127"/>
                <a:ea typeface="HY궁서" panose="02030600000101010101" pitchFamily="18" charset="-127"/>
              </a:rPr>
              <a:t>지구</a:t>
            </a:r>
            <a:r>
              <a:rPr lang="en-US" altLang="ko-KR" sz="1600" dirty="0">
                <a:latin typeface="HY궁서" panose="02030600000101010101" pitchFamily="18" charset="-127"/>
                <a:ea typeface="HY궁서" panose="02030600000101010101" pitchFamily="18" charset="-127"/>
              </a:rPr>
              <a:t>) </a:t>
            </a:r>
            <a:r>
              <a:rPr lang="ko-KR" altLang="en-US" sz="1600" dirty="0">
                <a:latin typeface="HY궁서" panose="02030600000101010101" pitchFamily="18" charset="-127"/>
                <a:ea typeface="HY궁서" panose="02030600000101010101" pitchFamily="18" charset="-127"/>
              </a:rPr>
              <a:t>또는 </a:t>
            </a:r>
            <a:r>
              <a:rPr lang="ko-KR" altLang="en-US" sz="1600" dirty="0" err="1">
                <a:latin typeface="HY궁서" panose="02030600000101010101" pitchFamily="18" charset="-127"/>
                <a:ea typeface="HY궁서" panose="02030600000101010101" pitchFamily="18" charset="-127"/>
              </a:rPr>
              <a:t>원산국</a:t>
            </a:r>
            <a:r>
              <a:rPr lang="en-US" altLang="ko-KR" sz="1600" dirty="0">
                <a:latin typeface="HY궁서" panose="02030600000101010101" pitchFamily="18" charset="-127"/>
                <a:ea typeface="HY궁서" panose="02030600000101010101" pitchFamily="18" charset="-127"/>
              </a:rPr>
              <a:t>(</a:t>
            </a:r>
            <a:r>
              <a:rPr lang="ko-KR" altLang="en-US" sz="1600" dirty="0">
                <a:latin typeface="HY궁서" panose="02030600000101010101" pitchFamily="18" charset="-127"/>
                <a:ea typeface="HY궁서" panose="02030600000101010101" pitchFamily="18" charset="-127"/>
              </a:rPr>
              <a:t>지구</a:t>
            </a:r>
            <a:r>
              <a:rPr lang="en-US" altLang="ko-KR" sz="1600" dirty="0">
                <a:latin typeface="HY궁서" panose="02030600000101010101" pitchFamily="18" charset="-127"/>
                <a:ea typeface="HY궁서" panose="02030600000101010101" pitchFamily="18" charset="-127"/>
              </a:rPr>
              <a:t>) </a:t>
            </a:r>
            <a:r>
              <a:rPr lang="ko-KR" altLang="en-US" sz="1600" dirty="0">
                <a:latin typeface="HY궁서" panose="02030600000101010101" pitchFamily="18" charset="-127"/>
                <a:ea typeface="HY궁서" panose="02030600000101010101" pitchFamily="18" charset="-127"/>
              </a:rPr>
              <a:t>자유판매증명서</a:t>
            </a:r>
            <a:r>
              <a:rPr lang="zh-CN" altLang="en-US" sz="1600" dirty="0">
                <a:latin typeface="HY궁서" panose="02030600000101010101" pitchFamily="18" charset="-127"/>
              </a:rPr>
              <a:t>；</a:t>
            </a:r>
            <a:endParaRPr lang="en-US" altLang="zh-CN" sz="1600" dirty="0">
              <a:latin typeface="HY궁서" panose="02030600000101010101" pitchFamily="18" charset="-127"/>
              <a:ea typeface="HY궁서" panose="02030600000101010101" pitchFamily="18" charset="-127"/>
            </a:endParaRPr>
          </a:p>
          <a:p>
            <a:pPr marL="624078" indent="-514350">
              <a:buAutoNum type="arabicPeriod"/>
            </a:pPr>
            <a:r>
              <a:rPr lang="ko-KR" altLang="en-US" sz="1600" dirty="0">
                <a:latin typeface="HY궁서" panose="02030600000101010101" pitchFamily="18" charset="-127"/>
                <a:ea typeface="HY궁서" panose="02030600000101010101" pitchFamily="18" charset="-127"/>
              </a:rPr>
              <a:t>제품기술요구</a:t>
            </a:r>
            <a:r>
              <a:rPr lang="zh-CN" altLang="en-US" sz="1600" dirty="0">
                <a:latin typeface="HY궁서" panose="02030600000101010101" pitchFamily="18" charset="-127"/>
              </a:rPr>
              <a:t>；</a:t>
            </a:r>
            <a:endParaRPr lang="en-US" altLang="zh-CN" sz="1600" dirty="0">
              <a:latin typeface="HY궁서" panose="02030600000101010101" pitchFamily="18" charset="-127"/>
              <a:ea typeface="HY궁서" panose="02030600000101010101" pitchFamily="18" charset="-127"/>
            </a:endParaRPr>
          </a:p>
          <a:p>
            <a:pPr marL="624078" indent="-514350">
              <a:buAutoNum type="arabicPeriod"/>
            </a:pPr>
            <a:r>
              <a:rPr lang="ko-KR" altLang="en-US" sz="1600" dirty="0">
                <a:latin typeface="HY궁서" panose="02030600000101010101" pitchFamily="18" charset="-127"/>
                <a:ea typeface="HY궁서" panose="02030600000101010101" pitchFamily="18" charset="-127"/>
              </a:rPr>
              <a:t>등록에 도움이 되는 기타자료</a:t>
            </a:r>
            <a:endParaRPr lang="en-US" altLang="zh-CN" sz="1600" dirty="0">
              <a:latin typeface="HY궁서" panose="02030600000101010101" pitchFamily="18" charset="-127"/>
              <a:ea typeface="HY궁서" panose="02030600000101010101" pitchFamily="18" charset="-127"/>
            </a:endParaRPr>
          </a:p>
          <a:p>
            <a:pPr marL="624078" indent="-514350">
              <a:buNone/>
            </a:pPr>
            <a:r>
              <a:rPr lang="zh-CN" altLang="en-US" sz="1600" dirty="0">
                <a:latin typeface="HY궁서" panose="02030600000101010101" pitchFamily="18" charset="-127"/>
              </a:rPr>
              <a:t>          </a:t>
            </a:r>
            <a:r>
              <a:rPr lang="ko-KR" altLang="en-US" sz="1600" dirty="0">
                <a:latin typeface="HY궁서" panose="02030600000101010101" pitchFamily="18" charset="-127"/>
                <a:ea typeface="HY궁서" panose="02030600000101010101" pitchFamily="18" charset="-127"/>
              </a:rPr>
              <a:t>허가검사기관에서 봉인한 </a:t>
            </a:r>
            <a:r>
              <a:rPr lang="ko-KR" altLang="en-US" sz="1600" dirty="0" err="1">
                <a:latin typeface="HY궁서" panose="02030600000101010101" pitchFamily="18" charset="-127"/>
                <a:ea typeface="HY궁서" panose="02030600000101010101" pitchFamily="18" charset="-127"/>
              </a:rPr>
              <a:t>미개봉</a:t>
            </a:r>
            <a:r>
              <a:rPr lang="ko-KR" altLang="en-US" sz="1600" dirty="0">
                <a:latin typeface="HY궁서" panose="02030600000101010101" pitchFamily="18" charset="-127"/>
                <a:ea typeface="HY궁서" panose="02030600000101010101" pitchFamily="18" charset="-127"/>
              </a:rPr>
              <a:t> 시판제품 견본 </a:t>
            </a:r>
            <a:r>
              <a:rPr lang="en-US" altLang="ko-KR" sz="1600" dirty="0">
                <a:latin typeface="HY궁서" panose="02030600000101010101" pitchFamily="18" charset="-127"/>
                <a:ea typeface="HY궁서" panose="02030600000101010101" pitchFamily="18" charset="-127"/>
              </a:rPr>
              <a:t>1</a:t>
            </a:r>
            <a:r>
              <a:rPr lang="ko-KR" altLang="en-US" sz="1600" dirty="0">
                <a:latin typeface="HY궁서" panose="02030600000101010101" pitchFamily="18" charset="-127"/>
                <a:ea typeface="HY궁서" panose="02030600000101010101" pitchFamily="18" charset="-127"/>
              </a:rPr>
              <a:t>개 별도 첨부</a:t>
            </a:r>
            <a:endParaRPr lang="zh-CN" altLang="en-US" sz="1600" dirty="0">
              <a:latin typeface="HY궁서" panose="02030600000101010101" pitchFamily="18" charset="-127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23016-1EEA-4988-9949-CE513AFD292A}" type="slidenum">
              <a:rPr lang="zh-CN" altLang="en-US" smtClean="0"/>
              <a:pPr/>
              <a:t>13</a:t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323528" y="1143000"/>
            <a:ext cx="8496944" cy="1066800"/>
          </a:xfrm>
        </p:spPr>
        <p:txBody>
          <a:bodyPr>
            <a:noAutofit/>
          </a:bodyPr>
          <a:lstStyle/>
          <a:p>
            <a:r>
              <a:rPr lang="ko-KR" altLang="en-US" sz="3200" dirty="0" err="1" smtClean="0">
                <a:latin typeface="HY궁서B" panose="02030600000101010101" pitchFamily="18" charset="-127"/>
                <a:ea typeface="HY궁서B" panose="02030600000101010101" pitchFamily="18" charset="-127"/>
              </a:rPr>
              <a:t>수입비특수용도화장품심사평가심사비준시한</a:t>
            </a:r>
            <a:endParaRPr lang="zh-CN" altLang="en-US" sz="3200" dirty="0">
              <a:latin typeface="HY궁서B" panose="02030600000101010101" pitchFamily="18" charset="-127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39552" y="2204864"/>
            <a:ext cx="8229600" cy="4153648"/>
          </a:xfrm>
        </p:spPr>
        <p:txBody>
          <a:bodyPr>
            <a:normAutofit/>
          </a:bodyPr>
          <a:lstStyle/>
          <a:p>
            <a:r>
              <a:rPr lang="ko-KR" altLang="en-US" dirty="0" err="1" smtClean="0">
                <a:latin typeface="HY궁서" panose="02030600000101010101" pitchFamily="18" charset="-127"/>
                <a:ea typeface="HY궁서" panose="02030600000101010101" pitchFamily="18" charset="-127"/>
              </a:rPr>
              <a:t>수입비특수용도화장품</a:t>
            </a:r>
            <a:endParaRPr lang="en-US" altLang="ko-KR" dirty="0" smtClean="0">
              <a:latin typeface="HY궁서" panose="02030600000101010101" pitchFamily="18" charset="-127"/>
              <a:ea typeface="HY궁서" panose="02030600000101010101" pitchFamily="18" charset="-127"/>
            </a:endParaRPr>
          </a:p>
          <a:p>
            <a:pPr marL="109728" indent="0">
              <a:buNone/>
            </a:pPr>
            <a:endParaRPr lang="en-US" altLang="zh-CN" sz="1200" dirty="0" smtClean="0">
              <a:latin typeface="HY궁서" panose="02030600000101010101" pitchFamily="18" charset="-127"/>
              <a:ea typeface="HY궁서" panose="02030600000101010101" pitchFamily="18" charset="-127"/>
            </a:endParaRPr>
          </a:p>
          <a:p>
            <a:pPr marL="624078" indent="-514350">
              <a:buAutoNum type="arabicPeriod"/>
            </a:pPr>
            <a:r>
              <a:rPr lang="ko-KR" altLang="en-US" sz="2600" dirty="0" smtClean="0">
                <a:latin typeface="HY궁서" panose="02030600000101010101" pitchFamily="18" charset="-127"/>
                <a:ea typeface="HY궁서" panose="02030600000101010101" pitchFamily="18" charset="-127"/>
              </a:rPr>
              <a:t>심사평가</a:t>
            </a:r>
            <a:r>
              <a:rPr lang="zh-CN" altLang="en-US" sz="2600" dirty="0" smtClean="0">
                <a:latin typeface="HY궁서" panose="02030600000101010101" pitchFamily="18" charset="-127"/>
              </a:rPr>
              <a:t>：</a:t>
            </a:r>
            <a:r>
              <a:rPr lang="ko-KR" altLang="en-US" sz="2600" dirty="0" smtClean="0">
                <a:latin typeface="HY궁서" panose="02030600000101010101" pitchFamily="18" charset="-127"/>
                <a:ea typeface="HY궁서" panose="02030600000101010101" pitchFamily="18" charset="-127"/>
              </a:rPr>
              <a:t>제품 접수 후</a:t>
            </a:r>
            <a:r>
              <a:rPr lang="en-US" altLang="ko-KR" sz="2600" dirty="0" smtClean="0">
                <a:latin typeface="HY궁서" panose="02030600000101010101" pitchFamily="18" charset="-127"/>
                <a:ea typeface="HY궁서" panose="02030600000101010101" pitchFamily="18" charset="-127"/>
              </a:rPr>
              <a:t>, </a:t>
            </a:r>
            <a:r>
              <a:rPr lang="ko-KR" altLang="en-US" sz="2600" dirty="0" smtClean="0">
                <a:latin typeface="HY궁서" panose="02030600000101010101" pitchFamily="18" charset="-127"/>
                <a:ea typeface="HY궁서" panose="02030600000101010101" pitchFamily="18" charset="-127"/>
              </a:rPr>
              <a:t>심사평가센터는 즉시 전문가 평가심사 조직</a:t>
            </a:r>
            <a:endParaRPr lang="en-US" altLang="ko-KR" sz="2600" dirty="0" smtClean="0">
              <a:latin typeface="HY궁서" panose="02030600000101010101" pitchFamily="18" charset="-127"/>
              <a:ea typeface="HY궁서" panose="02030600000101010101" pitchFamily="18" charset="-127"/>
            </a:endParaRPr>
          </a:p>
          <a:p>
            <a:pPr marL="624078" indent="-514350">
              <a:buAutoNum type="arabicPeriod"/>
            </a:pPr>
            <a:r>
              <a:rPr lang="ko-KR" altLang="en-US" sz="2600" dirty="0" smtClean="0">
                <a:latin typeface="HY궁서" panose="02030600000101010101" pitchFamily="18" charset="-127"/>
                <a:ea typeface="HY궁서" panose="02030600000101010101" pitchFamily="18" charset="-127"/>
              </a:rPr>
              <a:t>심사평가심사비준시한</a:t>
            </a:r>
            <a:r>
              <a:rPr lang="zh-CN" altLang="en-US" sz="2600" dirty="0" smtClean="0">
                <a:latin typeface="HY궁서" panose="02030600000101010101" pitchFamily="18" charset="-127"/>
              </a:rPr>
              <a:t>：</a:t>
            </a:r>
            <a:r>
              <a:rPr lang="ko-KR" altLang="en-US" sz="2600" dirty="0" smtClean="0">
                <a:latin typeface="HY궁서" panose="02030600000101010101" pitchFamily="18" charset="-127"/>
                <a:ea typeface="HY궁서" panose="02030600000101010101" pitchFamily="18" charset="-127"/>
              </a:rPr>
              <a:t>통과한 제품은 신고자료접수에서 심사비준까지 </a:t>
            </a:r>
            <a:r>
              <a:rPr lang="en-US" altLang="ko-KR" sz="2600" dirty="0" smtClean="0">
                <a:latin typeface="HY궁서" panose="02030600000101010101" pitchFamily="18" charset="-127"/>
                <a:ea typeface="HY궁서" panose="02030600000101010101" pitchFamily="18" charset="-127"/>
              </a:rPr>
              <a:t>20</a:t>
            </a:r>
            <a:r>
              <a:rPr lang="ko-KR" altLang="en-US" sz="2600" dirty="0" smtClean="0">
                <a:latin typeface="HY궁서" panose="02030600000101010101" pitchFamily="18" charset="-127"/>
                <a:ea typeface="HY궁서" panose="02030600000101010101" pitchFamily="18" charset="-127"/>
              </a:rPr>
              <a:t> </a:t>
            </a:r>
            <a:r>
              <a:rPr lang="ko-KR" altLang="en-US" sz="2600" dirty="0" err="1" smtClean="0">
                <a:latin typeface="HY궁서" panose="02030600000101010101" pitchFamily="18" charset="-127"/>
                <a:ea typeface="HY궁서" panose="02030600000101010101" pitchFamily="18" charset="-127"/>
              </a:rPr>
              <a:t>업무일이</a:t>
            </a:r>
            <a:r>
              <a:rPr lang="ko-KR" altLang="en-US" sz="2600" dirty="0" smtClean="0">
                <a:latin typeface="HY궁서" panose="02030600000101010101" pitchFamily="18" charset="-127"/>
                <a:ea typeface="HY궁서" panose="02030600000101010101" pitchFamily="18" charset="-127"/>
              </a:rPr>
              <a:t> 소요되고 특수상황인 경우 다시 </a:t>
            </a:r>
            <a:r>
              <a:rPr lang="en-US" altLang="ko-KR" sz="2600" dirty="0" smtClean="0">
                <a:latin typeface="HY궁서" panose="02030600000101010101" pitchFamily="18" charset="-127"/>
                <a:ea typeface="HY궁서" panose="02030600000101010101" pitchFamily="18" charset="-127"/>
              </a:rPr>
              <a:t>10 </a:t>
            </a:r>
            <a:r>
              <a:rPr lang="ko-KR" altLang="en-US" sz="2600" dirty="0" err="1" smtClean="0">
                <a:latin typeface="HY궁서" panose="02030600000101010101" pitchFamily="18" charset="-127"/>
                <a:ea typeface="HY궁서" panose="02030600000101010101" pitchFamily="18" charset="-127"/>
              </a:rPr>
              <a:t>업무일이</a:t>
            </a:r>
            <a:r>
              <a:rPr lang="ko-KR" altLang="en-US" sz="2600" dirty="0" smtClean="0">
                <a:latin typeface="HY궁서" panose="02030600000101010101" pitchFamily="18" charset="-127"/>
                <a:ea typeface="HY궁서" panose="02030600000101010101" pitchFamily="18" charset="-127"/>
              </a:rPr>
              <a:t> 추가</a:t>
            </a:r>
            <a:r>
              <a:rPr lang="en-US" altLang="ko-KR" sz="2600" dirty="0" smtClean="0">
                <a:latin typeface="HY궁서" panose="02030600000101010101" pitchFamily="18" charset="-127"/>
                <a:ea typeface="HY궁서" panose="02030600000101010101" pitchFamily="18" charset="-127"/>
              </a:rPr>
              <a:t> </a:t>
            </a:r>
          </a:p>
          <a:p>
            <a:pPr marL="624078" indent="-514350">
              <a:buAutoNum type="arabicPeriod"/>
            </a:pPr>
            <a:r>
              <a:rPr lang="ko-KR" altLang="en-US" sz="2600" dirty="0" smtClean="0">
                <a:latin typeface="HY궁서" panose="02030600000101010101" pitchFamily="18" charset="-127"/>
                <a:ea typeface="HY궁서" panose="02030600000101010101" pitchFamily="18" charset="-127"/>
              </a:rPr>
              <a:t>증서제작시한</a:t>
            </a:r>
            <a:r>
              <a:rPr lang="zh-CN" altLang="en-US" sz="2600" dirty="0" smtClean="0">
                <a:latin typeface="HY궁서" panose="02030600000101010101" pitchFamily="18" charset="-127"/>
              </a:rPr>
              <a:t>：</a:t>
            </a:r>
            <a:r>
              <a:rPr lang="ko-KR" altLang="en-US" sz="2600" dirty="0" smtClean="0">
                <a:latin typeface="HY궁서" panose="02030600000101010101" pitchFamily="18" charset="-127"/>
                <a:ea typeface="HY궁서" panose="02030600000101010101" pitchFamily="18" charset="-127"/>
              </a:rPr>
              <a:t>심사비준 완성에서 등록증 발급까지 </a:t>
            </a:r>
            <a:r>
              <a:rPr lang="en-US" altLang="ko-KR" sz="2600" dirty="0" smtClean="0">
                <a:latin typeface="HY궁서" panose="02030600000101010101" pitchFamily="18" charset="-127"/>
                <a:ea typeface="HY궁서" panose="02030600000101010101" pitchFamily="18" charset="-127"/>
              </a:rPr>
              <a:t>10 </a:t>
            </a:r>
            <a:r>
              <a:rPr lang="ko-KR" altLang="en-US" sz="2600" dirty="0" smtClean="0">
                <a:latin typeface="HY궁서" panose="02030600000101010101" pitchFamily="18" charset="-127"/>
                <a:ea typeface="HY궁서" panose="02030600000101010101" pitchFamily="18" charset="-127"/>
              </a:rPr>
              <a:t>업무일 소요</a:t>
            </a:r>
            <a:endParaRPr lang="en-US" altLang="ko-KR" sz="2600" dirty="0" smtClean="0">
              <a:latin typeface="HY궁서" panose="02030600000101010101" pitchFamily="18" charset="-127"/>
              <a:ea typeface="HY궁서" panose="02030600000101010101" pitchFamily="18" charset="-127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23016-1EEA-4988-9949-CE513AFD292A}" type="slidenum">
              <a:rPr lang="zh-CN" altLang="en-US" smtClean="0"/>
              <a:pPr/>
              <a:t>14</a:t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395536" y="980728"/>
            <a:ext cx="8424936" cy="1066800"/>
          </a:xfrm>
        </p:spPr>
        <p:txBody>
          <a:bodyPr>
            <a:normAutofit/>
          </a:bodyPr>
          <a:lstStyle/>
          <a:p>
            <a:r>
              <a:rPr lang="ko-KR" altLang="en-US" sz="2800" dirty="0" err="1" smtClean="0">
                <a:latin typeface="HY궁서B" panose="02030600000101010101" pitchFamily="18" charset="-127"/>
                <a:ea typeface="HY궁서B" panose="02030600000101010101" pitchFamily="18" charset="-127"/>
              </a:rPr>
              <a:t>수입특수용도화장품행정허가심사평가심사비준시한</a:t>
            </a:r>
            <a:endParaRPr lang="zh-CN" altLang="en-US" sz="2800" dirty="0">
              <a:latin typeface="HY궁서B" panose="02030600000101010101" pitchFamily="18" charset="-127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ko-KR" altLang="en-US" dirty="0" smtClean="0">
                <a:latin typeface="HY궁서" panose="02030600000101010101" pitchFamily="18" charset="-127"/>
                <a:ea typeface="HY궁서" panose="02030600000101010101" pitchFamily="18" charset="-127"/>
              </a:rPr>
              <a:t>수입특수용도화장품</a:t>
            </a:r>
            <a:endParaRPr lang="en-US" altLang="ko-KR" dirty="0" smtClean="0">
              <a:latin typeface="HY궁서" panose="02030600000101010101" pitchFamily="18" charset="-127"/>
              <a:ea typeface="HY궁서" panose="02030600000101010101" pitchFamily="18" charset="-127"/>
            </a:endParaRPr>
          </a:p>
          <a:p>
            <a:pPr marL="109728" indent="0">
              <a:buNone/>
            </a:pPr>
            <a:endParaRPr lang="en-US" altLang="zh-CN" sz="1400" dirty="0" smtClean="0">
              <a:latin typeface="HY궁서" panose="02030600000101010101" pitchFamily="18" charset="-127"/>
              <a:ea typeface="HY궁서" panose="02030600000101010101" pitchFamily="18" charset="-127"/>
            </a:endParaRPr>
          </a:p>
          <a:p>
            <a:pPr marL="624078" indent="-514350">
              <a:buAutoNum type="arabicPeriod"/>
            </a:pPr>
            <a:r>
              <a:rPr lang="ko-KR" altLang="en-US" sz="2600" dirty="0" smtClean="0">
                <a:latin typeface="HY궁서" panose="02030600000101010101" pitchFamily="18" charset="-127"/>
                <a:ea typeface="HY궁서" panose="02030600000101010101" pitchFamily="18" charset="-127"/>
              </a:rPr>
              <a:t>심사평가</a:t>
            </a:r>
            <a:r>
              <a:rPr lang="zh-CN" altLang="en-US" sz="2600" dirty="0" smtClean="0">
                <a:latin typeface="HY궁서" panose="02030600000101010101" pitchFamily="18" charset="-127"/>
              </a:rPr>
              <a:t>：</a:t>
            </a:r>
            <a:r>
              <a:rPr lang="ko-KR" altLang="en-US" sz="2600" dirty="0" smtClean="0">
                <a:latin typeface="HY궁서" panose="02030600000101010101" pitchFamily="18" charset="-127"/>
                <a:ea typeface="HY궁서" panose="02030600000101010101" pitchFamily="18" charset="-127"/>
              </a:rPr>
              <a:t>매월 하순 평가심사대회 </a:t>
            </a:r>
            <a:r>
              <a:rPr lang="en-US" altLang="ko-KR" sz="2600" dirty="0" smtClean="0">
                <a:latin typeface="HY궁서" panose="02030600000101010101" pitchFamily="18" charset="-127"/>
                <a:ea typeface="HY궁서" panose="02030600000101010101" pitchFamily="18" charset="-127"/>
              </a:rPr>
              <a:t>1</a:t>
            </a:r>
            <a:r>
              <a:rPr lang="ko-KR" altLang="en-US" sz="2600" dirty="0" smtClean="0">
                <a:latin typeface="HY궁서" panose="02030600000101010101" pitchFamily="18" charset="-127"/>
                <a:ea typeface="HY궁서" panose="02030600000101010101" pitchFamily="18" charset="-127"/>
              </a:rPr>
              <a:t>회 개최</a:t>
            </a:r>
            <a:endParaRPr lang="en-US" altLang="zh-CN" sz="2600" dirty="0" smtClean="0">
              <a:latin typeface="HY궁서" panose="02030600000101010101" pitchFamily="18" charset="-127"/>
              <a:ea typeface="HY궁서" panose="02030600000101010101" pitchFamily="18" charset="-127"/>
            </a:endParaRPr>
          </a:p>
          <a:p>
            <a:pPr marL="624078" indent="-514350">
              <a:buAutoNum type="arabicPeriod"/>
            </a:pPr>
            <a:r>
              <a:rPr lang="ko-KR" altLang="en-US" sz="2600" dirty="0" smtClean="0">
                <a:latin typeface="HY궁서" panose="02030600000101010101" pitchFamily="18" charset="-127"/>
                <a:ea typeface="HY궁서" panose="02030600000101010101" pitchFamily="18" charset="-127"/>
              </a:rPr>
              <a:t>심사평가시한</a:t>
            </a:r>
            <a:r>
              <a:rPr lang="zh-CN" altLang="en-US" sz="2600" dirty="0" smtClean="0">
                <a:latin typeface="HY궁서" panose="02030600000101010101" pitchFamily="18" charset="-127"/>
              </a:rPr>
              <a:t>：</a:t>
            </a:r>
            <a:r>
              <a:rPr lang="ko-KR" altLang="en-US" sz="2600" dirty="0" smtClean="0">
                <a:latin typeface="HY궁서" panose="02030600000101010101" pitchFamily="18" charset="-127"/>
                <a:ea typeface="HY궁서" panose="02030600000101010101" pitchFamily="18" charset="-127"/>
              </a:rPr>
              <a:t>일반적으로 </a:t>
            </a:r>
            <a:r>
              <a:rPr lang="en-US" altLang="zh-CN" sz="2600" dirty="0" smtClean="0">
                <a:latin typeface="HY궁서" panose="02030600000101010101" pitchFamily="18" charset="-127"/>
                <a:ea typeface="HY궁서" panose="02030600000101010101" pitchFamily="18" charset="-127"/>
              </a:rPr>
              <a:t>90 </a:t>
            </a:r>
            <a:r>
              <a:rPr lang="ko-KR" altLang="en-US" sz="2600" dirty="0" smtClean="0">
                <a:latin typeface="HY궁서" panose="02030600000101010101" pitchFamily="18" charset="-127"/>
                <a:ea typeface="HY궁서" panose="02030600000101010101" pitchFamily="18" charset="-127"/>
              </a:rPr>
              <a:t>업무일 내 심사평가 완성</a:t>
            </a:r>
            <a:r>
              <a:rPr lang="en-US" altLang="ko-KR" sz="2600" dirty="0" smtClean="0">
                <a:latin typeface="HY궁서" panose="02030600000101010101" pitchFamily="18" charset="-127"/>
                <a:ea typeface="HY궁서" panose="02030600000101010101" pitchFamily="18" charset="-127"/>
              </a:rPr>
              <a:t>. </a:t>
            </a:r>
            <a:r>
              <a:rPr lang="ko-KR" altLang="en-US" sz="2600" dirty="0" smtClean="0">
                <a:latin typeface="HY궁서" panose="02030600000101010101" pitchFamily="18" charset="-127"/>
                <a:ea typeface="HY궁서" panose="02030600000101010101" pitchFamily="18" charset="-127"/>
              </a:rPr>
              <a:t>평가심사의견 회신이 필요한 제품은 </a:t>
            </a:r>
            <a:r>
              <a:rPr lang="en-US" altLang="ko-KR" sz="2600" dirty="0" smtClean="0">
                <a:latin typeface="HY궁서" panose="02030600000101010101" pitchFamily="18" charset="-127"/>
                <a:ea typeface="HY궁서" panose="02030600000101010101" pitchFamily="18" charset="-127"/>
              </a:rPr>
              <a:t>90 </a:t>
            </a:r>
            <a:r>
              <a:rPr lang="ko-KR" altLang="en-US" sz="2600" dirty="0" smtClean="0">
                <a:latin typeface="HY궁서" panose="02030600000101010101" pitchFamily="18" charset="-127"/>
                <a:ea typeface="HY궁서" panose="02030600000101010101" pitchFamily="18" charset="-127"/>
              </a:rPr>
              <a:t>업무일 추가</a:t>
            </a:r>
            <a:endParaRPr lang="en-US" altLang="zh-CN" sz="2600" dirty="0" smtClean="0">
              <a:latin typeface="HY궁서" panose="02030600000101010101" pitchFamily="18" charset="-127"/>
              <a:ea typeface="HY궁서" panose="02030600000101010101" pitchFamily="18" charset="-127"/>
            </a:endParaRPr>
          </a:p>
          <a:p>
            <a:pPr marL="624078" indent="-514350">
              <a:buAutoNum type="arabicPeriod"/>
            </a:pPr>
            <a:r>
              <a:rPr lang="ko-KR" altLang="en-US" sz="2600" dirty="0" smtClean="0">
                <a:latin typeface="HY궁서" panose="02030600000101010101" pitchFamily="18" charset="-127"/>
                <a:ea typeface="HY궁서" panose="02030600000101010101" pitchFamily="18" charset="-127"/>
              </a:rPr>
              <a:t>심사비준시한</a:t>
            </a:r>
            <a:r>
              <a:rPr lang="zh-CN" altLang="en-US" sz="2600" dirty="0" smtClean="0">
                <a:latin typeface="HY궁서" panose="02030600000101010101" pitchFamily="18" charset="-127"/>
              </a:rPr>
              <a:t>：</a:t>
            </a:r>
            <a:r>
              <a:rPr lang="ko-KR" altLang="en-US" sz="2600" dirty="0" smtClean="0">
                <a:latin typeface="HY궁서" panose="02030600000101010101" pitchFamily="18" charset="-127"/>
                <a:ea typeface="HY궁서" panose="02030600000101010101" pitchFamily="18" charset="-127"/>
              </a:rPr>
              <a:t>일반적으로 </a:t>
            </a:r>
            <a:r>
              <a:rPr lang="en-US" altLang="ko-KR" sz="2600" dirty="0" smtClean="0">
                <a:latin typeface="HY궁서" panose="02030600000101010101" pitchFamily="18" charset="-127"/>
                <a:ea typeface="HY궁서" panose="02030600000101010101" pitchFamily="18" charset="-127"/>
              </a:rPr>
              <a:t>20 </a:t>
            </a:r>
            <a:r>
              <a:rPr lang="ko-KR" altLang="en-US" sz="2600" dirty="0" smtClean="0">
                <a:latin typeface="HY궁서" panose="02030600000101010101" pitchFamily="18" charset="-127"/>
                <a:ea typeface="HY궁서" panose="02030600000101010101" pitchFamily="18" charset="-127"/>
              </a:rPr>
              <a:t>업무일 행정심사비준 완성</a:t>
            </a:r>
            <a:r>
              <a:rPr lang="en-US" altLang="ko-KR" sz="2600" dirty="0" smtClean="0">
                <a:latin typeface="HY궁서" panose="02030600000101010101" pitchFamily="18" charset="-127"/>
                <a:ea typeface="HY궁서" panose="02030600000101010101" pitchFamily="18" charset="-127"/>
              </a:rPr>
              <a:t>, </a:t>
            </a:r>
            <a:r>
              <a:rPr lang="ko-KR" altLang="en-US" sz="2600" dirty="0" smtClean="0">
                <a:latin typeface="HY궁서" panose="02030600000101010101" pitchFamily="18" charset="-127"/>
                <a:ea typeface="HY궁서" panose="02030600000101010101" pitchFamily="18" charset="-127"/>
              </a:rPr>
              <a:t>특수상황에서 </a:t>
            </a:r>
            <a:r>
              <a:rPr lang="en-US" altLang="ko-KR" sz="2600" dirty="0" smtClean="0">
                <a:latin typeface="HY궁서" panose="02030600000101010101" pitchFamily="18" charset="-127"/>
                <a:ea typeface="HY궁서" panose="02030600000101010101" pitchFamily="18" charset="-127"/>
              </a:rPr>
              <a:t>10 </a:t>
            </a:r>
            <a:r>
              <a:rPr lang="ko-KR" altLang="en-US" sz="2600" dirty="0" smtClean="0">
                <a:latin typeface="HY궁서" panose="02030600000101010101" pitchFamily="18" charset="-127"/>
                <a:ea typeface="HY궁서" panose="02030600000101010101" pitchFamily="18" charset="-127"/>
              </a:rPr>
              <a:t>업무일 추가</a:t>
            </a:r>
            <a:endParaRPr lang="en-US" altLang="zh-CN" sz="2600" dirty="0" smtClean="0">
              <a:latin typeface="HY궁서" panose="02030600000101010101" pitchFamily="18" charset="-127"/>
              <a:ea typeface="HY궁서" panose="02030600000101010101" pitchFamily="18" charset="-127"/>
            </a:endParaRPr>
          </a:p>
          <a:p>
            <a:pPr marL="624078" indent="-514350">
              <a:buFont typeface="Georgia"/>
              <a:buAutoNum type="arabicPeriod"/>
            </a:pPr>
            <a:r>
              <a:rPr lang="ko-KR" altLang="en-US" sz="2600" dirty="0" smtClean="0">
                <a:latin typeface="HY궁서" panose="02030600000101010101" pitchFamily="18" charset="-127"/>
                <a:ea typeface="HY궁서" panose="02030600000101010101" pitchFamily="18" charset="-127"/>
              </a:rPr>
              <a:t>증서제작시한</a:t>
            </a:r>
            <a:r>
              <a:rPr lang="zh-CN" altLang="en-US" sz="2600" dirty="0" smtClean="0">
                <a:latin typeface="HY궁서" panose="02030600000101010101" pitchFamily="18" charset="-127"/>
              </a:rPr>
              <a:t>：</a:t>
            </a:r>
            <a:r>
              <a:rPr lang="ko-KR" altLang="en-US" sz="2600" dirty="0" smtClean="0">
                <a:latin typeface="HY궁서" panose="02030600000101010101" pitchFamily="18" charset="-127"/>
                <a:ea typeface="HY궁서" panose="02030600000101010101" pitchFamily="18" charset="-127"/>
              </a:rPr>
              <a:t>심사비준 완성에서 행정허가증 발급까지 </a:t>
            </a:r>
            <a:r>
              <a:rPr lang="en-US" altLang="ko-KR" sz="2600" dirty="0" smtClean="0">
                <a:latin typeface="HY궁서" panose="02030600000101010101" pitchFamily="18" charset="-127"/>
                <a:ea typeface="HY궁서" panose="02030600000101010101" pitchFamily="18" charset="-127"/>
              </a:rPr>
              <a:t>10 </a:t>
            </a:r>
            <a:r>
              <a:rPr lang="ko-KR" altLang="en-US" sz="2600" dirty="0" smtClean="0">
                <a:latin typeface="HY궁서" panose="02030600000101010101" pitchFamily="18" charset="-127"/>
                <a:ea typeface="HY궁서" panose="02030600000101010101" pitchFamily="18" charset="-127"/>
              </a:rPr>
              <a:t>업무일</a:t>
            </a:r>
            <a:endParaRPr lang="en-US" altLang="ko-KR" sz="2600" dirty="0" smtClean="0">
              <a:latin typeface="HY궁서" panose="02030600000101010101" pitchFamily="18" charset="-127"/>
              <a:ea typeface="HY궁서" panose="02030600000101010101" pitchFamily="18" charset="-127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23016-1EEA-4988-9949-CE513AFD292A}" type="slidenum">
              <a:rPr lang="zh-CN" altLang="en-US" smtClean="0"/>
              <a:pPr/>
              <a:t>15</a:t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67544" y="1700808"/>
            <a:ext cx="8229600" cy="1781944"/>
          </a:xfrm>
        </p:spPr>
        <p:txBody>
          <a:bodyPr/>
          <a:lstStyle/>
          <a:p>
            <a:pPr algn="ctr"/>
            <a:r>
              <a:rPr lang="ko-KR" altLang="en-US" dirty="0" smtClean="0">
                <a:latin typeface="HY궁서B" panose="02030600000101010101" pitchFamily="18" charset="-127"/>
                <a:ea typeface="HY궁서B" panose="02030600000101010101" pitchFamily="18" charset="-127"/>
              </a:rPr>
              <a:t>화장품 수입해관 </a:t>
            </a:r>
            <a:r>
              <a:rPr lang="ko-KR" altLang="en-US" dirty="0" smtClean="0">
                <a:latin typeface="HY궁서B" panose="02030600000101010101" pitchFamily="18" charset="-127"/>
                <a:ea typeface="HY궁서B" panose="02030600000101010101" pitchFamily="18" charset="-127"/>
              </a:rPr>
              <a:t>절차 소개</a:t>
            </a:r>
            <a:endParaRPr lang="zh-CN" altLang="en-US" dirty="0">
              <a:latin typeface="HY궁서B" panose="02030600000101010101" pitchFamily="18" charset="-127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23016-1EEA-4988-9949-CE513AFD292A}" type="slidenum">
              <a:rPr lang="zh-CN" altLang="en-US" smtClean="0"/>
              <a:pPr/>
              <a:t>16</a:t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o-KR" altLang="en-US" dirty="0" smtClean="0">
                <a:latin typeface="HY궁서B" panose="02030600000101010101" pitchFamily="18" charset="-127"/>
                <a:ea typeface="HY궁서B" panose="02030600000101010101" pitchFamily="18" charset="-127"/>
              </a:rPr>
              <a:t>화장품수입해관관련법률법규</a:t>
            </a:r>
            <a:endParaRPr lang="zh-CN" altLang="en-US" dirty="0">
              <a:latin typeface="HY궁서B" panose="02030600000101010101" pitchFamily="18" charset="-127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2249424"/>
            <a:ext cx="8435280" cy="4325112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50000"/>
              </a:lnSpc>
              <a:buNone/>
            </a:pPr>
            <a:r>
              <a:rPr lang="en-US" altLang="zh-CN" sz="2600" dirty="0" smtClean="0">
                <a:latin typeface="HY궁서" panose="02030600000101010101" pitchFamily="18" charset="-127"/>
                <a:ea typeface="HY궁서" panose="02030600000101010101" pitchFamily="18" charset="-127"/>
              </a:rPr>
              <a:t>1. </a:t>
            </a:r>
            <a:r>
              <a:rPr lang="ko-KR" altLang="en-US" sz="2600" dirty="0" err="1" smtClean="0">
                <a:latin typeface="HY궁서" panose="02030600000101010101" pitchFamily="18" charset="-127"/>
                <a:ea typeface="HY궁서" panose="02030600000101010101" pitchFamily="18" charset="-127"/>
              </a:rPr>
              <a:t>국가질량감독검험검역총국</a:t>
            </a:r>
            <a:r>
              <a:rPr lang="en-US" altLang="zh-CN" sz="2600" dirty="0" smtClean="0">
                <a:latin typeface="HY궁서" panose="02030600000101010101" pitchFamily="18" charset="-127"/>
                <a:ea typeface="HY궁서" panose="02030600000101010101" pitchFamily="18" charset="-127"/>
              </a:rPr>
              <a:t>《</a:t>
            </a:r>
            <a:r>
              <a:rPr lang="ko-KR" altLang="en-US" sz="2600" dirty="0" err="1" smtClean="0">
                <a:latin typeface="HY궁서" panose="02030600000101010101" pitchFamily="18" charset="-127"/>
                <a:ea typeface="HY궁서" panose="02030600000101010101" pitchFamily="18" charset="-127"/>
              </a:rPr>
              <a:t>수출입화장품검험검역감독관리방법</a:t>
            </a:r>
            <a:r>
              <a:rPr lang="en-US" altLang="zh-CN" sz="2600" dirty="0" smtClean="0">
                <a:latin typeface="HY궁서" panose="02030600000101010101" pitchFamily="18" charset="-127"/>
                <a:ea typeface="HY궁서" panose="02030600000101010101" pitchFamily="18" charset="-127"/>
              </a:rPr>
              <a:t>》(</a:t>
            </a:r>
            <a:r>
              <a:rPr lang="ko-KR" altLang="en-US" sz="2600" dirty="0" err="1" smtClean="0">
                <a:latin typeface="HY궁서" panose="02030600000101010101" pitchFamily="18" charset="-127"/>
                <a:ea typeface="HY궁서" panose="02030600000101010101" pitchFamily="18" charset="-127"/>
              </a:rPr>
              <a:t>총국령제</a:t>
            </a:r>
            <a:r>
              <a:rPr lang="en-US" altLang="zh-CN" sz="2600" dirty="0" smtClean="0">
                <a:latin typeface="HY궁서" panose="02030600000101010101" pitchFamily="18" charset="-127"/>
                <a:ea typeface="HY궁서" panose="02030600000101010101" pitchFamily="18" charset="-127"/>
              </a:rPr>
              <a:t>143</a:t>
            </a:r>
            <a:r>
              <a:rPr lang="ko-KR" altLang="en-US" sz="2600" dirty="0" smtClean="0">
                <a:latin typeface="HY궁서" panose="02030600000101010101" pitchFamily="18" charset="-127"/>
                <a:ea typeface="HY궁서" panose="02030600000101010101" pitchFamily="18" charset="-127"/>
              </a:rPr>
              <a:t>호</a:t>
            </a:r>
            <a:r>
              <a:rPr lang="en-US" altLang="zh-CN" sz="2600" dirty="0" smtClean="0">
                <a:latin typeface="HY궁서" panose="02030600000101010101" pitchFamily="18" charset="-127"/>
                <a:ea typeface="HY궁서" panose="02030600000101010101" pitchFamily="18" charset="-127"/>
              </a:rPr>
              <a:t>)</a:t>
            </a:r>
            <a:r>
              <a:rPr lang="zh-CN" altLang="en-US" sz="2600" dirty="0" smtClean="0">
                <a:latin typeface="HY궁서" panose="02030600000101010101" pitchFamily="18" charset="-127"/>
              </a:rPr>
              <a:t>，</a:t>
            </a:r>
            <a:r>
              <a:rPr lang="en-US" altLang="zh-CN" sz="2600" dirty="0" smtClean="0">
                <a:latin typeface="HY궁서" panose="02030600000101010101" pitchFamily="18" charset="-127"/>
                <a:ea typeface="HY궁서" panose="02030600000101010101" pitchFamily="18" charset="-127"/>
              </a:rPr>
              <a:t>2011</a:t>
            </a:r>
            <a:r>
              <a:rPr lang="ko-KR" altLang="en-US" sz="2600" dirty="0" smtClean="0">
                <a:latin typeface="HY궁서" panose="02030600000101010101" pitchFamily="18" charset="-127"/>
                <a:ea typeface="HY궁서" panose="02030600000101010101" pitchFamily="18" charset="-127"/>
              </a:rPr>
              <a:t>년</a:t>
            </a:r>
            <a:r>
              <a:rPr lang="en-US" altLang="zh-CN" sz="2600" dirty="0" smtClean="0">
                <a:latin typeface="HY궁서" panose="02030600000101010101" pitchFamily="18" charset="-127"/>
                <a:ea typeface="HY궁서" panose="02030600000101010101" pitchFamily="18" charset="-127"/>
              </a:rPr>
              <a:t>8</a:t>
            </a:r>
            <a:r>
              <a:rPr lang="ko-KR" altLang="en-US" sz="2600" dirty="0">
                <a:latin typeface="HY궁서" panose="02030600000101010101" pitchFamily="18" charset="-127"/>
                <a:ea typeface="HY궁서" panose="02030600000101010101" pitchFamily="18" charset="-127"/>
              </a:rPr>
              <a:t>월</a:t>
            </a:r>
            <a:r>
              <a:rPr lang="en-US" altLang="zh-CN" sz="2600" dirty="0" smtClean="0">
                <a:latin typeface="HY궁서" panose="02030600000101010101" pitchFamily="18" charset="-127"/>
                <a:ea typeface="HY궁서" panose="02030600000101010101" pitchFamily="18" charset="-127"/>
              </a:rPr>
              <a:t>10</a:t>
            </a:r>
            <a:r>
              <a:rPr lang="ko-KR" altLang="en-US" sz="2600" dirty="0" smtClean="0">
                <a:latin typeface="HY궁서" panose="02030600000101010101" pitchFamily="18" charset="-127"/>
                <a:ea typeface="HY궁서" panose="02030600000101010101" pitchFamily="18" charset="-127"/>
              </a:rPr>
              <a:t>일 발표</a:t>
            </a:r>
            <a:r>
              <a:rPr lang="zh-CN" altLang="en-US" sz="2600" dirty="0" smtClean="0">
                <a:latin typeface="HY궁서" panose="02030600000101010101" pitchFamily="18" charset="-127"/>
              </a:rPr>
              <a:t>，</a:t>
            </a:r>
            <a:r>
              <a:rPr lang="en-US" altLang="zh-CN" sz="2600" dirty="0" smtClean="0">
                <a:latin typeface="HY궁서" panose="02030600000101010101" pitchFamily="18" charset="-127"/>
                <a:ea typeface="HY궁서" panose="02030600000101010101" pitchFamily="18" charset="-127"/>
              </a:rPr>
              <a:t>2012</a:t>
            </a:r>
            <a:r>
              <a:rPr lang="ko-KR" altLang="en-US" sz="2600" dirty="0" smtClean="0">
                <a:latin typeface="HY궁서" panose="02030600000101010101" pitchFamily="18" charset="-127"/>
                <a:ea typeface="HY궁서" panose="02030600000101010101" pitchFamily="18" charset="-127"/>
              </a:rPr>
              <a:t>년</a:t>
            </a:r>
            <a:r>
              <a:rPr lang="en-US" altLang="zh-CN" sz="2600" dirty="0" smtClean="0">
                <a:latin typeface="HY궁서" panose="02030600000101010101" pitchFamily="18" charset="-127"/>
                <a:ea typeface="HY궁서" panose="02030600000101010101" pitchFamily="18" charset="-127"/>
              </a:rPr>
              <a:t>2</a:t>
            </a:r>
            <a:r>
              <a:rPr lang="ko-KR" altLang="en-US" sz="2600" dirty="0">
                <a:latin typeface="HY궁서" panose="02030600000101010101" pitchFamily="18" charset="-127"/>
                <a:ea typeface="HY궁서" panose="02030600000101010101" pitchFamily="18" charset="-127"/>
              </a:rPr>
              <a:t>월</a:t>
            </a:r>
            <a:r>
              <a:rPr lang="en-US" altLang="zh-CN" sz="2600" dirty="0" smtClean="0">
                <a:latin typeface="HY궁서" panose="02030600000101010101" pitchFamily="18" charset="-127"/>
                <a:ea typeface="HY궁서" panose="02030600000101010101" pitchFamily="18" charset="-127"/>
              </a:rPr>
              <a:t>1</a:t>
            </a:r>
            <a:r>
              <a:rPr lang="ko-KR" altLang="en-US" sz="2600" dirty="0" smtClean="0">
                <a:latin typeface="HY궁서" panose="02030600000101010101" pitchFamily="18" charset="-127"/>
                <a:ea typeface="HY궁서" panose="02030600000101010101" pitchFamily="18" charset="-127"/>
              </a:rPr>
              <a:t>일 실시</a:t>
            </a:r>
            <a:endParaRPr lang="en-US" altLang="ko-KR" sz="2600" dirty="0" smtClean="0">
              <a:latin typeface="HY궁서" panose="02030600000101010101" pitchFamily="18" charset="-127"/>
              <a:ea typeface="HY궁서" panose="02030600000101010101" pitchFamily="18" charset="-127"/>
            </a:endParaRPr>
          </a:p>
          <a:p>
            <a:pPr>
              <a:lnSpc>
                <a:spcPct val="150000"/>
              </a:lnSpc>
              <a:buNone/>
            </a:pPr>
            <a:r>
              <a:rPr lang="en-US" altLang="zh-CN" sz="2600" dirty="0" smtClean="0">
                <a:latin typeface="HY궁서" panose="02030600000101010101" pitchFamily="18" charset="-127"/>
                <a:ea typeface="HY궁서" panose="02030600000101010101" pitchFamily="18" charset="-127"/>
              </a:rPr>
              <a:t>2. </a:t>
            </a:r>
            <a:r>
              <a:rPr lang="ko-KR" altLang="en-US" sz="2600" dirty="0" err="1" smtClean="0">
                <a:latin typeface="HY궁서" panose="02030600000101010101" pitchFamily="18" charset="-127"/>
                <a:ea typeface="HY궁서" panose="02030600000101010101" pitchFamily="18" charset="-127"/>
              </a:rPr>
              <a:t>국가질량감독검험검역총국</a:t>
            </a:r>
            <a:r>
              <a:rPr lang="en-US" altLang="zh-CN" sz="2600" dirty="0" smtClean="0">
                <a:latin typeface="HY궁서" panose="02030600000101010101" pitchFamily="18" charset="-127"/>
                <a:ea typeface="HY궁서" panose="02030600000101010101" pitchFamily="18" charset="-127"/>
              </a:rPr>
              <a:t>《《</a:t>
            </a:r>
            <a:r>
              <a:rPr lang="ko-KR" altLang="en-US" sz="2600" dirty="0" err="1" smtClean="0">
                <a:latin typeface="HY궁서" panose="02030600000101010101" pitchFamily="18" charset="-127"/>
                <a:ea typeface="HY궁서" panose="02030600000101010101" pitchFamily="18" charset="-127"/>
              </a:rPr>
              <a:t>수출입화장품검험검역감독관리방법</a:t>
            </a:r>
            <a:r>
              <a:rPr lang="en-US" altLang="zh-CN" sz="2600" dirty="0" smtClean="0">
                <a:latin typeface="HY궁서" panose="02030600000101010101" pitchFamily="18" charset="-127"/>
                <a:ea typeface="HY궁서" panose="02030600000101010101" pitchFamily="18" charset="-127"/>
              </a:rPr>
              <a:t>》</a:t>
            </a:r>
            <a:r>
              <a:rPr lang="ko-KR" altLang="en-US" sz="2600" dirty="0" smtClean="0">
                <a:latin typeface="HY궁서" panose="02030600000101010101" pitchFamily="18" charset="-127"/>
                <a:ea typeface="HY궁서" panose="02030600000101010101" pitchFamily="18" charset="-127"/>
              </a:rPr>
              <a:t>관련 사항 실시에 대한 공고</a:t>
            </a:r>
            <a:r>
              <a:rPr lang="en-US" altLang="zh-CN" sz="2600" dirty="0" smtClean="0">
                <a:latin typeface="HY궁서" panose="02030600000101010101" pitchFamily="18" charset="-127"/>
                <a:ea typeface="HY궁서" panose="02030600000101010101" pitchFamily="18" charset="-127"/>
              </a:rPr>
              <a:t>》</a:t>
            </a:r>
            <a:r>
              <a:rPr lang="zh-CN" altLang="en-US" sz="2600" dirty="0" smtClean="0">
                <a:latin typeface="HY궁서" panose="02030600000101010101" pitchFamily="18" charset="-127"/>
              </a:rPr>
              <a:t>（</a:t>
            </a:r>
            <a:r>
              <a:rPr lang="en-US" altLang="zh-CN" sz="2600" dirty="0" smtClean="0">
                <a:latin typeface="HY궁서" panose="02030600000101010101" pitchFamily="18" charset="-127"/>
                <a:ea typeface="HY궁서" panose="02030600000101010101" pitchFamily="18" charset="-127"/>
              </a:rPr>
              <a:t>2012</a:t>
            </a:r>
            <a:r>
              <a:rPr lang="ko-KR" altLang="en-US" sz="2600" dirty="0" smtClean="0">
                <a:latin typeface="HY궁서" panose="02030600000101010101" pitchFamily="18" charset="-127"/>
                <a:ea typeface="HY궁서" panose="02030600000101010101" pitchFamily="18" charset="-127"/>
              </a:rPr>
              <a:t>년제</a:t>
            </a:r>
            <a:r>
              <a:rPr lang="en-US" altLang="zh-CN" sz="2600" dirty="0" smtClean="0">
                <a:latin typeface="HY궁서" panose="02030600000101010101" pitchFamily="18" charset="-127"/>
                <a:ea typeface="HY궁서" panose="02030600000101010101" pitchFamily="18" charset="-127"/>
              </a:rPr>
              <a:t>110</a:t>
            </a:r>
            <a:r>
              <a:rPr lang="ko-KR" altLang="en-US" sz="2600" dirty="0" err="1" smtClean="0">
                <a:latin typeface="HY궁서" panose="02030600000101010101" pitchFamily="18" charset="-127"/>
                <a:ea typeface="HY궁서" panose="02030600000101010101" pitchFamily="18" charset="-127"/>
              </a:rPr>
              <a:t>호공고</a:t>
            </a:r>
            <a:r>
              <a:rPr lang="zh-CN" altLang="en-US" sz="2600" dirty="0" smtClean="0">
                <a:latin typeface="HY궁서" panose="02030600000101010101" pitchFamily="18" charset="-127"/>
              </a:rPr>
              <a:t>），</a:t>
            </a:r>
            <a:r>
              <a:rPr lang="en-US" altLang="zh-CN" sz="2600" dirty="0" smtClean="0">
                <a:latin typeface="HY궁서" panose="02030600000101010101" pitchFamily="18" charset="-127"/>
                <a:ea typeface="HY궁서" panose="02030600000101010101" pitchFamily="18" charset="-127"/>
              </a:rPr>
              <a:t>2012</a:t>
            </a:r>
            <a:r>
              <a:rPr lang="ko-KR" altLang="en-US" sz="2600" dirty="0" smtClean="0">
                <a:latin typeface="HY궁서" panose="02030600000101010101" pitchFamily="18" charset="-127"/>
                <a:ea typeface="HY궁서" panose="02030600000101010101" pitchFamily="18" charset="-127"/>
              </a:rPr>
              <a:t>년</a:t>
            </a:r>
            <a:r>
              <a:rPr lang="en-US" altLang="zh-CN" sz="2600" dirty="0" smtClean="0">
                <a:latin typeface="HY궁서" panose="02030600000101010101" pitchFamily="18" charset="-127"/>
                <a:ea typeface="HY궁서" panose="02030600000101010101" pitchFamily="18" charset="-127"/>
              </a:rPr>
              <a:t>7</a:t>
            </a:r>
            <a:r>
              <a:rPr lang="ko-KR" altLang="en-US" sz="2600" dirty="0">
                <a:latin typeface="HY궁서" panose="02030600000101010101" pitchFamily="18" charset="-127"/>
                <a:ea typeface="HY궁서" panose="02030600000101010101" pitchFamily="18" charset="-127"/>
              </a:rPr>
              <a:t>월</a:t>
            </a:r>
            <a:r>
              <a:rPr lang="en-US" altLang="zh-CN" sz="2600" dirty="0" smtClean="0">
                <a:latin typeface="HY궁서" panose="02030600000101010101" pitchFamily="18" charset="-127"/>
                <a:ea typeface="HY궁서" panose="02030600000101010101" pitchFamily="18" charset="-127"/>
              </a:rPr>
              <a:t>30</a:t>
            </a:r>
            <a:r>
              <a:rPr lang="ko-KR" altLang="en-US" sz="2600" dirty="0" smtClean="0">
                <a:latin typeface="HY궁서" panose="02030600000101010101" pitchFamily="18" charset="-127"/>
                <a:ea typeface="HY궁서" panose="02030600000101010101" pitchFamily="18" charset="-127"/>
              </a:rPr>
              <a:t>일 발표 및 실시</a:t>
            </a:r>
            <a:endParaRPr lang="en-US" altLang="zh-CN" sz="2600" dirty="0" smtClean="0">
              <a:latin typeface="HY궁서" panose="02030600000101010101" pitchFamily="18" charset="-127"/>
              <a:ea typeface="HY궁서" panose="02030600000101010101" pitchFamily="18" charset="-127"/>
            </a:endParaRPr>
          </a:p>
          <a:p>
            <a:pPr>
              <a:lnSpc>
                <a:spcPct val="150000"/>
              </a:lnSpc>
              <a:buNone/>
            </a:pPr>
            <a:r>
              <a:rPr lang="en-US" altLang="zh-CN" sz="2600" dirty="0" smtClean="0">
                <a:latin typeface="HY궁서" panose="02030600000101010101" pitchFamily="18" charset="-127"/>
                <a:ea typeface="HY궁서" panose="02030600000101010101" pitchFamily="18" charset="-127"/>
              </a:rPr>
              <a:t>3. </a:t>
            </a:r>
            <a:r>
              <a:rPr lang="ko-KR" altLang="en-US" sz="2600" dirty="0" smtClean="0">
                <a:latin typeface="HY궁서" panose="02030600000101010101" pitchFamily="18" charset="-127"/>
                <a:ea typeface="HY궁서" panose="02030600000101010101" pitchFamily="18" charset="-127"/>
              </a:rPr>
              <a:t>중화인민공화국 해관 수출입세칙</a:t>
            </a:r>
            <a:r>
              <a:rPr lang="en-US" altLang="zh-CN" sz="2600" dirty="0" smtClean="0">
                <a:latin typeface="HY궁서" panose="02030600000101010101" pitchFamily="18" charset="-127"/>
                <a:ea typeface="HY궁서" panose="02030600000101010101" pitchFamily="18" charset="-127"/>
              </a:rPr>
              <a:t>(2014</a:t>
            </a:r>
            <a:r>
              <a:rPr lang="ko-KR" altLang="en-US" sz="2600" dirty="0" smtClean="0">
                <a:latin typeface="HY궁서" panose="02030600000101010101" pitchFamily="18" charset="-127"/>
                <a:ea typeface="HY궁서" panose="02030600000101010101" pitchFamily="18" charset="-127"/>
              </a:rPr>
              <a:t>년</a:t>
            </a:r>
            <a:r>
              <a:rPr lang="en-US" altLang="zh-CN" sz="2600" dirty="0" smtClean="0">
                <a:latin typeface="HY궁서" panose="02030600000101010101" pitchFamily="18" charset="-127"/>
                <a:ea typeface="HY궁서" panose="02030600000101010101" pitchFamily="18" charset="-127"/>
              </a:rPr>
              <a:t>)</a:t>
            </a:r>
            <a:endParaRPr lang="zh-CN" altLang="en-US" sz="2600" dirty="0" smtClean="0">
              <a:latin typeface="HY궁서" panose="02030600000101010101" pitchFamily="18" charset="-127"/>
            </a:endParaRPr>
          </a:p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23016-1EEA-4988-9949-CE513AFD292A}" type="slidenum">
              <a:rPr lang="zh-CN" altLang="en-US" smtClean="0"/>
              <a:pPr/>
              <a:t>17</a:t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28596" y="857232"/>
            <a:ext cx="8229600" cy="1066800"/>
          </a:xfrm>
        </p:spPr>
        <p:txBody>
          <a:bodyPr>
            <a:normAutofit/>
          </a:bodyPr>
          <a:lstStyle/>
          <a:p>
            <a:r>
              <a:rPr lang="ko-KR" altLang="en-US" dirty="0" smtClean="0">
                <a:latin typeface="HY궁서B" panose="02030600000101010101" pitchFamily="18" charset="-127"/>
                <a:ea typeface="HY궁서B" panose="02030600000101010101" pitchFamily="18" charset="-127"/>
              </a:rPr>
              <a:t>수입 전 필요 절차</a:t>
            </a:r>
            <a:endParaRPr lang="zh-CN" altLang="en-US" dirty="0">
              <a:latin typeface="HY궁서B" panose="02030600000101010101" pitchFamily="18" charset="-127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2143116"/>
            <a:ext cx="8579296" cy="4325112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US" altLang="zh-CN" dirty="0" smtClean="0"/>
              <a:t>1</a:t>
            </a:r>
            <a:r>
              <a:rPr lang="en-US" altLang="zh-CN" dirty="0" smtClean="0">
                <a:latin typeface="HY궁서" panose="02030600000101010101" pitchFamily="18" charset="-127"/>
                <a:ea typeface="HY궁서" panose="02030600000101010101" pitchFamily="18" charset="-127"/>
              </a:rPr>
              <a:t>. </a:t>
            </a:r>
            <a:r>
              <a:rPr lang="ko-KR" altLang="en-US" dirty="0" smtClean="0">
                <a:latin typeface="HY궁서" panose="02030600000101010101" pitchFamily="18" charset="-127"/>
                <a:ea typeface="HY궁서" panose="02030600000101010101" pitchFamily="18" charset="-127"/>
              </a:rPr>
              <a:t>경영단위자질</a:t>
            </a:r>
            <a:r>
              <a:rPr lang="zh-CN" altLang="en-US" dirty="0" smtClean="0">
                <a:latin typeface="HY궁서" panose="02030600000101010101" pitchFamily="18" charset="-127"/>
              </a:rPr>
              <a:t>：</a:t>
            </a:r>
            <a:r>
              <a:rPr lang="ko-KR" altLang="en-US" dirty="0" smtClean="0">
                <a:latin typeface="HY궁서" panose="02030600000101010101" pitchFamily="18" charset="-127"/>
                <a:ea typeface="HY궁서" panose="02030600000101010101" pitchFamily="18" charset="-127"/>
              </a:rPr>
              <a:t>사업자등록증에 </a:t>
            </a:r>
            <a:r>
              <a:rPr lang="ko-KR" altLang="en-US" dirty="0" smtClean="0">
                <a:latin typeface="HY궁서" panose="02030600000101010101" pitchFamily="18" charset="-127"/>
                <a:ea typeface="HY궁서" panose="02030600000101010101" pitchFamily="18" charset="-127"/>
              </a:rPr>
              <a:t>반드시 화장품 또는 </a:t>
            </a:r>
            <a:endParaRPr lang="en-US" altLang="ko-KR" dirty="0" smtClean="0">
              <a:latin typeface="HY궁서" panose="02030600000101010101" pitchFamily="18" charset="-127"/>
              <a:ea typeface="HY궁서" panose="02030600000101010101" pitchFamily="18" charset="-127"/>
            </a:endParaRPr>
          </a:p>
          <a:p>
            <a:pPr>
              <a:buNone/>
            </a:pPr>
            <a:r>
              <a:rPr lang="ko-KR" altLang="en-US" dirty="0" smtClean="0">
                <a:latin typeface="HY궁서" panose="02030600000101010101" pitchFamily="18" charset="-127"/>
                <a:ea typeface="HY궁서" panose="02030600000101010101" pitchFamily="18" charset="-127"/>
              </a:rPr>
              <a:t>미용미발 등 경영범위를 포함해야 함</a:t>
            </a:r>
            <a:endParaRPr lang="en-US" altLang="ko-KR" dirty="0" smtClean="0">
              <a:latin typeface="HY궁서" panose="02030600000101010101" pitchFamily="18" charset="-127"/>
              <a:ea typeface="HY궁서" panose="02030600000101010101" pitchFamily="18" charset="-127"/>
            </a:endParaRPr>
          </a:p>
          <a:p>
            <a:pPr>
              <a:buNone/>
            </a:pPr>
            <a:endParaRPr lang="en-US" altLang="zh-CN" sz="2400" dirty="0" smtClean="0">
              <a:latin typeface="HY궁서" panose="02030600000101010101" pitchFamily="18" charset="-127"/>
              <a:ea typeface="HY궁서" panose="02030600000101010101" pitchFamily="18" charset="-127"/>
            </a:endParaRPr>
          </a:p>
          <a:p>
            <a:pPr>
              <a:buNone/>
            </a:pPr>
            <a:r>
              <a:rPr lang="en-US" altLang="zh-CN" dirty="0" smtClean="0">
                <a:latin typeface="HY궁서" panose="02030600000101010101" pitchFamily="18" charset="-127"/>
                <a:ea typeface="HY궁서" panose="02030600000101010101" pitchFamily="18" charset="-127"/>
              </a:rPr>
              <a:t>2. </a:t>
            </a:r>
            <a:r>
              <a:rPr lang="ko-KR" altLang="en-US" dirty="0" smtClean="0">
                <a:latin typeface="HY궁서" panose="02030600000101010101" pitchFamily="18" charset="-127"/>
                <a:ea typeface="HY궁서" panose="02030600000101010101" pitchFamily="18" charset="-127"/>
              </a:rPr>
              <a:t>수입업무 전개 전</a:t>
            </a:r>
            <a:r>
              <a:rPr lang="en-US" altLang="ko-KR" dirty="0" smtClean="0">
                <a:latin typeface="HY궁서" panose="02030600000101010101" pitchFamily="18" charset="-127"/>
                <a:ea typeface="HY궁서" panose="02030600000101010101" pitchFamily="18" charset="-127"/>
              </a:rPr>
              <a:t>, </a:t>
            </a:r>
            <a:r>
              <a:rPr lang="ko-KR" altLang="en-US" dirty="0" smtClean="0">
                <a:latin typeface="HY궁서" panose="02030600000101010101" pitchFamily="18" charset="-127"/>
                <a:ea typeface="HY궁서" panose="02030600000101010101" pitchFamily="18" charset="-127"/>
              </a:rPr>
              <a:t>수입화장품경영단위는 반드시 </a:t>
            </a:r>
            <a:r>
              <a:rPr lang="ko-KR" altLang="en-US" dirty="0" err="1" smtClean="0">
                <a:latin typeface="HY궁서" panose="02030600000101010101" pitchFamily="18" charset="-127"/>
                <a:ea typeface="HY궁서" panose="02030600000101010101" pitchFamily="18" charset="-127"/>
              </a:rPr>
              <a:t>성급수출입검험검역부문에</a:t>
            </a:r>
            <a:r>
              <a:rPr lang="ko-KR" altLang="en-US" dirty="0" smtClean="0">
                <a:latin typeface="HY궁서" panose="02030600000101010101" pitchFamily="18" charset="-127"/>
                <a:ea typeface="HY궁서" panose="02030600000101010101" pitchFamily="18" charset="-127"/>
              </a:rPr>
              <a:t> </a:t>
            </a:r>
            <a:r>
              <a:rPr lang="en-US" altLang="ko-KR" dirty="0" smtClean="0">
                <a:latin typeface="HY궁서" panose="02030600000101010101" pitchFamily="18" charset="-127"/>
                <a:ea typeface="HY궁서" panose="02030600000101010101" pitchFamily="18" charset="-127"/>
              </a:rPr>
              <a:t>“</a:t>
            </a:r>
            <a:r>
              <a:rPr lang="ko-KR" altLang="en-US" dirty="0" smtClean="0">
                <a:latin typeface="HY궁서" panose="02030600000101010101" pitchFamily="18" charset="-127"/>
                <a:ea typeface="HY궁서" panose="02030600000101010101" pitchFamily="18" charset="-127"/>
              </a:rPr>
              <a:t>수입화장품수취인등록</a:t>
            </a:r>
            <a:r>
              <a:rPr lang="en-US" altLang="ko-KR" dirty="0" smtClean="0">
                <a:latin typeface="HY궁서" panose="02030600000101010101" pitchFamily="18" charset="-127"/>
                <a:ea typeface="HY궁서" panose="02030600000101010101" pitchFamily="18" charset="-127"/>
              </a:rPr>
              <a:t>” </a:t>
            </a:r>
            <a:r>
              <a:rPr lang="ko-KR" altLang="en-US" dirty="0" smtClean="0">
                <a:latin typeface="HY궁서" panose="02030600000101010101" pitchFamily="18" charset="-127"/>
                <a:ea typeface="HY궁서" panose="02030600000101010101" pitchFamily="18" charset="-127"/>
              </a:rPr>
              <a:t>신청을 해야 하고 등록번호를 받은 후에야 수입 </a:t>
            </a:r>
            <a:r>
              <a:rPr lang="ko-KR" altLang="en-US" dirty="0" err="1" smtClean="0">
                <a:latin typeface="HY궁서" panose="02030600000101010101" pitchFamily="18" charset="-127"/>
                <a:ea typeface="HY궁서" panose="02030600000101010101" pitchFamily="18" charset="-127"/>
              </a:rPr>
              <a:t>검험절차를</a:t>
            </a:r>
            <a:r>
              <a:rPr lang="ko-KR" altLang="en-US" dirty="0" smtClean="0">
                <a:latin typeface="HY궁서" panose="02030600000101010101" pitchFamily="18" charset="-127"/>
                <a:ea typeface="HY궁서" panose="02030600000101010101" pitchFamily="18" charset="-127"/>
              </a:rPr>
              <a:t> 처리할 수 있음</a:t>
            </a:r>
            <a:r>
              <a:rPr lang="en-US" altLang="ko-KR" dirty="0" smtClean="0">
                <a:latin typeface="HY궁서" panose="02030600000101010101" pitchFamily="18" charset="-127"/>
                <a:ea typeface="HY궁서" panose="02030600000101010101" pitchFamily="18" charset="-127"/>
              </a:rPr>
              <a:t>. </a:t>
            </a:r>
            <a:r>
              <a:rPr lang="ko-KR" altLang="en-US" dirty="0" smtClean="0">
                <a:latin typeface="HY궁서" panose="02030600000101010101" pitchFamily="18" charset="-127"/>
                <a:ea typeface="HY궁서" panose="02030600000101010101" pitchFamily="18" charset="-127"/>
              </a:rPr>
              <a:t>각 성국의 요구가 다름에 따라</a:t>
            </a:r>
            <a:r>
              <a:rPr lang="en-US" altLang="ko-KR" dirty="0" smtClean="0">
                <a:latin typeface="HY궁서" panose="02030600000101010101" pitchFamily="18" charset="-127"/>
                <a:ea typeface="HY궁서" panose="02030600000101010101" pitchFamily="18" charset="-127"/>
              </a:rPr>
              <a:t>, </a:t>
            </a:r>
            <a:r>
              <a:rPr lang="ko-KR" altLang="en-US" dirty="0" smtClean="0">
                <a:latin typeface="HY궁서" panose="02030600000101010101" pitchFamily="18" charset="-127"/>
                <a:ea typeface="HY궁서" panose="02030600000101010101" pitchFamily="18" charset="-127"/>
              </a:rPr>
              <a:t>기업은 종이와</a:t>
            </a:r>
            <a:r>
              <a:rPr lang="en-US" altLang="ko-KR" dirty="0" smtClean="0">
                <a:latin typeface="HY궁서" panose="02030600000101010101" pitchFamily="18" charset="-127"/>
                <a:ea typeface="HY궁서" panose="02030600000101010101" pitchFamily="18" charset="-127"/>
              </a:rPr>
              <a:t>(</a:t>
            </a:r>
            <a:r>
              <a:rPr lang="ko-KR" altLang="en-US" dirty="0" smtClean="0">
                <a:latin typeface="HY궁서" panose="02030600000101010101" pitchFamily="18" charset="-127"/>
                <a:ea typeface="HY궁서" panose="02030600000101010101" pitchFamily="18" charset="-127"/>
              </a:rPr>
              <a:t>또는</a:t>
            </a:r>
            <a:r>
              <a:rPr lang="en-US" altLang="ko-KR" dirty="0" smtClean="0">
                <a:latin typeface="HY궁서" panose="02030600000101010101" pitchFamily="18" charset="-127"/>
                <a:ea typeface="HY궁서" panose="02030600000101010101" pitchFamily="18" charset="-127"/>
              </a:rPr>
              <a:t>) </a:t>
            </a:r>
            <a:r>
              <a:rPr lang="ko-KR" altLang="en-US" dirty="0" smtClean="0">
                <a:latin typeface="HY궁서" panose="02030600000101010101" pitchFamily="18" charset="-127"/>
                <a:ea typeface="HY궁서" panose="02030600000101010101" pitchFamily="18" charset="-127"/>
              </a:rPr>
              <a:t>전자 </a:t>
            </a:r>
            <a:r>
              <a:rPr lang="ko-KR" altLang="en-US" dirty="0" err="1" smtClean="0">
                <a:latin typeface="HY궁서" panose="02030600000101010101" pitchFamily="18" charset="-127"/>
                <a:ea typeface="HY궁서" panose="02030600000101010101" pitchFamily="18" charset="-127"/>
              </a:rPr>
              <a:t>등록신청표</a:t>
            </a:r>
            <a:r>
              <a:rPr lang="ko-KR" altLang="en-US" dirty="0" smtClean="0">
                <a:latin typeface="HY궁서" panose="02030600000101010101" pitchFamily="18" charset="-127"/>
                <a:ea typeface="HY궁서" panose="02030600000101010101" pitchFamily="18" charset="-127"/>
              </a:rPr>
              <a:t> 및 등록신청자료를 제출하고 성국의 심사를 거친 후</a:t>
            </a:r>
            <a:r>
              <a:rPr lang="en-US" altLang="ko-KR" dirty="0" smtClean="0">
                <a:latin typeface="HY궁서" panose="02030600000101010101" pitchFamily="18" charset="-127"/>
                <a:ea typeface="HY궁서" panose="02030600000101010101" pitchFamily="18" charset="-127"/>
              </a:rPr>
              <a:t>, </a:t>
            </a:r>
            <a:r>
              <a:rPr lang="ko-KR" altLang="en-US" dirty="0" err="1" smtClean="0">
                <a:latin typeface="HY궁서" panose="02030600000101010101" pitchFamily="18" charset="-127"/>
                <a:ea typeface="HY궁서" panose="02030600000101010101" pitchFamily="18" charset="-127"/>
              </a:rPr>
              <a:t>필요시</a:t>
            </a:r>
            <a:r>
              <a:rPr lang="ko-KR" altLang="en-US" dirty="0" smtClean="0">
                <a:latin typeface="HY궁서" panose="02030600000101010101" pitchFamily="18" charset="-127"/>
                <a:ea typeface="HY궁서" panose="02030600000101010101" pitchFamily="18" charset="-127"/>
              </a:rPr>
              <a:t> 현장 심사를 거쳐 </a:t>
            </a:r>
            <a:r>
              <a:rPr lang="en-US" altLang="ko-KR" dirty="0" smtClean="0">
                <a:latin typeface="HY궁서" panose="02030600000101010101" pitchFamily="18" charset="-127"/>
                <a:ea typeface="HY궁서" panose="02030600000101010101" pitchFamily="18" charset="-127"/>
              </a:rPr>
              <a:t>10-20 </a:t>
            </a:r>
            <a:r>
              <a:rPr lang="ko-KR" altLang="en-US" dirty="0" smtClean="0">
                <a:latin typeface="HY궁서" panose="02030600000101010101" pitchFamily="18" charset="-127"/>
                <a:ea typeface="HY궁서" panose="02030600000101010101" pitchFamily="18" charset="-127"/>
              </a:rPr>
              <a:t>업무일 후 등록번호를 받으며</a:t>
            </a:r>
            <a:r>
              <a:rPr lang="en-US" altLang="ko-KR" dirty="0" smtClean="0">
                <a:latin typeface="HY궁서" panose="02030600000101010101" pitchFamily="18" charset="-127"/>
                <a:ea typeface="HY궁서" panose="02030600000101010101" pitchFamily="18" charset="-127"/>
              </a:rPr>
              <a:t>, </a:t>
            </a:r>
            <a:r>
              <a:rPr lang="ko-KR" altLang="en-US" dirty="0" smtClean="0">
                <a:latin typeface="HY궁서" panose="02030600000101010101" pitchFamily="18" charset="-127"/>
                <a:ea typeface="HY궁서" panose="02030600000101010101" pitchFamily="18" charset="-127"/>
              </a:rPr>
              <a:t>등록 유효기한은 </a:t>
            </a:r>
            <a:r>
              <a:rPr lang="en-US" altLang="ko-KR" dirty="0" smtClean="0">
                <a:latin typeface="HY궁서" panose="02030600000101010101" pitchFamily="18" charset="-127"/>
                <a:ea typeface="HY궁서" panose="02030600000101010101" pitchFamily="18" charset="-127"/>
              </a:rPr>
              <a:t>2</a:t>
            </a:r>
            <a:r>
              <a:rPr lang="ko-KR" altLang="en-US" dirty="0" smtClean="0">
                <a:latin typeface="HY궁서" panose="02030600000101010101" pitchFamily="18" charset="-127"/>
                <a:ea typeface="HY궁서" panose="02030600000101010101" pitchFamily="18" charset="-127"/>
              </a:rPr>
              <a:t>년</a:t>
            </a:r>
            <a:r>
              <a:rPr lang="en-US" altLang="ko-KR" dirty="0" smtClean="0">
                <a:latin typeface="HY궁서" panose="02030600000101010101" pitchFamily="18" charset="-127"/>
                <a:ea typeface="HY궁서" panose="02030600000101010101" pitchFamily="18" charset="-127"/>
              </a:rPr>
              <a:t>, </a:t>
            </a:r>
            <a:r>
              <a:rPr lang="ko-KR" altLang="en-US" dirty="0" smtClean="0">
                <a:latin typeface="HY궁서" panose="02030600000101010101" pitchFamily="18" charset="-127"/>
                <a:ea typeface="HY궁서" panose="02030600000101010101" pitchFamily="18" charset="-127"/>
              </a:rPr>
              <a:t>매년 검사를 받아야 함</a:t>
            </a:r>
            <a:endParaRPr lang="en-US" altLang="ko-KR" dirty="0" smtClean="0">
              <a:latin typeface="HY궁서" panose="02030600000101010101" pitchFamily="18" charset="-127"/>
              <a:ea typeface="HY궁서" panose="02030600000101010101" pitchFamily="18" charset="-127"/>
            </a:endParaRPr>
          </a:p>
          <a:p>
            <a:pPr>
              <a:buNone/>
            </a:pPr>
            <a:r>
              <a:rPr lang="en-US" altLang="ko-KR" dirty="0" smtClean="0">
                <a:latin typeface="HY궁서" panose="02030600000101010101" pitchFamily="18" charset="-127"/>
                <a:ea typeface="HY궁서" panose="02030600000101010101" pitchFamily="18" charset="-127"/>
              </a:rPr>
              <a:t> </a:t>
            </a:r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23016-1EEA-4988-9949-CE513AFD292A}" type="slidenum">
              <a:rPr lang="zh-CN" altLang="en-US" smtClean="0"/>
              <a:pPr/>
              <a:t>18</a:t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14282" y="357166"/>
            <a:ext cx="8229600" cy="714380"/>
          </a:xfrm>
        </p:spPr>
        <p:txBody>
          <a:bodyPr>
            <a:normAutofit/>
          </a:bodyPr>
          <a:lstStyle/>
          <a:p>
            <a:r>
              <a:rPr lang="ko-KR" altLang="en-US" dirty="0" smtClean="0">
                <a:latin typeface="HY궁서B" panose="02030600000101010101" pitchFamily="18" charset="-127"/>
                <a:ea typeface="HY궁서B" panose="02030600000101010101" pitchFamily="18" charset="-127"/>
              </a:rPr>
              <a:t>수입 전 필요 절차</a:t>
            </a:r>
            <a:endParaRPr lang="zh-CN" altLang="en-US" dirty="0">
              <a:latin typeface="HY궁서B" panose="02030600000101010101" pitchFamily="18" charset="-127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285860"/>
            <a:ext cx="8229600" cy="1000132"/>
          </a:xfrm>
        </p:spPr>
        <p:txBody>
          <a:bodyPr>
            <a:normAutofit/>
          </a:bodyPr>
          <a:lstStyle/>
          <a:p>
            <a:r>
              <a:rPr lang="ko-KR" altLang="en-US" sz="1600" dirty="0" smtClean="0">
                <a:latin typeface="HY궁서B" panose="02030600000101010101" pitchFamily="18" charset="-127"/>
                <a:ea typeface="HY궁서B" panose="02030600000101010101" pitchFamily="18" charset="-127"/>
              </a:rPr>
              <a:t>아래 화장품은 </a:t>
            </a:r>
            <a:r>
              <a:rPr lang="en-US" altLang="ko-KR" sz="1600" dirty="0" smtClean="0">
                <a:latin typeface="HY궁서B" panose="02030600000101010101" pitchFamily="18" charset="-127"/>
                <a:ea typeface="HY궁서B" panose="02030600000101010101" pitchFamily="18" charset="-127"/>
              </a:rPr>
              <a:t>“</a:t>
            </a:r>
            <a:r>
              <a:rPr lang="ko-KR" altLang="en-US" sz="1600" dirty="0" err="1" smtClean="0">
                <a:latin typeface="HY궁서B" panose="02030600000101010101" pitchFamily="18" charset="-127"/>
                <a:ea typeface="HY궁서B" panose="02030600000101010101" pitchFamily="18" charset="-127"/>
              </a:rPr>
              <a:t>법정검험</a:t>
            </a:r>
            <a:r>
              <a:rPr lang="en-US" altLang="ko-KR" sz="1600" dirty="0" smtClean="0">
                <a:latin typeface="HY궁서B" panose="02030600000101010101" pitchFamily="18" charset="-127"/>
                <a:ea typeface="HY궁서B" panose="02030600000101010101" pitchFamily="18" charset="-127"/>
              </a:rPr>
              <a:t>” </a:t>
            </a:r>
            <a:r>
              <a:rPr lang="ko-KR" altLang="en-US" sz="1600" dirty="0" smtClean="0">
                <a:latin typeface="HY궁서B" panose="02030600000101010101" pitchFamily="18" charset="-127"/>
                <a:ea typeface="HY궁서B" panose="02030600000101010101" pitchFamily="18" charset="-127"/>
              </a:rPr>
              <a:t>제품에 속하고</a:t>
            </a:r>
            <a:r>
              <a:rPr lang="en-US" altLang="ko-KR" sz="1600" dirty="0" smtClean="0">
                <a:latin typeface="HY궁서B" panose="02030600000101010101" pitchFamily="18" charset="-127"/>
                <a:ea typeface="HY궁서B" panose="02030600000101010101" pitchFamily="18" charset="-127"/>
              </a:rPr>
              <a:t>, </a:t>
            </a:r>
            <a:r>
              <a:rPr lang="ko-KR" altLang="en-US" sz="1600" dirty="0" smtClean="0">
                <a:latin typeface="HY궁서B" panose="02030600000101010101" pitchFamily="18" charset="-127"/>
                <a:ea typeface="HY궁서B" panose="02030600000101010101" pitchFamily="18" charset="-127"/>
              </a:rPr>
              <a:t>현행규정에 근거하여 마지막 </a:t>
            </a:r>
            <a:r>
              <a:rPr lang="en-US" altLang="ko-KR" sz="1600" dirty="0" smtClean="0">
                <a:latin typeface="HY궁서B" panose="02030600000101010101" pitchFamily="18" charset="-127"/>
                <a:ea typeface="HY궁서B" panose="02030600000101010101" pitchFamily="18" charset="-127"/>
              </a:rPr>
              <a:t>3</a:t>
            </a:r>
            <a:r>
              <a:rPr lang="ko-KR" altLang="en-US" sz="1600" dirty="0" smtClean="0">
                <a:latin typeface="HY궁서B" panose="02030600000101010101" pitchFamily="18" charset="-127"/>
                <a:ea typeface="HY궁서B" panose="02030600000101010101" pitchFamily="18" charset="-127"/>
              </a:rPr>
              <a:t>종 외에는 </a:t>
            </a:r>
            <a:r>
              <a:rPr lang="ko-KR" altLang="en-US" sz="1600" dirty="0" smtClean="0">
                <a:latin typeface="HY궁서B" panose="02030600000101010101" pitchFamily="18" charset="-127"/>
                <a:ea typeface="HY궁서B" panose="02030600000101010101" pitchFamily="18" charset="-127"/>
              </a:rPr>
              <a:t>반드시 먼저 </a:t>
            </a:r>
            <a:r>
              <a:rPr lang="ko-KR" altLang="en-US" sz="1600" dirty="0" smtClean="0">
                <a:latin typeface="HY궁서B" panose="02030600000101010101" pitchFamily="18" charset="-127"/>
                <a:ea typeface="HY궁서B" panose="02030600000101010101" pitchFamily="18" charset="-127"/>
              </a:rPr>
              <a:t>수입화장품행정허가증 또는 등록증을 </a:t>
            </a:r>
            <a:r>
              <a:rPr lang="ko-KR" altLang="en-US" sz="1600" dirty="0" smtClean="0">
                <a:latin typeface="HY궁서B" panose="02030600000101010101" pitchFamily="18" charset="-127"/>
                <a:ea typeface="HY궁서B" panose="02030600000101010101" pitchFamily="18" charset="-127"/>
              </a:rPr>
              <a:t>받아야 </a:t>
            </a:r>
            <a:r>
              <a:rPr lang="ko-KR" altLang="en-US" sz="1600" dirty="0" smtClean="0">
                <a:latin typeface="HY궁서B" panose="02030600000101010101" pitchFamily="18" charset="-127"/>
                <a:ea typeface="HY궁서B" panose="02030600000101010101" pitchFamily="18" charset="-127"/>
              </a:rPr>
              <a:t>함</a:t>
            </a:r>
            <a:endParaRPr lang="zh-CN" altLang="en-US" sz="1600" dirty="0">
              <a:latin typeface="HY궁서B" panose="02030600000101010101" pitchFamily="18" charset="-127"/>
            </a:endParaRPr>
          </a:p>
        </p:txBody>
      </p:sp>
      <p:graphicFrame>
        <p:nvGraphicFramePr>
          <p:cNvPr id="4" name="表格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84739401"/>
              </p:ext>
            </p:extLst>
          </p:nvPr>
        </p:nvGraphicFramePr>
        <p:xfrm>
          <a:off x="928662" y="1857364"/>
          <a:ext cx="6180671" cy="4578833"/>
        </p:xfrm>
        <a:graphic>
          <a:graphicData uri="http://schemas.openxmlformats.org/drawingml/2006/table">
            <a:tbl>
              <a:tblPr/>
              <a:tblGrid>
                <a:gridCol w="1934002"/>
                <a:gridCol w="4246669"/>
              </a:tblGrid>
              <a:tr h="22792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o-KR" altLang="en-US" sz="1000" b="1" kern="0" dirty="0" smtClean="0">
                          <a:latin typeface="HY궁서" panose="02030600000101010101" pitchFamily="18" charset="-127"/>
                          <a:ea typeface="HY궁서" panose="02030600000101010101" pitchFamily="18" charset="-127"/>
                          <a:cs typeface="宋体"/>
                        </a:rPr>
                        <a:t>제품유형</a:t>
                      </a:r>
                      <a:endParaRPr lang="zh-CN" sz="1000" kern="100" dirty="0">
                        <a:latin typeface="HY궁서" panose="02030600000101010101" pitchFamily="18" charset="-127"/>
                        <a:ea typeface="宋体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CN" sz="1000" b="1" kern="0">
                          <a:latin typeface="Calibri"/>
                          <a:ea typeface="宋体"/>
                          <a:cs typeface="宋体"/>
                        </a:rPr>
                        <a:t>　</a:t>
                      </a:r>
                      <a:endParaRPr lang="zh-CN" sz="1000" kern="100">
                        <a:latin typeface="Calibri"/>
                        <a:ea typeface="宋体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</a:tr>
              <a:tr h="227921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ko-KR" altLang="en-US" sz="1000" b="1" kern="0" dirty="0" smtClean="0">
                          <a:latin typeface="HY궁서" panose="02030600000101010101" pitchFamily="18" charset="-127"/>
                          <a:ea typeface="HY궁서" panose="02030600000101010101" pitchFamily="18" charset="-127"/>
                          <a:cs typeface="宋体"/>
                        </a:rPr>
                        <a:t>향수 및 화장수</a:t>
                      </a:r>
                      <a:endParaRPr lang="zh-CN" sz="1000" kern="100" dirty="0">
                        <a:latin typeface="HY궁서" panose="02030600000101010101" pitchFamily="18" charset="-127"/>
                        <a:ea typeface="宋体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000" kern="0" dirty="0">
                          <a:latin typeface="Arial Unicode MS"/>
                          <a:ea typeface="宋体"/>
                          <a:cs typeface="Times New Roman"/>
                        </a:rPr>
                        <a:t>Perfume</a:t>
                      </a:r>
                      <a:endParaRPr lang="zh-CN" sz="1000" kern="100" dirty="0">
                        <a:latin typeface="Calibri"/>
                        <a:ea typeface="宋体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7921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ko-KR" altLang="en-US" sz="1000" b="1" kern="0" dirty="0" smtClean="0">
                          <a:latin typeface="HY궁서" panose="02030600000101010101" pitchFamily="18" charset="-127"/>
                          <a:ea typeface="HY궁서" panose="02030600000101010101" pitchFamily="18" charset="-127"/>
                          <a:cs typeface="宋体"/>
                        </a:rPr>
                        <a:t>입술용 화장품</a:t>
                      </a:r>
                      <a:endParaRPr lang="zh-CN" sz="1000" kern="100" dirty="0">
                        <a:latin typeface="HY궁서" panose="02030600000101010101" pitchFamily="18" charset="-127"/>
                        <a:ea typeface="宋体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000" kern="0">
                          <a:latin typeface="Arial Unicode MS"/>
                          <a:ea typeface="宋体"/>
                          <a:cs typeface="Times New Roman"/>
                        </a:rPr>
                        <a:t>lipstick, lip gloss</a:t>
                      </a:r>
                      <a:endParaRPr lang="zh-CN" sz="1000" kern="100">
                        <a:latin typeface="Calibri"/>
                        <a:ea typeface="宋体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7921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ko-KR" altLang="en-US" sz="1000" b="1" kern="0" dirty="0" err="1" smtClean="0">
                          <a:latin typeface="HY궁서" panose="02030600000101010101" pitchFamily="18" charset="-127"/>
                          <a:ea typeface="HY궁서" panose="02030600000101010101" pitchFamily="18" charset="-127"/>
                          <a:cs typeface="宋体"/>
                        </a:rPr>
                        <a:t>눈부위</a:t>
                      </a:r>
                      <a:r>
                        <a:rPr lang="ko-KR" altLang="en-US" sz="1000" b="1" kern="0" dirty="0" smtClean="0">
                          <a:latin typeface="HY궁서" panose="02030600000101010101" pitchFamily="18" charset="-127"/>
                          <a:ea typeface="HY궁서" panose="02030600000101010101" pitchFamily="18" charset="-127"/>
                          <a:cs typeface="宋体"/>
                        </a:rPr>
                        <a:t> </a:t>
                      </a:r>
                      <a:r>
                        <a:rPr lang="ko-KR" altLang="en-US" sz="1000" b="1" kern="0" dirty="0" smtClean="0">
                          <a:latin typeface="HY궁서" panose="02030600000101010101" pitchFamily="18" charset="-127"/>
                          <a:ea typeface="HY궁서" panose="02030600000101010101" pitchFamily="18" charset="-127"/>
                          <a:cs typeface="宋体"/>
                        </a:rPr>
                        <a:t>화장품</a:t>
                      </a:r>
                      <a:endParaRPr lang="zh-CN" sz="1000" kern="100" dirty="0">
                        <a:latin typeface="HY궁서" panose="02030600000101010101" pitchFamily="18" charset="-127"/>
                        <a:ea typeface="宋体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000" kern="0">
                          <a:latin typeface="Arial Unicode MS"/>
                          <a:ea typeface="宋体"/>
                          <a:cs typeface="Times New Roman"/>
                        </a:rPr>
                        <a:t>eye shadow, eye liner, mascara</a:t>
                      </a:r>
                      <a:endParaRPr lang="zh-CN" sz="1000" kern="100">
                        <a:latin typeface="Calibri"/>
                        <a:ea typeface="宋体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7921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ko-KR" altLang="en-US" sz="1000" b="1" kern="0" dirty="0" smtClean="0">
                          <a:latin typeface="HY궁서" panose="02030600000101010101" pitchFamily="18" charset="-127"/>
                          <a:ea typeface="HY궁서" panose="02030600000101010101" pitchFamily="18" charset="-127"/>
                          <a:cs typeface="宋体"/>
                        </a:rPr>
                        <a:t>손톱용 화장품</a:t>
                      </a:r>
                      <a:endParaRPr lang="zh-CN" sz="1000" kern="100" dirty="0">
                        <a:latin typeface="HY궁서" panose="02030600000101010101" pitchFamily="18" charset="-127"/>
                        <a:ea typeface="宋体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000" kern="0">
                          <a:latin typeface="Arial Unicode MS"/>
                          <a:ea typeface="宋体"/>
                          <a:cs typeface="Times New Roman"/>
                        </a:rPr>
                        <a:t>nail polish, nail polish remover</a:t>
                      </a:r>
                      <a:endParaRPr lang="zh-CN" sz="1000" kern="100">
                        <a:latin typeface="Calibri"/>
                        <a:ea typeface="宋体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7921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ko-KR" altLang="en-US" sz="1000" b="1" kern="100" dirty="0" smtClean="0">
                          <a:latin typeface="HY궁서" panose="02030600000101010101" pitchFamily="18" charset="-127"/>
                          <a:ea typeface="HY궁서" panose="02030600000101010101" pitchFamily="18" charset="-127"/>
                          <a:cs typeface="Times New Roman"/>
                        </a:rPr>
                        <a:t>분말 </a:t>
                      </a:r>
                      <a:r>
                        <a:rPr lang="ko-KR" altLang="en-US" sz="1000" b="1" kern="100" dirty="0" err="1" smtClean="0">
                          <a:latin typeface="HY궁서" panose="02030600000101010101" pitchFamily="18" charset="-127"/>
                          <a:ea typeface="HY궁서" panose="02030600000101010101" pitchFamily="18" charset="-127"/>
                          <a:cs typeface="Times New Roman"/>
                        </a:rPr>
                        <a:t>땀띠약</a:t>
                      </a:r>
                      <a:endParaRPr lang="zh-CN" sz="1000" b="1" kern="100" dirty="0">
                        <a:latin typeface="HY궁서" panose="02030600000101010101" pitchFamily="18" charset="-127"/>
                        <a:ea typeface="宋体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000" kern="0">
                          <a:latin typeface="Arial Unicode MS"/>
                          <a:ea typeface="宋体"/>
                          <a:cs typeface="Times New Roman"/>
                        </a:rPr>
                        <a:t>talcum powder, baby powder</a:t>
                      </a:r>
                      <a:endParaRPr lang="zh-CN" sz="1000" kern="100">
                        <a:latin typeface="Calibri"/>
                        <a:ea typeface="宋体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7921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ko-KR" altLang="en-US" sz="1000" b="1" kern="0" dirty="0" err="1" smtClean="0">
                          <a:latin typeface="HY궁서" panose="02030600000101010101" pitchFamily="18" charset="-127"/>
                          <a:ea typeface="HY궁서" panose="02030600000101010101" pitchFamily="18" charset="-127"/>
                          <a:cs typeface="宋体"/>
                        </a:rPr>
                        <a:t>파우더류</a:t>
                      </a:r>
                      <a:r>
                        <a:rPr lang="ko-KR" altLang="en-US" sz="1000" b="1" kern="0" dirty="0" smtClean="0">
                          <a:latin typeface="HY궁서" panose="02030600000101010101" pitchFamily="18" charset="-127"/>
                          <a:ea typeface="HY궁서" panose="02030600000101010101" pitchFamily="18" charset="-127"/>
                          <a:cs typeface="宋体"/>
                        </a:rPr>
                        <a:t> </a:t>
                      </a:r>
                      <a:r>
                        <a:rPr lang="ko-KR" altLang="en-US" sz="1000" b="1" kern="0" dirty="0" smtClean="0">
                          <a:latin typeface="HY궁서" panose="02030600000101010101" pitchFamily="18" charset="-127"/>
                          <a:ea typeface="HY궁서" panose="02030600000101010101" pitchFamily="18" charset="-127"/>
                          <a:cs typeface="宋体"/>
                        </a:rPr>
                        <a:t>화장품</a:t>
                      </a:r>
                      <a:endParaRPr lang="zh-CN" sz="1000" kern="100" dirty="0">
                        <a:latin typeface="HY궁서" panose="02030600000101010101" pitchFamily="18" charset="-127"/>
                        <a:ea typeface="宋体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000" kern="0">
                          <a:latin typeface="Arial Unicode MS"/>
                          <a:ea typeface="宋体"/>
                          <a:cs typeface="Times New Roman"/>
                        </a:rPr>
                        <a:t>face powder, blusher</a:t>
                      </a:r>
                      <a:endParaRPr lang="zh-CN" sz="1000" kern="100">
                        <a:latin typeface="Calibri"/>
                        <a:ea typeface="宋体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7921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ko-KR" altLang="en-US" sz="1000" b="1" kern="0" dirty="0" err="1" smtClean="0">
                          <a:latin typeface="HY궁서" panose="02030600000101010101" pitchFamily="18" charset="-127"/>
                          <a:ea typeface="HY궁서" panose="02030600000101010101" pitchFamily="18" charset="-127"/>
                          <a:cs typeface="宋体"/>
                        </a:rPr>
                        <a:t>스킨케어제품</a:t>
                      </a:r>
                      <a:endParaRPr lang="zh-CN" sz="1000" kern="100" dirty="0">
                        <a:latin typeface="HY궁서" panose="02030600000101010101" pitchFamily="18" charset="-127"/>
                        <a:ea typeface="宋体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000" kern="0">
                          <a:latin typeface="Arial Unicode MS"/>
                          <a:ea typeface="宋体"/>
                          <a:cs typeface="Times New Roman"/>
                        </a:rPr>
                        <a:t>skin care (cream, lotion, mask...)</a:t>
                      </a:r>
                      <a:endParaRPr lang="zh-CN" sz="1000" kern="100">
                        <a:latin typeface="Calibri"/>
                        <a:ea typeface="宋体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8334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ko-KR" altLang="en-US" sz="1000" b="1" kern="0" dirty="0" smtClean="0">
                          <a:latin typeface="HY궁서" panose="02030600000101010101" pitchFamily="18" charset="-127"/>
                          <a:ea typeface="HY궁서" panose="02030600000101010101" pitchFamily="18" charset="-127"/>
                          <a:cs typeface="宋体"/>
                        </a:rPr>
                        <a:t>기타화장품</a:t>
                      </a:r>
                      <a:endParaRPr lang="zh-CN" sz="1000" kern="100" dirty="0">
                        <a:latin typeface="HY궁서" panose="02030600000101010101" pitchFamily="18" charset="-127"/>
                        <a:ea typeface="宋体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000" kern="0">
                          <a:latin typeface="Arial Unicode MS"/>
                          <a:ea typeface="宋体"/>
                          <a:cs typeface="Times New Roman"/>
                        </a:rPr>
                        <a:t>BB cream, foundation (liquid, cream)</a:t>
                      </a:r>
                      <a:endParaRPr lang="zh-CN" sz="1000" kern="100">
                        <a:latin typeface="Calibri"/>
                        <a:ea typeface="宋体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7921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ko-KR" altLang="en-US" sz="1000" b="1" kern="0" dirty="0" smtClean="0">
                          <a:latin typeface="HY궁서" panose="02030600000101010101" pitchFamily="18" charset="-127"/>
                          <a:ea typeface="HY궁서" panose="02030600000101010101" pitchFamily="18" charset="-127"/>
                          <a:cs typeface="宋体"/>
                        </a:rPr>
                        <a:t>샴푸용품</a:t>
                      </a:r>
                      <a:endParaRPr lang="zh-CN" sz="1000" kern="100" dirty="0">
                        <a:latin typeface="HY궁서" panose="02030600000101010101" pitchFamily="18" charset="-127"/>
                        <a:ea typeface="宋体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000" kern="0">
                          <a:latin typeface="Arial Unicode MS"/>
                          <a:ea typeface="宋体"/>
                          <a:cs typeface="Times New Roman"/>
                        </a:rPr>
                        <a:t>shampoo</a:t>
                      </a:r>
                      <a:endParaRPr lang="zh-CN" sz="1000" kern="100">
                        <a:latin typeface="Calibri"/>
                        <a:ea typeface="宋体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7921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ko-KR" altLang="en-US" sz="1000" b="1" kern="0" dirty="0" err="1" smtClean="0">
                          <a:latin typeface="HY궁서" panose="02030600000101010101" pitchFamily="18" charset="-127"/>
                          <a:ea typeface="HY궁서" panose="02030600000101010101" pitchFamily="18" charset="-127"/>
                          <a:cs typeface="宋体"/>
                        </a:rPr>
                        <a:t>염발제</a:t>
                      </a:r>
                      <a:endParaRPr lang="zh-CN" sz="1000" kern="100" dirty="0">
                        <a:latin typeface="HY궁서" panose="02030600000101010101" pitchFamily="18" charset="-127"/>
                        <a:ea typeface="宋体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000" kern="0">
                          <a:latin typeface="Arial Unicode MS"/>
                          <a:ea typeface="宋体"/>
                          <a:cs typeface="Times New Roman"/>
                        </a:rPr>
                        <a:t>Hair Perming</a:t>
                      </a:r>
                      <a:endParaRPr lang="zh-CN" sz="1000" kern="100">
                        <a:latin typeface="Calibri"/>
                        <a:ea typeface="宋体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7921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ko-KR" altLang="en-US" sz="1000" b="1" kern="0" dirty="0" err="1" smtClean="0">
                          <a:latin typeface="HY궁서" panose="02030600000101010101" pitchFamily="18" charset="-127"/>
                          <a:ea typeface="HY궁서" panose="02030600000101010101" pitchFamily="18" charset="-127"/>
                          <a:cs typeface="宋体"/>
                        </a:rPr>
                        <a:t>정형제</a:t>
                      </a:r>
                      <a:endParaRPr lang="zh-CN" sz="1000" kern="100" dirty="0">
                        <a:latin typeface="HY궁서" panose="02030600000101010101" pitchFamily="18" charset="-127"/>
                        <a:ea typeface="宋体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000" kern="0">
                          <a:latin typeface="Arial Unicode MS"/>
                          <a:ea typeface="宋体"/>
                          <a:cs typeface="Times New Roman"/>
                        </a:rPr>
                        <a:t>styling mousse</a:t>
                      </a:r>
                      <a:endParaRPr lang="zh-CN" sz="1000" kern="100">
                        <a:latin typeface="Calibri"/>
                        <a:ea typeface="宋体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7921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ko-KR" altLang="en-US" sz="1000" b="1" kern="0" dirty="0" err="1" smtClean="0">
                          <a:latin typeface="HY궁서" panose="02030600000101010101" pitchFamily="18" charset="-127"/>
                          <a:ea typeface="HY궁서" panose="02030600000101010101" pitchFamily="18" charset="-127"/>
                          <a:cs typeface="宋体"/>
                        </a:rPr>
                        <a:t>기타헤어케어제품</a:t>
                      </a:r>
                      <a:endParaRPr lang="zh-CN" sz="1000" kern="100" dirty="0">
                        <a:latin typeface="HY궁서" panose="02030600000101010101" pitchFamily="18" charset="-127"/>
                        <a:ea typeface="宋体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000" kern="0">
                          <a:latin typeface="Arial Unicode MS"/>
                          <a:ea typeface="宋体"/>
                          <a:cs typeface="Times New Roman"/>
                        </a:rPr>
                        <a:t>hair conditioner, hair dyes</a:t>
                      </a:r>
                      <a:endParaRPr lang="zh-CN" sz="1000" kern="100">
                        <a:latin typeface="Calibri"/>
                        <a:ea typeface="宋体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7921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ko-KR" altLang="en-US" sz="1000" b="1" kern="0" dirty="0" smtClean="0">
                          <a:latin typeface="HY궁서" panose="02030600000101010101" pitchFamily="18" charset="-127"/>
                          <a:ea typeface="HY궁서" panose="02030600000101010101" pitchFamily="18" charset="-127"/>
                          <a:cs typeface="宋体"/>
                        </a:rPr>
                        <a:t>면도</a:t>
                      </a:r>
                      <a:endParaRPr lang="zh-CN" sz="1000" kern="100" dirty="0">
                        <a:latin typeface="HY궁서" panose="02030600000101010101" pitchFamily="18" charset="-127"/>
                        <a:ea typeface="宋体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000" kern="0">
                          <a:latin typeface="Arial Unicode MS"/>
                          <a:ea typeface="宋体"/>
                          <a:cs typeface="Times New Roman"/>
                        </a:rPr>
                        <a:t>shaving gel</a:t>
                      </a:r>
                      <a:endParaRPr lang="zh-CN" sz="1000" kern="100">
                        <a:latin typeface="Calibri"/>
                        <a:ea typeface="宋体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7921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ko-KR" altLang="en-US" sz="1000" b="1" kern="0" dirty="0" smtClean="0">
                          <a:latin typeface="HY궁서" panose="02030600000101010101" pitchFamily="18" charset="-127"/>
                          <a:ea typeface="HY궁서" panose="02030600000101010101" pitchFamily="18" charset="-127"/>
                          <a:cs typeface="宋体"/>
                        </a:rPr>
                        <a:t>인체 </a:t>
                      </a:r>
                      <a:r>
                        <a:rPr lang="ko-KR" altLang="en-US" sz="1000" b="1" kern="0" dirty="0" err="1" smtClean="0">
                          <a:latin typeface="HY궁서" panose="02030600000101010101" pitchFamily="18" charset="-127"/>
                          <a:ea typeface="HY궁서" panose="02030600000101010101" pitchFamily="18" charset="-127"/>
                          <a:cs typeface="宋体"/>
                        </a:rPr>
                        <a:t>제취제</a:t>
                      </a:r>
                      <a:r>
                        <a:rPr lang="en-US" altLang="ko-KR" sz="1000" b="1" kern="0" dirty="0" smtClean="0">
                          <a:latin typeface="HY궁서" panose="02030600000101010101" pitchFamily="18" charset="-127"/>
                          <a:ea typeface="HY궁서" panose="02030600000101010101" pitchFamily="18" charset="-127"/>
                          <a:cs typeface="宋体"/>
                        </a:rPr>
                        <a:t>, </a:t>
                      </a:r>
                      <a:r>
                        <a:rPr lang="ko-KR" altLang="en-US" sz="1000" b="1" kern="0" dirty="0" err="1" smtClean="0">
                          <a:latin typeface="HY궁서" panose="02030600000101010101" pitchFamily="18" charset="-127"/>
                          <a:ea typeface="HY궁서" panose="02030600000101010101" pitchFamily="18" charset="-127"/>
                          <a:cs typeface="宋体"/>
                        </a:rPr>
                        <a:t>지한제</a:t>
                      </a:r>
                      <a:endParaRPr lang="zh-CN" sz="1000" kern="100" dirty="0">
                        <a:latin typeface="HY궁서" panose="02030600000101010101" pitchFamily="18" charset="-127"/>
                        <a:ea typeface="宋体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000" kern="0">
                          <a:latin typeface="Arial Unicode MS"/>
                          <a:ea typeface="宋体"/>
                          <a:cs typeface="Times New Roman"/>
                        </a:rPr>
                        <a:t>Deodorant Stick</a:t>
                      </a:r>
                      <a:endParaRPr lang="zh-CN" sz="1000" kern="100">
                        <a:latin typeface="Calibri"/>
                        <a:ea typeface="宋体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7921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ko-KR" altLang="en-US" sz="1000" b="1" kern="0" dirty="0" smtClean="0">
                          <a:latin typeface="HY궁서" panose="02030600000101010101" pitchFamily="18" charset="-127"/>
                          <a:ea typeface="HY궁서" panose="02030600000101010101" pitchFamily="18" charset="-127"/>
                          <a:cs typeface="宋体"/>
                        </a:rPr>
                        <a:t>목욕</a:t>
                      </a:r>
                      <a:endParaRPr lang="zh-CN" sz="1000" kern="100" dirty="0">
                        <a:latin typeface="HY궁서" panose="02030600000101010101" pitchFamily="18" charset="-127"/>
                        <a:ea typeface="宋体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000" kern="0">
                          <a:latin typeface="Arial Unicode MS"/>
                          <a:ea typeface="宋体"/>
                          <a:cs typeface="Times New Roman"/>
                        </a:rPr>
                        <a:t>shower gel,  bath salt</a:t>
                      </a:r>
                      <a:endParaRPr lang="zh-CN" sz="1000" kern="100">
                        <a:latin typeface="Calibri"/>
                        <a:ea typeface="宋体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7921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ko-KR" altLang="en-US" sz="1000" b="1" kern="0" dirty="0" err="1" smtClean="0">
                          <a:latin typeface="HY궁서" panose="02030600000101010101" pitchFamily="18" charset="-127"/>
                          <a:ea typeface="HY궁서" panose="02030600000101010101" pitchFamily="18" charset="-127"/>
                          <a:cs typeface="宋体"/>
                        </a:rPr>
                        <a:t>클렌징</a:t>
                      </a:r>
                      <a:r>
                        <a:rPr lang="ko-KR" altLang="en-US" sz="1000" b="1" kern="0" dirty="0" smtClean="0">
                          <a:latin typeface="HY궁서" panose="02030600000101010101" pitchFamily="18" charset="-127"/>
                          <a:ea typeface="HY궁서" panose="02030600000101010101" pitchFamily="18" charset="-127"/>
                          <a:cs typeface="宋体"/>
                        </a:rPr>
                        <a:t> 제품</a:t>
                      </a:r>
                      <a:endParaRPr lang="zh-CN" sz="1000" kern="100" dirty="0">
                        <a:latin typeface="HY궁서" panose="02030600000101010101" pitchFamily="18" charset="-127"/>
                        <a:ea typeface="宋体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000" kern="0">
                          <a:latin typeface="Arial Unicode MS"/>
                          <a:ea typeface="宋体"/>
                          <a:cs typeface="Times New Roman"/>
                        </a:rPr>
                        <a:t>Face cleanser, makeup remover, facial scrub</a:t>
                      </a:r>
                      <a:endParaRPr lang="zh-CN" sz="1000" kern="100">
                        <a:latin typeface="Calibri"/>
                        <a:ea typeface="宋体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7921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ko-KR" altLang="en-US" sz="1000" b="1" kern="0" dirty="0" smtClean="0">
                          <a:solidFill>
                            <a:srgbClr val="FF0000"/>
                          </a:solidFill>
                          <a:latin typeface="HY궁서" panose="02030600000101010101" pitchFamily="18" charset="-127"/>
                          <a:ea typeface="HY궁서" panose="02030600000101010101" pitchFamily="18" charset="-127"/>
                          <a:cs typeface="Times New Roman"/>
                        </a:rPr>
                        <a:t>치약</a:t>
                      </a:r>
                      <a:endParaRPr lang="zh-CN" sz="1000" kern="100" dirty="0">
                        <a:solidFill>
                          <a:srgbClr val="FF0000"/>
                        </a:solidFill>
                        <a:latin typeface="HY궁서" panose="02030600000101010101" pitchFamily="18" charset="-127"/>
                        <a:ea typeface="宋体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000" kern="0" dirty="0">
                          <a:solidFill>
                            <a:srgbClr val="FF0000"/>
                          </a:solidFill>
                          <a:latin typeface="Arial Unicode MS"/>
                          <a:ea typeface="宋体"/>
                          <a:cs typeface="Times New Roman"/>
                        </a:rPr>
                        <a:t>toothpaste</a:t>
                      </a:r>
                      <a:endParaRPr lang="zh-CN" sz="1000" kern="100" dirty="0">
                        <a:solidFill>
                          <a:srgbClr val="FF0000"/>
                        </a:solidFill>
                        <a:latin typeface="Calibri"/>
                        <a:ea typeface="宋体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7921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ko-KR" altLang="en-US" sz="1000" b="1" kern="0" dirty="0" smtClean="0">
                          <a:solidFill>
                            <a:srgbClr val="FF0000"/>
                          </a:solidFill>
                          <a:latin typeface="HY궁서" panose="02030600000101010101" pitchFamily="18" charset="-127"/>
                          <a:ea typeface="HY궁서" panose="02030600000101010101" pitchFamily="18" charset="-127"/>
                          <a:cs typeface="宋体"/>
                        </a:rPr>
                        <a:t>기타 구강 및 치아 </a:t>
                      </a:r>
                      <a:r>
                        <a:rPr lang="ko-KR" altLang="en-US" sz="1000" b="1" kern="0" dirty="0" err="1" smtClean="0">
                          <a:solidFill>
                            <a:srgbClr val="FF0000"/>
                          </a:solidFill>
                          <a:latin typeface="HY궁서" panose="02030600000101010101" pitchFamily="18" charset="-127"/>
                          <a:ea typeface="HY궁서" panose="02030600000101010101" pitchFamily="18" charset="-127"/>
                          <a:cs typeface="宋体"/>
                        </a:rPr>
                        <a:t>청결제</a:t>
                      </a:r>
                      <a:endParaRPr lang="zh-CN" sz="1000" kern="100" dirty="0">
                        <a:solidFill>
                          <a:srgbClr val="FF0000"/>
                        </a:solidFill>
                        <a:latin typeface="HY궁서" panose="02030600000101010101" pitchFamily="18" charset="-127"/>
                        <a:ea typeface="宋体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000" kern="0" dirty="0">
                          <a:solidFill>
                            <a:srgbClr val="FF0000"/>
                          </a:solidFill>
                          <a:latin typeface="Arial Unicode MS"/>
                          <a:ea typeface="宋体"/>
                          <a:cs typeface="Times New Roman"/>
                        </a:rPr>
                        <a:t>mouthwash</a:t>
                      </a:r>
                      <a:endParaRPr lang="zh-CN" sz="1000" kern="100" dirty="0">
                        <a:solidFill>
                          <a:srgbClr val="FF0000"/>
                        </a:solidFill>
                        <a:latin typeface="Calibri"/>
                        <a:ea typeface="宋体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7921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ko-KR" altLang="en-US" sz="1000" b="1" kern="0" dirty="0" smtClean="0">
                          <a:solidFill>
                            <a:srgbClr val="FF0000"/>
                          </a:solidFill>
                          <a:latin typeface="HY궁서" panose="02030600000101010101" pitchFamily="18" charset="-127"/>
                          <a:ea typeface="HY궁서" panose="02030600000101010101" pitchFamily="18" charset="-127"/>
                          <a:cs typeface="宋体"/>
                        </a:rPr>
                        <a:t>세수용 비누</a:t>
                      </a:r>
                      <a:endParaRPr lang="zh-CN" sz="1000" kern="100" dirty="0">
                        <a:solidFill>
                          <a:srgbClr val="FF0000"/>
                        </a:solidFill>
                        <a:latin typeface="HY궁서" panose="02030600000101010101" pitchFamily="18" charset="-127"/>
                        <a:ea typeface="宋体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000" kern="0" dirty="0">
                          <a:solidFill>
                            <a:srgbClr val="FF0000"/>
                          </a:solidFill>
                          <a:latin typeface="Arial Unicode MS"/>
                          <a:ea typeface="宋体"/>
                          <a:cs typeface="Times New Roman"/>
                        </a:rPr>
                        <a:t>soap</a:t>
                      </a:r>
                      <a:endParaRPr lang="zh-CN" sz="1000" kern="100" dirty="0">
                        <a:solidFill>
                          <a:srgbClr val="FF0000"/>
                        </a:solidFill>
                        <a:latin typeface="Calibri"/>
                        <a:ea typeface="宋体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23016-1EEA-4988-9949-CE513AFD292A}" type="slidenum">
              <a:rPr lang="zh-CN" altLang="en-US" smtClean="0"/>
              <a:pPr/>
              <a:t>19</a:t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o-KR" altLang="en-US" dirty="0" smtClean="0">
                <a:latin typeface="HY궁서B" panose="02030600000101010101" pitchFamily="18" charset="-127"/>
                <a:ea typeface="HY궁서B" panose="02030600000101010101" pitchFamily="18" charset="-127"/>
              </a:rPr>
              <a:t>중국화장품의 수입절차</a:t>
            </a:r>
            <a:endParaRPr lang="zh-CN" altLang="en-US" dirty="0">
              <a:latin typeface="HY궁서B" panose="02030600000101010101" pitchFamily="18" charset="-127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ko-KR" altLang="en-US" dirty="0" smtClean="0">
                <a:latin typeface="HY궁서" panose="02030600000101010101" pitchFamily="18" charset="-127"/>
                <a:ea typeface="HY궁서" panose="02030600000101010101" pitchFamily="18" charset="-127"/>
              </a:rPr>
              <a:t>주요 내용</a:t>
            </a:r>
            <a:r>
              <a:rPr lang="zh-CN" altLang="en-US" dirty="0" smtClean="0">
                <a:latin typeface="HY궁서" panose="02030600000101010101" pitchFamily="18" charset="-127"/>
              </a:rPr>
              <a:t>：</a:t>
            </a:r>
            <a:endParaRPr lang="en-US" altLang="zh-CN" dirty="0" smtClean="0">
              <a:latin typeface="HY궁서" panose="02030600000101010101" pitchFamily="18" charset="-127"/>
              <a:ea typeface="HY궁서" panose="02030600000101010101" pitchFamily="18" charset="-127"/>
            </a:endParaRPr>
          </a:p>
          <a:p>
            <a:pPr>
              <a:buNone/>
            </a:pPr>
            <a:endParaRPr lang="en-US" altLang="zh-CN" dirty="0" smtClean="0">
              <a:latin typeface="HY궁서" panose="02030600000101010101" pitchFamily="18" charset="-127"/>
              <a:ea typeface="HY궁서" panose="02030600000101010101" pitchFamily="18" charset="-127"/>
            </a:endParaRPr>
          </a:p>
          <a:p>
            <a:pPr>
              <a:buNone/>
            </a:pPr>
            <a:r>
              <a:rPr lang="ko-KR" altLang="en-US" dirty="0" smtClean="0">
                <a:latin typeface="HY궁서" panose="02030600000101010101" pitchFamily="18" charset="-127"/>
                <a:ea typeface="HY궁서" panose="02030600000101010101" pitchFamily="18" charset="-127"/>
              </a:rPr>
              <a:t>수입화장품의 등록 절차</a:t>
            </a:r>
            <a:endParaRPr lang="en-US" altLang="zh-CN" dirty="0" smtClean="0">
              <a:latin typeface="HY궁서" panose="02030600000101010101" pitchFamily="18" charset="-127"/>
              <a:ea typeface="HY궁서" panose="02030600000101010101" pitchFamily="18" charset="-127"/>
            </a:endParaRPr>
          </a:p>
          <a:p>
            <a:endParaRPr lang="en-US" altLang="zh-CN" dirty="0" smtClean="0">
              <a:latin typeface="HY궁서" panose="02030600000101010101" pitchFamily="18" charset="-127"/>
              <a:ea typeface="HY궁서" panose="02030600000101010101" pitchFamily="18" charset="-127"/>
            </a:endParaRPr>
          </a:p>
          <a:p>
            <a:pPr>
              <a:buNone/>
            </a:pPr>
            <a:r>
              <a:rPr lang="ko-KR" altLang="en-US" dirty="0" smtClean="0">
                <a:latin typeface="HY궁서" panose="02030600000101010101" pitchFamily="18" charset="-127"/>
                <a:ea typeface="HY궁서" panose="02030600000101010101" pitchFamily="18" charset="-127"/>
              </a:rPr>
              <a:t>화장품 수입해관 </a:t>
            </a:r>
            <a:r>
              <a:rPr lang="ko-KR" altLang="en-US" dirty="0" smtClean="0">
                <a:latin typeface="HY궁서" panose="02030600000101010101" pitchFamily="18" charset="-127"/>
                <a:ea typeface="HY궁서" panose="02030600000101010101" pitchFamily="18" charset="-127"/>
              </a:rPr>
              <a:t>절차 소개</a:t>
            </a:r>
            <a:endParaRPr lang="zh-CN" altLang="en-US" dirty="0">
              <a:latin typeface="HY궁서" panose="02030600000101010101" pitchFamily="18" charset="-127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23016-1EEA-4988-9949-CE513AFD292A}" type="slidenum">
              <a:rPr lang="zh-CN" altLang="en-US" smtClean="0"/>
              <a:pPr/>
              <a:t>2</a:t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634008"/>
            <a:ext cx="8229600" cy="1066800"/>
          </a:xfrm>
        </p:spPr>
        <p:txBody>
          <a:bodyPr>
            <a:normAutofit/>
          </a:bodyPr>
          <a:lstStyle/>
          <a:p>
            <a:r>
              <a:rPr lang="ko-KR" altLang="en-US" dirty="0" smtClean="0">
                <a:latin typeface="HY궁서" panose="02030600000101010101" pitchFamily="18" charset="-127"/>
                <a:ea typeface="HY궁서" panose="02030600000101010101" pitchFamily="18" charset="-127"/>
              </a:rPr>
              <a:t>수입 신고 전 준비</a:t>
            </a:r>
            <a:endParaRPr lang="zh-CN" altLang="en-US" dirty="0">
              <a:latin typeface="HY궁서" panose="02030600000101010101" pitchFamily="18" charset="-127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23016-1EEA-4988-9949-CE513AFD292A}" type="slidenum">
              <a:rPr lang="zh-CN" altLang="en-US" smtClean="0"/>
              <a:pPr/>
              <a:t>20</a:t>
            </a:fld>
            <a:endParaRPr lang="zh-CN" altLang="en-US"/>
          </a:p>
        </p:txBody>
      </p:sp>
      <p:sp>
        <p:nvSpPr>
          <p:cNvPr id="7" name="内容占位符 2"/>
          <p:cNvSpPr>
            <a:spLocks noGrp="1"/>
          </p:cNvSpPr>
          <p:nvPr>
            <p:ph idx="1"/>
          </p:nvPr>
        </p:nvSpPr>
        <p:spPr>
          <a:xfrm>
            <a:off x="251520" y="1844824"/>
            <a:ext cx="8686800" cy="4608512"/>
          </a:xfrm>
        </p:spPr>
        <p:txBody>
          <a:bodyPr>
            <a:normAutofit fontScale="62500" lnSpcReduction="20000"/>
          </a:bodyPr>
          <a:lstStyle/>
          <a:p>
            <a:r>
              <a:rPr lang="ko-KR" altLang="en-US" dirty="0">
                <a:latin typeface="HY궁서" panose="02030600000101010101" pitchFamily="18" charset="-127"/>
                <a:ea typeface="HY궁서" panose="02030600000101010101" pitchFamily="18" charset="-127"/>
              </a:rPr>
              <a:t>첫 수입하는 화장품 검역신고 시 반드시 아래의 자료를 제공하여야 </a:t>
            </a:r>
            <a:r>
              <a:rPr lang="ko-KR" altLang="en-US" dirty="0" smtClean="0">
                <a:latin typeface="HY궁서" panose="02030600000101010101" pitchFamily="18" charset="-127"/>
                <a:ea typeface="HY궁서" panose="02030600000101010101" pitchFamily="18" charset="-127"/>
              </a:rPr>
              <a:t>함</a:t>
            </a:r>
            <a:endParaRPr lang="en-US" altLang="ko-KR" dirty="0" smtClean="0">
              <a:latin typeface="HY궁서" panose="02030600000101010101" pitchFamily="18" charset="-127"/>
              <a:ea typeface="HY궁서" panose="02030600000101010101" pitchFamily="18" charset="-127"/>
            </a:endParaRPr>
          </a:p>
          <a:p>
            <a:pPr marL="109728" indent="0">
              <a:buNone/>
            </a:pPr>
            <a:endParaRPr lang="en-US" altLang="ko-KR" sz="1300" dirty="0">
              <a:latin typeface="HY궁서" panose="02030600000101010101" pitchFamily="18" charset="-127"/>
              <a:ea typeface="HY궁서" panose="02030600000101010101" pitchFamily="18" charset="-127"/>
            </a:endParaRPr>
          </a:p>
          <a:p>
            <a:pPr marL="452437" indent="0">
              <a:buNone/>
            </a:pPr>
            <a:r>
              <a:rPr lang="en-US" altLang="ko-KR" sz="2900" dirty="0" smtClean="0">
                <a:latin typeface="HY궁서" panose="02030600000101010101" pitchFamily="18" charset="-127"/>
                <a:ea typeface="HY궁서" panose="02030600000101010101" pitchFamily="18" charset="-127"/>
              </a:rPr>
              <a:t>1. </a:t>
            </a:r>
            <a:r>
              <a:rPr lang="ko-KR" altLang="en-US" sz="2900" dirty="0" smtClean="0">
                <a:latin typeface="HY궁서" panose="02030600000101010101" pitchFamily="18" charset="-127"/>
                <a:ea typeface="HY궁서" panose="02030600000101010101" pitchFamily="18" charset="-127"/>
              </a:rPr>
              <a:t>국가 관련 규정 요구에 부합하며</a:t>
            </a:r>
            <a:r>
              <a:rPr lang="en-US" altLang="ko-KR" sz="2900" dirty="0" smtClean="0">
                <a:latin typeface="HY궁서" panose="02030600000101010101" pitchFamily="18" charset="-127"/>
                <a:ea typeface="HY궁서" panose="02030600000101010101" pitchFamily="18" charset="-127"/>
              </a:rPr>
              <a:t>, </a:t>
            </a:r>
            <a:r>
              <a:rPr lang="ko-KR" altLang="en-US" sz="2900" dirty="0" smtClean="0">
                <a:latin typeface="HY궁서" panose="02030600000101010101" pitchFamily="18" charset="-127"/>
                <a:ea typeface="HY궁서" panose="02030600000101010101" pitchFamily="18" charset="-127"/>
              </a:rPr>
              <a:t>정상적으로 사용하면 인체 건강에</a:t>
            </a:r>
            <a:endParaRPr lang="en-US" altLang="ko-KR" sz="2900" dirty="0" smtClean="0">
              <a:latin typeface="HY궁서" panose="02030600000101010101" pitchFamily="18" charset="-127"/>
              <a:ea typeface="HY궁서" panose="02030600000101010101" pitchFamily="18" charset="-127"/>
            </a:endParaRPr>
          </a:p>
          <a:p>
            <a:pPr marL="452437" indent="0">
              <a:buNone/>
            </a:pPr>
            <a:r>
              <a:rPr lang="en-US" altLang="ko-KR" sz="2900" dirty="0" smtClean="0">
                <a:latin typeface="HY궁서" panose="02030600000101010101" pitchFamily="18" charset="-127"/>
                <a:ea typeface="HY궁서" panose="02030600000101010101" pitchFamily="18" charset="-127"/>
              </a:rPr>
              <a:t>   </a:t>
            </a:r>
            <a:r>
              <a:rPr lang="ko-KR" altLang="en-US" sz="2900" dirty="0" err="1" smtClean="0">
                <a:latin typeface="HY궁서" panose="02030600000101010101" pitchFamily="18" charset="-127"/>
                <a:ea typeface="HY궁서" panose="02030600000101010101" pitchFamily="18" charset="-127"/>
              </a:rPr>
              <a:t>위해를</a:t>
            </a:r>
            <a:r>
              <a:rPr lang="ko-KR" altLang="en-US" sz="2900" dirty="0" smtClean="0">
                <a:latin typeface="HY궁서" panose="02030600000101010101" pitchFamily="18" charset="-127"/>
                <a:ea typeface="HY궁서" panose="02030600000101010101" pitchFamily="18" charset="-127"/>
              </a:rPr>
              <a:t> 발생하지 않는다는 성명</a:t>
            </a:r>
            <a:endParaRPr lang="en-US" altLang="ko-KR" sz="2900" dirty="0" smtClean="0">
              <a:latin typeface="HY궁서" panose="02030600000101010101" pitchFamily="18" charset="-127"/>
              <a:ea typeface="HY궁서" panose="02030600000101010101" pitchFamily="18" charset="-127"/>
            </a:endParaRPr>
          </a:p>
          <a:p>
            <a:pPr marL="708025" indent="-255588">
              <a:buNone/>
            </a:pPr>
            <a:r>
              <a:rPr lang="en-US" altLang="zh-CN" sz="2900" dirty="0" smtClean="0">
                <a:latin typeface="HY궁서" panose="02030600000101010101" pitchFamily="18" charset="-127"/>
                <a:ea typeface="HY궁서" panose="02030600000101010101" pitchFamily="18" charset="-127"/>
              </a:rPr>
              <a:t>2. </a:t>
            </a:r>
            <a:r>
              <a:rPr lang="ko-KR" altLang="en-US" sz="2900" dirty="0" smtClean="0">
                <a:latin typeface="HY궁서" panose="02030600000101010101" pitchFamily="18" charset="-127"/>
                <a:ea typeface="HY궁서" panose="02030600000101010101" pitchFamily="18" charset="-127"/>
              </a:rPr>
              <a:t>제품 처방</a:t>
            </a:r>
            <a:endParaRPr lang="en-US" altLang="zh-CN" sz="2900" dirty="0" smtClean="0">
              <a:latin typeface="HY궁서" panose="02030600000101010101" pitchFamily="18" charset="-127"/>
              <a:ea typeface="HY궁서" panose="02030600000101010101" pitchFamily="18" charset="-127"/>
            </a:endParaRPr>
          </a:p>
          <a:p>
            <a:pPr marL="452437" indent="0">
              <a:buNone/>
            </a:pPr>
            <a:r>
              <a:rPr lang="en-US" altLang="zh-CN" sz="2900" dirty="0" smtClean="0">
                <a:latin typeface="HY궁서" panose="02030600000101010101" pitchFamily="18" charset="-127"/>
                <a:ea typeface="HY궁서" panose="02030600000101010101" pitchFamily="18" charset="-127"/>
              </a:rPr>
              <a:t>3. A.</a:t>
            </a:r>
            <a:r>
              <a:rPr lang="ko-KR" altLang="en-US" sz="2900" dirty="0" smtClean="0">
                <a:latin typeface="HY궁서" panose="02030600000101010101" pitchFamily="18" charset="-127"/>
                <a:ea typeface="HY궁서" panose="02030600000101010101" pitchFamily="18" charset="-127"/>
              </a:rPr>
              <a:t>국가에서 위생허가 또는 등록을 실시하는 화장품은 반드시 국가</a:t>
            </a:r>
            <a:endParaRPr lang="en-US" altLang="ko-KR" sz="2900" dirty="0" smtClean="0">
              <a:latin typeface="HY궁서" panose="02030600000101010101" pitchFamily="18" charset="-127"/>
              <a:ea typeface="HY궁서" panose="02030600000101010101" pitchFamily="18" charset="-127"/>
            </a:endParaRPr>
          </a:p>
          <a:p>
            <a:pPr marL="452437" indent="0">
              <a:buNone/>
            </a:pPr>
            <a:r>
              <a:rPr lang="en-US" altLang="ko-KR" sz="2900" dirty="0" smtClean="0">
                <a:latin typeface="HY궁서" panose="02030600000101010101" pitchFamily="18" charset="-127"/>
                <a:ea typeface="HY궁서" panose="02030600000101010101" pitchFamily="18" charset="-127"/>
              </a:rPr>
              <a:t>       </a:t>
            </a:r>
            <a:r>
              <a:rPr lang="ko-KR" altLang="en-US" sz="2900" dirty="0" smtClean="0">
                <a:latin typeface="HY궁서" panose="02030600000101010101" pitchFamily="18" charset="-127"/>
                <a:ea typeface="HY궁서" panose="02030600000101010101" pitchFamily="18" charset="-127"/>
              </a:rPr>
              <a:t>관련 주관부문에서 비준한 수입화장품위생허가증 또는 등록증을</a:t>
            </a:r>
            <a:endParaRPr lang="en-US" altLang="ko-KR" sz="2900" dirty="0" smtClean="0">
              <a:latin typeface="HY궁서" panose="02030600000101010101" pitchFamily="18" charset="-127"/>
              <a:ea typeface="HY궁서" panose="02030600000101010101" pitchFamily="18" charset="-127"/>
            </a:endParaRPr>
          </a:p>
          <a:p>
            <a:pPr marL="452437" indent="0">
              <a:buNone/>
            </a:pPr>
            <a:r>
              <a:rPr lang="en-US" altLang="ko-KR" sz="2900" dirty="0">
                <a:latin typeface="HY궁서" panose="02030600000101010101" pitchFamily="18" charset="-127"/>
                <a:ea typeface="HY궁서" panose="02030600000101010101" pitchFamily="18" charset="-127"/>
              </a:rPr>
              <a:t> </a:t>
            </a:r>
            <a:r>
              <a:rPr lang="en-US" altLang="ko-KR" sz="2900" dirty="0" smtClean="0">
                <a:latin typeface="HY궁서" panose="02030600000101010101" pitchFamily="18" charset="-127"/>
                <a:ea typeface="HY궁서" panose="02030600000101010101" pitchFamily="18" charset="-127"/>
              </a:rPr>
              <a:t>      </a:t>
            </a:r>
            <a:r>
              <a:rPr lang="ko-KR" altLang="en-US" sz="2900" dirty="0" smtClean="0">
                <a:latin typeface="HY궁서" panose="02030600000101010101" pitchFamily="18" charset="-127"/>
                <a:ea typeface="HY궁서" panose="02030600000101010101" pitchFamily="18" charset="-127"/>
              </a:rPr>
              <a:t>제출하여야 함</a:t>
            </a:r>
            <a:endParaRPr lang="en-US" altLang="ko-KR" sz="2900" dirty="0" smtClean="0">
              <a:latin typeface="HY궁서" panose="02030600000101010101" pitchFamily="18" charset="-127"/>
              <a:ea typeface="HY궁서" panose="02030600000101010101" pitchFamily="18" charset="-127"/>
            </a:endParaRPr>
          </a:p>
          <a:p>
            <a:pPr marL="452437" indent="0">
              <a:buNone/>
            </a:pPr>
            <a:r>
              <a:rPr lang="en-US" altLang="zh-CN" sz="2900" dirty="0" smtClean="0">
                <a:latin typeface="HY궁서" panose="02030600000101010101" pitchFamily="18" charset="-127"/>
                <a:ea typeface="HY궁서" panose="02030600000101010101" pitchFamily="18" charset="-127"/>
              </a:rPr>
              <a:t>   B.</a:t>
            </a:r>
            <a:r>
              <a:rPr lang="ko-KR" altLang="en-US" sz="2900" dirty="0" smtClean="0">
                <a:latin typeface="HY궁서" panose="02030600000101010101" pitchFamily="18" charset="-127"/>
                <a:ea typeface="HY궁서" panose="02030600000101010101" pitchFamily="18" charset="-127"/>
              </a:rPr>
              <a:t>국가에서 위생허가 또는 등록을 실시하지 않은 화장품은 반드시 </a:t>
            </a:r>
            <a:endParaRPr lang="en-US" altLang="ko-KR" sz="2900" dirty="0" smtClean="0">
              <a:latin typeface="HY궁서" panose="02030600000101010101" pitchFamily="18" charset="-127"/>
              <a:ea typeface="HY궁서" panose="02030600000101010101" pitchFamily="18" charset="-127"/>
            </a:endParaRPr>
          </a:p>
          <a:p>
            <a:pPr marL="452437" indent="0">
              <a:buNone/>
            </a:pPr>
            <a:r>
              <a:rPr lang="en-US" altLang="ko-KR" sz="2900" dirty="0">
                <a:latin typeface="HY궁서" panose="02030600000101010101" pitchFamily="18" charset="-127"/>
                <a:ea typeface="HY궁서" panose="02030600000101010101" pitchFamily="18" charset="-127"/>
              </a:rPr>
              <a:t> </a:t>
            </a:r>
            <a:r>
              <a:rPr lang="en-US" altLang="ko-KR" sz="2900" dirty="0" smtClean="0">
                <a:latin typeface="HY궁서" panose="02030600000101010101" pitchFamily="18" charset="-127"/>
                <a:ea typeface="HY궁서" panose="02030600000101010101" pitchFamily="18" charset="-127"/>
              </a:rPr>
              <a:t>      </a:t>
            </a:r>
            <a:r>
              <a:rPr lang="ko-KR" altLang="en-US" sz="2900" dirty="0" smtClean="0">
                <a:latin typeface="HY궁서" panose="02030600000101010101" pitchFamily="18" charset="-127"/>
                <a:ea typeface="HY궁서" panose="02030600000101010101" pitchFamily="18" charset="-127"/>
              </a:rPr>
              <a:t>생산기업 또는 권위기관에서 발급한 안전성평가자료를 제출하여야</a:t>
            </a:r>
            <a:endParaRPr lang="en-US" altLang="ko-KR" sz="2900" dirty="0" smtClean="0">
              <a:latin typeface="HY궁서" panose="02030600000101010101" pitchFamily="18" charset="-127"/>
              <a:ea typeface="HY궁서" panose="02030600000101010101" pitchFamily="18" charset="-127"/>
            </a:endParaRPr>
          </a:p>
          <a:p>
            <a:pPr marL="452437" indent="0">
              <a:buNone/>
            </a:pPr>
            <a:r>
              <a:rPr lang="en-US" altLang="ko-KR" sz="2900" dirty="0">
                <a:latin typeface="HY궁서" panose="02030600000101010101" pitchFamily="18" charset="-127"/>
                <a:ea typeface="HY궁서" panose="02030600000101010101" pitchFamily="18" charset="-127"/>
              </a:rPr>
              <a:t> </a:t>
            </a:r>
            <a:r>
              <a:rPr lang="en-US" altLang="ko-KR" sz="2900" dirty="0" smtClean="0">
                <a:latin typeface="HY궁서" panose="02030600000101010101" pitchFamily="18" charset="-127"/>
                <a:ea typeface="HY궁서" panose="02030600000101010101" pitchFamily="18" charset="-127"/>
              </a:rPr>
              <a:t>      </a:t>
            </a:r>
            <a:r>
              <a:rPr lang="ko-KR" altLang="en-US" sz="2900" dirty="0" smtClean="0">
                <a:latin typeface="HY궁서" panose="02030600000101010101" pitchFamily="18" charset="-127"/>
                <a:ea typeface="HY궁서" panose="02030600000101010101" pitchFamily="18" charset="-127"/>
              </a:rPr>
              <a:t>하며</a:t>
            </a:r>
            <a:r>
              <a:rPr lang="en-US" altLang="ko-KR" sz="2900" dirty="0" smtClean="0">
                <a:latin typeface="HY궁서" panose="02030600000101010101" pitchFamily="18" charset="-127"/>
                <a:ea typeface="HY궁서" panose="02030600000101010101" pitchFamily="18" charset="-127"/>
              </a:rPr>
              <a:t>, </a:t>
            </a:r>
            <a:r>
              <a:rPr lang="ko-KR" altLang="en-US" sz="2900" dirty="0" smtClean="0">
                <a:latin typeface="HY궁서" panose="02030600000101010101" pitchFamily="18" charset="-127"/>
                <a:ea typeface="HY궁서" panose="02030600000101010101" pitchFamily="18" charset="-127"/>
              </a:rPr>
              <a:t>제품안전성승낙서</a:t>
            </a:r>
            <a:r>
              <a:rPr lang="en-US" altLang="ko-KR" sz="2900" dirty="0" smtClean="0">
                <a:latin typeface="HY궁서" panose="02030600000101010101" pitchFamily="18" charset="-127"/>
                <a:ea typeface="HY궁서" panose="02030600000101010101" pitchFamily="18" charset="-127"/>
              </a:rPr>
              <a:t>, </a:t>
            </a:r>
            <a:r>
              <a:rPr lang="ko-KR" altLang="en-US" sz="2900" dirty="0" smtClean="0">
                <a:latin typeface="HY궁서" panose="02030600000101010101" pitchFamily="18" charset="-127"/>
                <a:ea typeface="HY궁서" panose="02030600000101010101" pitchFamily="18" charset="-127"/>
              </a:rPr>
              <a:t>화장품 중 안전성위험물질 </a:t>
            </a:r>
            <a:r>
              <a:rPr lang="ko-KR" altLang="en-US" sz="2900" dirty="0" err="1" smtClean="0">
                <a:latin typeface="HY궁서" panose="02030600000101010101" pitchFamily="18" charset="-127"/>
                <a:ea typeface="HY궁서" panose="02030600000101010101" pitchFamily="18" charset="-127"/>
              </a:rPr>
              <a:t>위해식별표</a:t>
            </a:r>
            <a:r>
              <a:rPr lang="ko-KR" altLang="en-US" sz="2900" dirty="0" smtClean="0">
                <a:latin typeface="HY궁서" panose="02030600000101010101" pitchFamily="18" charset="-127"/>
                <a:ea typeface="HY궁서" panose="02030600000101010101" pitchFamily="18" charset="-127"/>
              </a:rPr>
              <a:t> 등이</a:t>
            </a:r>
            <a:endParaRPr lang="en-US" altLang="ko-KR" sz="2900" dirty="0" smtClean="0">
              <a:latin typeface="HY궁서" panose="02030600000101010101" pitchFamily="18" charset="-127"/>
              <a:ea typeface="HY궁서" panose="02030600000101010101" pitchFamily="18" charset="-127"/>
            </a:endParaRPr>
          </a:p>
          <a:p>
            <a:pPr marL="452437" indent="0">
              <a:buNone/>
            </a:pPr>
            <a:r>
              <a:rPr lang="en-US" altLang="ko-KR" sz="2900" dirty="0">
                <a:latin typeface="HY궁서" panose="02030600000101010101" pitchFamily="18" charset="-127"/>
                <a:ea typeface="HY궁서" panose="02030600000101010101" pitchFamily="18" charset="-127"/>
              </a:rPr>
              <a:t> </a:t>
            </a:r>
            <a:r>
              <a:rPr lang="en-US" altLang="ko-KR" sz="2900" dirty="0" smtClean="0">
                <a:latin typeface="HY궁서" panose="02030600000101010101" pitchFamily="18" charset="-127"/>
                <a:ea typeface="HY궁서" panose="02030600000101010101" pitchFamily="18" charset="-127"/>
              </a:rPr>
              <a:t>      </a:t>
            </a:r>
            <a:r>
              <a:rPr lang="ko-KR" altLang="en-US" sz="2900" dirty="0" smtClean="0">
                <a:latin typeface="HY궁서" panose="02030600000101010101" pitchFamily="18" charset="-127"/>
                <a:ea typeface="HY궁서" panose="02030600000101010101" pitchFamily="18" charset="-127"/>
              </a:rPr>
              <a:t>포함되어야 함</a:t>
            </a:r>
            <a:endParaRPr lang="en-US" altLang="ko-KR" sz="2900" dirty="0" smtClean="0">
              <a:latin typeface="HY궁서" panose="02030600000101010101" pitchFamily="18" charset="-127"/>
              <a:ea typeface="HY궁서" panose="02030600000101010101" pitchFamily="18" charset="-127"/>
            </a:endParaRPr>
          </a:p>
          <a:p>
            <a:pPr marL="714375" indent="-261938">
              <a:buNone/>
            </a:pPr>
            <a:r>
              <a:rPr lang="en-US" altLang="zh-CN" sz="2900" dirty="0" smtClean="0">
                <a:latin typeface="HY궁서" panose="02030600000101010101" pitchFamily="18" charset="-127"/>
                <a:ea typeface="HY궁서" panose="02030600000101010101" pitchFamily="18" charset="-127"/>
              </a:rPr>
              <a:t>4. A. </a:t>
            </a:r>
            <a:r>
              <a:rPr lang="ko-KR" altLang="en-US" sz="2900" dirty="0" smtClean="0">
                <a:latin typeface="HY궁서" panose="02030600000101010101" pitchFamily="18" charset="-127"/>
                <a:ea typeface="HY궁서" panose="02030600000101010101" pitchFamily="18" charset="-127"/>
              </a:rPr>
              <a:t>포장 화장품 완제품을 판매할 경우</a:t>
            </a:r>
            <a:r>
              <a:rPr lang="en-US" altLang="ko-KR" sz="2900" dirty="0" smtClean="0">
                <a:latin typeface="HY궁서" panose="02030600000101010101" pitchFamily="18" charset="-127"/>
                <a:ea typeface="HY궁서" panose="02030600000101010101" pitchFamily="18" charset="-127"/>
              </a:rPr>
              <a:t>, </a:t>
            </a:r>
            <a:r>
              <a:rPr lang="ko-KR" altLang="en-US" sz="2900" dirty="0" smtClean="0">
                <a:latin typeface="HY궁서" panose="02030600000101010101" pitchFamily="18" charset="-127"/>
                <a:ea typeface="HY궁서" panose="02030600000101010101" pitchFamily="18" charset="-127"/>
              </a:rPr>
              <a:t>중문라벨 견본인쇄물과 외국어 </a:t>
            </a:r>
            <a:endParaRPr lang="en-US" altLang="ko-KR" sz="2900" dirty="0" smtClean="0">
              <a:latin typeface="HY궁서" panose="02030600000101010101" pitchFamily="18" charset="-127"/>
              <a:ea typeface="HY궁서" panose="02030600000101010101" pitchFamily="18" charset="-127"/>
            </a:endParaRPr>
          </a:p>
          <a:p>
            <a:pPr marL="714375" indent="-261938">
              <a:buNone/>
            </a:pPr>
            <a:r>
              <a:rPr lang="en-US" altLang="ko-KR" sz="2900" dirty="0">
                <a:latin typeface="HY궁서" panose="02030600000101010101" pitchFamily="18" charset="-127"/>
                <a:ea typeface="HY궁서" panose="02030600000101010101" pitchFamily="18" charset="-127"/>
              </a:rPr>
              <a:t> </a:t>
            </a:r>
            <a:r>
              <a:rPr lang="en-US" altLang="ko-KR" sz="2900" dirty="0" smtClean="0">
                <a:latin typeface="HY궁서" panose="02030600000101010101" pitchFamily="18" charset="-127"/>
                <a:ea typeface="HY궁서" panose="02030600000101010101" pitchFamily="18" charset="-127"/>
              </a:rPr>
              <a:t>        </a:t>
            </a:r>
            <a:r>
              <a:rPr lang="ko-KR" altLang="en-US" sz="2900" dirty="0" smtClean="0">
                <a:latin typeface="HY궁서" panose="02030600000101010101" pitchFamily="18" charset="-127"/>
                <a:ea typeface="HY궁서" panose="02030600000101010101" pitchFamily="18" charset="-127"/>
              </a:rPr>
              <a:t>라벨 및 번역본을 제출하여야 함</a:t>
            </a:r>
            <a:endParaRPr lang="en-US" altLang="ko-KR" sz="2900" dirty="0" smtClean="0">
              <a:latin typeface="HY궁서" panose="02030600000101010101" pitchFamily="18" charset="-127"/>
              <a:ea typeface="HY궁서" panose="02030600000101010101" pitchFamily="18" charset="-127"/>
            </a:endParaRPr>
          </a:p>
          <a:p>
            <a:pPr marL="714375" indent="-261938">
              <a:buNone/>
            </a:pPr>
            <a:r>
              <a:rPr lang="en-US" altLang="zh-CN" sz="2900" dirty="0" smtClean="0">
                <a:latin typeface="HY궁서" panose="02030600000101010101" pitchFamily="18" charset="-127"/>
                <a:ea typeface="HY궁서" panose="02030600000101010101" pitchFamily="18" charset="-127"/>
              </a:rPr>
              <a:t>   B. </a:t>
            </a:r>
            <a:r>
              <a:rPr lang="ko-KR" altLang="en-US" sz="2900" dirty="0" smtClean="0">
                <a:latin typeface="HY궁서" panose="02030600000101010101" pitchFamily="18" charset="-127"/>
                <a:ea typeface="HY궁서" panose="02030600000101010101" pitchFamily="18" charset="-127"/>
              </a:rPr>
              <a:t>포장 화장품 완제품을 판매하지 않을 경우 제품의 명칭</a:t>
            </a:r>
            <a:r>
              <a:rPr lang="en-US" altLang="ko-KR" sz="2900" dirty="0" smtClean="0">
                <a:latin typeface="HY궁서" panose="02030600000101010101" pitchFamily="18" charset="-127"/>
                <a:ea typeface="HY궁서" panose="02030600000101010101" pitchFamily="18" charset="-127"/>
              </a:rPr>
              <a:t>, </a:t>
            </a:r>
            <a:r>
              <a:rPr lang="ko-KR" altLang="en-US" sz="2900" dirty="0" smtClean="0">
                <a:latin typeface="HY궁서" panose="02030600000101010101" pitchFamily="18" charset="-127"/>
                <a:ea typeface="HY궁서" panose="02030600000101010101" pitchFamily="18" charset="-127"/>
              </a:rPr>
              <a:t>수</a:t>
            </a:r>
            <a:r>
              <a:rPr lang="en-US" altLang="ko-KR" sz="2900" dirty="0" smtClean="0">
                <a:latin typeface="HY궁서" panose="02030600000101010101" pitchFamily="18" charset="-127"/>
                <a:ea typeface="HY궁서" panose="02030600000101010101" pitchFamily="18" charset="-127"/>
              </a:rPr>
              <a:t>/</a:t>
            </a:r>
            <a:r>
              <a:rPr lang="ko-KR" altLang="en-US" sz="2900" dirty="0" smtClean="0">
                <a:latin typeface="HY궁서" panose="02030600000101010101" pitchFamily="18" charset="-127"/>
                <a:ea typeface="HY궁서" panose="02030600000101010101" pitchFamily="18" charset="-127"/>
              </a:rPr>
              <a:t>중량</a:t>
            </a:r>
            <a:r>
              <a:rPr lang="en-US" altLang="ko-KR" sz="2900" dirty="0" smtClean="0">
                <a:latin typeface="HY궁서" panose="02030600000101010101" pitchFamily="18" charset="-127"/>
                <a:ea typeface="HY궁서" panose="02030600000101010101" pitchFamily="18" charset="-127"/>
              </a:rPr>
              <a:t>, </a:t>
            </a:r>
          </a:p>
          <a:p>
            <a:pPr marL="714375" indent="-261938">
              <a:buNone/>
            </a:pPr>
            <a:r>
              <a:rPr lang="en-US" altLang="ko-KR" sz="2900" dirty="0">
                <a:latin typeface="HY궁서" panose="02030600000101010101" pitchFamily="18" charset="-127"/>
                <a:ea typeface="HY궁서" panose="02030600000101010101" pitchFamily="18" charset="-127"/>
              </a:rPr>
              <a:t> </a:t>
            </a:r>
            <a:r>
              <a:rPr lang="en-US" altLang="ko-KR" sz="2900" dirty="0" smtClean="0">
                <a:latin typeface="HY궁서" panose="02030600000101010101" pitchFamily="18" charset="-127"/>
                <a:ea typeface="HY궁서" panose="02030600000101010101" pitchFamily="18" charset="-127"/>
              </a:rPr>
              <a:t>       </a:t>
            </a:r>
            <a:r>
              <a:rPr lang="ko-KR" altLang="en-US" sz="2900" dirty="0" smtClean="0">
                <a:latin typeface="HY궁서" panose="02030600000101010101" pitchFamily="18" charset="-127"/>
                <a:ea typeface="HY궁서" panose="02030600000101010101" pitchFamily="18" charset="-127"/>
              </a:rPr>
              <a:t>규격</a:t>
            </a:r>
            <a:r>
              <a:rPr lang="en-US" altLang="ko-KR" sz="2900" dirty="0" smtClean="0">
                <a:latin typeface="HY궁서" panose="02030600000101010101" pitchFamily="18" charset="-127"/>
                <a:ea typeface="HY궁서" panose="02030600000101010101" pitchFamily="18" charset="-127"/>
              </a:rPr>
              <a:t>, </a:t>
            </a:r>
            <a:r>
              <a:rPr lang="ko-KR" altLang="en-US" sz="2900" dirty="0" smtClean="0">
                <a:latin typeface="HY궁서" panose="02030600000101010101" pitchFamily="18" charset="-127"/>
                <a:ea typeface="HY궁서" panose="02030600000101010101" pitchFamily="18" charset="-127"/>
              </a:rPr>
              <a:t>산지</a:t>
            </a:r>
            <a:r>
              <a:rPr lang="en-US" altLang="ko-KR" sz="2900" dirty="0" smtClean="0">
                <a:latin typeface="HY궁서" panose="02030600000101010101" pitchFamily="18" charset="-127"/>
                <a:ea typeface="HY궁서" panose="02030600000101010101" pitchFamily="18" charset="-127"/>
              </a:rPr>
              <a:t>, </a:t>
            </a:r>
            <a:r>
              <a:rPr lang="ko-KR" altLang="en-US" sz="2900" dirty="0" smtClean="0">
                <a:latin typeface="HY궁서" panose="02030600000101010101" pitchFamily="18" charset="-127"/>
                <a:ea typeface="HY궁서" panose="02030600000101010101" pitchFamily="18" charset="-127"/>
              </a:rPr>
              <a:t>생산 </a:t>
            </a:r>
            <a:r>
              <a:rPr lang="ko-KR" altLang="en-US" sz="2900" dirty="0" err="1" smtClean="0">
                <a:latin typeface="HY궁서" panose="02030600000101010101" pitchFamily="18" charset="-127"/>
                <a:ea typeface="HY궁서" panose="02030600000101010101" pitchFamily="18" charset="-127"/>
              </a:rPr>
              <a:t>로트번호와</a:t>
            </a:r>
            <a:r>
              <a:rPr lang="ko-KR" altLang="en-US" sz="2900" dirty="0" smtClean="0">
                <a:latin typeface="HY궁서" panose="02030600000101010101" pitchFamily="18" charset="-127"/>
                <a:ea typeface="HY궁서" panose="02030600000101010101" pitchFamily="18" charset="-127"/>
              </a:rPr>
              <a:t> 사용기한일자</a:t>
            </a:r>
            <a:r>
              <a:rPr lang="en-US" altLang="ko-KR" sz="2900" dirty="0" smtClean="0">
                <a:latin typeface="HY궁서" panose="02030600000101010101" pitchFamily="18" charset="-127"/>
                <a:ea typeface="HY궁서" panose="02030600000101010101" pitchFamily="18" charset="-127"/>
              </a:rPr>
              <a:t>(</a:t>
            </a:r>
            <a:r>
              <a:rPr lang="ko-KR" altLang="en-US" sz="2900" dirty="0" smtClean="0">
                <a:latin typeface="HY궁서" panose="02030600000101010101" pitchFamily="18" charset="-127"/>
                <a:ea typeface="HY궁서" panose="02030600000101010101" pitchFamily="18" charset="-127"/>
              </a:rPr>
              <a:t>생산일자와 품질보증기간</a:t>
            </a:r>
            <a:r>
              <a:rPr lang="en-US" altLang="ko-KR" sz="2900" dirty="0" smtClean="0">
                <a:latin typeface="HY궁서" panose="02030600000101010101" pitchFamily="18" charset="-127"/>
                <a:ea typeface="HY궁서" panose="02030600000101010101" pitchFamily="18" charset="-127"/>
              </a:rPr>
              <a:t>), </a:t>
            </a:r>
          </a:p>
          <a:p>
            <a:pPr marL="714375" indent="-261938">
              <a:buNone/>
            </a:pPr>
            <a:r>
              <a:rPr lang="en-US" altLang="ko-KR" sz="2900" dirty="0">
                <a:latin typeface="HY궁서" panose="02030600000101010101" pitchFamily="18" charset="-127"/>
                <a:ea typeface="HY궁서" panose="02030600000101010101" pitchFamily="18" charset="-127"/>
              </a:rPr>
              <a:t> </a:t>
            </a:r>
            <a:r>
              <a:rPr lang="en-US" altLang="ko-KR" sz="2900" dirty="0" smtClean="0">
                <a:latin typeface="HY궁서" panose="02030600000101010101" pitchFamily="18" charset="-127"/>
                <a:ea typeface="HY궁서" panose="02030600000101010101" pitchFamily="18" charset="-127"/>
              </a:rPr>
              <a:t>       </a:t>
            </a:r>
            <a:r>
              <a:rPr lang="ko-KR" altLang="en-US" sz="2900" dirty="0" smtClean="0">
                <a:latin typeface="HY궁서" panose="02030600000101010101" pitchFamily="18" charset="-127"/>
                <a:ea typeface="HY궁서" panose="02030600000101010101" pitchFamily="18" charset="-127"/>
              </a:rPr>
              <a:t>포장을 진행할 목적지 명칭과 공장 명칭</a:t>
            </a:r>
            <a:r>
              <a:rPr lang="en-US" altLang="ko-KR" sz="2900" dirty="0" smtClean="0">
                <a:latin typeface="HY궁서" panose="02030600000101010101" pitchFamily="18" charset="-127"/>
                <a:ea typeface="HY궁서" panose="02030600000101010101" pitchFamily="18" charset="-127"/>
              </a:rPr>
              <a:t>, </a:t>
            </a:r>
            <a:r>
              <a:rPr lang="ko-KR" altLang="en-US" sz="2900" dirty="0" smtClean="0">
                <a:latin typeface="HY궁서" panose="02030600000101010101" pitchFamily="18" charset="-127"/>
                <a:ea typeface="HY궁서" panose="02030600000101010101" pitchFamily="18" charset="-127"/>
              </a:rPr>
              <a:t>주소</a:t>
            </a:r>
            <a:r>
              <a:rPr lang="en-US" altLang="ko-KR" sz="2900" dirty="0" smtClean="0">
                <a:latin typeface="HY궁서" panose="02030600000101010101" pitchFamily="18" charset="-127"/>
                <a:ea typeface="HY궁서" panose="02030600000101010101" pitchFamily="18" charset="-127"/>
              </a:rPr>
              <a:t>, </a:t>
            </a:r>
            <a:r>
              <a:rPr lang="ko-KR" altLang="en-US" sz="2900" dirty="0" smtClean="0">
                <a:latin typeface="HY궁서" panose="02030600000101010101" pitchFamily="18" charset="-127"/>
                <a:ea typeface="HY궁서" panose="02030600000101010101" pitchFamily="18" charset="-127"/>
              </a:rPr>
              <a:t>연락방식을 포함하여 </a:t>
            </a:r>
            <a:endParaRPr lang="en-US" altLang="ko-KR" sz="2900" dirty="0" smtClean="0">
              <a:latin typeface="HY궁서" panose="02030600000101010101" pitchFamily="18" charset="-127"/>
              <a:ea typeface="HY궁서" panose="02030600000101010101" pitchFamily="18" charset="-127"/>
            </a:endParaRPr>
          </a:p>
          <a:p>
            <a:pPr marL="714375" indent="-261938">
              <a:buNone/>
            </a:pPr>
            <a:r>
              <a:rPr lang="en-US" altLang="ko-KR" sz="2900" dirty="0">
                <a:latin typeface="HY궁서" panose="02030600000101010101" pitchFamily="18" charset="-127"/>
                <a:ea typeface="HY궁서" panose="02030600000101010101" pitchFamily="18" charset="-127"/>
              </a:rPr>
              <a:t> </a:t>
            </a:r>
            <a:r>
              <a:rPr lang="en-US" altLang="ko-KR" sz="2900" dirty="0" smtClean="0">
                <a:latin typeface="HY궁서" panose="02030600000101010101" pitchFamily="18" charset="-127"/>
                <a:ea typeface="HY궁서" panose="02030600000101010101" pitchFamily="18" charset="-127"/>
              </a:rPr>
              <a:t>       </a:t>
            </a:r>
            <a:r>
              <a:rPr lang="ko-KR" altLang="en-US" sz="2900" dirty="0" smtClean="0">
                <a:latin typeface="HY궁서" panose="02030600000101010101" pitchFamily="18" charset="-127"/>
                <a:ea typeface="HY궁서" panose="02030600000101010101" pitchFamily="18" charset="-127"/>
              </a:rPr>
              <a:t>제출하여야 함 </a:t>
            </a:r>
            <a:endParaRPr lang="en-US" altLang="zh-CN" sz="2900" dirty="0" smtClean="0">
              <a:latin typeface="HY궁서" panose="02030600000101010101" pitchFamily="18" charset="-127"/>
              <a:ea typeface="HY궁서" panose="02030600000101010101" pitchFamily="18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500034" y="785794"/>
            <a:ext cx="8229600" cy="1066800"/>
          </a:xfrm>
        </p:spPr>
        <p:txBody>
          <a:bodyPr>
            <a:normAutofit/>
          </a:bodyPr>
          <a:lstStyle/>
          <a:p>
            <a:r>
              <a:rPr lang="ko-KR" altLang="en-US" dirty="0" smtClean="0">
                <a:latin typeface="HY궁서B" panose="02030600000101010101" pitchFamily="18" charset="-127"/>
                <a:ea typeface="HY궁서B" panose="02030600000101010101" pitchFamily="18" charset="-127"/>
              </a:rPr>
              <a:t>수입 신고 흐름</a:t>
            </a:r>
            <a:endParaRPr lang="zh-CN" altLang="en-US" dirty="0">
              <a:latin typeface="HY궁서B" panose="02030600000101010101" pitchFamily="18" charset="-127"/>
            </a:endParaRPr>
          </a:p>
        </p:txBody>
      </p:sp>
      <p:grpSp>
        <p:nvGrpSpPr>
          <p:cNvPr id="4" name="组合 27"/>
          <p:cNvGrpSpPr>
            <a:grpSpLocks/>
          </p:cNvGrpSpPr>
          <p:nvPr/>
        </p:nvGrpSpPr>
        <p:grpSpPr bwMode="auto">
          <a:xfrm>
            <a:off x="250824" y="2276474"/>
            <a:ext cx="8280401" cy="2952751"/>
            <a:chOff x="250824" y="2276474"/>
            <a:chExt cx="8280401" cy="2952751"/>
          </a:xfrm>
        </p:grpSpPr>
        <p:sp>
          <p:nvSpPr>
            <p:cNvPr id="5" name="Text Box 8"/>
            <p:cNvSpPr txBox="1">
              <a:spLocks noChangeArrowheads="1"/>
            </p:cNvSpPr>
            <p:nvPr/>
          </p:nvSpPr>
          <p:spPr bwMode="auto">
            <a:xfrm>
              <a:off x="6500826" y="2276474"/>
              <a:ext cx="1214446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ko-KR" altLang="en-US" sz="1600" b="1" dirty="0" smtClean="0">
                  <a:solidFill>
                    <a:srgbClr val="FF9900"/>
                  </a:solidFill>
                </a:rPr>
                <a:t>해관검사</a:t>
              </a:r>
              <a:endParaRPr lang="zh-CN" altLang="en-US" sz="1600" b="1" dirty="0">
                <a:solidFill>
                  <a:srgbClr val="FF9900"/>
                </a:solidFill>
              </a:endParaRPr>
            </a:p>
          </p:txBody>
        </p:sp>
        <p:sp>
          <p:nvSpPr>
            <p:cNvPr id="6" name="Line 9"/>
            <p:cNvSpPr>
              <a:spLocks noChangeShapeType="1"/>
            </p:cNvSpPr>
            <p:nvPr/>
          </p:nvSpPr>
          <p:spPr bwMode="auto">
            <a:xfrm flipV="1">
              <a:off x="7019925" y="2563813"/>
              <a:ext cx="0" cy="576262"/>
            </a:xfrm>
            <a:prstGeom prst="line">
              <a:avLst/>
            </a:prstGeom>
            <a:noFill/>
            <a:ln w="38100">
              <a:solidFill>
                <a:srgbClr val="FF99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8" name="Line 11"/>
            <p:cNvSpPr>
              <a:spLocks noChangeShapeType="1"/>
            </p:cNvSpPr>
            <p:nvPr/>
          </p:nvSpPr>
          <p:spPr bwMode="auto">
            <a:xfrm>
              <a:off x="1331913" y="3140075"/>
              <a:ext cx="719137" cy="0"/>
            </a:xfrm>
            <a:prstGeom prst="line">
              <a:avLst/>
            </a:prstGeom>
            <a:noFill/>
            <a:ln w="38100">
              <a:solidFill>
                <a:srgbClr val="FF99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9" name="Line 12"/>
            <p:cNvSpPr>
              <a:spLocks noChangeShapeType="1"/>
            </p:cNvSpPr>
            <p:nvPr/>
          </p:nvSpPr>
          <p:spPr bwMode="auto">
            <a:xfrm>
              <a:off x="3132138" y="3140075"/>
              <a:ext cx="719137" cy="0"/>
            </a:xfrm>
            <a:prstGeom prst="line">
              <a:avLst/>
            </a:prstGeom>
            <a:noFill/>
            <a:ln w="38100">
              <a:solidFill>
                <a:srgbClr val="FF99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0" name="Line 13"/>
            <p:cNvSpPr>
              <a:spLocks noChangeShapeType="1"/>
            </p:cNvSpPr>
            <p:nvPr/>
          </p:nvSpPr>
          <p:spPr bwMode="auto">
            <a:xfrm>
              <a:off x="4932363" y="3140075"/>
              <a:ext cx="719137" cy="0"/>
            </a:xfrm>
            <a:prstGeom prst="line">
              <a:avLst/>
            </a:prstGeom>
            <a:noFill/>
            <a:ln w="38100">
              <a:solidFill>
                <a:srgbClr val="FF99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1" name="Line 14"/>
            <p:cNvSpPr>
              <a:spLocks noChangeShapeType="1"/>
            </p:cNvSpPr>
            <p:nvPr/>
          </p:nvSpPr>
          <p:spPr bwMode="auto">
            <a:xfrm>
              <a:off x="6732588" y="3140075"/>
              <a:ext cx="719137" cy="0"/>
            </a:xfrm>
            <a:prstGeom prst="line">
              <a:avLst/>
            </a:prstGeom>
            <a:noFill/>
            <a:ln w="38100">
              <a:solidFill>
                <a:srgbClr val="FF99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2" name="Line 17"/>
            <p:cNvSpPr>
              <a:spLocks noChangeShapeType="1"/>
            </p:cNvSpPr>
            <p:nvPr/>
          </p:nvSpPr>
          <p:spPr bwMode="auto">
            <a:xfrm flipH="1">
              <a:off x="5003800" y="4651375"/>
              <a:ext cx="719138" cy="0"/>
            </a:xfrm>
            <a:prstGeom prst="line">
              <a:avLst/>
            </a:prstGeom>
            <a:noFill/>
            <a:ln w="38100">
              <a:solidFill>
                <a:srgbClr val="FF99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3" name="Line 18"/>
            <p:cNvSpPr>
              <a:spLocks noChangeShapeType="1"/>
            </p:cNvSpPr>
            <p:nvPr/>
          </p:nvSpPr>
          <p:spPr bwMode="auto">
            <a:xfrm flipH="1">
              <a:off x="6804025" y="4651375"/>
              <a:ext cx="646113" cy="0"/>
            </a:xfrm>
            <a:prstGeom prst="line">
              <a:avLst/>
            </a:prstGeom>
            <a:noFill/>
            <a:ln w="38100">
              <a:solidFill>
                <a:srgbClr val="FF99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4" name="AutoShape 19"/>
            <p:cNvSpPr>
              <a:spLocks noChangeArrowheads="1"/>
            </p:cNvSpPr>
            <p:nvPr/>
          </p:nvSpPr>
          <p:spPr bwMode="auto">
            <a:xfrm>
              <a:off x="7451725" y="4148138"/>
              <a:ext cx="1079500" cy="1079500"/>
            </a:xfrm>
            <a:prstGeom prst="roundRect">
              <a:avLst>
                <a:gd name="adj" fmla="val 16667"/>
              </a:avLst>
            </a:prstGeom>
            <a:gradFill rotWithShape="1">
              <a:gsLst>
                <a:gs pos="0">
                  <a:srgbClr val="006600"/>
                </a:gs>
                <a:gs pos="100000">
                  <a:srgbClr val="002F00"/>
                </a:gs>
              </a:gsLst>
              <a:path path="shape">
                <a:fillToRect l="50000" t="50000" r="50000" b="50000"/>
              </a:path>
            </a:gra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altLang="zh-CN" sz="1300" dirty="0" smtClean="0">
                  <a:solidFill>
                    <a:schemeClr val="bg1"/>
                  </a:solidFill>
                  <a:latin typeface="HY궁서B" panose="02030600000101010101" pitchFamily="18" charset="-127"/>
                  <a:ea typeface="HY궁서B" panose="02030600000101010101" pitchFamily="18" charset="-127"/>
                </a:rPr>
                <a:t>6</a:t>
              </a:r>
              <a:r>
                <a:rPr lang="en-US" altLang="zh-CN" sz="1300" dirty="0" smtClean="0">
                  <a:solidFill>
                    <a:schemeClr val="bg1"/>
                  </a:solidFill>
                  <a:latin typeface="HY궁서B" panose="02030600000101010101" pitchFamily="18" charset="-127"/>
                  <a:ea typeface="HY궁서B" panose="02030600000101010101" pitchFamily="18" charset="-127"/>
                </a:rPr>
                <a:t>. </a:t>
              </a:r>
              <a:r>
                <a:rPr lang="ko-KR" altLang="en-US" sz="1300" dirty="0" err="1" smtClean="0">
                  <a:solidFill>
                    <a:schemeClr val="bg1"/>
                  </a:solidFill>
                  <a:latin typeface="HY궁서B" panose="02030600000101010101" pitchFamily="18" charset="-127"/>
                  <a:ea typeface="HY궁서B" panose="02030600000101010101" pitchFamily="18" charset="-127"/>
                </a:rPr>
                <a:t>수입세</a:t>
              </a:r>
              <a:endParaRPr lang="en-US" altLang="ko-KR" sz="1300" dirty="0" smtClean="0">
                <a:solidFill>
                  <a:schemeClr val="bg1"/>
                </a:solidFill>
                <a:latin typeface="HY궁서B" panose="02030600000101010101" pitchFamily="18" charset="-127"/>
                <a:ea typeface="HY궁서B" panose="02030600000101010101" pitchFamily="18" charset="-127"/>
              </a:endParaRPr>
            </a:p>
            <a:p>
              <a:pPr algn="ctr"/>
              <a:r>
                <a:rPr lang="ko-KR" altLang="en-US" sz="1300" dirty="0" smtClean="0">
                  <a:solidFill>
                    <a:schemeClr val="bg1"/>
                  </a:solidFill>
                  <a:latin typeface="HY궁서B" panose="02030600000101010101" pitchFamily="18" charset="-127"/>
                  <a:ea typeface="HY궁서B" panose="02030600000101010101" pitchFamily="18" charset="-127"/>
                </a:rPr>
                <a:t>납부</a:t>
              </a:r>
              <a:endParaRPr lang="zh-CN" altLang="en-US" sz="1300" dirty="0">
                <a:solidFill>
                  <a:schemeClr val="bg1"/>
                </a:solidFill>
                <a:latin typeface="HY궁서B" panose="02030600000101010101" pitchFamily="18" charset="-127"/>
              </a:endParaRPr>
            </a:p>
          </p:txBody>
        </p:sp>
        <p:sp>
          <p:nvSpPr>
            <p:cNvPr id="15" name="AutoShape 20"/>
            <p:cNvSpPr>
              <a:spLocks noChangeArrowheads="1"/>
            </p:cNvSpPr>
            <p:nvPr/>
          </p:nvSpPr>
          <p:spPr bwMode="auto">
            <a:xfrm>
              <a:off x="7451725" y="2635250"/>
              <a:ext cx="1079500" cy="1079500"/>
            </a:xfrm>
            <a:prstGeom prst="roundRect">
              <a:avLst>
                <a:gd name="adj" fmla="val 16667"/>
              </a:avLst>
            </a:prstGeom>
            <a:gradFill rotWithShape="1">
              <a:gsLst>
                <a:gs pos="0">
                  <a:srgbClr val="006600"/>
                </a:gs>
                <a:gs pos="100000">
                  <a:srgbClr val="002F00"/>
                </a:gs>
              </a:gsLst>
              <a:path path="shape">
                <a:fillToRect l="50000" t="50000" r="50000" b="50000"/>
              </a:path>
            </a:gra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altLang="zh-CN" sz="1300" dirty="0" smtClean="0">
                  <a:solidFill>
                    <a:schemeClr val="bg1"/>
                  </a:solidFill>
                  <a:latin typeface="HY궁서B" panose="02030600000101010101" pitchFamily="18" charset="-127"/>
                  <a:ea typeface="HY궁서B" panose="02030600000101010101" pitchFamily="18" charset="-127"/>
                </a:rPr>
                <a:t>5</a:t>
              </a:r>
              <a:r>
                <a:rPr lang="en-US" altLang="zh-CN" sz="1300" dirty="0" smtClean="0">
                  <a:solidFill>
                    <a:schemeClr val="bg1"/>
                  </a:solidFill>
                  <a:latin typeface="HY궁서B" panose="02030600000101010101" pitchFamily="18" charset="-127"/>
                  <a:ea typeface="HY궁서B" panose="02030600000101010101" pitchFamily="18" charset="-127"/>
                </a:rPr>
                <a:t>. </a:t>
              </a:r>
              <a:r>
                <a:rPr lang="ko-KR" altLang="en-US" sz="1300" dirty="0" smtClean="0">
                  <a:solidFill>
                    <a:schemeClr val="bg1"/>
                  </a:solidFill>
                  <a:latin typeface="HY궁서B" panose="02030600000101010101" pitchFamily="18" charset="-127"/>
                  <a:ea typeface="HY궁서B" panose="02030600000101010101" pitchFamily="18" charset="-127"/>
                </a:rPr>
                <a:t>납세증서</a:t>
              </a:r>
              <a:endParaRPr lang="en-US" altLang="ko-KR" sz="1300" dirty="0" smtClean="0">
                <a:solidFill>
                  <a:schemeClr val="bg1"/>
                </a:solidFill>
                <a:latin typeface="HY궁서B" panose="02030600000101010101" pitchFamily="18" charset="-127"/>
                <a:ea typeface="HY궁서B" panose="02030600000101010101" pitchFamily="18" charset="-127"/>
              </a:endParaRPr>
            </a:p>
            <a:p>
              <a:pPr algn="ctr"/>
              <a:r>
                <a:rPr lang="ko-KR" altLang="en-US" sz="1300" dirty="0" smtClean="0">
                  <a:solidFill>
                    <a:schemeClr val="bg1"/>
                  </a:solidFill>
                  <a:latin typeface="HY궁서B" panose="02030600000101010101" pitchFamily="18" charset="-127"/>
                  <a:ea typeface="HY궁서B" panose="02030600000101010101" pitchFamily="18" charset="-127"/>
                </a:rPr>
                <a:t>발급</a:t>
              </a:r>
              <a:endParaRPr lang="en-US" altLang="zh-CN" sz="1300" dirty="0">
                <a:solidFill>
                  <a:schemeClr val="bg1"/>
                </a:solidFill>
                <a:latin typeface="HY궁서B" panose="02030600000101010101" pitchFamily="18" charset="-127"/>
                <a:ea typeface="HY궁서B" panose="02030600000101010101" pitchFamily="18" charset="-127"/>
              </a:endParaRPr>
            </a:p>
          </p:txBody>
        </p:sp>
        <p:sp>
          <p:nvSpPr>
            <p:cNvPr id="16" name="AutoShape 21"/>
            <p:cNvSpPr>
              <a:spLocks noChangeArrowheads="1"/>
            </p:cNvSpPr>
            <p:nvPr/>
          </p:nvSpPr>
          <p:spPr bwMode="auto">
            <a:xfrm>
              <a:off x="5651500" y="2635250"/>
              <a:ext cx="1079500" cy="1079500"/>
            </a:xfrm>
            <a:prstGeom prst="roundRect">
              <a:avLst>
                <a:gd name="adj" fmla="val 16667"/>
              </a:avLst>
            </a:prstGeom>
            <a:gradFill rotWithShape="1">
              <a:gsLst>
                <a:gs pos="0">
                  <a:srgbClr val="006600"/>
                </a:gs>
                <a:gs pos="100000">
                  <a:srgbClr val="002F00"/>
                </a:gs>
              </a:gsLst>
              <a:path path="shape">
                <a:fillToRect l="50000" t="50000" r="50000" b="50000"/>
              </a:path>
            </a:gra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zh-CN" altLang="en-US" sz="1300" dirty="0">
                  <a:solidFill>
                    <a:schemeClr val="bg1"/>
                  </a:solidFill>
                  <a:latin typeface="HY궁서B" panose="02030600000101010101" pitchFamily="18" charset="-127"/>
                </a:rPr>
                <a:t> </a:t>
              </a:r>
              <a:r>
                <a:rPr lang="en-US" altLang="zh-CN" sz="1300" dirty="0" smtClean="0">
                  <a:solidFill>
                    <a:schemeClr val="bg1"/>
                  </a:solidFill>
                  <a:latin typeface="HY궁서B" panose="02030600000101010101" pitchFamily="18" charset="-127"/>
                  <a:ea typeface="HY궁서B" panose="02030600000101010101" pitchFamily="18" charset="-127"/>
                </a:rPr>
                <a:t>4. </a:t>
              </a:r>
              <a:r>
                <a:rPr lang="ko-KR" altLang="en-US" sz="1300" dirty="0" smtClean="0">
                  <a:solidFill>
                    <a:schemeClr val="bg1"/>
                  </a:solidFill>
                  <a:latin typeface="HY궁서B" panose="02030600000101010101" pitchFamily="18" charset="-127"/>
                  <a:ea typeface="HY궁서B" panose="02030600000101010101" pitchFamily="18" charset="-127"/>
                </a:rPr>
                <a:t>세관신고</a:t>
              </a:r>
              <a:endParaRPr lang="en-US" altLang="ko-KR" sz="1300" dirty="0" smtClean="0">
                <a:solidFill>
                  <a:schemeClr val="bg1"/>
                </a:solidFill>
                <a:latin typeface="HY궁서B" panose="02030600000101010101" pitchFamily="18" charset="-127"/>
                <a:ea typeface="HY궁서B" panose="02030600000101010101" pitchFamily="18" charset="-127"/>
              </a:endParaRPr>
            </a:p>
            <a:p>
              <a:pPr algn="ctr"/>
              <a:r>
                <a:rPr lang="ko-KR" altLang="en-US" sz="1300" dirty="0" smtClean="0">
                  <a:solidFill>
                    <a:schemeClr val="bg1"/>
                  </a:solidFill>
                  <a:latin typeface="HY궁서B" panose="02030600000101010101" pitchFamily="18" charset="-127"/>
                  <a:ea typeface="HY궁서B" panose="02030600000101010101" pitchFamily="18" charset="-127"/>
                </a:rPr>
                <a:t>신청</a:t>
              </a:r>
              <a:endParaRPr lang="zh-CN" altLang="en-US" sz="1300" dirty="0">
                <a:solidFill>
                  <a:schemeClr val="bg1"/>
                </a:solidFill>
                <a:latin typeface="HY궁서B" panose="02030600000101010101" pitchFamily="18" charset="-127"/>
              </a:endParaRPr>
            </a:p>
          </p:txBody>
        </p:sp>
        <p:sp>
          <p:nvSpPr>
            <p:cNvPr id="17" name="AutoShape 22"/>
            <p:cNvSpPr>
              <a:spLocks noChangeArrowheads="1"/>
            </p:cNvSpPr>
            <p:nvPr/>
          </p:nvSpPr>
          <p:spPr bwMode="auto">
            <a:xfrm>
              <a:off x="3851275" y="2635250"/>
              <a:ext cx="1079500" cy="1079500"/>
            </a:xfrm>
            <a:prstGeom prst="roundRect">
              <a:avLst>
                <a:gd name="adj" fmla="val 16667"/>
              </a:avLst>
            </a:prstGeom>
            <a:gradFill rotWithShape="1">
              <a:gsLst>
                <a:gs pos="0">
                  <a:srgbClr val="006600"/>
                </a:gs>
                <a:gs pos="100000">
                  <a:srgbClr val="002F00"/>
                </a:gs>
              </a:gsLst>
              <a:path path="shape">
                <a:fillToRect l="50000" t="50000" r="50000" b="50000"/>
              </a:path>
            </a:gra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 altLang="zh-CN" sz="1600" dirty="0">
                <a:solidFill>
                  <a:schemeClr val="bg1"/>
                </a:solidFill>
              </a:endParaRPr>
            </a:p>
            <a:p>
              <a:pPr algn="ctr"/>
              <a:r>
                <a:rPr lang="en-US" altLang="zh-CN" sz="1300" dirty="0" smtClean="0">
                  <a:solidFill>
                    <a:schemeClr val="bg1"/>
                  </a:solidFill>
                  <a:latin typeface="HY궁서B" panose="02030600000101010101" pitchFamily="18" charset="-127"/>
                  <a:ea typeface="HY궁서B" panose="02030600000101010101" pitchFamily="18" charset="-127"/>
                </a:rPr>
                <a:t>3. </a:t>
              </a:r>
              <a:r>
                <a:rPr lang="ko-KR" altLang="en-US" sz="1300" dirty="0" smtClean="0">
                  <a:solidFill>
                    <a:schemeClr val="bg1"/>
                  </a:solidFill>
                  <a:latin typeface="HY궁서B" panose="02030600000101010101" pitchFamily="18" charset="-127"/>
                  <a:ea typeface="HY궁서B" panose="02030600000101010101" pitchFamily="18" charset="-127"/>
                </a:rPr>
                <a:t>검역신고</a:t>
              </a:r>
              <a:endParaRPr lang="en-US" altLang="ko-KR" sz="1300" dirty="0" smtClean="0">
                <a:solidFill>
                  <a:schemeClr val="bg1"/>
                </a:solidFill>
                <a:latin typeface="HY궁서B" panose="02030600000101010101" pitchFamily="18" charset="-127"/>
                <a:ea typeface="HY궁서B" panose="02030600000101010101" pitchFamily="18" charset="-127"/>
              </a:endParaRPr>
            </a:p>
            <a:p>
              <a:pPr algn="ctr"/>
              <a:r>
                <a:rPr lang="ko-KR" altLang="en-US" sz="1300" dirty="0" smtClean="0">
                  <a:solidFill>
                    <a:schemeClr val="bg1"/>
                  </a:solidFill>
                  <a:latin typeface="HY궁서B" panose="02030600000101010101" pitchFamily="18" charset="-127"/>
                  <a:ea typeface="HY궁서B" panose="02030600000101010101" pitchFamily="18" charset="-127"/>
                </a:rPr>
                <a:t>신청</a:t>
              </a:r>
              <a:endParaRPr lang="en-US" altLang="zh-CN" sz="1300" dirty="0">
                <a:solidFill>
                  <a:schemeClr val="bg1"/>
                </a:solidFill>
                <a:latin typeface="HY궁서B" panose="02030600000101010101" pitchFamily="18" charset="-127"/>
                <a:ea typeface="HY궁서B" panose="02030600000101010101" pitchFamily="18" charset="-127"/>
              </a:endParaRPr>
            </a:p>
            <a:p>
              <a:pPr algn="ctr" eaLnBrk="1" hangingPunct="1"/>
              <a:endParaRPr lang="zh-CN" altLang="en-US" sz="1600" b="1" dirty="0">
                <a:solidFill>
                  <a:schemeClr val="bg1"/>
                </a:solidFill>
                <a:latin typeface="宋体" pitchFamily="2" charset="-122"/>
              </a:endParaRPr>
            </a:p>
          </p:txBody>
        </p:sp>
        <p:sp>
          <p:nvSpPr>
            <p:cNvPr id="18" name="AutoShape 23"/>
            <p:cNvSpPr>
              <a:spLocks noChangeArrowheads="1"/>
            </p:cNvSpPr>
            <p:nvPr/>
          </p:nvSpPr>
          <p:spPr bwMode="auto">
            <a:xfrm>
              <a:off x="2051050" y="2635250"/>
              <a:ext cx="1079500" cy="1079500"/>
            </a:xfrm>
            <a:prstGeom prst="roundRect">
              <a:avLst>
                <a:gd name="adj" fmla="val 16667"/>
              </a:avLst>
            </a:prstGeom>
            <a:gradFill rotWithShape="1">
              <a:gsLst>
                <a:gs pos="0">
                  <a:srgbClr val="006600"/>
                </a:gs>
                <a:gs pos="100000">
                  <a:srgbClr val="002F00"/>
                </a:gs>
              </a:gsLst>
              <a:path path="shape">
                <a:fillToRect l="50000" t="50000" r="50000" b="50000"/>
              </a:path>
            </a:gra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altLang="zh-CN" sz="1300" dirty="0" smtClean="0">
                  <a:solidFill>
                    <a:schemeClr val="bg1"/>
                  </a:solidFill>
                  <a:latin typeface="HY궁서B" panose="02030600000101010101" pitchFamily="18" charset="-127"/>
                  <a:ea typeface="HY궁서B" panose="02030600000101010101" pitchFamily="18" charset="-127"/>
                </a:rPr>
                <a:t>2. </a:t>
              </a:r>
              <a:r>
                <a:rPr lang="ko-KR" altLang="en-US" sz="1300" dirty="0" smtClean="0">
                  <a:solidFill>
                    <a:schemeClr val="bg1"/>
                  </a:solidFill>
                  <a:latin typeface="HY궁서B" panose="02030600000101010101" pitchFamily="18" charset="-127"/>
                  <a:ea typeface="HY궁서B" panose="02030600000101010101" pitchFamily="18" charset="-127"/>
                </a:rPr>
                <a:t>신고자료 </a:t>
              </a:r>
              <a:endParaRPr lang="en-US" altLang="ko-KR" sz="1300" dirty="0" smtClean="0">
                <a:solidFill>
                  <a:schemeClr val="bg1"/>
                </a:solidFill>
                <a:latin typeface="HY궁서B" panose="02030600000101010101" pitchFamily="18" charset="-127"/>
                <a:ea typeface="HY궁서B" panose="02030600000101010101" pitchFamily="18" charset="-127"/>
              </a:endParaRPr>
            </a:p>
            <a:p>
              <a:pPr algn="ctr"/>
              <a:r>
                <a:rPr lang="ko-KR" altLang="en-US" sz="1300" dirty="0" smtClean="0">
                  <a:solidFill>
                    <a:schemeClr val="bg1"/>
                  </a:solidFill>
                  <a:latin typeface="HY궁서B" panose="02030600000101010101" pitchFamily="18" charset="-127"/>
                  <a:ea typeface="HY궁서B" panose="02030600000101010101" pitchFamily="18" charset="-127"/>
                </a:rPr>
                <a:t>준비</a:t>
              </a:r>
              <a:endParaRPr lang="en-US" altLang="zh-CN" sz="1300" dirty="0">
                <a:solidFill>
                  <a:schemeClr val="bg1"/>
                </a:solidFill>
                <a:latin typeface="HY궁서B" panose="02030600000101010101" pitchFamily="18" charset="-127"/>
                <a:ea typeface="HY궁서B" panose="02030600000101010101" pitchFamily="18" charset="-127"/>
              </a:endParaRPr>
            </a:p>
          </p:txBody>
        </p:sp>
        <p:sp>
          <p:nvSpPr>
            <p:cNvPr id="19" name="Line 24"/>
            <p:cNvSpPr>
              <a:spLocks noChangeShapeType="1"/>
            </p:cNvSpPr>
            <p:nvPr/>
          </p:nvSpPr>
          <p:spPr bwMode="gray">
            <a:xfrm>
              <a:off x="8027988" y="3716338"/>
              <a:ext cx="0" cy="431800"/>
            </a:xfrm>
            <a:prstGeom prst="line">
              <a:avLst/>
            </a:prstGeom>
            <a:noFill/>
            <a:ln w="38100">
              <a:solidFill>
                <a:srgbClr val="FF99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0" name="AutoShape 25"/>
            <p:cNvSpPr>
              <a:spLocks noChangeArrowheads="1"/>
            </p:cNvSpPr>
            <p:nvPr/>
          </p:nvSpPr>
          <p:spPr bwMode="auto">
            <a:xfrm>
              <a:off x="5722938" y="4148138"/>
              <a:ext cx="1079500" cy="1079500"/>
            </a:xfrm>
            <a:prstGeom prst="roundRect">
              <a:avLst>
                <a:gd name="adj" fmla="val 16667"/>
              </a:avLst>
            </a:prstGeom>
            <a:gradFill rotWithShape="1">
              <a:gsLst>
                <a:gs pos="0">
                  <a:srgbClr val="006600"/>
                </a:gs>
                <a:gs pos="100000">
                  <a:srgbClr val="002F00"/>
                </a:gs>
              </a:gsLst>
              <a:path path="shape">
                <a:fillToRect l="50000" t="50000" r="50000" b="50000"/>
              </a:path>
            </a:gra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altLang="zh-CN" sz="1300" dirty="0" smtClean="0">
                  <a:solidFill>
                    <a:schemeClr val="bg1"/>
                  </a:solidFill>
                  <a:latin typeface="HY궁서B" panose="02030600000101010101" pitchFamily="18" charset="-127"/>
                  <a:ea typeface="HY궁서B" panose="02030600000101010101" pitchFamily="18" charset="-127"/>
                </a:rPr>
                <a:t>7. </a:t>
              </a:r>
              <a:r>
                <a:rPr lang="ko-KR" altLang="en-US" sz="1300" dirty="0" smtClean="0">
                  <a:solidFill>
                    <a:schemeClr val="bg1"/>
                  </a:solidFill>
                  <a:latin typeface="HY궁서B" panose="02030600000101010101" pitchFamily="18" charset="-127"/>
                  <a:ea typeface="HY궁서B" panose="02030600000101010101" pitchFamily="18" charset="-127"/>
                </a:rPr>
                <a:t>검역검사</a:t>
              </a:r>
              <a:r>
                <a:rPr lang="en-US" altLang="ko-KR" sz="1300" dirty="0" smtClean="0">
                  <a:solidFill>
                    <a:schemeClr val="bg1"/>
                  </a:solidFill>
                  <a:latin typeface="HY궁서B" panose="02030600000101010101" pitchFamily="18" charset="-127"/>
                  <a:ea typeface="HY궁서B" panose="02030600000101010101" pitchFamily="18" charset="-127"/>
                </a:rPr>
                <a:t>, </a:t>
              </a:r>
            </a:p>
            <a:p>
              <a:pPr algn="ctr"/>
              <a:r>
                <a:rPr lang="ko-KR" altLang="en-US" sz="1300" dirty="0" smtClean="0">
                  <a:solidFill>
                    <a:schemeClr val="bg1"/>
                  </a:solidFill>
                  <a:latin typeface="HY궁서B" panose="02030600000101010101" pitchFamily="18" charset="-127"/>
                  <a:ea typeface="HY궁서B" panose="02030600000101010101" pitchFamily="18" charset="-127"/>
                </a:rPr>
                <a:t>샘플링검사</a:t>
              </a:r>
              <a:endParaRPr lang="en-US" altLang="ko-KR" sz="1300" dirty="0" smtClean="0">
                <a:solidFill>
                  <a:schemeClr val="bg1"/>
                </a:solidFill>
                <a:latin typeface="HY궁서B" panose="02030600000101010101" pitchFamily="18" charset="-127"/>
                <a:ea typeface="HY궁서B" panose="02030600000101010101" pitchFamily="18" charset="-127"/>
              </a:endParaRPr>
            </a:p>
          </p:txBody>
        </p:sp>
        <p:sp>
          <p:nvSpPr>
            <p:cNvPr id="21" name="AutoShape 26"/>
            <p:cNvSpPr>
              <a:spLocks noChangeArrowheads="1"/>
            </p:cNvSpPr>
            <p:nvPr/>
          </p:nvSpPr>
          <p:spPr bwMode="auto">
            <a:xfrm>
              <a:off x="3922713" y="4148138"/>
              <a:ext cx="1079500" cy="1079500"/>
            </a:xfrm>
            <a:prstGeom prst="roundRect">
              <a:avLst>
                <a:gd name="adj" fmla="val 16667"/>
              </a:avLst>
            </a:prstGeom>
            <a:gradFill rotWithShape="1">
              <a:gsLst>
                <a:gs pos="0">
                  <a:srgbClr val="006600"/>
                </a:gs>
                <a:gs pos="100000">
                  <a:srgbClr val="002F00"/>
                </a:gs>
              </a:gsLst>
              <a:path path="shape">
                <a:fillToRect l="50000" t="50000" r="50000" b="50000"/>
              </a:path>
            </a:gra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altLang="zh-CN" sz="1300" dirty="0" smtClean="0">
                  <a:solidFill>
                    <a:schemeClr val="bg1"/>
                  </a:solidFill>
                  <a:latin typeface="HY궁서B" panose="02030600000101010101" pitchFamily="18" charset="-127"/>
                  <a:ea typeface="HY궁서B" panose="02030600000101010101" pitchFamily="18" charset="-127"/>
                </a:rPr>
                <a:t>8. </a:t>
              </a:r>
              <a:r>
                <a:rPr lang="ko-KR" altLang="en-US" sz="1300" dirty="0" smtClean="0">
                  <a:solidFill>
                    <a:schemeClr val="bg1"/>
                  </a:solidFill>
                  <a:latin typeface="HY궁서B" panose="02030600000101010101" pitchFamily="18" charset="-127"/>
                  <a:ea typeface="HY궁서B" panose="02030600000101010101" pitchFamily="18" charset="-127"/>
                </a:rPr>
                <a:t>통관허가</a:t>
              </a:r>
              <a:endParaRPr lang="zh-CN" altLang="en-US" sz="1300" dirty="0">
                <a:solidFill>
                  <a:schemeClr val="bg1"/>
                </a:solidFill>
                <a:latin typeface="HY궁서B" panose="02030600000101010101" pitchFamily="18" charset="-127"/>
              </a:endParaRPr>
            </a:p>
          </p:txBody>
        </p:sp>
        <p:sp>
          <p:nvSpPr>
            <p:cNvPr id="22" name="AutoShape 27"/>
            <p:cNvSpPr>
              <a:spLocks noChangeArrowheads="1"/>
            </p:cNvSpPr>
            <p:nvPr/>
          </p:nvSpPr>
          <p:spPr bwMode="auto">
            <a:xfrm>
              <a:off x="1835696" y="4149725"/>
              <a:ext cx="1294854" cy="1079500"/>
            </a:xfrm>
            <a:prstGeom prst="roundRect">
              <a:avLst>
                <a:gd name="adj" fmla="val 16667"/>
              </a:avLst>
            </a:prstGeom>
            <a:gradFill rotWithShape="1">
              <a:gsLst>
                <a:gs pos="0">
                  <a:srgbClr val="006600"/>
                </a:gs>
                <a:gs pos="100000">
                  <a:srgbClr val="002F00"/>
                </a:gs>
              </a:gsLst>
              <a:path path="shape">
                <a:fillToRect l="50000" t="50000" r="50000" b="50000"/>
              </a:path>
            </a:gra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 eaLnBrk="1" hangingPunct="1"/>
              <a:r>
                <a:rPr lang="en-US" altLang="zh-CN" sz="1300" dirty="0" smtClean="0">
                  <a:solidFill>
                    <a:schemeClr val="bg1"/>
                  </a:solidFill>
                  <a:latin typeface="HY궁서B" panose="02030600000101010101" pitchFamily="18" charset="-127"/>
                  <a:ea typeface="HY궁서B" panose="02030600000101010101" pitchFamily="18" charset="-127"/>
                </a:rPr>
                <a:t>9</a:t>
              </a:r>
              <a:r>
                <a:rPr lang="en-US" altLang="zh-CN" sz="1300" dirty="0" smtClean="0">
                  <a:solidFill>
                    <a:schemeClr val="bg1"/>
                  </a:solidFill>
                  <a:latin typeface="HY궁서B" panose="02030600000101010101" pitchFamily="18" charset="-127"/>
                  <a:ea typeface="HY궁서B" panose="02030600000101010101" pitchFamily="18" charset="-127"/>
                </a:rPr>
                <a:t>. </a:t>
              </a:r>
              <a:r>
                <a:rPr lang="ko-KR" altLang="en-US" sz="1300" dirty="0" smtClean="0">
                  <a:solidFill>
                    <a:schemeClr val="bg1"/>
                  </a:solidFill>
                  <a:latin typeface="HY궁서B" panose="02030600000101010101" pitchFamily="18" charset="-127"/>
                  <a:ea typeface="HY궁서B" panose="02030600000101010101" pitchFamily="18" charset="-127"/>
                </a:rPr>
                <a:t>검역합격증 </a:t>
              </a:r>
              <a:endParaRPr lang="en-US" altLang="ko-KR" sz="1300" dirty="0" smtClean="0">
                <a:solidFill>
                  <a:schemeClr val="bg1"/>
                </a:solidFill>
                <a:latin typeface="HY궁서B" panose="02030600000101010101" pitchFamily="18" charset="-127"/>
                <a:ea typeface="HY궁서B" panose="02030600000101010101" pitchFamily="18" charset="-127"/>
              </a:endParaRPr>
            </a:p>
            <a:p>
              <a:pPr algn="ctr" eaLnBrk="1" hangingPunct="1"/>
              <a:r>
                <a:rPr lang="ko-KR" altLang="en-US" sz="1300" dirty="0" smtClean="0">
                  <a:solidFill>
                    <a:schemeClr val="bg1"/>
                  </a:solidFill>
                  <a:latin typeface="HY궁서B" panose="02030600000101010101" pitchFamily="18" charset="-127"/>
                  <a:ea typeface="HY궁서B" panose="02030600000101010101" pitchFamily="18" charset="-127"/>
                </a:rPr>
                <a:t>획득 후</a:t>
              </a:r>
              <a:r>
                <a:rPr lang="en-US" altLang="ko-KR" sz="1300" dirty="0" smtClean="0">
                  <a:solidFill>
                    <a:schemeClr val="bg1"/>
                  </a:solidFill>
                  <a:latin typeface="HY궁서B" panose="02030600000101010101" pitchFamily="18" charset="-127"/>
                  <a:ea typeface="HY궁서B" panose="02030600000101010101" pitchFamily="18" charset="-127"/>
                </a:rPr>
                <a:t>, </a:t>
              </a:r>
            </a:p>
            <a:p>
              <a:pPr algn="ctr" eaLnBrk="1" hangingPunct="1"/>
              <a:r>
                <a:rPr lang="ko-KR" altLang="en-US" sz="1300" dirty="0" smtClean="0">
                  <a:solidFill>
                    <a:schemeClr val="bg1"/>
                  </a:solidFill>
                  <a:latin typeface="HY궁서B" panose="02030600000101010101" pitchFamily="18" charset="-127"/>
                  <a:ea typeface="HY궁서B" panose="02030600000101010101" pitchFamily="18" charset="-127"/>
                </a:rPr>
                <a:t>화물 판매 가능</a:t>
              </a:r>
              <a:endParaRPr lang="en-US" altLang="ko-KR" sz="1300" dirty="0" smtClean="0">
                <a:solidFill>
                  <a:schemeClr val="bg1"/>
                </a:solidFill>
                <a:latin typeface="HY궁서B" panose="02030600000101010101" pitchFamily="18" charset="-127"/>
                <a:ea typeface="HY궁서B" panose="02030600000101010101" pitchFamily="18" charset="-127"/>
              </a:endParaRPr>
            </a:p>
          </p:txBody>
        </p:sp>
        <p:sp>
          <p:nvSpPr>
            <p:cNvPr id="23" name="Line 28"/>
            <p:cNvSpPr>
              <a:spLocks noChangeShapeType="1"/>
            </p:cNvSpPr>
            <p:nvPr/>
          </p:nvSpPr>
          <p:spPr bwMode="auto">
            <a:xfrm flipH="1">
              <a:off x="3132138" y="4652963"/>
              <a:ext cx="790575" cy="0"/>
            </a:xfrm>
            <a:prstGeom prst="line">
              <a:avLst/>
            </a:prstGeom>
            <a:noFill/>
            <a:ln w="38100">
              <a:solidFill>
                <a:srgbClr val="FF99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7" name="AutoShape 10"/>
            <p:cNvSpPr>
              <a:spLocks noChangeArrowheads="1"/>
            </p:cNvSpPr>
            <p:nvPr/>
          </p:nvSpPr>
          <p:spPr bwMode="auto">
            <a:xfrm>
              <a:off x="250824" y="2635250"/>
              <a:ext cx="1224832" cy="1079500"/>
            </a:xfrm>
            <a:prstGeom prst="roundRect">
              <a:avLst>
                <a:gd name="adj" fmla="val 16667"/>
              </a:avLst>
            </a:prstGeom>
            <a:gradFill rotWithShape="1">
              <a:gsLst>
                <a:gs pos="0">
                  <a:srgbClr val="006600"/>
                </a:gs>
                <a:gs pos="100000">
                  <a:srgbClr val="002F00"/>
                </a:gs>
              </a:gsLst>
              <a:path path="shape">
                <a:fillToRect l="50000" t="50000" r="50000" b="50000"/>
              </a:path>
            </a:gra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altLang="ko-KR" sz="1300" dirty="0" smtClean="0">
                  <a:solidFill>
                    <a:schemeClr val="bg1"/>
                  </a:solidFill>
                  <a:latin typeface="HY궁서" panose="02030600000101010101" pitchFamily="18" charset="-127"/>
                  <a:ea typeface="HY궁서" panose="02030600000101010101" pitchFamily="18" charset="-127"/>
                </a:rPr>
                <a:t>1. </a:t>
              </a:r>
              <a:r>
                <a:rPr lang="ko-KR" altLang="en-US" sz="1300" dirty="0" smtClean="0">
                  <a:solidFill>
                    <a:schemeClr val="bg1"/>
                  </a:solidFill>
                  <a:latin typeface="HY궁서" panose="02030600000101010101" pitchFamily="18" charset="-127"/>
                  <a:ea typeface="HY궁서" panose="02030600000101010101" pitchFamily="18" charset="-127"/>
                </a:rPr>
                <a:t>화물항구도착</a:t>
              </a:r>
              <a:endParaRPr lang="en-US" altLang="zh-CN" sz="1300" dirty="0" smtClean="0">
                <a:solidFill>
                  <a:schemeClr val="bg1"/>
                </a:solidFill>
                <a:latin typeface="HY궁서" panose="02030600000101010101" pitchFamily="18" charset="-127"/>
                <a:ea typeface="HY궁서" panose="02030600000101010101" pitchFamily="18" charset="-127"/>
              </a:endParaRPr>
            </a:p>
            <a:p>
              <a:pPr algn="ctr"/>
              <a:r>
                <a:rPr lang="ko-KR" altLang="en-US" sz="1300" dirty="0" smtClean="0">
                  <a:solidFill>
                    <a:schemeClr val="bg1"/>
                  </a:solidFill>
                  <a:latin typeface="HY궁서" panose="02030600000101010101" pitchFamily="18" charset="-127"/>
                  <a:ea typeface="HY궁서" panose="02030600000101010101" pitchFamily="18" charset="-127"/>
                </a:rPr>
                <a:t>서류교환조작</a:t>
              </a:r>
              <a:endParaRPr lang="zh-CN" altLang="en-US" sz="1300" dirty="0">
                <a:solidFill>
                  <a:schemeClr val="bg1"/>
                </a:solidFill>
                <a:latin typeface="HY궁서" panose="02030600000101010101" pitchFamily="18" charset="-127"/>
              </a:endParaRPr>
            </a:p>
          </p:txBody>
        </p:sp>
      </p:grpSp>
      <p:sp>
        <p:nvSpPr>
          <p:cNvPr id="24" name="Line 9"/>
          <p:cNvSpPr>
            <a:spLocks noChangeShapeType="1"/>
          </p:cNvSpPr>
          <p:nvPr/>
        </p:nvSpPr>
        <p:spPr bwMode="auto">
          <a:xfrm>
            <a:off x="3505200" y="4648200"/>
            <a:ext cx="0" cy="685800"/>
          </a:xfrm>
          <a:prstGeom prst="line">
            <a:avLst/>
          </a:prstGeom>
          <a:noFill/>
          <a:ln w="38100">
            <a:solidFill>
              <a:srgbClr val="FF99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25" name="Text Box 8"/>
          <p:cNvSpPr txBox="1">
            <a:spLocks noChangeArrowheads="1"/>
          </p:cNvSpPr>
          <p:nvPr/>
        </p:nvSpPr>
        <p:spPr bwMode="auto">
          <a:xfrm>
            <a:off x="2514600" y="5410200"/>
            <a:ext cx="2486028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hangingPunct="1"/>
            <a:r>
              <a:rPr lang="ko-KR" altLang="en-US" sz="1600" b="1" dirty="0" smtClean="0">
                <a:solidFill>
                  <a:srgbClr val="FF9900"/>
                </a:solidFill>
              </a:rPr>
              <a:t>선택</a:t>
            </a:r>
            <a:r>
              <a:rPr lang="en-US" altLang="ko-KR" sz="1600" b="1" dirty="0" smtClean="0">
                <a:solidFill>
                  <a:srgbClr val="FF9900"/>
                </a:solidFill>
              </a:rPr>
              <a:t>2</a:t>
            </a:r>
            <a:r>
              <a:rPr lang="zh-CN" altLang="en-US" sz="1600" b="1" dirty="0" smtClean="0">
                <a:solidFill>
                  <a:srgbClr val="FF9900"/>
                </a:solidFill>
              </a:rPr>
              <a:t>：</a:t>
            </a:r>
            <a:r>
              <a:rPr lang="ko-KR" altLang="en-US" sz="1600" b="1" dirty="0" smtClean="0">
                <a:solidFill>
                  <a:srgbClr val="FF9900"/>
                </a:solidFill>
              </a:rPr>
              <a:t>검역감독관리창고에서 중문라벨 부착</a:t>
            </a:r>
            <a:endParaRPr lang="zh-CN" altLang="en-US" sz="1600" b="1" dirty="0">
              <a:solidFill>
                <a:srgbClr val="FF9900"/>
              </a:solidFill>
            </a:endParaRPr>
          </a:p>
        </p:txBody>
      </p:sp>
      <p:sp>
        <p:nvSpPr>
          <p:cNvPr id="29" name="Text Box 8"/>
          <p:cNvSpPr txBox="1">
            <a:spLocks noChangeArrowheads="1"/>
          </p:cNvSpPr>
          <p:nvPr/>
        </p:nvSpPr>
        <p:spPr bwMode="auto">
          <a:xfrm>
            <a:off x="285720" y="2071678"/>
            <a:ext cx="304800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ko-KR" altLang="en-US" sz="1600" b="1" dirty="0" smtClean="0">
                <a:solidFill>
                  <a:srgbClr val="FF9900"/>
                </a:solidFill>
              </a:rPr>
              <a:t>선택</a:t>
            </a:r>
            <a:r>
              <a:rPr lang="en-US" altLang="ko-KR" sz="1600" b="1" dirty="0" smtClean="0">
                <a:solidFill>
                  <a:srgbClr val="FF9900"/>
                </a:solidFill>
              </a:rPr>
              <a:t>1</a:t>
            </a:r>
            <a:r>
              <a:rPr lang="zh-CN" altLang="en-US" sz="1600" b="1" dirty="0" smtClean="0">
                <a:solidFill>
                  <a:srgbClr val="FF9900"/>
                </a:solidFill>
              </a:rPr>
              <a:t>：</a:t>
            </a:r>
            <a:r>
              <a:rPr lang="ko-KR" altLang="en-US" sz="1600" b="1" dirty="0" smtClean="0">
                <a:solidFill>
                  <a:srgbClr val="FF9900"/>
                </a:solidFill>
              </a:rPr>
              <a:t>국외에서 중문라벨 부착</a:t>
            </a:r>
            <a:endParaRPr lang="zh-CN" altLang="en-US" sz="1600" b="1" dirty="0">
              <a:solidFill>
                <a:srgbClr val="FF9900"/>
              </a:solidFill>
            </a:endParaRPr>
          </a:p>
        </p:txBody>
      </p:sp>
      <p:sp>
        <p:nvSpPr>
          <p:cNvPr id="27" name="灯片编号占位符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23016-1EEA-4988-9949-CE513AFD292A}" type="slidenum">
              <a:rPr lang="zh-CN" altLang="en-US" smtClean="0"/>
              <a:pPr/>
              <a:t>21</a:t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700808"/>
            <a:ext cx="8686800" cy="4717172"/>
          </a:xfrm>
        </p:spPr>
        <p:txBody>
          <a:bodyPr>
            <a:noAutofit/>
          </a:bodyPr>
          <a:lstStyle/>
          <a:p>
            <a:r>
              <a:rPr lang="zh-CN" altLang="en-US" sz="1800" dirty="0" smtClean="0">
                <a:latin typeface="HY궁서" panose="02030600000101010101" pitchFamily="18" charset="-127"/>
              </a:rPr>
              <a:t> </a:t>
            </a:r>
            <a:r>
              <a:rPr lang="ko-KR" altLang="en-US" sz="1800" dirty="0" smtClean="0">
                <a:latin typeface="HY궁서" panose="02030600000101010101" pitchFamily="18" charset="-127"/>
                <a:ea typeface="HY궁서" panose="02030600000101010101" pitchFamily="18" charset="-127"/>
              </a:rPr>
              <a:t>서류교환</a:t>
            </a:r>
            <a:endParaRPr lang="en-US" altLang="zh-CN" sz="1800" dirty="0" smtClean="0">
              <a:latin typeface="HY궁서" panose="02030600000101010101" pitchFamily="18" charset="-127"/>
              <a:ea typeface="HY궁서" panose="02030600000101010101" pitchFamily="18" charset="-127"/>
            </a:endParaRPr>
          </a:p>
          <a:p>
            <a:pPr>
              <a:buNone/>
            </a:pPr>
            <a:r>
              <a:rPr lang="zh-CN" altLang="en-US" sz="1800" dirty="0" smtClean="0">
                <a:latin typeface="HY궁서" panose="02030600000101010101" pitchFamily="18" charset="-127"/>
              </a:rPr>
              <a:t>    </a:t>
            </a:r>
            <a:r>
              <a:rPr lang="ko-KR" altLang="en-US" sz="1800" dirty="0" smtClean="0">
                <a:latin typeface="HY궁서" panose="02030600000101010101" pitchFamily="18" charset="-127"/>
                <a:ea typeface="HY궁서" panose="02030600000101010101" pitchFamily="18" charset="-127"/>
              </a:rPr>
              <a:t>화물이 항구에 도착 후</a:t>
            </a:r>
            <a:r>
              <a:rPr lang="en-US" altLang="ko-KR" sz="1800" dirty="0" smtClean="0">
                <a:latin typeface="HY궁서" panose="02030600000101010101" pitchFamily="18" charset="-127"/>
                <a:ea typeface="HY궁서" panose="02030600000101010101" pitchFamily="18" charset="-127"/>
              </a:rPr>
              <a:t>, </a:t>
            </a:r>
            <a:r>
              <a:rPr lang="ko-KR" altLang="en-US" sz="1800" dirty="0" smtClean="0">
                <a:latin typeface="HY궁서" panose="02030600000101010101" pitchFamily="18" charset="-127"/>
                <a:ea typeface="HY궁서" panose="02030600000101010101" pitchFamily="18" charset="-127"/>
              </a:rPr>
              <a:t>운송인이 </a:t>
            </a:r>
            <a:r>
              <a:rPr lang="ko-KR" altLang="en-US" sz="1800" dirty="0" err="1" smtClean="0">
                <a:latin typeface="HY궁서" panose="02030600000101010101" pitchFamily="18" charset="-127"/>
                <a:ea typeface="HY궁서" panose="02030600000101010101" pitchFamily="18" charset="-127"/>
              </a:rPr>
              <a:t>선하증</a:t>
            </a:r>
            <a:r>
              <a:rPr lang="ko-KR" altLang="en-US" sz="1800" dirty="0" smtClean="0">
                <a:latin typeface="HY궁서" panose="02030600000101010101" pitchFamily="18" charset="-127"/>
                <a:ea typeface="HY궁서" panose="02030600000101010101" pitchFamily="18" charset="-127"/>
              </a:rPr>
              <a:t> </a:t>
            </a:r>
            <a:r>
              <a:rPr lang="ko-KR" altLang="en-US" sz="1800" dirty="0" err="1" smtClean="0">
                <a:latin typeface="HY궁서" panose="02030600000101010101" pitchFamily="18" charset="-127"/>
                <a:ea typeface="HY궁서" panose="02030600000101010101" pitchFamily="18" charset="-127"/>
              </a:rPr>
              <a:t>원본을가지고</a:t>
            </a:r>
            <a:r>
              <a:rPr lang="ko-KR" altLang="en-US" sz="1800" dirty="0" smtClean="0">
                <a:latin typeface="HY궁서" panose="02030600000101010101" pitchFamily="18" charset="-127"/>
                <a:ea typeface="HY궁서" panose="02030600000101010101" pitchFamily="18" charset="-127"/>
              </a:rPr>
              <a:t> 운송회사에서 화물상환증을 얻어야 세관 신고 진행 가능</a:t>
            </a:r>
            <a:endParaRPr lang="en-US" altLang="ko-KR" sz="1800" dirty="0" smtClean="0">
              <a:latin typeface="HY궁서" panose="02030600000101010101" pitchFamily="18" charset="-127"/>
              <a:ea typeface="HY궁서" panose="02030600000101010101" pitchFamily="18" charset="-127"/>
            </a:endParaRPr>
          </a:p>
          <a:p>
            <a:pPr>
              <a:spcAft>
                <a:spcPts val="600"/>
              </a:spcAft>
              <a:buNone/>
            </a:pPr>
            <a:endParaRPr lang="en-US" altLang="zh-CN" sz="1800" dirty="0" smtClean="0"/>
          </a:p>
          <a:p>
            <a:r>
              <a:rPr lang="zh-CN" altLang="en-US" sz="1800" dirty="0" smtClean="0">
                <a:latin typeface="HY궁서" panose="02030600000101010101" pitchFamily="18" charset="-127"/>
              </a:rPr>
              <a:t> </a:t>
            </a:r>
            <a:r>
              <a:rPr lang="ko-KR" altLang="en-US" sz="1800" dirty="0" smtClean="0">
                <a:latin typeface="HY궁서" panose="02030600000101010101" pitchFamily="18" charset="-127"/>
                <a:ea typeface="HY궁서" panose="02030600000101010101" pitchFamily="18" charset="-127"/>
              </a:rPr>
              <a:t>중문라벨 부착</a:t>
            </a:r>
            <a:endParaRPr lang="en-US" altLang="zh-CN" sz="1800" dirty="0" smtClean="0">
              <a:latin typeface="HY궁서" panose="02030600000101010101" pitchFamily="18" charset="-127"/>
              <a:ea typeface="HY궁서" panose="02030600000101010101" pitchFamily="18" charset="-127"/>
            </a:endParaRPr>
          </a:p>
          <a:p>
            <a:pPr>
              <a:buNone/>
            </a:pPr>
            <a:r>
              <a:rPr lang="zh-CN" altLang="en-US" sz="1800" dirty="0" smtClean="0">
                <a:latin typeface="HY궁서" panose="02030600000101010101" pitchFamily="18" charset="-127"/>
              </a:rPr>
              <a:t>    </a:t>
            </a:r>
            <a:r>
              <a:rPr lang="ko-KR" altLang="en-US" sz="1800" dirty="0" smtClean="0">
                <a:latin typeface="HY궁서" panose="02030600000101010101" pitchFamily="18" charset="-127"/>
                <a:ea typeface="HY궁서" panose="02030600000101010101" pitchFamily="18" charset="-127"/>
              </a:rPr>
              <a:t>각 항구의 요구가 다름에 근거하여</a:t>
            </a:r>
            <a:r>
              <a:rPr lang="en-US" altLang="ko-KR" sz="1800" dirty="0" smtClean="0">
                <a:latin typeface="HY궁서" panose="02030600000101010101" pitchFamily="18" charset="-127"/>
                <a:ea typeface="HY궁서" panose="02030600000101010101" pitchFamily="18" charset="-127"/>
              </a:rPr>
              <a:t>, </a:t>
            </a:r>
            <a:r>
              <a:rPr lang="ko-KR" altLang="en-US" sz="1800" dirty="0" smtClean="0">
                <a:latin typeface="HY궁서" panose="02030600000101010101" pitchFamily="18" charset="-127"/>
                <a:ea typeface="HY궁서" panose="02030600000101010101" pitchFamily="18" charset="-127"/>
              </a:rPr>
              <a:t>출하 전에 중문라벨을 부착</a:t>
            </a:r>
            <a:r>
              <a:rPr lang="en-US" altLang="ko-KR" sz="1800" dirty="0" smtClean="0">
                <a:latin typeface="HY궁서" panose="02030600000101010101" pitchFamily="18" charset="-127"/>
                <a:ea typeface="HY궁서" panose="02030600000101010101" pitchFamily="18" charset="-127"/>
              </a:rPr>
              <a:t>; </a:t>
            </a:r>
            <a:r>
              <a:rPr lang="ko-KR" altLang="en-US" sz="1800" dirty="0" smtClean="0">
                <a:latin typeface="HY궁서" panose="02030600000101010101" pitchFamily="18" charset="-127"/>
                <a:ea typeface="HY궁서" panose="02030600000101010101" pitchFamily="18" charset="-127"/>
              </a:rPr>
              <a:t>또는 국외보세구역에서 중문라벨 부착</a:t>
            </a:r>
            <a:r>
              <a:rPr lang="en-US" altLang="ko-KR" sz="1800" dirty="0" smtClean="0">
                <a:latin typeface="HY궁서" panose="02030600000101010101" pitchFamily="18" charset="-127"/>
                <a:ea typeface="HY궁서" panose="02030600000101010101" pitchFamily="18" charset="-127"/>
              </a:rPr>
              <a:t>; </a:t>
            </a:r>
            <a:r>
              <a:rPr lang="ko-KR" altLang="en-US" sz="1800" dirty="0" smtClean="0">
                <a:latin typeface="HY궁서" panose="02030600000101010101" pitchFamily="18" charset="-127"/>
                <a:ea typeface="HY궁서" panose="02030600000101010101" pitchFamily="18" charset="-127"/>
              </a:rPr>
              <a:t>또는 검역 완성 및 해관신고 후 검역감독관리창고에서 중문라벨 부착</a:t>
            </a:r>
            <a:endParaRPr lang="en-US" altLang="ko-KR" sz="1800" dirty="0" smtClean="0">
              <a:latin typeface="HY궁서" panose="02030600000101010101" pitchFamily="18" charset="-127"/>
              <a:ea typeface="HY궁서" panose="02030600000101010101" pitchFamily="18" charset="-127"/>
            </a:endParaRPr>
          </a:p>
          <a:p>
            <a:pPr>
              <a:buNone/>
            </a:pPr>
            <a:r>
              <a:rPr lang="ko-KR" altLang="en-US" sz="1800" dirty="0" smtClean="0"/>
              <a:t> </a:t>
            </a:r>
            <a:endParaRPr lang="en-US" altLang="zh-CN" sz="1800" dirty="0" smtClean="0"/>
          </a:p>
          <a:p>
            <a:r>
              <a:rPr lang="zh-CN" altLang="en-US" sz="1800" dirty="0" smtClean="0">
                <a:latin typeface="HY궁서" panose="02030600000101010101" pitchFamily="18" charset="-127"/>
              </a:rPr>
              <a:t> </a:t>
            </a:r>
            <a:r>
              <a:rPr lang="ko-KR" altLang="en-US" sz="1800" dirty="0" smtClean="0">
                <a:latin typeface="HY궁서" panose="02030600000101010101" pitchFamily="18" charset="-127"/>
                <a:ea typeface="HY궁서" panose="02030600000101010101" pitchFamily="18" charset="-127"/>
              </a:rPr>
              <a:t>신고자료</a:t>
            </a:r>
            <a:r>
              <a:rPr lang="zh-CN" altLang="en-US" sz="1800" dirty="0" smtClean="0">
                <a:latin typeface="HY궁서" panose="02030600000101010101" pitchFamily="18" charset="-127"/>
              </a:rPr>
              <a:t>：</a:t>
            </a:r>
            <a:endParaRPr lang="en-US" altLang="zh-CN" sz="1800" dirty="0" smtClean="0">
              <a:latin typeface="HY궁서" panose="02030600000101010101" pitchFamily="18" charset="-127"/>
              <a:ea typeface="HY궁서" panose="02030600000101010101" pitchFamily="18" charset="-127"/>
            </a:endParaRPr>
          </a:p>
          <a:p>
            <a:pPr>
              <a:buNone/>
            </a:pPr>
            <a:r>
              <a:rPr lang="en-US" altLang="zh-CN" sz="1800" dirty="0" smtClean="0">
                <a:latin typeface="HY궁서" panose="02030600000101010101" pitchFamily="18" charset="-127"/>
                <a:ea typeface="HY궁서" panose="02030600000101010101" pitchFamily="18" charset="-127"/>
              </a:rPr>
              <a:t>     A. </a:t>
            </a:r>
            <a:r>
              <a:rPr lang="ko-KR" altLang="en-US" sz="1800" dirty="0" smtClean="0">
                <a:latin typeface="HY궁서" panose="02030600000101010101" pitchFamily="18" charset="-127"/>
                <a:ea typeface="HY궁서" panose="02030600000101010101" pitchFamily="18" charset="-127"/>
              </a:rPr>
              <a:t>계약서</a:t>
            </a:r>
            <a:r>
              <a:rPr lang="en-US" altLang="ko-KR" sz="1800" dirty="0" smtClean="0">
                <a:latin typeface="HY궁서" panose="02030600000101010101" pitchFamily="18" charset="-127"/>
                <a:ea typeface="HY궁서" panose="02030600000101010101" pitchFamily="18" charset="-127"/>
              </a:rPr>
              <a:t>, </a:t>
            </a:r>
            <a:r>
              <a:rPr lang="ko-KR" altLang="en-US" sz="1800" dirty="0" err="1" smtClean="0">
                <a:latin typeface="HY궁서" panose="02030600000101010101" pitchFamily="18" charset="-127"/>
                <a:ea typeface="HY궁서" panose="02030600000101010101" pitchFamily="18" charset="-127"/>
              </a:rPr>
              <a:t>선하증</a:t>
            </a:r>
            <a:r>
              <a:rPr lang="en-US" altLang="ko-KR" sz="1800" dirty="0" smtClean="0">
                <a:latin typeface="HY궁서" panose="02030600000101010101" pitchFamily="18" charset="-127"/>
                <a:ea typeface="HY궁서" panose="02030600000101010101" pitchFamily="18" charset="-127"/>
              </a:rPr>
              <a:t>, </a:t>
            </a:r>
            <a:r>
              <a:rPr lang="ko-KR" altLang="en-US" sz="1800" dirty="0" smtClean="0">
                <a:latin typeface="HY궁서" panose="02030600000101010101" pitchFamily="18" charset="-127"/>
                <a:ea typeface="HY궁서" panose="02030600000101010101" pitchFamily="18" charset="-127"/>
              </a:rPr>
              <a:t>영수증</a:t>
            </a:r>
            <a:r>
              <a:rPr lang="en-US" altLang="ko-KR" sz="1800" dirty="0" smtClean="0">
                <a:latin typeface="HY궁서" panose="02030600000101010101" pitchFamily="18" charset="-127"/>
                <a:ea typeface="HY궁서" panose="02030600000101010101" pitchFamily="18" charset="-127"/>
              </a:rPr>
              <a:t>, Packing List, </a:t>
            </a:r>
            <a:r>
              <a:rPr lang="ko-KR" altLang="en-US" sz="1800" dirty="0" smtClean="0">
                <a:latin typeface="HY궁서" panose="02030600000101010101" pitchFamily="18" charset="-127"/>
                <a:ea typeface="HY궁서" panose="02030600000101010101" pitchFamily="18" charset="-127"/>
              </a:rPr>
              <a:t>해관신고</a:t>
            </a:r>
            <a:r>
              <a:rPr lang="en-US" altLang="ko-KR" sz="1800" dirty="0" smtClean="0">
                <a:latin typeface="HY궁서" panose="02030600000101010101" pitchFamily="18" charset="-127"/>
                <a:ea typeface="HY궁서" panose="02030600000101010101" pitchFamily="18" charset="-127"/>
              </a:rPr>
              <a:t>/</a:t>
            </a:r>
            <a:r>
              <a:rPr lang="ko-KR" altLang="en-US" sz="1800" dirty="0" smtClean="0">
                <a:latin typeface="HY궁서" panose="02030600000101010101" pitchFamily="18" charset="-127"/>
                <a:ea typeface="HY궁서" panose="02030600000101010101" pitchFamily="18" charset="-127"/>
              </a:rPr>
              <a:t>검역신고위탁서</a:t>
            </a:r>
            <a:r>
              <a:rPr lang="en-US" altLang="ko-KR" sz="1800" dirty="0" smtClean="0">
                <a:latin typeface="HY궁서" panose="02030600000101010101" pitchFamily="18" charset="-127"/>
                <a:ea typeface="HY궁서" panose="02030600000101010101" pitchFamily="18" charset="-127"/>
              </a:rPr>
              <a:t>, </a:t>
            </a:r>
            <a:r>
              <a:rPr lang="ko-KR" altLang="en-US" sz="1800" dirty="0" smtClean="0">
                <a:latin typeface="HY궁서" panose="02030600000101010101" pitchFamily="18" charset="-127"/>
                <a:ea typeface="HY궁서" panose="02030600000101010101" pitchFamily="18" charset="-127"/>
              </a:rPr>
              <a:t>대리협의서</a:t>
            </a:r>
            <a:r>
              <a:rPr lang="en-US" altLang="ko-KR" sz="1800" dirty="0" smtClean="0">
                <a:latin typeface="HY궁서" panose="02030600000101010101" pitchFamily="18" charset="-127"/>
                <a:ea typeface="HY궁서" panose="02030600000101010101" pitchFamily="18" charset="-127"/>
              </a:rPr>
              <a:t>(</a:t>
            </a:r>
            <a:r>
              <a:rPr lang="ko-KR" altLang="en-US" sz="1800" dirty="0">
                <a:latin typeface="HY궁서" panose="02030600000101010101" pitchFamily="18" charset="-127"/>
                <a:ea typeface="HY궁서" panose="02030600000101010101" pitchFamily="18" charset="-127"/>
              </a:rPr>
              <a:t>화</a:t>
            </a:r>
            <a:r>
              <a:rPr lang="ko-KR" altLang="en-US" sz="1800" dirty="0" smtClean="0">
                <a:latin typeface="HY궁서" panose="02030600000101010101" pitchFamily="18" charset="-127"/>
                <a:ea typeface="HY궁서" panose="02030600000101010101" pitchFamily="18" charset="-127"/>
              </a:rPr>
              <a:t>주와 경영단위 사이</a:t>
            </a:r>
            <a:r>
              <a:rPr lang="en-US" altLang="ko-KR" sz="1800" dirty="0" smtClean="0">
                <a:latin typeface="HY궁서" panose="02030600000101010101" pitchFamily="18" charset="-127"/>
                <a:ea typeface="HY궁서" panose="02030600000101010101" pitchFamily="18" charset="-127"/>
              </a:rPr>
              <a:t>)</a:t>
            </a:r>
            <a:endParaRPr lang="en-US" altLang="zh-CN" sz="1800" dirty="0" smtClean="0">
              <a:latin typeface="HY궁서" panose="02030600000101010101" pitchFamily="18" charset="-127"/>
              <a:ea typeface="HY궁서" panose="02030600000101010101" pitchFamily="18" charset="-127"/>
            </a:endParaRPr>
          </a:p>
          <a:p>
            <a:pPr>
              <a:buNone/>
            </a:pPr>
            <a:r>
              <a:rPr lang="zh-CN" altLang="en-US" sz="1800" dirty="0" smtClean="0">
                <a:latin typeface="HY궁서" panose="02030600000101010101" pitchFamily="18" charset="-127"/>
              </a:rPr>
              <a:t>    </a:t>
            </a:r>
            <a:r>
              <a:rPr lang="en-US" altLang="zh-CN" sz="1800" dirty="0" smtClean="0">
                <a:latin typeface="HY궁서" panose="02030600000101010101" pitchFamily="18" charset="-127"/>
                <a:ea typeface="HY궁서" panose="02030600000101010101" pitchFamily="18" charset="-127"/>
              </a:rPr>
              <a:t>B . </a:t>
            </a:r>
            <a:r>
              <a:rPr lang="ko-KR" altLang="en-US" sz="1800" dirty="0" smtClean="0">
                <a:latin typeface="HY궁서" panose="02030600000101010101" pitchFamily="18" charset="-127"/>
                <a:ea typeface="HY궁서" panose="02030600000101010101" pitchFamily="18" charset="-127"/>
              </a:rPr>
              <a:t>처음으로 수입하는 화장품은 앞에서 말한 </a:t>
            </a:r>
            <a:r>
              <a:rPr lang="en-US" altLang="ko-KR" sz="1800" dirty="0" smtClean="0">
                <a:latin typeface="HY궁서" panose="02030600000101010101" pitchFamily="18" charset="-127"/>
                <a:ea typeface="HY궁서" panose="02030600000101010101" pitchFamily="18" charset="-127"/>
              </a:rPr>
              <a:t>“</a:t>
            </a:r>
            <a:r>
              <a:rPr lang="ko-KR" altLang="en-US" sz="1800" dirty="0" smtClean="0">
                <a:latin typeface="HY궁서" panose="02030600000101010101" pitchFamily="18" charset="-127"/>
                <a:ea typeface="HY궁서" panose="02030600000101010101" pitchFamily="18" charset="-127"/>
              </a:rPr>
              <a:t>준비자료</a:t>
            </a:r>
            <a:r>
              <a:rPr lang="en-US" altLang="ko-KR" sz="1800" dirty="0" smtClean="0">
                <a:latin typeface="HY궁서" panose="02030600000101010101" pitchFamily="18" charset="-127"/>
                <a:ea typeface="HY궁서" panose="02030600000101010101" pitchFamily="18" charset="-127"/>
              </a:rPr>
              <a:t>”</a:t>
            </a:r>
            <a:r>
              <a:rPr lang="ko-KR" altLang="en-US" sz="1800" dirty="0" smtClean="0">
                <a:latin typeface="HY궁서" panose="02030600000101010101" pitchFamily="18" charset="-127"/>
                <a:ea typeface="HY궁서" panose="02030600000101010101" pitchFamily="18" charset="-127"/>
              </a:rPr>
              <a:t>외에 경영단위에 수권하여 화장품허가증</a:t>
            </a:r>
            <a:r>
              <a:rPr lang="en-US" altLang="ko-KR" sz="1800" dirty="0" smtClean="0">
                <a:latin typeface="HY궁서" panose="02030600000101010101" pitchFamily="18" charset="-127"/>
                <a:ea typeface="HY궁서" panose="02030600000101010101" pitchFamily="18" charset="-127"/>
              </a:rPr>
              <a:t>(</a:t>
            </a:r>
            <a:r>
              <a:rPr lang="ko-KR" altLang="en-US" sz="1800" dirty="0" smtClean="0">
                <a:latin typeface="HY궁서" panose="02030600000101010101" pitchFamily="18" charset="-127"/>
                <a:ea typeface="HY궁서" panose="02030600000101010101" pitchFamily="18" charset="-127"/>
              </a:rPr>
              <a:t>또는 등록증</a:t>
            </a:r>
            <a:r>
              <a:rPr lang="en-US" altLang="ko-KR" sz="1800" dirty="0" smtClean="0">
                <a:latin typeface="HY궁서" panose="02030600000101010101" pitchFamily="18" charset="-127"/>
                <a:ea typeface="HY궁서" panose="02030600000101010101" pitchFamily="18" charset="-127"/>
              </a:rPr>
              <a:t>)</a:t>
            </a:r>
            <a:r>
              <a:rPr lang="ko-KR" altLang="en-US" sz="1800" dirty="0" smtClean="0">
                <a:latin typeface="HY궁서" panose="02030600000101010101" pitchFamily="18" charset="-127"/>
                <a:ea typeface="HY궁서" panose="02030600000101010101" pitchFamily="18" charset="-127"/>
              </a:rPr>
              <a:t>을 사용하여 검역신고절차를 진행하는 </a:t>
            </a:r>
            <a:r>
              <a:rPr lang="ko-KR" altLang="en-US" sz="1800" dirty="0" err="1" smtClean="0">
                <a:latin typeface="HY궁서" panose="02030600000101010101" pitchFamily="18" charset="-127"/>
                <a:ea typeface="HY궁서" panose="02030600000101010101" pitchFamily="18" charset="-127"/>
              </a:rPr>
              <a:t>수권서를</a:t>
            </a:r>
            <a:r>
              <a:rPr lang="ko-KR" altLang="en-US" sz="1800" dirty="0" smtClean="0">
                <a:latin typeface="HY궁서" panose="02030600000101010101" pitchFamily="18" charset="-127"/>
                <a:ea typeface="HY궁서" panose="02030600000101010101" pitchFamily="18" charset="-127"/>
              </a:rPr>
              <a:t> 제공하여야 함</a:t>
            </a:r>
            <a:endParaRPr lang="en-US" altLang="ko-KR" sz="1800" dirty="0" smtClean="0">
              <a:latin typeface="HY궁서" panose="02030600000101010101" pitchFamily="18" charset="-127"/>
              <a:ea typeface="HY궁서" panose="02030600000101010101" pitchFamily="18" charset="-127"/>
            </a:endParaRPr>
          </a:p>
          <a:p>
            <a:pPr>
              <a:buNone/>
            </a:pPr>
            <a:r>
              <a:rPr lang="zh-CN" altLang="en-US" sz="1800" dirty="0" smtClean="0">
                <a:latin typeface="HY궁서" panose="02030600000101010101" pitchFamily="18" charset="-127"/>
              </a:rPr>
              <a:t>    </a:t>
            </a:r>
            <a:r>
              <a:rPr lang="en-US" altLang="zh-CN" sz="1800" dirty="0" smtClean="0">
                <a:latin typeface="HY궁서" panose="02030600000101010101" pitchFamily="18" charset="-127"/>
                <a:ea typeface="HY궁서" panose="02030600000101010101" pitchFamily="18" charset="-127"/>
              </a:rPr>
              <a:t>C . </a:t>
            </a:r>
            <a:r>
              <a:rPr lang="ko-KR" altLang="en-US" sz="1800" dirty="0" smtClean="0">
                <a:latin typeface="HY궁서" panose="02030600000101010101" pitchFamily="18" charset="-127"/>
                <a:ea typeface="HY궁서" panose="02030600000101010101" pitchFamily="18" charset="-127"/>
              </a:rPr>
              <a:t>입하명세서</a:t>
            </a:r>
            <a:r>
              <a:rPr lang="ko-KR" altLang="en-US" sz="1800" dirty="0" smtClean="0">
                <a:latin typeface="HY궁서" panose="02030600000101010101" pitchFamily="18" charset="-127"/>
                <a:ea typeface="HY궁서" panose="02030600000101010101" pitchFamily="18" charset="-127"/>
              </a:rPr>
              <a:t>는 제품명칭</a:t>
            </a:r>
            <a:r>
              <a:rPr lang="en-US" altLang="ko-KR" sz="1800" dirty="0" smtClean="0">
                <a:latin typeface="HY궁서" panose="02030600000101010101" pitchFamily="18" charset="-127"/>
                <a:ea typeface="HY궁서" panose="02030600000101010101" pitchFamily="18" charset="-127"/>
              </a:rPr>
              <a:t>, </a:t>
            </a:r>
            <a:r>
              <a:rPr lang="ko-KR" altLang="en-US" sz="1800" dirty="0" smtClean="0">
                <a:latin typeface="HY궁서" panose="02030600000101010101" pitchFamily="18" charset="-127"/>
                <a:ea typeface="HY궁서" panose="02030600000101010101" pitchFamily="18" charset="-127"/>
              </a:rPr>
              <a:t>규격</a:t>
            </a:r>
            <a:r>
              <a:rPr lang="en-US" altLang="ko-KR" sz="1800" dirty="0" smtClean="0">
                <a:latin typeface="HY궁서" panose="02030600000101010101" pitchFamily="18" charset="-127"/>
                <a:ea typeface="HY궁서" panose="02030600000101010101" pitchFamily="18" charset="-127"/>
              </a:rPr>
              <a:t>, </a:t>
            </a:r>
            <a:r>
              <a:rPr lang="ko-KR" altLang="en-US" sz="1800" dirty="0" smtClean="0">
                <a:latin typeface="HY궁서" panose="02030600000101010101" pitchFamily="18" charset="-127"/>
                <a:ea typeface="HY궁서" panose="02030600000101010101" pitchFamily="18" charset="-127"/>
              </a:rPr>
              <a:t>수량</a:t>
            </a:r>
            <a:r>
              <a:rPr lang="en-US" altLang="ko-KR" sz="1800" dirty="0" smtClean="0">
                <a:latin typeface="HY궁서" panose="02030600000101010101" pitchFamily="18" charset="-127"/>
                <a:ea typeface="HY궁서" panose="02030600000101010101" pitchFamily="18" charset="-127"/>
              </a:rPr>
              <a:t>, </a:t>
            </a:r>
            <a:r>
              <a:rPr lang="ko-KR" altLang="en-US" sz="1800" dirty="0" err="1" smtClean="0">
                <a:latin typeface="HY궁서" panose="02030600000101010101" pitchFamily="18" charset="-127"/>
                <a:ea typeface="HY궁서" panose="02030600000101010101" pitchFamily="18" charset="-127"/>
              </a:rPr>
              <a:t>생산로트번호</a:t>
            </a:r>
            <a:r>
              <a:rPr lang="ko-KR" altLang="en-US" sz="1800" dirty="0" smtClean="0">
                <a:latin typeface="HY궁서" panose="02030600000101010101" pitchFamily="18" charset="-127"/>
                <a:ea typeface="HY궁서" panose="02030600000101010101" pitchFamily="18" charset="-127"/>
              </a:rPr>
              <a:t> 또는 생산일자</a:t>
            </a:r>
            <a:r>
              <a:rPr lang="en-US" altLang="ko-KR" sz="1800" dirty="0" smtClean="0">
                <a:latin typeface="HY궁서" panose="02030600000101010101" pitchFamily="18" charset="-127"/>
                <a:ea typeface="HY궁서" panose="02030600000101010101" pitchFamily="18" charset="-127"/>
              </a:rPr>
              <a:t>, </a:t>
            </a:r>
            <a:r>
              <a:rPr lang="ko-KR" altLang="en-US" sz="1800" dirty="0" smtClean="0">
                <a:latin typeface="HY궁서" panose="02030600000101010101" pitchFamily="18" charset="-127"/>
                <a:ea typeface="HY궁서" panose="02030600000101010101" pitchFamily="18" charset="-127"/>
              </a:rPr>
              <a:t>사용제한일자를 포함</a:t>
            </a:r>
            <a:endParaRPr lang="zh-CN" altLang="en-US" sz="1800" dirty="0">
              <a:latin typeface="HY궁서" panose="02030600000101010101" pitchFamily="18" charset="-127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23016-1EEA-4988-9949-CE513AFD292A}" type="slidenum">
              <a:rPr lang="zh-CN" altLang="en-US" smtClean="0"/>
              <a:pPr/>
              <a:t>22</a:t>
            </a:fld>
            <a:endParaRPr lang="zh-CN" altLang="en-US"/>
          </a:p>
        </p:txBody>
      </p:sp>
      <p:sp>
        <p:nvSpPr>
          <p:cNvPr id="6" name="标题 1"/>
          <p:cNvSpPr>
            <a:spLocks noGrp="1"/>
          </p:cNvSpPr>
          <p:nvPr>
            <p:ph type="title"/>
          </p:nvPr>
        </p:nvSpPr>
        <p:spPr>
          <a:xfrm>
            <a:off x="500034" y="785794"/>
            <a:ext cx="8229600" cy="1066800"/>
          </a:xfrm>
        </p:spPr>
        <p:txBody>
          <a:bodyPr>
            <a:normAutofit/>
          </a:bodyPr>
          <a:lstStyle/>
          <a:p>
            <a:r>
              <a:rPr lang="ko-KR" altLang="en-US" dirty="0" smtClean="0">
                <a:latin typeface="HY궁서B" panose="02030600000101010101" pitchFamily="18" charset="-127"/>
                <a:ea typeface="HY궁서B" panose="02030600000101010101" pitchFamily="18" charset="-127"/>
              </a:rPr>
              <a:t>수입 신고 흐름</a:t>
            </a:r>
            <a:endParaRPr lang="zh-CN" altLang="en-US" dirty="0">
              <a:latin typeface="HY궁서B" panose="02030600000101010101" pitchFamily="18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2071678"/>
            <a:ext cx="8229600" cy="4325112"/>
          </a:xfrm>
        </p:spPr>
        <p:txBody>
          <a:bodyPr>
            <a:normAutofit/>
          </a:bodyPr>
          <a:lstStyle/>
          <a:p>
            <a:r>
              <a:rPr lang="ko-KR" altLang="en-US" dirty="0" smtClean="0">
                <a:latin typeface="HY궁서B" panose="02030600000101010101" pitchFamily="18" charset="-127"/>
                <a:ea typeface="HY궁서B" panose="02030600000101010101" pitchFamily="18" charset="-127"/>
              </a:rPr>
              <a:t>검역화물검사</a:t>
            </a:r>
            <a:r>
              <a:rPr lang="en-US" altLang="ko-KR" dirty="0" smtClean="0">
                <a:latin typeface="HY궁서B" panose="02030600000101010101" pitchFamily="18" charset="-127"/>
                <a:ea typeface="HY궁서B" panose="02030600000101010101" pitchFamily="18" charset="-127"/>
              </a:rPr>
              <a:t>, </a:t>
            </a:r>
            <a:r>
              <a:rPr lang="ko-KR" altLang="en-US" dirty="0" smtClean="0">
                <a:latin typeface="HY궁서B" panose="02030600000101010101" pitchFamily="18" charset="-127"/>
                <a:ea typeface="HY궁서B" panose="02030600000101010101" pitchFamily="18" charset="-127"/>
              </a:rPr>
              <a:t>샘플링검사</a:t>
            </a:r>
            <a:endParaRPr lang="en-US" altLang="zh-CN" dirty="0" smtClean="0">
              <a:latin typeface="HY궁서B" panose="02030600000101010101" pitchFamily="18" charset="-127"/>
              <a:ea typeface="HY궁서B" panose="02030600000101010101" pitchFamily="18" charset="-127"/>
            </a:endParaRPr>
          </a:p>
          <a:p>
            <a:pPr>
              <a:buNone/>
            </a:pPr>
            <a:r>
              <a:rPr lang="zh-CN" altLang="en-US" dirty="0" smtClean="0">
                <a:latin typeface="HY궁서B" panose="02030600000101010101" pitchFamily="18" charset="-127"/>
              </a:rPr>
              <a:t>   </a:t>
            </a:r>
            <a:r>
              <a:rPr lang="ko-KR" altLang="en-US" dirty="0" smtClean="0">
                <a:latin typeface="HY궁서B" panose="02030600000101010101" pitchFamily="18" charset="-127"/>
                <a:ea typeface="HY궁서B" panose="02030600000101010101" pitchFamily="18" charset="-127"/>
              </a:rPr>
              <a:t>샘플 수량은 반드시 </a:t>
            </a:r>
            <a:r>
              <a:rPr lang="ko-KR" altLang="en-US" dirty="0" err="1" smtClean="0">
                <a:latin typeface="HY궁서B" panose="02030600000101010101" pitchFamily="18" charset="-127"/>
                <a:ea typeface="HY궁서B" panose="02030600000101010101" pitchFamily="18" charset="-127"/>
              </a:rPr>
              <a:t>검험요구를</a:t>
            </a:r>
            <a:r>
              <a:rPr lang="ko-KR" altLang="en-US" dirty="0" smtClean="0">
                <a:latin typeface="HY궁서B" panose="02030600000101010101" pitchFamily="18" charset="-127"/>
                <a:ea typeface="HY궁서B" panose="02030600000101010101" pitchFamily="18" charset="-127"/>
              </a:rPr>
              <a:t> 만족시켜야 함</a:t>
            </a:r>
            <a:r>
              <a:rPr lang="en-US" altLang="ko-KR" dirty="0" smtClean="0">
                <a:latin typeface="HY궁서B" panose="02030600000101010101" pitchFamily="18" charset="-127"/>
                <a:ea typeface="HY궁서B" panose="02030600000101010101" pitchFamily="18" charset="-127"/>
              </a:rPr>
              <a:t>. </a:t>
            </a:r>
            <a:r>
              <a:rPr lang="ko-KR" altLang="en-US" dirty="0" smtClean="0">
                <a:latin typeface="HY궁서B" panose="02030600000101010101" pitchFamily="18" charset="-127"/>
                <a:ea typeface="HY궁서B" panose="02030600000101010101" pitchFamily="18" charset="-127"/>
              </a:rPr>
              <a:t>아래의 상황의 경우 엄격히 검사</a:t>
            </a:r>
            <a:r>
              <a:rPr lang="zh-CN" altLang="en-US" sz="2000" dirty="0" smtClean="0">
                <a:latin typeface="HY궁서B" panose="02030600000101010101" pitchFamily="18" charset="-127"/>
              </a:rPr>
              <a:t>：</a:t>
            </a:r>
            <a:endParaRPr lang="zh-CN" altLang="en-US" sz="2000" dirty="0" smtClean="0">
              <a:latin typeface="HY궁서B" panose="02030600000101010101" pitchFamily="18" charset="-127"/>
            </a:endParaRPr>
          </a:p>
          <a:p>
            <a:pPr>
              <a:buNone/>
            </a:pPr>
            <a:r>
              <a:rPr lang="zh-CN" altLang="en-US" sz="2000" dirty="0" smtClean="0">
                <a:latin typeface="HY궁서B" panose="02030600000101010101" pitchFamily="18" charset="-127"/>
              </a:rPr>
              <a:t> （一</a:t>
            </a:r>
            <a:r>
              <a:rPr lang="zh-CN" altLang="en-US" sz="2000" dirty="0" smtClean="0">
                <a:latin typeface="HY궁서B" panose="02030600000101010101" pitchFamily="18" charset="-127"/>
              </a:rPr>
              <a:t>）</a:t>
            </a:r>
            <a:r>
              <a:rPr lang="ko-KR" altLang="en-US" sz="2000" dirty="0" smtClean="0">
                <a:latin typeface="HY궁서B" panose="02030600000101010101" pitchFamily="18" charset="-127"/>
                <a:ea typeface="HY궁서B" panose="02030600000101010101" pitchFamily="18" charset="-127"/>
              </a:rPr>
              <a:t>처음으로 수입하는 경우</a:t>
            </a:r>
            <a:r>
              <a:rPr lang="zh-CN" altLang="en-US" sz="2000" dirty="0" smtClean="0">
                <a:latin typeface="HY궁서B" panose="02030600000101010101" pitchFamily="18" charset="-127"/>
              </a:rPr>
              <a:t>；</a:t>
            </a:r>
            <a:endParaRPr lang="zh-CN" altLang="en-US" sz="2000" dirty="0" smtClean="0">
              <a:latin typeface="HY궁서B" panose="02030600000101010101" pitchFamily="18" charset="-127"/>
            </a:endParaRPr>
          </a:p>
          <a:p>
            <a:pPr>
              <a:buNone/>
            </a:pPr>
            <a:r>
              <a:rPr lang="zh-CN" altLang="en-US" sz="2000" dirty="0" smtClean="0">
                <a:latin typeface="HY궁서B" panose="02030600000101010101" pitchFamily="18" charset="-127"/>
              </a:rPr>
              <a:t> （二</a:t>
            </a:r>
            <a:r>
              <a:rPr lang="zh-CN" altLang="en-US" sz="2000" dirty="0" smtClean="0">
                <a:latin typeface="HY궁서B" panose="02030600000101010101" pitchFamily="18" charset="-127"/>
              </a:rPr>
              <a:t>）</a:t>
            </a:r>
            <a:r>
              <a:rPr lang="ko-KR" altLang="en-US" sz="2000" dirty="0" smtClean="0">
                <a:latin typeface="HY궁서B" panose="02030600000101010101" pitchFamily="18" charset="-127"/>
                <a:ea typeface="HY궁서B" panose="02030600000101010101" pitchFamily="18" charset="-127"/>
              </a:rPr>
              <a:t>품질안전문제가 자주 발생한 경우</a:t>
            </a:r>
            <a:r>
              <a:rPr lang="zh-CN" altLang="en-US" sz="2000" dirty="0" smtClean="0">
                <a:latin typeface="HY궁서B" panose="02030600000101010101" pitchFamily="18" charset="-127"/>
              </a:rPr>
              <a:t>；</a:t>
            </a:r>
            <a:endParaRPr lang="zh-CN" altLang="en-US" sz="2000" dirty="0" smtClean="0">
              <a:latin typeface="HY궁서B" panose="02030600000101010101" pitchFamily="18" charset="-127"/>
            </a:endParaRPr>
          </a:p>
          <a:p>
            <a:pPr>
              <a:spcAft>
                <a:spcPts val="1200"/>
              </a:spcAft>
              <a:buNone/>
            </a:pPr>
            <a:r>
              <a:rPr lang="zh-CN" altLang="en-US" sz="2000" dirty="0" smtClean="0">
                <a:latin typeface="HY궁서B" panose="02030600000101010101" pitchFamily="18" charset="-127"/>
              </a:rPr>
              <a:t> （三</a:t>
            </a:r>
            <a:r>
              <a:rPr lang="zh-CN" altLang="en-US" sz="2000" dirty="0" smtClean="0">
                <a:latin typeface="HY궁서B" panose="02030600000101010101" pitchFamily="18" charset="-127"/>
              </a:rPr>
              <a:t>）</a:t>
            </a:r>
            <a:r>
              <a:rPr lang="ko-KR" altLang="en-US" sz="2000" dirty="0" smtClean="0">
                <a:latin typeface="HY궁서B" panose="02030600000101010101" pitchFamily="18" charset="-127"/>
                <a:ea typeface="HY궁서B" panose="02030600000101010101" pitchFamily="18" charset="-127"/>
              </a:rPr>
              <a:t>수입 수량이 비교적 많은 경우</a:t>
            </a:r>
            <a:endParaRPr lang="en-US" altLang="zh-CN" sz="2000" dirty="0" smtClean="0">
              <a:latin typeface="HY궁서B" panose="02030600000101010101" pitchFamily="18" charset="-127"/>
              <a:ea typeface="HY궁서B" panose="02030600000101010101" pitchFamily="18" charset="-127"/>
            </a:endParaRPr>
          </a:p>
          <a:p>
            <a:pPr>
              <a:spcAft>
                <a:spcPts val="1200"/>
              </a:spcAft>
              <a:buNone/>
            </a:pPr>
            <a:r>
              <a:rPr lang="zh-CN" altLang="en-US" sz="2000" dirty="0" smtClean="0">
                <a:latin typeface="HY궁서B" panose="02030600000101010101" pitchFamily="18" charset="-127"/>
              </a:rPr>
              <a:t>    </a:t>
            </a:r>
            <a:r>
              <a:rPr lang="ko-KR" altLang="en-US" sz="2000" dirty="0" err="1" smtClean="0">
                <a:latin typeface="HY궁서B" panose="02030600000101010101" pitchFamily="18" charset="-127"/>
                <a:ea typeface="HY궁서B" panose="02030600000101010101" pitchFamily="18" charset="-127"/>
              </a:rPr>
              <a:t>검험</a:t>
            </a:r>
            <a:r>
              <a:rPr lang="ko-KR" altLang="en-US" sz="2000" dirty="0" smtClean="0">
                <a:latin typeface="HY궁서B" panose="02030600000101010101" pitchFamily="18" charset="-127"/>
                <a:ea typeface="HY궁서B" panose="02030600000101010101" pitchFamily="18" charset="-127"/>
              </a:rPr>
              <a:t> 항목은 아래와 같음</a:t>
            </a:r>
            <a:r>
              <a:rPr lang="zh-CN" altLang="en-US" sz="2000" dirty="0" smtClean="0">
                <a:latin typeface="HY궁서B" panose="02030600000101010101" pitchFamily="18" charset="-127"/>
              </a:rPr>
              <a:t>：</a:t>
            </a:r>
            <a:endParaRPr lang="en-US" altLang="zh-CN" sz="2000" dirty="0" smtClean="0">
              <a:latin typeface="HY궁서B" panose="02030600000101010101" pitchFamily="18" charset="-127"/>
              <a:ea typeface="HY궁서B" panose="02030600000101010101" pitchFamily="18" charset="-127"/>
            </a:endParaRPr>
          </a:p>
          <a:p>
            <a:pPr marL="793750" indent="-255588">
              <a:spcAft>
                <a:spcPts val="1200"/>
              </a:spcAft>
              <a:buFont typeface="Wingdings" pitchFamily="2" charset="2"/>
              <a:buChar char="Ø"/>
            </a:pPr>
            <a:r>
              <a:rPr lang="zh-CN" altLang="en-US" sz="2000" dirty="0" smtClean="0">
                <a:latin typeface="HY궁서B" panose="02030600000101010101" pitchFamily="18" charset="-127"/>
              </a:rPr>
              <a:t>    </a:t>
            </a:r>
            <a:r>
              <a:rPr lang="ko-KR" altLang="en-US" sz="2000" dirty="0" smtClean="0">
                <a:latin typeface="HY궁서B" panose="02030600000101010101" pitchFamily="18" charset="-127"/>
                <a:ea typeface="HY궁서B" panose="02030600000101010101" pitchFamily="18" charset="-127"/>
              </a:rPr>
              <a:t>외관 </a:t>
            </a:r>
            <a:r>
              <a:rPr lang="ko-KR" altLang="en-US" sz="2000" dirty="0" err="1" smtClean="0">
                <a:latin typeface="HY궁서B" panose="02030600000101010101" pitchFamily="18" charset="-127"/>
                <a:ea typeface="HY궁서B" panose="02030600000101010101" pitchFamily="18" charset="-127"/>
              </a:rPr>
              <a:t>검험</a:t>
            </a:r>
            <a:r>
              <a:rPr lang="zh-CN" altLang="en-US" sz="2000" dirty="0" smtClean="0">
                <a:latin typeface="HY궁서B" panose="02030600000101010101" pitchFamily="18" charset="-127"/>
              </a:rPr>
              <a:t>：</a:t>
            </a:r>
            <a:r>
              <a:rPr lang="ko-KR" altLang="en-US" sz="2000" dirty="0" smtClean="0">
                <a:latin typeface="HY궁서B" panose="02030600000101010101" pitchFamily="18" charset="-127"/>
                <a:ea typeface="HY궁서B" panose="02030600000101010101" pitchFamily="18" charset="-127"/>
              </a:rPr>
              <a:t>외관 품질</a:t>
            </a:r>
            <a:r>
              <a:rPr lang="en-US" altLang="ko-KR" sz="2000" dirty="0" smtClean="0">
                <a:latin typeface="HY궁서B" panose="02030600000101010101" pitchFamily="18" charset="-127"/>
                <a:ea typeface="HY궁서B" panose="02030600000101010101" pitchFamily="18" charset="-127"/>
              </a:rPr>
              <a:t>, </a:t>
            </a:r>
            <a:r>
              <a:rPr lang="ko-KR" altLang="en-US" sz="2000" dirty="0" smtClean="0">
                <a:latin typeface="HY궁서B" panose="02030600000101010101" pitchFamily="18" charset="-127"/>
                <a:ea typeface="HY궁서B" panose="02030600000101010101" pitchFamily="18" charset="-127"/>
              </a:rPr>
              <a:t>중문라벨</a:t>
            </a:r>
            <a:endParaRPr lang="en-US" altLang="zh-CN" sz="2000" dirty="0" smtClean="0">
              <a:latin typeface="HY궁서B" panose="02030600000101010101" pitchFamily="18" charset="-127"/>
              <a:ea typeface="HY궁서B" panose="02030600000101010101" pitchFamily="18" charset="-127"/>
            </a:endParaRPr>
          </a:p>
          <a:p>
            <a:pPr marL="793750" indent="-255588">
              <a:spcAft>
                <a:spcPts val="1200"/>
              </a:spcAft>
              <a:buFont typeface="Wingdings" pitchFamily="2" charset="2"/>
              <a:buChar char="Ø"/>
            </a:pPr>
            <a:r>
              <a:rPr lang="zh-CN" altLang="en-US" sz="2000" dirty="0" smtClean="0">
                <a:latin typeface="HY궁서B" panose="02030600000101010101" pitchFamily="18" charset="-127"/>
              </a:rPr>
              <a:t>    </a:t>
            </a:r>
            <a:r>
              <a:rPr lang="ko-KR" altLang="en-US" sz="2000" dirty="0" smtClean="0">
                <a:latin typeface="HY궁서B" panose="02030600000101010101" pitchFamily="18" charset="-127"/>
                <a:ea typeface="HY궁서B" panose="02030600000101010101" pitchFamily="18" charset="-127"/>
              </a:rPr>
              <a:t>실험실 </a:t>
            </a:r>
            <a:r>
              <a:rPr lang="ko-KR" altLang="en-US" sz="2000" dirty="0" err="1" smtClean="0">
                <a:latin typeface="HY궁서B" panose="02030600000101010101" pitchFamily="18" charset="-127"/>
                <a:ea typeface="HY궁서B" panose="02030600000101010101" pitchFamily="18" charset="-127"/>
              </a:rPr>
              <a:t>검험</a:t>
            </a:r>
            <a:r>
              <a:rPr lang="zh-CN" altLang="en-US" sz="2000" dirty="0" smtClean="0">
                <a:latin typeface="HY궁서B" panose="02030600000101010101" pitchFamily="18" charset="-127"/>
              </a:rPr>
              <a:t>：</a:t>
            </a:r>
            <a:r>
              <a:rPr lang="ko-KR" altLang="en-US" sz="2000" dirty="0" smtClean="0">
                <a:latin typeface="HY궁서B" panose="02030600000101010101" pitchFamily="18" charset="-127"/>
                <a:ea typeface="HY궁서B" panose="02030600000101010101" pitchFamily="18" charset="-127"/>
              </a:rPr>
              <a:t>미생물</a:t>
            </a:r>
            <a:r>
              <a:rPr lang="en-US" altLang="ko-KR" sz="2000" dirty="0" smtClean="0">
                <a:latin typeface="HY궁서B" panose="02030600000101010101" pitchFamily="18" charset="-127"/>
                <a:ea typeface="HY궁서B" panose="02030600000101010101" pitchFamily="18" charset="-127"/>
              </a:rPr>
              <a:t>, </a:t>
            </a:r>
            <a:r>
              <a:rPr lang="ko-KR" altLang="en-US" sz="2000" dirty="0" smtClean="0">
                <a:latin typeface="HY궁서B" panose="02030600000101010101" pitchFamily="18" charset="-127"/>
                <a:ea typeface="HY궁서B" panose="02030600000101010101" pitchFamily="18" charset="-127"/>
              </a:rPr>
              <a:t>중금속</a:t>
            </a:r>
            <a:r>
              <a:rPr lang="en-US" altLang="ko-KR" sz="2000" dirty="0" smtClean="0">
                <a:latin typeface="HY궁서B" panose="02030600000101010101" pitchFamily="18" charset="-127"/>
                <a:ea typeface="HY궁서B" panose="02030600000101010101" pitchFamily="18" charset="-127"/>
              </a:rPr>
              <a:t>, </a:t>
            </a:r>
            <a:r>
              <a:rPr lang="ko-KR" altLang="en-US" sz="2000" dirty="0" smtClean="0">
                <a:latin typeface="HY궁서B" panose="02030600000101010101" pitchFamily="18" charset="-127"/>
                <a:ea typeface="HY궁서B" panose="02030600000101010101" pitchFamily="18" charset="-127"/>
              </a:rPr>
              <a:t>및 전염 상황 등의 원인으로 임시적으로 증가하는 </a:t>
            </a:r>
            <a:r>
              <a:rPr lang="ko-KR" altLang="en-US" sz="2000" dirty="0" err="1" smtClean="0">
                <a:latin typeface="HY궁서B" panose="02030600000101010101" pitchFamily="18" charset="-127"/>
                <a:ea typeface="HY궁서B" panose="02030600000101010101" pitchFamily="18" charset="-127"/>
              </a:rPr>
              <a:t>검험</a:t>
            </a:r>
            <a:endParaRPr lang="en-US" altLang="zh-CN" dirty="0" smtClean="0">
              <a:latin typeface="HY궁서B" panose="02030600000101010101" pitchFamily="18" charset="-127"/>
              <a:ea typeface="HY궁서B" panose="02030600000101010101" pitchFamily="18" charset="-127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23016-1EEA-4988-9949-CE513AFD292A}" type="slidenum">
              <a:rPr lang="zh-CN" altLang="en-US" smtClean="0"/>
              <a:pPr/>
              <a:t>23</a:t>
            </a:fld>
            <a:endParaRPr lang="zh-CN" altLang="en-US"/>
          </a:p>
        </p:txBody>
      </p:sp>
      <p:sp>
        <p:nvSpPr>
          <p:cNvPr id="6" name="标题 1"/>
          <p:cNvSpPr>
            <a:spLocks noGrp="1"/>
          </p:cNvSpPr>
          <p:nvPr>
            <p:ph type="title"/>
          </p:nvPr>
        </p:nvSpPr>
        <p:spPr>
          <a:xfrm>
            <a:off x="500034" y="785794"/>
            <a:ext cx="8229600" cy="1066800"/>
          </a:xfrm>
        </p:spPr>
        <p:txBody>
          <a:bodyPr>
            <a:normAutofit/>
          </a:bodyPr>
          <a:lstStyle/>
          <a:p>
            <a:r>
              <a:rPr lang="ko-KR" altLang="en-US" dirty="0" smtClean="0">
                <a:latin typeface="HY궁서B" panose="02030600000101010101" pitchFamily="18" charset="-127"/>
                <a:ea typeface="HY궁서B" panose="02030600000101010101" pitchFamily="18" charset="-127"/>
              </a:rPr>
              <a:t>수입 신고 흐름</a:t>
            </a:r>
            <a:endParaRPr lang="zh-CN" altLang="en-US" dirty="0">
              <a:latin typeface="HY궁서B" panose="02030600000101010101" pitchFamily="18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2249424"/>
            <a:ext cx="8686800" cy="4325112"/>
          </a:xfrm>
        </p:spPr>
        <p:txBody>
          <a:bodyPr>
            <a:normAutofit fontScale="92500" lnSpcReduction="20000"/>
          </a:bodyPr>
          <a:lstStyle/>
          <a:p>
            <a:r>
              <a:rPr lang="ko-KR" altLang="en-US" dirty="0" err="1" smtClean="0">
                <a:latin typeface="HY궁서B" panose="02030600000101010101" pitchFamily="18" charset="-127"/>
                <a:ea typeface="HY궁서B" panose="02030600000101010101" pitchFamily="18" charset="-127"/>
              </a:rPr>
              <a:t>검험</a:t>
            </a:r>
            <a:r>
              <a:rPr lang="ko-KR" altLang="en-US" dirty="0" err="1" smtClean="0">
                <a:latin typeface="HY궁서B" panose="02030600000101010101" pitchFamily="18" charset="-127"/>
                <a:ea typeface="HY궁서B" panose="02030600000101010101" pitchFamily="18" charset="-127"/>
              </a:rPr>
              <a:t>에</a:t>
            </a:r>
            <a:r>
              <a:rPr lang="ko-KR" altLang="en-US" dirty="0" smtClean="0">
                <a:latin typeface="HY궁서B" panose="02030600000101010101" pitchFamily="18" charset="-127"/>
                <a:ea typeface="HY궁서B" panose="02030600000101010101" pitchFamily="18" charset="-127"/>
              </a:rPr>
              <a:t> 합격하여</a:t>
            </a:r>
            <a:r>
              <a:rPr lang="en-US" altLang="zh-CN" dirty="0" smtClean="0">
                <a:latin typeface="HY궁서B" panose="02030600000101010101" pitchFamily="18" charset="-127"/>
                <a:ea typeface="HY궁서B" panose="02030600000101010101" pitchFamily="18" charset="-127"/>
              </a:rPr>
              <a:t>《</a:t>
            </a:r>
            <a:r>
              <a:rPr lang="ko-KR" altLang="en-US" dirty="0" err="1" smtClean="0">
                <a:latin typeface="HY궁서B" panose="02030600000101010101" pitchFamily="18" charset="-127"/>
                <a:ea typeface="HY궁서B" panose="02030600000101010101" pitchFamily="18" charset="-127"/>
              </a:rPr>
              <a:t>입경화물검험검역증</a:t>
            </a:r>
            <a:r>
              <a:rPr lang="en-US" altLang="zh-CN" dirty="0" smtClean="0">
                <a:latin typeface="HY궁서B" panose="02030600000101010101" pitchFamily="18" charset="-127"/>
                <a:ea typeface="HY궁서B" panose="02030600000101010101" pitchFamily="18" charset="-127"/>
              </a:rPr>
              <a:t>》</a:t>
            </a:r>
            <a:r>
              <a:rPr lang="ko-KR" altLang="en-US" dirty="0" smtClean="0">
                <a:latin typeface="HY궁서B" panose="02030600000101010101" pitchFamily="18" charset="-127"/>
                <a:ea typeface="HY궁서B" panose="02030600000101010101" pitchFamily="18" charset="-127"/>
              </a:rPr>
              <a:t>을 획득한 후 </a:t>
            </a:r>
            <a:r>
              <a:rPr lang="ko-KR" altLang="en-US" dirty="0" smtClean="0">
                <a:latin typeface="HY궁서B" panose="02030600000101010101" pitchFamily="18" charset="-127"/>
                <a:ea typeface="HY궁서B" panose="02030600000101010101" pitchFamily="18" charset="-127"/>
              </a:rPr>
              <a:t>화물을 출시판매 또는 사용할 수 있음</a:t>
            </a:r>
            <a:endParaRPr lang="en-US" altLang="ko-KR" dirty="0" smtClean="0">
              <a:latin typeface="HY궁서B" panose="02030600000101010101" pitchFamily="18" charset="-127"/>
              <a:ea typeface="HY궁서B" panose="02030600000101010101" pitchFamily="18" charset="-127"/>
            </a:endParaRPr>
          </a:p>
          <a:p>
            <a:pPr marL="109728" indent="0">
              <a:buNone/>
            </a:pPr>
            <a:r>
              <a:rPr lang="zh-CN" altLang="en-US" dirty="0" smtClean="0">
                <a:latin typeface="HY궁서B" panose="02030600000101010101" pitchFamily="18" charset="-127"/>
              </a:rPr>
              <a:t>   </a:t>
            </a:r>
            <a:r>
              <a:rPr lang="ko-KR" altLang="en-US" dirty="0" err="1" smtClean="0">
                <a:latin typeface="HY궁서B" panose="02030600000101010101" pitchFamily="18" charset="-127"/>
                <a:ea typeface="HY궁서B" panose="02030600000101010101" pitchFamily="18" charset="-127"/>
              </a:rPr>
              <a:t>검역증은</a:t>
            </a:r>
            <a:r>
              <a:rPr lang="ko-KR" altLang="en-US" dirty="0" smtClean="0">
                <a:latin typeface="HY궁서B" panose="02030600000101010101" pitchFamily="18" charset="-127"/>
                <a:ea typeface="HY궁서B" panose="02030600000101010101" pitchFamily="18" charset="-127"/>
              </a:rPr>
              <a:t> 입하명세서</a:t>
            </a:r>
            <a:r>
              <a:rPr lang="ko-KR" altLang="en-US" dirty="0" smtClean="0">
                <a:latin typeface="HY궁서B" panose="02030600000101010101" pitchFamily="18" charset="-127"/>
                <a:ea typeface="HY궁서B" panose="02030600000101010101" pitchFamily="18" charset="-127"/>
              </a:rPr>
              <a:t>에 부착</a:t>
            </a:r>
            <a:r>
              <a:rPr lang="en-US" altLang="ko-KR" dirty="0" smtClean="0">
                <a:latin typeface="HY궁서B" panose="02030600000101010101" pitchFamily="18" charset="-127"/>
                <a:ea typeface="HY궁서B" panose="02030600000101010101" pitchFamily="18" charset="-127"/>
              </a:rPr>
              <a:t>, </a:t>
            </a:r>
            <a:r>
              <a:rPr lang="ko-KR" altLang="en-US" dirty="0" smtClean="0">
                <a:latin typeface="HY궁서B" panose="02030600000101010101" pitchFamily="18" charset="-127"/>
                <a:ea typeface="HY궁서B" panose="02030600000101010101" pitchFamily="18" charset="-127"/>
              </a:rPr>
              <a:t>제품명칭</a:t>
            </a:r>
            <a:r>
              <a:rPr lang="en-US" altLang="ko-KR" dirty="0" smtClean="0">
                <a:latin typeface="HY궁서B" panose="02030600000101010101" pitchFamily="18" charset="-127"/>
                <a:ea typeface="HY궁서B" panose="02030600000101010101" pitchFamily="18" charset="-127"/>
              </a:rPr>
              <a:t>, </a:t>
            </a:r>
            <a:r>
              <a:rPr lang="ko-KR" altLang="en-US" dirty="0" smtClean="0">
                <a:latin typeface="HY궁서B" panose="02030600000101010101" pitchFamily="18" charset="-127"/>
                <a:ea typeface="HY궁서B" panose="02030600000101010101" pitchFamily="18" charset="-127"/>
              </a:rPr>
              <a:t>브랜드</a:t>
            </a:r>
            <a:r>
              <a:rPr lang="en-US" altLang="ko-KR" dirty="0" smtClean="0">
                <a:latin typeface="HY궁서B" panose="02030600000101010101" pitchFamily="18" charset="-127"/>
                <a:ea typeface="HY궁서B" panose="02030600000101010101" pitchFamily="18" charset="-127"/>
              </a:rPr>
              <a:t>,</a:t>
            </a:r>
          </a:p>
          <a:p>
            <a:pPr marL="109728" indent="0">
              <a:buNone/>
            </a:pPr>
            <a:r>
              <a:rPr lang="en-US" altLang="ko-KR" dirty="0">
                <a:latin typeface="HY궁서B" panose="02030600000101010101" pitchFamily="18" charset="-127"/>
                <a:ea typeface="HY궁서B" panose="02030600000101010101" pitchFamily="18" charset="-127"/>
              </a:rPr>
              <a:t> </a:t>
            </a:r>
            <a:r>
              <a:rPr lang="en-US" altLang="ko-KR" dirty="0" smtClean="0">
                <a:latin typeface="HY궁서B" panose="02030600000101010101" pitchFamily="18" charset="-127"/>
                <a:ea typeface="HY궁서B" panose="02030600000101010101" pitchFamily="18" charset="-127"/>
              </a:rPr>
              <a:t>  </a:t>
            </a:r>
            <a:r>
              <a:rPr lang="ko-KR" altLang="en-US" dirty="0" err="1" smtClean="0">
                <a:latin typeface="HY궁서B" panose="02030600000101010101" pitchFamily="18" charset="-127"/>
                <a:ea typeface="HY궁서B" panose="02030600000101010101" pitchFamily="18" charset="-127"/>
              </a:rPr>
              <a:t>원산국</a:t>
            </a:r>
            <a:r>
              <a:rPr lang="en-US" altLang="ko-KR" dirty="0" smtClean="0">
                <a:latin typeface="HY궁서B" panose="02030600000101010101" pitchFamily="18" charset="-127"/>
                <a:ea typeface="HY궁서B" panose="02030600000101010101" pitchFamily="18" charset="-127"/>
              </a:rPr>
              <a:t>(</a:t>
            </a:r>
            <a:r>
              <a:rPr lang="ko-KR" altLang="en-US" dirty="0" smtClean="0">
                <a:latin typeface="HY궁서B" panose="02030600000101010101" pitchFamily="18" charset="-127"/>
                <a:ea typeface="HY궁서B" panose="02030600000101010101" pitchFamily="18" charset="-127"/>
              </a:rPr>
              <a:t>지역</a:t>
            </a:r>
            <a:r>
              <a:rPr lang="en-US" altLang="ko-KR" dirty="0" smtClean="0">
                <a:latin typeface="HY궁서B" panose="02030600000101010101" pitchFamily="18" charset="-127"/>
                <a:ea typeface="HY궁서B" panose="02030600000101010101" pitchFamily="18" charset="-127"/>
              </a:rPr>
              <a:t>), </a:t>
            </a:r>
            <a:r>
              <a:rPr lang="ko-KR" altLang="en-US" dirty="0" smtClean="0">
                <a:latin typeface="HY궁서B" panose="02030600000101010101" pitchFamily="18" charset="-127"/>
                <a:ea typeface="HY궁서B" panose="02030600000101010101" pitchFamily="18" charset="-127"/>
              </a:rPr>
              <a:t>규격</a:t>
            </a:r>
            <a:r>
              <a:rPr lang="en-US" altLang="ko-KR" dirty="0" smtClean="0">
                <a:latin typeface="HY궁서B" panose="02030600000101010101" pitchFamily="18" charset="-127"/>
                <a:ea typeface="HY궁서B" panose="02030600000101010101" pitchFamily="18" charset="-127"/>
              </a:rPr>
              <a:t>, </a:t>
            </a:r>
            <a:r>
              <a:rPr lang="ko-KR" altLang="en-US" dirty="0" smtClean="0">
                <a:latin typeface="HY궁서B" panose="02030600000101010101" pitchFamily="18" charset="-127"/>
                <a:ea typeface="HY궁서B" panose="02030600000101010101" pitchFamily="18" charset="-127"/>
              </a:rPr>
              <a:t>수</a:t>
            </a:r>
            <a:r>
              <a:rPr lang="en-US" altLang="ko-KR" dirty="0" smtClean="0">
                <a:latin typeface="HY궁서B" panose="02030600000101010101" pitchFamily="18" charset="-127"/>
                <a:ea typeface="HY궁서B" panose="02030600000101010101" pitchFamily="18" charset="-127"/>
              </a:rPr>
              <a:t>/</a:t>
            </a:r>
            <a:r>
              <a:rPr lang="ko-KR" altLang="en-US" dirty="0" smtClean="0">
                <a:latin typeface="HY궁서B" panose="02030600000101010101" pitchFamily="18" charset="-127"/>
                <a:ea typeface="HY궁서B" panose="02030600000101010101" pitchFamily="18" charset="-127"/>
              </a:rPr>
              <a:t>중량</a:t>
            </a:r>
            <a:r>
              <a:rPr lang="en-US" altLang="ko-KR" dirty="0" smtClean="0">
                <a:latin typeface="HY궁서B" panose="02030600000101010101" pitchFamily="18" charset="-127"/>
                <a:ea typeface="HY궁서B" panose="02030600000101010101" pitchFamily="18" charset="-127"/>
              </a:rPr>
              <a:t>, </a:t>
            </a:r>
            <a:r>
              <a:rPr lang="ko-KR" altLang="en-US" dirty="0" err="1" smtClean="0">
                <a:latin typeface="HY궁서B" panose="02030600000101010101" pitchFamily="18" charset="-127"/>
                <a:ea typeface="HY궁서B" panose="02030600000101010101" pitchFamily="18" charset="-127"/>
              </a:rPr>
              <a:t>생산로트번호</a:t>
            </a:r>
            <a:r>
              <a:rPr lang="en-US" altLang="ko-KR" dirty="0" smtClean="0">
                <a:latin typeface="HY궁서B" panose="02030600000101010101" pitchFamily="18" charset="-127"/>
                <a:ea typeface="HY궁서B" panose="02030600000101010101" pitchFamily="18" charset="-127"/>
              </a:rPr>
              <a:t>/ </a:t>
            </a:r>
            <a:r>
              <a:rPr lang="ko-KR" altLang="en-US" dirty="0" smtClean="0">
                <a:latin typeface="HY궁서B" panose="02030600000101010101" pitchFamily="18" charset="-127"/>
                <a:ea typeface="HY궁서B" panose="02030600000101010101" pitchFamily="18" charset="-127"/>
              </a:rPr>
              <a:t>생산</a:t>
            </a:r>
            <a:endParaRPr lang="en-US" altLang="ko-KR" dirty="0" smtClean="0">
              <a:latin typeface="HY궁서B" panose="02030600000101010101" pitchFamily="18" charset="-127"/>
              <a:ea typeface="HY궁서B" panose="02030600000101010101" pitchFamily="18" charset="-127"/>
            </a:endParaRPr>
          </a:p>
          <a:p>
            <a:pPr marL="109728" indent="0">
              <a:buNone/>
            </a:pPr>
            <a:r>
              <a:rPr lang="ko-KR" altLang="en-US" dirty="0" smtClean="0">
                <a:latin typeface="HY궁서B" panose="02030600000101010101" pitchFamily="18" charset="-127"/>
                <a:ea typeface="HY궁서B" panose="02030600000101010101" pitchFamily="18" charset="-127"/>
              </a:rPr>
              <a:t>   일자</a:t>
            </a:r>
            <a:r>
              <a:rPr lang="en-US" altLang="ko-KR" dirty="0" smtClean="0">
                <a:latin typeface="HY궁서B" panose="02030600000101010101" pitchFamily="18" charset="-127"/>
                <a:ea typeface="HY궁서B" panose="02030600000101010101" pitchFamily="18" charset="-127"/>
              </a:rPr>
              <a:t>, </a:t>
            </a:r>
            <a:r>
              <a:rPr lang="ko-KR" altLang="en-US" dirty="0" smtClean="0">
                <a:latin typeface="HY궁서B" panose="02030600000101010101" pitchFamily="18" charset="-127"/>
                <a:ea typeface="HY궁서B" panose="02030600000101010101" pitchFamily="18" charset="-127"/>
              </a:rPr>
              <a:t>사용제한일자를 포함</a:t>
            </a:r>
            <a:endParaRPr lang="en-US" altLang="ko-KR" dirty="0" smtClean="0">
              <a:latin typeface="HY궁서B" panose="02030600000101010101" pitchFamily="18" charset="-127"/>
              <a:ea typeface="HY궁서B" panose="02030600000101010101" pitchFamily="18" charset="-127"/>
            </a:endParaRPr>
          </a:p>
          <a:p>
            <a:pPr>
              <a:buNone/>
            </a:pPr>
            <a:r>
              <a:rPr lang="zh-CN" altLang="en-US" dirty="0" smtClean="0"/>
              <a:t>    </a:t>
            </a:r>
            <a:endParaRPr lang="en-US" altLang="zh-CN" dirty="0" smtClean="0"/>
          </a:p>
          <a:p>
            <a:pPr>
              <a:buNone/>
            </a:pPr>
            <a:r>
              <a:rPr lang="zh-CN" altLang="en-US" dirty="0" smtClean="0">
                <a:latin typeface="HY궁서B" panose="02030600000101010101" pitchFamily="18" charset="-127"/>
              </a:rPr>
              <a:t>    </a:t>
            </a:r>
            <a:r>
              <a:rPr lang="ko-KR" altLang="en-US" dirty="0" smtClean="0">
                <a:latin typeface="HY궁서B" panose="02030600000101010101" pitchFamily="18" charset="-127"/>
                <a:ea typeface="HY궁서B" panose="02030600000101010101" pitchFamily="18" charset="-127"/>
              </a:rPr>
              <a:t>검역불합격제품이 안전</a:t>
            </a:r>
            <a:r>
              <a:rPr lang="en-US" altLang="ko-KR" dirty="0" smtClean="0">
                <a:latin typeface="HY궁서B" panose="02030600000101010101" pitchFamily="18" charset="-127"/>
                <a:ea typeface="HY궁서B" panose="02030600000101010101" pitchFamily="18" charset="-127"/>
              </a:rPr>
              <a:t>, </a:t>
            </a:r>
            <a:r>
              <a:rPr lang="ko-KR" altLang="en-US" dirty="0" smtClean="0">
                <a:latin typeface="HY궁서B" panose="02030600000101010101" pitchFamily="18" charset="-127"/>
                <a:ea typeface="HY궁서B" panose="02030600000101010101" pitchFamily="18" charset="-127"/>
              </a:rPr>
              <a:t>건강</a:t>
            </a:r>
            <a:r>
              <a:rPr lang="en-US" altLang="ko-KR" dirty="0" smtClean="0">
                <a:latin typeface="HY궁서B" panose="02030600000101010101" pitchFamily="18" charset="-127"/>
                <a:ea typeface="HY궁서B" panose="02030600000101010101" pitchFamily="18" charset="-127"/>
              </a:rPr>
              <a:t>, </a:t>
            </a:r>
            <a:r>
              <a:rPr lang="ko-KR" altLang="en-US" dirty="0" smtClean="0">
                <a:latin typeface="HY궁서B" panose="02030600000101010101" pitchFamily="18" charset="-127"/>
                <a:ea typeface="HY궁서B" panose="02030600000101010101" pitchFamily="18" charset="-127"/>
              </a:rPr>
              <a:t>환경보호 항목과 관련이 있는 경우</a:t>
            </a:r>
            <a:r>
              <a:rPr lang="en-US" altLang="ko-KR" dirty="0" smtClean="0">
                <a:latin typeface="HY궁서B" panose="02030600000101010101" pitchFamily="18" charset="-127"/>
                <a:ea typeface="HY궁서B" panose="02030600000101010101" pitchFamily="18" charset="-127"/>
              </a:rPr>
              <a:t>, </a:t>
            </a:r>
            <a:r>
              <a:rPr lang="ko-KR" altLang="en-US" dirty="0" smtClean="0">
                <a:latin typeface="HY궁서B" panose="02030600000101010101" pitchFamily="18" charset="-127"/>
                <a:ea typeface="HY궁서B" panose="02030600000101010101" pitchFamily="18" charset="-127"/>
              </a:rPr>
              <a:t>반드시 소각처리 또는 반송하여야 함</a:t>
            </a:r>
            <a:r>
              <a:rPr lang="en-US" altLang="ko-KR" dirty="0" smtClean="0">
                <a:latin typeface="HY궁서B" panose="02030600000101010101" pitchFamily="18" charset="-127"/>
                <a:ea typeface="HY궁서B" panose="02030600000101010101" pitchFamily="18" charset="-127"/>
              </a:rPr>
              <a:t>. </a:t>
            </a:r>
            <a:r>
              <a:rPr lang="ko-KR" altLang="en-US" dirty="0" smtClean="0">
                <a:latin typeface="HY궁서B" panose="02030600000101010101" pitchFamily="18" charset="-127"/>
                <a:ea typeface="HY궁서B" panose="02030600000101010101" pitchFamily="18" charset="-127"/>
              </a:rPr>
              <a:t>기타 항목이 불합격한 경우</a:t>
            </a:r>
            <a:r>
              <a:rPr lang="en-US" altLang="ko-KR" dirty="0" smtClean="0">
                <a:latin typeface="HY궁서B" panose="02030600000101010101" pitchFamily="18" charset="-127"/>
                <a:ea typeface="HY궁서B" panose="02030600000101010101" pitchFamily="18" charset="-127"/>
              </a:rPr>
              <a:t>(</a:t>
            </a:r>
            <a:r>
              <a:rPr lang="ko-KR" altLang="en-US" dirty="0" smtClean="0">
                <a:latin typeface="HY궁서B" panose="02030600000101010101" pitchFamily="18" charset="-127"/>
                <a:ea typeface="HY궁서B" panose="02030600000101010101" pitchFamily="18" charset="-127"/>
              </a:rPr>
              <a:t>예를 들어 중문라벨</a:t>
            </a:r>
            <a:r>
              <a:rPr lang="en-US" altLang="ko-KR" dirty="0" smtClean="0">
                <a:latin typeface="HY궁서B" panose="02030600000101010101" pitchFamily="18" charset="-127"/>
                <a:ea typeface="HY궁서B" panose="02030600000101010101" pitchFamily="18" charset="-127"/>
              </a:rPr>
              <a:t>), </a:t>
            </a:r>
            <a:r>
              <a:rPr lang="ko-KR" altLang="en-US" dirty="0" err="1" smtClean="0">
                <a:latin typeface="HY궁서B" panose="02030600000101010101" pitchFamily="18" charset="-127"/>
                <a:ea typeface="HY궁서B" panose="02030600000101010101" pitchFamily="18" charset="-127"/>
              </a:rPr>
              <a:t>검험검역기구의</a:t>
            </a:r>
            <a:r>
              <a:rPr lang="ko-KR" altLang="en-US" dirty="0" smtClean="0">
                <a:latin typeface="HY궁서B" panose="02030600000101010101" pitchFamily="18" charset="-127"/>
                <a:ea typeface="HY궁서B" panose="02030600000101010101" pitchFamily="18" charset="-127"/>
              </a:rPr>
              <a:t> 감독 아래에서 기술처리를 진행한 후 새로 </a:t>
            </a:r>
            <a:r>
              <a:rPr lang="ko-KR" altLang="en-US" dirty="0" err="1" smtClean="0">
                <a:latin typeface="HY궁서B" panose="02030600000101010101" pitchFamily="18" charset="-127"/>
                <a:ea typeface="HY궁서B" panose="02030600000101010101" pitchFamily="18" charset="-127"/>
              </a:rPr>
              <a:t>검험검역을</a:t>
            </a:r>
            <a:r>
              <a:rPr lang="ko-KR" altLang="en-US" dirty="0" smtClean="0">
                <a:latin typeface="HY궁서B" panose="02030600000101010101" pitchFamily="18" charset="-127"/>
                <a:ea typeface="HY궁서B" panose="02030600000101010101" pitchFamily="18" charset="-127"/>
              </a:rPr>
              <a:t> 거쳐 합격한 후에야 판매</a:t>
            </a:r>
            <a:r>
              <a:rPr lang="en-US" altLang="ko-KR" dirty="0" smtClean="0">
                <a:latin typeface="HY궁서B" panose="02030600000101010101" pitchFamily="18" charset="-127"/>
                <a:ea typeface="HY궁서B" panose="02030600000101010101" pitchFamily="18" charset="-127"/>
              </a:rPr>
              <a:t>, </a:t>
            </a:r>
            <a:r>
              <a:rPr lang="ko-KR" altLang="en-US" dirty="0" smtClean="0">
                <a:latin typeface="HY궁서B" panose="02030600000101010101" pitchFamily="18" charset="-127"/>
                <a:ea typeface="HY궁서B" panose="02030600000101010101" pitchFamily="18" charset="-127"/>
              </a:rPr>
              <a:t>사용할 수 있음</a:t>
            </a:r>
            <a:endParaRPr lang="en-US" altLang="ko-KR" dirty="0" smtClean="0">
              <a:latin typeface="HY궁서B" panose="02030600000101010101" pitchFamily="18" charset="-127"/>
              <a:ea typeface="HY궁서B" panose="02030600000101010101" pitchFamily="18" charset="-127"/>
            </a:endParaRPr>
          </a:p>
          <a:p>
            <a:pPr>
              <a:buNone/>
            </a:pPr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23016-1EEA-4988-9949-CE513AFD292A}" type="slidenum">
              <a:rPr lang="zh-CN" altLang="en-US" smtClean="0"/>
              <a:pPr/>
              <a:t>24</a:t>
            </a:fld>
            <a:endParaRPr lang="zh-CN" altLang="en-US"/>
          </a:p>
        </p:txBody>
      </p:sp>
      <p:sp>
        <p:nvSpPr>
          <p:cNvPr id="6" name="标题 1"/>
          <p:cNvSpPr>
            <a:spLocks noGrp="1"/>
          </p:cNvSpPr>
          <p:nvPr>
            <p:ph type="title"/>
          </p:nvPr>
        </p:nvSpPr>
        <p:spPr>
          <a:xfrm>
            <a:off x="500034" y="785794"/>
            <a:ext cx="8229600" cy="1066800"/>
          </a:xfrm>
        </p:spPr>
        <p:txBody>
          <a:bodyPr>
            <a:normAutofit/>
          </a:bodyPr>
          <a:lstStyle/>
          <a:p>
            <a:r>
              <a:rPr lang="ko-KR" altLang="en-US" dirty="0" smtClean="0">
                <a:latin typeface="HY궁서B" panose="02030600000101010101" pitchFamily="18" charset="-127"/>
                <a:ea typeface="HY궁서B" panose="02030600000101010101" pitchFamily="18" charset="-127"/>
              </a:rPr>
              <a:t>수입 신고 흐름</a:t>
            </a:r>
            <a:endParaRPr lang="zh-CN" altLang="en-US" dirty="0">
              <a:latin typeface="HY궁서B" panose="02030600000101010101" pitchFamily="18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o-KR" altLang="en-US" dirty="0" smtClean="0">
                <a:latin typeface="HY궁서B" panose="02030600000101010101" pitchFamily="18" charset="-127"/>
                <a:ea typeface="HY궁서B" panose="02030600000101010101" pitchFamily="18" charset="-127"/>
              </a:rPr>
              <a:t>중국화장품 등록의 관련 법률법규</a:t>
            </a:r>
            <a:endParaRPr lang="zh-CN" altLang="en-US" dirty="0">
              <a:latin typeface="HY궁서B" panose="02030600000101010101" pitchFamily="18" charset="-127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 smtClean="0">
                <a:latin typeface="HY궁서" panose="02030600000101010101" pitchFamily="18" charset="-127"/>
                <a:ea typeface="HY궁서" panose="02030600000101010101" pitchFamily="18" charset="-127"/>
              </a:rPr>
              <a:t>1. 《</a:t>
            </a:r>
            <a:r>
              <a:rPr lang="ko-KR" altLang="en-US" dirty="0" smtClean="0">
                <a:latin typeface="HY궁서" panose="02030600000101010101" pitchFamily="18" charset="-127"/>
                <a:ea typeface="HY궁서" panose="02030600000101010101" pitchFamily="18" charset="-127"/>
              </a:rPr>
              <a:t>화장품위생감독조례</a:t>
            </a:r>
            <a:r>
              <a:rPr lang="en-US" altLang="zh-CN" dirty="0" smtClean="0">
                <a:latin typeface="HY궁서" panose="02030600000101010101" pitchFamily="18" charset="-127"/>
                <a:ea typeface="HY궁서" panose="02030600000101010101" pitchFamily="18" charset="-127"/>
              </a:rPr>
              <a:t>》</a:t>
            </a:r>
          </a:p>
          <a:p>
            <a:r>
              <a:rPr lang="en-US" altLang="zh-CN" dirty="0" smtClean="0">
                <a:latin typeface="HY궁서" panose="02030600000101010101" pitchFamily="18" charset="-127"/>
                <a:ea typeface="HY궁서" panose="02030600000101010101" pitchFamily="18" charset="-127"/>
              </a:rPr>
              <a:t>2. 《</a:t>
            </a:r>
            <a:r>
              <a:rPr lang="ko-KR" altLang="en-US" dirty="0" smtClean="0">
                <a:latin typeface="HY궁서" panose="02030600000101010101" pitchFamily="18" charset="-127"/>
                <a:ea typeface="HY궁서" panose="02030600000101010101" pitchFamily="18" charset="-127"/>
              </a:rPr>
              <a:t>화장품위생감독조례실시세칙</a:t>
            </a:r>
            <a:r>
              <a:rPr lang="en-US" altLang="zh-CN" dirty="0" smtClean="0">
                <a:latin typeface="HY궁서" panose="02030600000101010101" pitchFamily="18" charset="-127"/>
                <a:ea typeface="HY궁서" panose="02030600000101010101" pitchFamily="18" charset="-127"/>
              </a:rPr>
              <a:t>》</a:t>
            </a:r>
          </a:p>
          <a:p>
            <a:r>
              <a:rPr lang="en-US" altLang="zh-CN" dirty="0" smtClean="0">
                <a:latin typeface="HY궁서" panose="02030600000101010101" pitchFamily="18" charset="-127"/>
                <a:ea typeface="HY궁서" panose="02030600000101010101" pitchFamily="18" charset="-127"/>
              </a:rPr>
              <a:t>3. 《</a:t>
            </a:r>
            <a:r>
              <a:rPr lang="ko-KR" altLang="en-US" dirty="0" smtClean="0">
                <a:latin typeface="HY궁서" panose="02030600000101010101" pitchFamily="18" charset="-127"/>
                <a:ea typeface="HY궁서" panose="02030600000101010101" pitchFamily="18" charset="-127"/>
              </a:rPr>
              <a:t>화장품위생규범</a:t>
            </a:r>
            <a:r>
              <a:rPr lang="en-US" altLang="zh-CN" dirty="0" smtClean="0">
                <a:latin typeface="HY궁서" panose="02030600000101010101" pitchFamily="18" charset="-127"/>
                <a:ea typeface="HY궁서" panose="02030600000101010101" pitchFamily="18" charset="-127"/>
              </a:rPr>
              <a:t>》</a:t>
            </a:r>
            <a:r>
              <a:rPr lang="zh-CN" altLang="en-US" dirty="0" smtClean="0">
                <a:latin typeface="HY궁서" panose="02030600000101010101" pitchFamily="18" charset="-127"/>
              </a:rPr>
              <a:t>（</a:t>
            </a:r>
            <a:r>
              <a:rPr lang="en-US" altLang="zh-CN" dirty="0" smtClean="0">
                <a:latin typeface="HY궁서" panose="02030600000101010101" pitchFamily="18" charset="-127"/>
                <a:ea typeface="HY궁서" panose="02030600000101010101" pitchFamily="18" charset="-127"/>
              </a:rPr>
              <a:t>2007</a:t>
            </a:r>
            <a:r>
              <a:rPr lang="ko-KR" altLang="en-US" dirty="0" smtClean="0">
                <a:latin typeface="HY궁서" panose="02030600000101010101" pitchFamily="18" charset="-127"/>
                <a:ea typeface="HY궁서" panose="02030600000101010101" pitchFamily="18" charset="-127"/>
              </a:rPr>
              <a:t>판</a:t>
            </a:r>
            <a:r>
              <a:rPr lang="zh-CN" altLang="en-US" dirty="0" smtClean="0">
                <a:latin typeface="HY궁서" panose="02030600000101010101" pitchFamily="18" charset="-127"/>
              </a:rPr>
              <a:t>）</a:t>
            </a:r>
            <a:endParaRPr lang="en-US" altLang="zh-CN" dirty="0" smtClean="0">
              <a:latin typeface="HY궁서" panose="02030600000101010101" pitchFamily="18" charset="-127"/>
              <a:ea typeface="HY궁서" panose="02030600000101010101" pitchFamily="18" charset="-127"/>
            </a:endParaRPr>
          </a:p>
          <a:p>
            <a:r>
              <a:rPr lang="en-US" altLang="zh-CN" dirty="0" smtClean="0">
                <a:latin typeface="HY궁서" panose="02030600000101010101" pitchFamily="18" charset="-127"/>
                <a:ea typeface="HY궁서" panose="02030600000101010101" pitchFamily="18" charset="-127"/>
              </a:rPr>
              <a:t>4. 《</a:t>
            </a:r>
            <a:r>
              <a:rPr lang="ko-KR" altLang="en-US" dirty="0" smtClean="0">
                <a:latin typeface="HY궁서" panose="02030600000101010101" pitchFamily="18" charset="-127"/>
                <a:ea typeface="HY궁서" panose="02030600000101010101" pitchFamily="18" charset="-127"/>
              </a:rPr>
              <a:t>화장품행정허가신고접수규정</a:t>
            </a:r>
            <a:r>
              <a:rPr lang="en-US" altLang="zh-CN" dirty="0" smtClean="0">
                <a:latin typeface="HY궁서" panose="02030600000101010101" pitchFamily="18" charset="-127"/>
                <a:ea typeface="HY궁서" panose="02030600000101010101" pitchFamily="18" charset="-127"/>
              </a:rPr>
              <a:t>》</a:t>
            </a:r>
          </a:p>
          <a:p>
            <a:r>
              <a:rPr lang="en-US" altLang="zh-CN" dirty="0" smtClean="0">
                <a:latin typeface="HY궁서" panose="02030600000101010101" pitchFamily="18" charset="-127"/>
                <a:ea typeface="HY궁서" panose="02030600000101010101" pitchFamily="18" charset="-127"/>
              </a:rPr>
              <a:t>5. 《</a:t>
            </a:r>
            <a:r>
              <a:rPr lang="ko-KR" altLang="en-US" dirty="0" smtClean="0">
                <a:latin typeface="HY궁서" panose="02030600000101010101" pitchFamily="18" charset="-127"/>
                <a:ea typeface="HY궁서" panose="02030600000101010101" pitchFamily="18" charset="-127"/>
              </a:rPr>
              <a:t>화장품행정허가검사관리방법</a:t>
            </a:r>
            <a:r>
              <a:rPr lang="en-US" altLang="zh-CN" dirty="0" smtClean="0">
                <a:latin typeface="HY궁서" panose="02030600000101010101" pitchFamily="18" charset="-127"/>
                <a:ea typeface="HY궁서" panose="02030600000101010101" pitchFamily="18" charset="-127"/>
              </a:rPr>
              <a:t>》</a:t>
            </a:r>
          </a:p>
          <a:p>
            <a:r>
              <a:rPr lang="en-US" altLang="zh-CN" dirty="0" smtClean="0">
                <a:latin typeface="HY궁서" panose="02030600000101010101" pitchFamily="18" charset="-127"/>
                <a:ea typeface="HY궁서" panose="02030600000101010101" pitchFamily="18" charset="-127"/>
              </a:rPr>
              <a:t>6. 《</a:t>
            </a:r>
            <a:r>
              <a:rPr lang="ko-KR" altLang="en-US" dirty="0" smtClean="0">
                <a:latin typeface="HY궁서" panose="02030600000101010101" pitchFamily="18" charset="-127"/>
                <a:ea typeface="HY궁서" panose="02030600000101010101" pitchFamily="18" charset="-127"/>
              </a:rPr>
              <a:t>화장품명명규정</a:t>
            </a:r>
            <a:r>
              <a:rPr lang="en-US" altLang="zh-CN" dirty="0" smtClean="0">
                <a:latin typeface="HY궁서" panose="02030600000101010101" pitchFamily="18" charset="-127"/>
                <a:ea typeface="HY궁서" panose="02030600000101010101" pitchFamily="18" charset="-127"/>
              </a:rPr>
              <a:t>》</a:t>
            </a:r>
          </a:p>
          <a:p>
            <a:r>
              <a:rPr lang="en-US" altLang="zh-CN" dirty="0" smtClean="0">
                <a:latin typeface="HY궁서" panose="02030600000101010101" pitchFamily="18" charset="-127"/>
                <a:ea typeface="HY궁서" panose="02030600000101010101" pitchFamily="18" charset="-127"/>
              </a:rPr>
              <a:t>7. 《</a:t>
            </a:r>
            <a:r>
              <a:rPr lang="ko-KR" altLang="en-US" dirty="0" smtClean="0">
                <a:latin typeface="HY궁서" panose="02030600000101010101" pitchFamily="18" charset="-127"/>
                <a:ea typeface="HY궁서" panose="02030600000101010101" pitchFamily="18" charset="-127"/>
              </a:rPr>
              <a:t>화장품제품기술요구규범</a:t>
            </a:r>
            <a:r>
              <a:rPr lang="en-US" altLang="zh-CN" dirty="0" smtClean="0">
                <a:latin typeface="HY궁서" panose="02030600000101010101" pitchFamily="18" charset="-127"/>
                <a:ea typeface="HY궁서" panose="02030600000101010101" pitchFamily="18" charset="-127"/>
              </a:rPr>
              <a:t>》</a:t>
            </a:r>
          </a:p>
          <a:p>
            <a:r>
              <a:rPr lang="ko-KR" altLang="en-US" dirty="0" smtClean="0">
                <a:latin typeface="HY궁서" panose="02030600000101010101" pitchFamily="18" charset="-127"/>
                <a:ea typeface="HY궁서" panose="02030600000101010101" pitchFamily="18" charset="-127"/>
              </a:rPr>
              <a:t>기타</a:t>
            </a:r>
            <a:endParaRPr lang="zh-CN" altLang="en-US" dirty="0">
              <a:latin typeface="HY궁서" panose="02030600000101010101" pitchFamily="18" charset="-127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23016-1EEA-4988-9949-CE513AFD292A}" type="slidenum">
              <a:rPr lang="zh-CN" altLang="en-US" smtClean="0"/>
              <a:pPr/>
              <a:t>3</a:t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539552" y="692696"/>
            <a:ext cx="8229600" cy="1066800"/>
          </a:xfrm>
        </p:spPr>
        <p:txBody>
          <a:bodyPr>
            <a:normAutofit/>
          </a:bodyPr>
          <a:lstStyle/>
          <a:p>
            <a:r>
              <a:rPr lang="ko-KR" altLang="en-US" dirty="0" smtClean="0">
                <a:latin typeface="HY궁서B" panose="02030600000101010101" pitchFamily="18" charset="-127"/>
                <a:ea typeface="HY궁서B" panose="02030600000101010101" pitchFamily="18" charset="-127"/>
              </a:rPr>
              <a:t>중국화장품의 정의와 분류</a:t>
            </a:r>
            <a:endParaRPr lang="zh-CN" altLang="en-US" dirty="0">
              <a:latin typeface="HY궁서B" panose="02030600000101010101" pitchFamily="18" charset="-127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67544" y="1844824"/>
            <a:ext cx="8229600" cy="4325112"/>
          </a:xfrm>
        </p:spPr>
        <p:txBody>
          <a:bodyPr>
            <a:normAutofit fontScale="92500"/>
          </a:bodyPr>
          <a:lstStyle/>
          <a:p>
            <a:r>
              <a:rPr lang="ko-KR" altLang="en-US" dirty="0" smtClean="0">
                <a:latin typeface="HY궁서" panose="02030600000101010101" pitchFamily="18" charset="-127"/>
                <a:ea typeface="HY궁서" panose="02030600000101010101" pitchFamily="18" charset="-127"/>
              </a:rPr>
              <a:t>화장품의 정의</a:t>
            </a:r>
            <a:r>
              <a:rPr lang="zh-CN" altLang="en-US" dirty="0" smtClean="0">
                <a:latin typeface="HY궁서" panose="02030600000101010101" pitchFamily="18" charset="-127"/>
              </a:rPr>
              <a:t>：</a:t>
            </a:r>
            <a:endParaRPr lang="en-US" altLang="zh-CN" dirty="0" smtClean="0">
              <a:latin typeface="HY궁서" panose="02030600000101010101" pitchFamily="18" charset="-127"/>
              <a:ea typeface="HY궁서" panose="02030600000101010101" pitchFamily="18" charset="-127"/>
            </a:endParaRPr>
          </a:p>
          <a:p>
            <a:pPr>
              <a:buNone/>
            </a:pPr>
            <a:r>
              <a:rPr lang="en-US" altLang="zh-CN" dirty="0" smtClean="0">
                <a:latin typeface="HY궁서" panose="02030600000101010101" pitchFamily="18" charset="-127"/>
                <a:ea typeface="HY궁서" panose="02030600000101010101" pitchFamily="18" charset="-127"/>
              </a:rPr>
              <a:t>     </a:t>
            </a:r>
            <a:r>
              <a:rPr lang="ko-KR" altLang="en-US" dirty="0" smtClean="0">
                <a:latin typeface="HY궁서" panose="02030600000101010101" pitchFamily="18" charset="-127"/>
                <a:ea typeface="HY궁서" panose="02030600000101010101" pitchFamily="18" charset="-127"/>
              </a:rPr>
              <a:t>화장품은 인체표면 모든 부위</a:t>
            </a:r>
            <a:r>
              <a:rPr lang="en-US" altLang="ko-KR" dirty="0" smtClean="0">
                <a:latin typeface="HY궁서" panose="02030600000101010101" pitchFamily="18" charset="-127"/>
                <a:ea typeface="HY궁서" panose="02030600000101010101" pitchFamily="18" charset="-127"/>
              </a:rPr>
              <a:t>(</a:t>
            </a:r>
            <a:r>
              <a:rPr lang="ko-KR" altLang="en-US" dirty="0" smtClean="0">
                <a:latin typeface="HY궁서" panose="02030600000101010101" pitchFamily="18" charset="-127"/>
                <a:ea typeface="HY궁서" panose="02030600000101010101" pitchFamily="18" charset="-127"/>
              </a:rPr>
              <a:t>피부</a:t>
            </a:r>
            <a:r>
              <a:rPr lang="en-US" altLang="ko-KR" dirty="0" smtClean="0">
                <a:latin typeface="HY궁서" panose="02030600000101010101" pitchFamily="18" charset="-127"/>
                <a:ea typeface="HY궁서" panose="02030600000101010101" pitchFamily="18" charset="-127"/>
              </a:rPr>
              <a:t>, </a:t>
            </a:r>
            <a:r>
              <a:rPr lang="ko-KR" altLang="en-US" dirty="0" smtClean="0">
                <a:latin typeface="HY궁서" panose="02030600000101010101" pitchFamily="18" charset="-127"/>
                <a:ea typeface="HY궁서" panose="02030600000101010101" pitchFamily="18" charset="-127"/>
              </a:rPr>
              <a:t>모발</a:t>
            </a:r>
            <a:r>
              <a:rPr lang="en-US" altLang="ko-KR" dirty="0" smtClean="0">
                <a:latin typeface="HY궁서" panose="02030600000101010101" pitchFamily="18" charset="-127"/>
                <a:ea typeface="HY궁서" panose="02030600000101010101" pitchFamily="18" charset="-127"/>
              </a:rPr>
              <a:t>, </a:t>
            </a:r>
            <a:r>
              <a:rPr lang="ko-KR" altLang="en-US" dirty="0" smtClean="0">
                <a:latin typeface="HY궁서" panose="02030600000101010101" pitchFamily="18" charset="-127"/>
                <a:ea typeface="HY궁서" panose="02030600000101010101" pitchFamily="18" charset="-127"/>
              </a:rPr>
              <a:t>손톱</a:t>
            </a:r>
            <a:r>
              <a:rPr lang="en-US" altLang="ko-KR" dirty="0" smtClean="0">
                <a:latin typeface="HY궁서" panose="02030600000101010101" pitchFamily="18" charset="-127"/>
                <a:ea typeface="HY궁서" panose="02030600000101010101" pitchFamily="18" charset="-127"/>
              </a:rPr>
              <a:t>, </a:t>
            </a:r>
            <a:r>
              <a:rPr lang="ko-KR" altLang="en-US" dirty="0" smtClean="0">
                <a:latin typeface="HY궁서" panose="02030600000101010101" pitchFamily="18" charset="-127"/>
                <a:ea typeface="HY궁서" panose="02030600000101010101" pitchFamily="18" charset="-127"/>
              </a:rPr>
              <a:t>입술 등</a:t>
            </a:r>
            <a:r>
              <a:rPr lang="en-US" altLang="ko-KR" dirty="0" smtClean="0">
                <a:latin typeface="HY궁서" panose="02030600000101010101" pitchFamily="18" charset="-127"/>
                <a:ea typeface="HY궁서" panose="02030600000101010101" pitchFamily="18" charset="-127"/>
              </a:rPr>
              <a:t>)</a:t>
            </a:r>
            <a:r>
              <a:rPr lang="ko-KR" altLang="en-US" dirty="0" smtClean="0">
                <a:latin typeface="HY궁서" panose="02030600000101010101" pitchFamily="18" charset="-127"/>
                <a:ea typeface="HY궁서" panose="02030600000101010101" pitchFamily="18" charset="-127"/>
              </a:rPr>
              <a:t>에 </a:t>
            </a:r>
            <a:r>
              <a:rPr lang="ko-KR" altLang="en-US" dirty="0" err="1" smtClean="0">
                <a:latin typeface="HY궁서" panose="02030600000101010101" pitchFamily="18" charset="-127"/>
                <a:ea typeface="HY궁서" panose="02030600000101010101" pitchFamily="18" charset="-127"/>
              </a:rPr>
              <a:t>도찰</a:t>
            </a:r>
            <a:r>
              <a:rPr lang="en-US" altLang="ko-KR" dirty="0" smtClean="0">
                <a:latin typeface="HY궁서" panose="02030600000101010101" pitchFamily="18" charset="-127"/>
                <a:ea typeface="HY궁서" panose="02030600000101010101" pitchFamily="18" charset="-127"/>
              </a:rPr>
              <a:t>, </a:t>
            </a:r>
            <a:r>
              <a:rPr lang="ko-KR" altLang="en-US" dirty="0" smtClean="0">
                <a:latin typeface="HY궁서" panose="02030600000101010101" pitchFamily="18" charset="-127"/>
                <a:ea typeface="HY궁서" panose="02030600000101010101" pitchFamily="18" charset="-127"/>
              </a:rPr>
              <a:t>살포 또는 기타 유사한 방법으로 사용하여 청결</a:t>
            </a:r>
            <a:r>
              <a:rPr lang="en-US" altLang="ko-KR" dirty="0" smtClean="0">
                <a:latin typeface="HY궁서" panose="02030600000101010101" pitchFamily="18" charset="-127"/>
                <a:ea typeface="HY궁서" panose="02030600000101010101" pitchFamily="18" charset="-127"/>
              </a:rPr>
              <a:t>, </a:t>
            </a:r>
            <a:r>
              <a:rPr lang="ko-KR" altLang="en-US" dirty="0" smtClean="0">
                <a:latin typeface="HY궁서" panose="02030600000101010101" pitchFamily="18" charset="-127"/>
                <a:ea typeface="HY궁서" panose="02030600000101010101" pitchFamily="18" charset="-127"/>
              </a:rPr>
              <a:t>악취제거</a:t>
            </a:r>
            <a:r>
              <a:rPr lang="en-US" altLang="ko-KR" dirty="0" smtClean="0">
                <a:latin typeface="HY궁서" panose="02030600000101010101" pitchFamily="18" charset="-127"/>
                <a:ea typeface="HY궁서" panose="02030600000101010101" pitchFamily="18" charset="-127"/>
              </a:rPr>
              <a:t>, </a:t>
            </a:r>
            <a:r>
              <a:rPr lang="ko-KR" altLang="en-US" dirty="0" smtClean="0">
                <a:latin typeface="HY궁서" panose="02030600000101010101" pitchFamily="18" charset="-127"/>
                <a:ea typeface="HY궁서" panose="02030600000101010101" pitchFamily="18" charset="-127"/>
              </a:rPr>
              <a:t>피부보호</a:t>
            </a:r>
            <a:r>
              <a:rPr lang="en-US" altLang="ko-KR" dirty="0" smtClean="0">
                <a:latin typeface="HY궁서" panose="02030600000101010101" pitchFamily="18" charset="-127"/>
                <a:ea typeface="HY궁서" panose="02030600000101010101" pitchFamily="18" charset="-127"/>
              </a:rPr>
              <a:t>, </a:t>
            </a:r>
            <a:r>
              <a:rPr lang="ko-KR" altLang="en-US" dirty="0" smtClean="0">
                <a:latin typeface="HY궁서" panose="02030600000101010101" pitchFamily="18" charset="-127"/>
                <a:ea typeface="HY궁서" panose="02030600000101010101" pitchFamily="18" charset="-127"/>
              </a:rPr>
              <a:t>미용과 가꿈의 목적에 달성하는 일상용 화학공업제품을 가리킴</a:t>
            </a:r>
            <a:endParaRPr lang="en-US" altLang="ko-KR" dirty="0" smtClean="0">
              <a:latin typeface="HY궁서" panose="02030600000101010101" pitchFamily="18" charset="-127"/>
              <a:ea typeface="HY궁서" panose="02030600000101010101" pitchFamily="18" charset="-127"/>
            </a:endParaRPr>
          </a:p>
          <a:p>
            <a:pPr>
              <a:buNone/>
            </a:pPr>
            <a:endParaRPr lang="en-US" altLang="zh-CN" dirty="0" smtClean="0"/>
          </a:p>
          <a:p>
            <a:r>
              <a:rPr lang="ko-KR" altLang="en-US" dirty="0" smtClean="0">
                <a:latin typeface="HY궁서" panose="02030600000101010101" pitchFamily="18" charset="-127"/>
                <a:ea typeface="HY궁서" panose="02030600000101010101" pitchFamily="18" charset="-127"/>
              </a:rPr>
              <a:t>화장품의 분류</a:t>
            </a:r>
            <a:r>
              <a:rPr lang="zh-CN" altLang="en-US" dirty="0" smtClean="0">
                <a:latin typeface="HY궁서" panose="02030600000101010101" pitchFamily="18" charset="-127"/>
              </a:rPr>
              <a:t>：</a:t>
            </a:r>
            <a:endParaRPr lang="en-US" altLang="zh-CN" dirty="0" smtClean="0">
              <a:latin typeface="HY궁서" panose="02030600000101010101" pitchFamily="18" charset="-127"/>
              <a:ea typeface="HY궁서" panose="02030600000101010101" pitchFamily="18" charset="-127"/>
            </a:endParaRPr>
          </a:p>
          <a:p>
            <a:pPr marL="624078" indent="-514350">
              <a:buFont typeface="+mj-lt"/>
              <a:buAutoNum type="arabicPeriod"/>
            </a:pPr>
            <a:r>
              <a:rPr lang="ko-KR" altLang="en-US" dirty="0" smtClean="0">
                <a:latin typeface="HY궁서" panose="02030600000101010101" pitchFamily="18" charset="-127"/>
                <a:ea typeface="HY궁서" panose="02030600000101010101" pitchFamily="18" charset="-127"/>
              </a:rPr>
              <a:t>특수용도화장품</a:t>
            </a:r>
            <a:r>
              <a:rPr lang="zh-CN" altLang="en-US" dirty="0" smtClean="0">
                <a:latin typeface="HY궁서" panose="02030600000101010101" pitchFamily="18" charset="-127"/>
              </a:rPr>
              <a:t>：</a:t>
            </a:r>
            <a:r>
              <a:rPr lang="ko-KR" altLang="en-US" dirty="0" err="1" smtClean="0">
                <a:latin typeface="HY궁서" panose="02030600000101010101" pitchFamily="18" charset="-127"/>
                <a:ea typeface="HY궁서" panose="02030600000101010101" pitchFamily="18" charset="-127"/>
              </a:rPr>
              <a:t>육발</a:t>
            </a:r>
            <a:r>
              <a:rPr lang="en-US" altLang="ko-KR" dirty="0" smtClean="0">
                <a:latin typeface="HY궁서" panose="02030600000101010101" pitchFamily="18" charset="-127"/>
                <a:ea typeface="HY궁서" panose="02030600000101010101" pitchFamily="18" charset="-127"/>
              </a:rPr>
              <a:t>, </a:t>
            </a:r>
            <a:r>
              <a:rPr lang="ko-KR" altLang="en-US" dirty="0" err="1" smtClean="0">
                <a:latin typeface="HY궁서" panose="02030600000101010101" pitchFamily="18" charset="-127"/>
                <a:ea typeface="HY궁서" panose="02030600000101010101" pitchFamily="18" charset="-127"/>
              </a:rPr>
              <a:t>염발</a:t>
            </a:r>
            <a:r>
              <a:rPr lang="en-US" altLang="ko-KR" dirty="0" smtClean="0">
                <a:latin typeface="HY궁서" panose="02030600000101010101" pitchFamily="18" charset="-127"/>
                <a:ea typeface="HY궁서" panose="02030600000101010101" pitchFamily="18" charset="-127"/>
              </a:rPr>
              <a:t>, </a:t>
            </a:r>
            <a:r>
              <a:rPr lang="ko-KR" altLang="en-US" dirty="0" err="1" smtClean="0">
                <a:latin typeface="HY궁서" panose="02030600000101010101" pitchFamily="18" charset="-127"/>
                <a:ea typeface="HY궁서" panose="02030600000101010101" pitchFamily="18" charset="-127"/>
              </a:rPr>
              <a:t>탕발</a:t>
            </a:r>
            <a:r>
              <a:rPr lang="en-US" altLang="ko-KR" dirty="0" smtClean="0">
                <a:latin typeface="HY궁서" panose="02030600000101010101" pitchFamily="18" charset="-127"/>
                <a:ea typeface="HY궁서" panose="02030600000101010101" pitchFamily="18" charset="-127"/>
              </a:rPr>
              <a:t>, </a:t>
            </a:r>
            <a:r>
              <a:rPr lang="ko-KR" altLang="en-US" dirty="0" smtClean="0">
                <a:latin typeface="HY궁서" panose="02030600000101010101" pitchFamily="18" charset="-127"/>
                <a:ea typeface="HY궁서" panose="02030600000101010101" pitchFamily="18" charset="-127"/>
              </a:rPr>
              <a:t>탈모</a:t>
            </a:r>
            <a:r>
              <a:rPr lang="en-US" altLang="ko-KR" dirty="0" smtClean="0">
                <a:latin typeface="HY궁서" panose="02030600000101010101" pitchFamily="18" charset="-127"/>
                <a:ea typeface="HY궁서" panose="02030600000101010101" pitchFamily="18" charset="-127"/>
              </a:rPr>
              <a:t>, </a:t>
            </a:r>
            <a:r>
              <a:rPr lang="ko-KR" altLang="en-US" dirty="0" err="1" smtClean="0">
                <a:latin typeface="HY궁서" panose="02030600000101010101" pitchFamily="18" charset="-127"/>
                <a:ea typeface="HY궁서" panose="02030600000101010101" pitchFamily="18" charset="-127"/>
              </a:rPr>
              <a:t>미유</a:t>
            </a:r>
            <a:r>
              <a:rPr lang="en-US" altLang="ko-KR" dirty="0" smtClean="0">
                <a:latin typeface="HY궁서" panose="02030600000101010101" pitchFamily="18" charset="-127"/>
                <a:ea typeface="HY궁서" panose="02030600000101010101" pitchFamily="18" charset="-127"/>
              </a:rPr>
              <a:t>, </a:t>
            </a:r>
            <a:r>
              <a:rPr lang="ko-KR" altLang="en-US" dirty="0" err="1" smtClean="0">
                <a:latin typeface="HY궁서" panose="02030600000101010101" pitchFamily="18" charset="-127"/>
                <a:ea typeface="HY궁서" panose="02030600000101010101" pitchFamily="18" charset="-127"/>
              </a:rPr>
              <a:t>건미</a:t>
            </a:r>
            <a:r>
              <a:rPr lang="en-US" altLang="ko-KR" dirty="0" smtClean="0">
                <a:latin typeface="HY궁서" panose="02030600000101010101" pitchFamily="18" charset="-127"/>
                <a:ea typeface="HY궁서" panose="02030600000101010101" pitchFamily="18" charset="-127"/>
              </a:rPr>
              <a:t>, </a:t>
            </a:r>
            <a:r>
              <a:rPr lang="ko-KR" altLang="en-US" dirty="0" err="1" smtClean="0">
                <a:latin typeface="HY궁서" panose="02030600000101010101" pitchFamily="18" charset="-127"/>
                <a:ea typeface="HY궁서" panose="02030600000101010101" pitchFamily="18" charset="-127"/>
              </a:rPr>
              <a:t>제취</a:t>
            </a:r>
            <a:r>
              <a:rPr lang="en-US" altLang="ko-KR" dirty="0" smtClean="0">
                <a:latin typeface="HY궁서" panose="02030600000101010101" pitchFamily="18" charset="-127"/>
                <a:ea typeface="HY궁서" panose="02030600000101010101" pitchFamily="18" charset="-127"/>
              </a:rPr>
              <a:t>, </a:t>
            </a:r>
            <a:r>
              <a:rPr lang="ko-KR" altLang="en-US" dirty="0" smtClean="0">
                <a:latin typeface="HY궁서" panose="02030600000101010101" pitchFamily="18" charset="-127"/>
                <a:ea typeface="HY궁서" panose="02030600000101010101" pitchFamily="18" charset="-127"/>
              </a:rPr>
              <a:t>거반</a:t>
            </a:r>
            <a:r>
              <a:rPr lang="en-US" altLang="ko-KR" dirty="0" smtClean="0">
                <a:latin typeface="HY궁서" panose="02030600000101010101" pitchFamily="18" charset="-127"/>
                <a:ea typeface="HY궁서" panose="02030600000101010101" pitchFamily="18" charset="-127"/>
              </a:rPr>
              <a:t>(</a:t>
            </a:r>
            <a:r>
              <a:rPr lang="ko-KR" altLang="en-US" dirty="0" smtClean="0">
                <a:latin typeface="HY궁서" panose="02030600000101010101" pitchFamily="18" charset="-127"/>
                <a:ea typeface="HY궁서" panose="02030600000101010101" pitchFamily="18" charset="-127"/>
              </a:rPr>
              <a:t>미백 포함</a:t>
            </a:r>
            <a:r>
              <a:rPr lang="en-US" altLang="ko-KR" dirty="0" smtClean="0">
                <a:latin typeface="HY궁서" panose="02030600000101010101" pitchFamily="18" charset="-127"/>
                <a:ea typeface="HY궁서" panose="02030600000101010101" pitchFamily="18" charset="-127"/>
              </a:rPr>
              <a:t>), </a:t>
            </a:r>
            <a:r>
              <a:rPr lang="ko-KR" altLang="en-US" dirty="0" err="1" smtClean="0">
                <a:latin typeface="HY궁서" panose="02030600000101010101" pitchFamily="18" charset="-127"/>
                <a:ea typeface="HY궁서" panose="02030600000101010101" pitchFamily="18" charset="-127"/>
              </a:rPr>
              <a:t>방쇄의</a:t>
            </a:r>
            <a:r>
              <a:rPr lang="ko-KR" altLang="en-US" dirty="0" smtClean="0">
                <a:latin typeface="HY궁서" panose="02030600000101010101" pitchFamily="18" charset="-127"/>
                <a:ea typeface="HY궁서" panose="02030600000101010101" pitchFamily="18" charset="-127"/>
              </a:rPr>
              <a:t> 화장품</a:t>
            </a:r>
            <a:endParaRPr lang="en-US" altLang="ko-KR" dirty="0" smtClean="0">
              <a:latin typeface="HY궁서" panose="02030600000101010101" pitchFamily="18" charset="-127"/>
              <a:ea typeface="HY궁서" panose="02030600000101010101" pitchFamily="18" charset="-127"/>
            </a:endParaRPr>
          </a:p>
          <a:p>
            <a:pPr marL="624078" indent="-514350">
              <a:buFont typeface="+mj-lt"/>
              <a:buAutoNum type="arabicPeriod"/>
            </a:pPr>
            <a:r>
              <a:rPr lang="ko-KR" altLang="en-US" dirty="0" err="1" smtClean="0">
                <a:latin typeface="HY궁서" panose="02030600000101010101" pitchFamily="18" charset="-127"/>
                <a:ea typeface="HY궁서" panose="02030600000101010101" pitchFamily="18" charset="-127"/>
              </a:rPr>
              <a:t>비특수용도화장품</a:t>
            </a:r>
            <a:r>
              <a:rPr lang="zh-CN" altLang="en-US" dirty="0" smtClean="0">
                <a:latin typeface="HY궁서" panose="02030600000101010101" pitchFamily="18" charset="-127"/>
              </a:rPr>
              <a:t>：</a:t>
            </a:r>
            <a:endParaRPr lang="en-US" altLang="zh-CN" dirty="0" smtClean="0">
              <a:latin typeface="HY궁서" panose="02030600000101010101" pitchFamily="18" charset="-127"/>
              <a:ea typeface="HY궁서" panose="02030600000101010101" pitchFamily="18" charset="-127"/>
            </a:endParaRPr>
          </a:p>
          <a:p>
            <a:pPr>
              <a:buNone/>
            </a:pPr>
            <a:endParaRPr lang="en-US" altLang="zh-CN" dirty="0" smtClean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23016-1EEA-4988-9949-CE513AFD292A}" type="slidenum">
              <a:rPr lang="zh-CN" altLang="en-US" smtClean="0"/>
              <a:pPr/>
              <a:t>4</a:t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o-KR" altLang="en-US" dirty="0" smtClean="0">
                <a:latin typeface="HY궁서B" panose="02030600000101010101" pitchFamily="18" charset="-127"/>
                <a:ea typeface="HY궁서B" panose="02030600000101010101" pitchFamily="18" charset="-127"/>
              </a:rPr>
              <a:t>수입화장품 등록 전 준비</a:t>
            </a:r>
            <a:endParaRPr lang="zh-CN" altLang="en-US" dirty="0">
              <a:latin typeface="HY궁서B" panose="02030600000101010101" pitchFamily="18" charset="-127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2249424"/>
            <a:ext cx="8363272" cy="4325112"/>
          </a:xfrm>
        </p:spPr>
        <p:txBody>
          <a:bodyPr>
            <a:normAutofit fontScale="85000" lnSpcReduction="10000"/>
          </a:bodyPr>
          <a:lstStyle/>
          <a:p>
            <a:r>
              <a:rPr lang="ko-KR" altLang="en-US" sz="2700" dirty="0" smtClean="0">
                <a:latin typeface="HY궁서" panose="02030600000101010101" pitchFamily="18" charset="-127"/>
                <a:ea typeface="HY궁서" panose="02030600000101010101" pitchFamily="18" charset="-127"/>
              </a:rPr>
              <a:t>수권서의 등록</a:t>
            </a:r>
            <a:r>
              <a:rPr lang="zh-CN" altLang="en-US" sz="2700" dirty="0" smtClean="0">
                <a:latin typeface="HY궁서" panose="02030600000101010101" pitchFamily="18" charset="-127"/>
              </a:rPr>
              <a:t>：</a:t>
            </a:r>
            <a:r>
              <a:rPr lang="ko-KR" altLang="en-US" sz="2700" dirty="0" smtClean="0">
                <a:latin typeface="HY궁서" panose="02030600000101010101" pitchFamily="18" charset="-127"/>
                <a:ea typeface="HY궁서" panose="02030600000101010101" pitchFamily="18" charset="-127"/>
              </a:rPr>
              <a:t>첫 신고 전</a:t>
            </a:r>
            <a:r>
              <a:rPr lang="en-US" altLang="ko-KR" sz="2700" dirty="0" smtClean="0">
                <a:latin typeface="HY궁서" panose="02030600000101010101" pitchFamily="18" charset="-127"/>
                <a:ea typeface="HY궁서" panose="02030600000101010101" pitchFamily="18" charset="-127"/>
              </a:rPr>
              <a:t>, </a:t>
            </a:r>
            <a:r>
              <a:rPr lang="ko-KR" altLang="en-US" sz="2700" dirty="0" smtClean="0">
                <a:latin typeface="HY궁서" panose="02030600000101010101" pitchFamily="18" charset="-127"/>
                <a:ea typeface="HY궁서" panose="02030600000101010101" pitchFamily="18" charset="-127"/>
              </a:rPr>
              <a:t>행정허가 재중신고책임단위 수권서 원본은 반드시 국가식품약품감독관리총국 행정접수서비스센터에서 등록을 진행하여야 함</a:t>
            </a:r>
            <a:endParaRPr lang="en-US" altLang="zh-CN" sz="2700" dirty="0" smtClean="0">
              <a:latin typeface="HY궁서" panose="02030600000101010101" pitchFamily="18" charset="-127"/>
              <a:ea typeface="HY궁서" panose="02030600000101010101" pitchFamily="18" charset="-127"/>
            </a:endParaRPr>
          </a:p>
          <a:p>
            <a:pPr marL="624078" indent="-514350">
              <a:buAutoNum type="arabicPeriod"/>
            </a:pPr>
            <a:r>
              <a:rPr lang="ko-KR" altLang="en-US" sz="2600" dirty="0" smtClean="0">
                <a:latin typeface="HY궁서" panose="02030600000101010101" pitchFamily="18" charset="-127"/>
                <a:ea typeface="HY궁서" panose="02030600000101010101" pitchFamily="18" charset="-127"/>
              </a:rPr>
              <a:t>수입화장품생산기업은 반드시 하나의 중국 내에서 의법 등록되고 독립법인 자격을 갖춘 단위를 재중신고책임단위로 위임하여</a:t>
            </a:r>
            <a:r>
              <a:rPr lang="en-US" altLang="ko-KR" sz="2600" dirty="0" smtClean="0">
                <a:latin typeface="HY궁서" panose="02030600000101010101" pitchFamily="18" charset="-127"/>
                <a:ea typeface="HY궁서" panose="02030600000101010101" pitchFamily="18" charset="-127"/>
              </a:rPr>
              <a:t> </a:t>
            </a:r>
            <a:r>
              <a:rPr lang="ko-KR" altLang="en-US" sz="2600" dirty="0" smtClean="0">
                <a:latin typeface="HY궁서" panose="02030600000101010101" pitchFamily="18" charset="-127"/>
                <a:ea typeface="HY궁서" panose="02030600000101010101" pitchFamily="18" charset="-127"/>
              </a:rPr>
              <a:t>대리신고 관련사항을 책임지게 하여야 함</a:t>
            </a:r>
            <a:r>
              <a:rPr lang="en-US" altLang="ko-KR" sz="2600" dirty="0" smtClean="0">
                <a:latin typeface="HY궁서" panose="02030600000101010101" pitchFamily="18" charset="-127"/>
                <a:ea typeface="HY궁서" panose="02030600000101010101" pitchFamily="18" charset="-127"/>
              </a:rPr>
              <a:t>. </a:t>
            </a:r>
            <a:r>
              <a:rPr lang="ko-KR" altLang="en-US" sz="2600" dirty="0" smtClean="0">
                <a:latin typeface="HY궁서" panose="02030600000101010101" pitchFamily="18" charset="-127"/>
                <a:ea typeface="HY궁서" panose="02030600000101010101" pitchFamily="18" charset="-127"/>
              </a:rPr>
              <a:t>또한 </a:t>
            </a:r>
            <a:r>
              <a:rPr lang="ko-KR" altLang="en-US" sz="2600" dirty="0" err="1" smtClean="0">
                <a:latin typeface="HY궁서" panose="02030600000101010101" pitchFamily="18" charset="-127"/>
                <a:ea typeface="HY궁서" panose="02030600000101010101" pitchFamily="18" charset="-127"/>
              </a:rPr>
              <a:t>수권서를</a:t>
            </a:r>
            <a:r>
              <a:rPr lang="ko-KR" altLang="en-US" sz="2600" dirty="0" smtClean="0">
                <a:latin typeface="HY궁서" panose="02030600000101010101" pitchFamily="18" charset="-127"/>
                <a:ea typeface="HY궁서" panose="02030600000101010101" pitchFamily="18" charset="-127"/>
              </a:rPr>
              <a:t> 발급하여야 함</a:t>
            </a:r>
            <a:r>
              <a:rPr lang="en-US" altLang="ko-KR" sz="2600" dirty="0" smtClean="0">
                <a:latin typeface="HY궁서" panose="02030600000101010101" pitchFamily="18" charset="-127"/>
                <a:ea typeface="HY궁서" panose="02030600000101010101" pitchFamily="18" charset="-127"/>
              </a:rPr>
              <a:t>.</a:t>
            </a:r>
            <a:r>
              <a:rPr lang="ko-KR" altLang="en-US" sz="2600" dirty="0" smtClean="0">
                <a:latin typeface="HY궁서" panose="02030600000101010101" pitchFamily="18" charset="-127"/>
                <a:ea typeface="HY궁서" panose="02030600000101010101" pitchFamily="18" charset="-127"/>
              </a:rPr>
              <a:t> </a:t>
            </a:r>
            <a:endParaRPr lang="en-US" altLang="ko-KR" sz="2600" dirty="0" smtClean="0">
              <a:latin typeface="HY궁서" panose="02030600000101010101" pitchFamily="18" charset="-127"/>
              <a:ea typeface="HY궁서" panose="02030600000101010101" pitchFamily="18" charset="-127"/>
            </a:endParaRPr>
          </a:p>
          <a:p>
            <a:pPr marL="624078" indent="-514350">
              <a:buAutoNum type="arabicPeriod"/>
            </a:pPr>
            <a:r>
              <a:rPr lang="ko-KR" altLang="en-US" sz="2600" dirty="0" smtClean="0">
                <a:latin typeface="HY궁서" panose="02030600000101010101" pitchFamily="18" charset="-127"/>
                <a:ea typeface="HY궁서" panose="02030600000101010101" pitchFamily="18" charset="-127"/>
              </a:rPr>
              <a:t>화장품행정허가인터넷신고시스템에 사용자 등록 신청을 완성함</a:t>
            </a:r>
            <a:endParaRPr lang="en-US" altLang="ko-KR" sz="2600" dirty="0" smtClean="0">
              <a:latin typeface="HY궁서" panose="02030600000101010101" pitchFamily="18" charset="-127"/>
              <a:ea typeface="HY궁서" panose="02030600000101010101" pitchFamily="18" charset="-127"/>
            </a:endParaRPr>
          </a:p>
          <a:p>
            <a:pPr marL="624078" indent="-514350">
              <a:buAutoNum type="arabicPeriod"/>
            </a:pPr>
            <a:r>
              <a:rPr lang="ko-KR" altLang="en-US" sz="2600" dirty="0" smtClean="0">
                <a:latin typeface="HY궁서" panose="02030600000101010101" pitchFamily="18" charset="-127"/>
                <a:ea typeface="HY궁서" panose="02030600000101010101" pitchFamily="18" charset="-127"/>
              </a:rPr>
              <a:t>수권서 원본 및 신고시스템에서 생산된 </a:t>
            </a:r>
            <a:r>
              <a:rPr lang="ko-KR" altLang="en-US" sz="2600" dirty="0" err="1" smtClean="0">
                <a:latin typeface="HY궁서" panose="02030600000101010101" pitchFamily="18" charset="-127"/>
                <a:ea typeface="HY궁서" panose="02030600000101010101" pitchFamily="18" charset="-127"/>
              </a:rPr>
              <a:t>신청표를</a:t>
            </a:r>
            <a:r>
              <a:rPr lang="ko-KR" altLang="en-US" sz="2600" dirty="0" smtClean="0">
                <a:latin typeface="HY궁서" panose="02030600000101010101" pitchFamily="18" charset="-127"/>
                <a:ea typeface="HY궁서" panose="02030600000101010101" pitchFamily="18" charset="-127"/>
              </a:rPr>
              <a:t> </a:t>
            </a:r>
            <a:r>
              <a:rPr lang="en-US" altLang="ko-KR" sz="2600" dirty="0" smtClean="0">
                <a:latin typeface="HY궁서" panose="02030600000101010101" pitchFamily="18" charset="-127"/>
                <a:ea typeface="HY궁서" panose="02030600000101010101" pitchFamily="18" charset="-127"/>
              </a:rPr>
              <a:t>CFDA</a:t>
            </a:r>
            <a:r>
              <a:rPr lang="ko-KR" altLang="en-US" sz="2600" dirty="0" smtClean="0">
                <a:latin typeface="HY궁서" panose="02030600000101010101" pitchFamily="18" charset="-127"/>
                <a:ea typeface="HY궁서" panose="02030600000101010101" pitchFamily="18" charset="-127"/>
              </a:rPr>
              <a:t>접수센터에 직접 제출하여 등록함</a:t>
            </a:r>
            <a:endParaRPr lang="en-US" altLang="ko-KR" sz="2600" dirty="0" smtClean="0">
              <a:latin typeface="HY궁서" panose="02030600000101010101" pitchFamily="18" charset="-127"/>
              <a:ea typeface="HY궁서" panose="02030600000101010101" pitchFamily="18" charset="-127"/>
            </a:endParaRPr>
          </a:p>
          <a:p>
            <a:pPr marL="624078" indent="-514350">
              <a:buAutoNum type="arabicPeriod"/>
            </a:pPr>
            <a:r>
              <a:rPr lang="en-US" altLang="zh-CN" sz="2600" dirty="0" smtClean="0">
                <a:latin typeface="HY궁서" panose="02030600000101010101" pitchFamily="18" charset="-127"/>
                <a:ea typeface="HY궁서" panose="02030600000101010101" pitchFamily="18" charset="-127"/>
              </a:rPr>
              <a:t>CFDA</a:t>
            </a:r>
            <a:r>
              <a:rPr lang="ko-KR" altLang="en-US" sz="2600" dirty="0" smtClean="0">
                <a:latin typeface="HY궁서" panose="02030600000101010101" pitchFamily="18" charset="-127"/>
                <a:ea typeface="HY궁서" panose="02030600000101010101" pitchFamily="18" charset="-127"/>
              </a:rPr>
              <a:t>접수센터는 신고시스템의 아이디와 비밀번호를 발급함</a:t>
            </a:r>
            <a:endParaRPr lang="en-US" altLang="ko-KR" sz="2600" dirty="0" smtClean="0">
              <a:latin typeface="HY궁서" panose="02030600000101010101" pitchFamily="18" charset="-127"/>
              <a:ea typeface="HY궁서" panose="02030600000101010101" pitchFamily="18" charset="-127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23016-1EEA-4988-9949-CE513AFD292A}" type="slidenum">
              <a:rPr lang="zh-CN" altLang="en-US" smtClean="0"/>
              <a:pPr/>
              <a:t>5</a:t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51520" y="620688"/>
            <a:ext cx="8229600" cy="648072"/>
          </a:xfrm>
        </p:spPr>
        <p:txBody>
          <a:bodyPr>
            <a:normAutofit fontScale="90000"/>
          </a:bodyPr>
          <a:lstStyle/>
          <a:p>
            <a:r>
              <a:rPr lang="ko-KR" altLang="en-US" dirty="0" smtClean="0">
                <a:latin typeface="HY궁서B" panose="02030600000101010101" pitchFamily="18" charset="-127"/>
                <a:ea typeface="HY궁서B" panose="02030600000101010101" pitchFamily="18" charset="-127"/>
              </a:rPr>
              <a:t>수입화장품 등록 전 준비</a:t>
            </a:r>
            <a:r>
              <a:rPr lang="en-US" altLang="zh-CN" dirty="0" smtClean="0">
                <a:latin typeface="HY궁서B" panose="02030600000101010101" pitchFamily="18" charset="-127"/>
                <a:ea typeface="HY궁서B" panose="02030600000101010101" pitchFamily="18" charset="-127"/>
              </a:rPr>
              <a:t>-</a:t>
            </a:r>
            <a:r>
              <a:rPr lang="ko-KR" altLang="en-US" dirty="0" smtClean="0">
                <a:latin typeface="HY궁서B" panose="02030600000101010101" pitchFamily="18" charset="-127"/>
                <a:ea typeface="HY궁서B" panose="02030600000101010101" pitchFamily="18" charset="-127"/>
              </a:rPr>
              <a:t>수권서</a:t>
            </a:r>
            <a:endParaRPr lang="zh-CN" altLang="en-US" dirty="0">
              <a:latin typeface="HY궁서B" panose="02030600000101010101" pitchFamily="18" charset="-127"/>
            </a:endParaRPr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19672" y="1340768"/>
            <a:ext cx="6120680" cy="53770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23016-1EEA-4988-9949-CE513AFD292A}" type="slidenum">
              <a:rPr lang="zh-CN" altLang="en-US" smtClean="0"/>
              <a:pPr/>
              <a:t>6</a:t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ko-KR" altLang="en-US" dirty="0" smtClean="0">
                <a:latin typeface="HY궁서B" panose="02030600000101010101" pitchFamily="18" charset="-127"/>
                <a:ea typeface="HY궁서B" panose="02030600000101010101" pitchFamily="18" charset="-127"/>
              </a:rPr>
              <a:t>수입화장품 등록 전 준비</a:t>
            </a:r>
            <a:r>
              <a:rPr lang="en-US" altLang="zh-CN" dirty="0" smtClean="0">
                <a:latin typeface="HY궁서B" panose="02030600000101010101" pitchFamily="18" charset="-127"/>
                <a:ea typeface="HY궁서B" panose="02030600000101010101" pitchFamily="18" charset="-127"/>
              </a:rPr>
              <a:t>-</a:t>
            </a:r>
            <a:r>
              <a:rPr lang="ko-KR" altLang="en-US" dirty="0" smtClean="0">
                <a:latin typeface="HY궁서B" panose="02030600000101010101" pitchFamily="18" charset="-127"/>
                <a:ea typeface="HY궁서B" panose="02030600000101010101" pitchFamily="18" charset="-127"/>
              </a:rPr>
              <a:t>신고시스템</a:t>
            </a:r>
            <a:endParaRPr lang="zh-CN" altLang="en-US" dirty="0">
              <a:latin typeface="HY궁서B" panose="02030600000101010101" pitchFamily="18" charset="-127"/>
            </a:endParaRPr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26875" y="2249488"/>
            <a:ext cx="7690249" cy="4324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7" name="曲线连接符 6"/>
          <p:cNvCxnSpPr/>
          <p:nvPr/>
        </p:nvCxnSpPr>
        <p:spPr>
          <a:xfrm rot="10800000">
            <a:off x="1979712" y="4293096"/>
            <a:ext cx="2952328" cy="1296144"/>
          </a:xfrm>
          <a:prstGeom prst="curvedConnector3">
            <a:avLst>
              <a:gd name="adj1" fmla="val 50000"/>
            </a:avLst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8" name="流程图: 可选过程 7"/>
          <p:cNvSpPr/>
          <p:nvPr/>
        </p:nvSpPr>
        <p:spPr>
          <a:xfrm>
            <a:off x="251520" y="3933056"/>
            <a:ext cx="1656184" cy="936104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 smtClean="0">
                <a:latin typeface="HY궁서" panose="02030600000101010101" pitchFamily="18" charset="-127"/>
                <a:ea typeface="HY궁서" panose="02030600000101010101" pitchFamily="18" charset="-127"/>
              </a:rPr>
              <a:t>새로운 아이디 등록 페이지 진입</a:t>
            </a:r>
            <a:endParaRPr lang="zh-CN" altLang="en-US" dirty="0">
              <a:latin typeface="HY궁서" panose="02030600000101010101" pitchFamily="18" charset="-127"/>
            </a:endParaRPr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23016-1EEA-4988-9949-CE513AFD292A}" type="slidenum">
              <a:rPr lang="zh-CN" altLang="en-US" smtClean="0"/>
              <a:pPr/>
              <a:t>7</a:t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ko-KR" altLang="en-US" dirty="0" smtClean="0">
                <a:latin typeface="HY궁서B" panose="02030600000101010101" pitchFamily="18" charset="-127"/>
                <a:ea typeface="HY궁서B" panose="02030600000101010101" pitchFamily="18" charset="-127"/>
              </a:rPr>
              <a:t>수입화장품 등록 전 준비</a:t>
            </a:r>
            <a:r>
              <a:rPr lang="en-US" altLang="zh-CN" dirty="0" smtClean="0">
                <a:latin typeface="HY궁서B" panose="02030600000101010101" pitchFamily="18" charset="-127"/>
                <a:ea typeface="HY궁서B" panose="02030600000101010101" pitchFamily="18" charset="-127"/>
              </a:rPr>
              <a:t>-</a:t>
            </a:r>
            <a:r>
              <a:rPr lang="ko-KR" altLang="en-US" dirty="0" smtClean="0">
                <a:latin typeface="HY궁서B" panose="02030600000101010101" pitchFamily="18" charset="-127"/>
                <a:ea typeface="HY궁서B" panose="02030600000101010101" pitchFamily="18" charset="-127"/>
              </a:rPr>
              <a:t>신고시스템</a:t>
            </a:r>
            <a:endParaRPr lang="zh-CN" altLang="en-US" dirty="0">
              <a:latin typeface="HY궁서B" panose="02030600000101010101" pitchFamily="18" charset="-127"/>
            </a:endParaRPr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81012" y="2387600"/>
            <a:ext cx="8181975" cy="4048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23016-1EEA-4988-9949-CE513AFD292A}" type="slidenum">
              <a:rPr lang="zh-CN" altLang="en-US" smtClean="0"/>
              <a:pPr/>
              <a:t>8</a:t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0" y="404664"/>
            <a:ext cx="8229600" cy="1066800"/>
          </a:xfrm>
        </p:spPr>
        <p:txBody>
          <a:bodyPr>
            <a:normAutofit/>
          </a:bodyPr>
          <a:lstStyle/>
          <a:p>
            <a:r>
              <a:rPr lang="ko-KR" altLang="en-US" dirty="0" smtClean="0">
                <a:latin typeface="HY궁서B" panose="02030600000101010101" pitchFamily="18" charset="-127"/>
                <a:ea typeface="HY궁서B" panose="02030600000101010101" pitchFamily="18" charset="-127"/>
              </a:rPr>
              <a:t>수입화장품 등록 흐름도</a:t>
            </a:r>
            <a:endParaRPr lang="zh-CN" altLang="en-US" dirty="0">
              <a:latin typeface="HY궁서B" panose="02030600000101010101" pitchFamily="18" charset="-127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987824" y="1412776"/>
            <a:ext cx="1800200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altLang="zh-CN" dirty="0" smtClean="0">
                <a:latin typeface="HY궁서" panose="02030600000101010101" pitchFamily="18" charset="-127"/>
                <a:ea typeface="HY궁서" panose="02030600000101010101" pitchFamily="18" charset="-127"/>
              </a:rPr>
              <a:t>1. </a:t>
            </a:r>
            <a:r>
              <a:rPr lang="ko-KR" altLang="en-US" dirty="0" smtClean="0">
                <a:latin typeface="HY궁서" panose="02030600000101010101" pitchFamily="18" charset="-127"/>
                <a:ea typeface="HY궁서" panose="02030600000101010101" pitchFamily="18" charset="-127"/>
              </a:rPr>
              <a:t>샘플</a:t>
            </a:r>
            <a:endParaRPr lang="zh-CN" altLang="en-US" dirty="0">
              <a:latin typeface="HY궁서" panose="02030600000101010101" pitchFamily="18" charset="-127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987824" y="2204864"/>
            <a:ext cx="1872208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altLang="zh-CN" dirty="0" smtClean="0">
                <a:latin typeface="HY궁서" panose="02030600000101010101" pitchFamily="18" charset="-127"/>
                <a:ea typeface="HY궁서" panose="02030600000101010101" pitchFamily="18" charset="-127"/>
              </a:rPr>
              <a:t>2. </a:t>
            </a:r>
            <a:r>
              <a:rPr lang="ko-KR" altLang="en-US" dirty="0" smtClean="0">
                <a:latin typeface="HY궁서" panose="02030600000101010101" pitchFamily="18" charset="-127"/>
                <a:ea typeface="HY궁서" panose="02030600000101010101" pitchFamily="18" charset="-127"/>
              </a:rPr>
              <a:t>행정허가검사</a:t>
            </a:r>
            <a:endParaRPr lang="zh-CN" altLang="en-US" dirty="0">
              <a:latin typeface="HY궁서" panose="02030600000101010101" pitchFamily="18" charset="-127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059832" y="2996952"/>
            <a:ext cx="1872208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altLang="zh-CN" dirty="0" smtClean="0">
                <a:latin typeface="HY궁서" panose="02030600000101010101" pitchFamily="18" charset="-127"/>
                <a:ea typeface="HY궁서" panose="02030600000101010101" pitchFamily="18" charset="-127"/>
              </a:rPr>
              <a:t>3. </a:t>
            </a:r>
            <a:r>
              <a:rPr lang="ko-KR" altLang="en-US" dirty="0" smtClean="0">
                <a:latin typeface="HY궁서" panose="02030600000101010101" pitchFamily="18" charset="-127"/>
                <a:ea typeface="HY궁서" panose="02030600000101010101" pitchFamily="18" charset="-127"/>
              </a:rPr>
              <a:t>신고자료제출</a:t>
            </a:r>
            <a:endParaRPr lang="zh-CN" altLang="en-US" dirty="0">
              <a:latin typeface="HY궁서" panose="02030600000101010101" pitchFamily="18" charset="-127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843808" y="4077072"/>
            <a:ext cx="2376264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altLang="zh-CN" dirty="0" smtClean="0">
                <a:latin typeface="HY궁서" panose="02030600000101010101" pitchFamily="18" charset="-127"/>
                <a:ea typeface="HY궁서" panose="02030600000101010101" pitchFamily="18" charset="-127"/>
              </a:rPr>
              <a:t>4</a:t>
            </a:r>
            <a:r>
              <a:rPr lang="en-US" altLang="zh-CN" smtClean="0">
                <a:latin typeface="HY궁서" panose="02030600000101010101" pitchFamily="18" charset="-127"/>
                <a:ea typeface="HY궁서" panose="02030600000101010101" pitchFamily="18" charset="-127"/>
              </a:rPr>
              <a:t>. </a:t>
            </a:r>
            <a:r>
              <a:rPr lang="ko-KR" altLang="en-US" dirty="0" smtClean="0">
                <a:latin typeface="HY궁서" panose="02030600000101010101" pitchFamily="18" charset="-127"/>
                <a:ea typeface="HY궁서" panose="02030600000101010101" pitchFamily="18" charset="-127"/>
              </a:rPr>
              <a:t>행정허가심사평가</a:t>
            </a:r>
            <a:endParaRPr lang="zh-CN" altLang="en-US" dirty="0">
              <a:latin typeface="HY궁서" panose="02030600000101010101" pitchFamily="18" charset="-127"/>
            </a:endParaRPr>
          </a:p>
        </p:txBody>
      </p:sp>
      <p:sp>
        <p:nvSpPr>
          <p:cNvPr id="12" name="下箭头 11"/>
          <p:cNvSpPr/>
          <p:nvPr/>
        </p:nvSpPr>
        <p:spPr>
          <a:xfrm>
            <a:off x="3779912" y="1772816"/>
            <a:ext cx="216024" cy="43204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3" name="下箭头 12"/>
          <p:cNvSpPr/>
          <p:nvPr/>
        </p:nvSpPr>
        <p:spPr>
          <a:xfrm>
            <a:off x="3779912" y="2564904"/>
            <a:ext cx="216024" cy="43204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4" name="下箭头 13"/>
          <p:cNvSpPr/>
          <p:nvPr/>
        </p:nvSpPr>
        <p:spPr>
          <a:xfrm>
            <a:off x="3779912" y="3356992"/>
            <a:ext cx="216024" cy="72008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6" name="TextBox 15"/>
          <p:cNvSpPr txBox="1"/>
          <p:nvPr/>
        </p:nvSpPr>
        <p:spPr>
          <a:xfrm>
            <a:off x="2987824" y="6021288"/>
            <a:ext cx="1944216" cy="64633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altLang="zh-CN" dirty="0" smtClean="0">
                <a:latin typeface="HY궁서" panose="02030600000101010101" pitchFamily="18" charset="-127"/>
                <a:ea typeface="HY궁서" panose="02030600000101010101" pitchFamily="18" charset="-127"/>
              </a:rPr>
              <a:t>6. </a:t>
            </a:r>
            <a:r>
              <a:rPr lang="ko-KR" altLang="en-US" dirty="0" smtClean="0">
                <a:latin typeface="HY궁서" panose="02030600000101010101" pitchFamily="18" charset="-127"/>
                <a:ea typeface="HY궁서" panose="02030600000101010101" pitchFamily="18" charset="-127"/>
              </a:rPr>
              <a:t>행정허가증 또는 등록증 발부</a:t>
            </a:r>
            <a:endParaRPr lang="zh-CN" altLang="en-US" dirty="0">
              <a:latin typeface="HY궁서" panose="02030600000101010101" pitchFamily="18" charset="-127"/>
            </a:endParaRPr>
          </a:p>
        </p:txBody>
      </p:sp>
      <p:sp>
        <p:nvSpPr>
          <p:cNvPr id="17" name="下箭头 16"/>
          <p:cNvSpPr/>
          <p:nvPr/>
        </p:nvSpPr>
        <p:spPr>
          <a:xfrm>
            <a:off x="3779912" y="4437112"/>
            <a:ext cx="216024" cy="86409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8" name="TextBox 17"/>
          <p:cNvSpPr txBox="1"/>
          <p:nvPr/>
        </p:nvSpPr>
        <p:spPr>
          <a:xfrm>
            <a:off x="2987824" y="5301208"/>
            <a:ext cx="1872208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altLang="zh-CN" dirty="0" smtClean="0">
                <a:latin typeface="HY궁서" panose="02030600000101010101" pitchFamily="18" charset="-127"/>
                <a:ea typeface="HY궁서" panose="02030600000101010101" pitchFamily="18" charset="-127"/>
              </a:rPr>
              <a:t>5. </a:t>
            </a:r>
            <a:r>
              <a:rPr lang="ko-KR" altLang="en-US" dirty="0" smtClean="0">
                <a:latin typeface="HY궁서" panose="02030600000101010101" pitchFamily="18" charset="-127"/>
                <a:ea typeface="HY궁서" panose="02030600000101010101" pitchFamily="18" charset="-127"/>
              </a:rPr>
              <a:t>행정심사비준</a:t>
            </a:r>
            <a:endParaRPr lang="zh-CN" altLang="en-US" dirty="0">
              <a:latin typeface="HY궁서" panose="02030600000101010101" pitchFamily="18" charset="-127"/>
            </a:endParaRPr>
          </a:p>
        </p:txBody>
      </p:sp>
      <p:sp>
        <p:nvSpPr>
          <p:cNvPr id="19" name="下箭头 18"/>
          <p:cNvSpPr/>
          <p:nvPr/>
        </p:nvSpPr>
        <p:spPr>
          <a:xfrm>
            <a:off x="3779912" y="5661248"/>
            <a:ext cx="216024" cy="36004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39" name="直接箭头连接符 38"/>
          <p:cNvCxnSpPr/>
          <p:nvPr/>
        </p:nvCxnSpPr>
        <p:spPr>
          <a:xfrm>
            <a:off x="4788024" y="2420888"/>
            <a:ext cx="1584176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椭圆 40"/>
          <p:cNvSpPr/>
          <p:nvPr/>
        </p:nvSpPr>
        <p:spPr>
          <a:xfrm>
            <a:off x="6372200" y="1988840"/>
            <a:ext cx="2232248" cy="79208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 smtClean="0">
                <a:latin typeface="HY궁서" panose="02030600000101010101" pitchFamily="18" charset="-127"/>
                <a:ea typeface="HY궁서" panose="02030600000101010101" pitchFamily="18" charset="-127"/>
              </a:rPr>
              <a:t>행정허가지정검사단위</a:t>
            </a:r>
            <a:endParaRPr lang="zh-CN" altLang="en-US" dirty="0">
              <a:latin typeface="HY궁서" panose="02030600000101010101" pitchFamily="18" charset="-127"/>
            </a:endParaRPr>
          </a:p>
        </p:txBody>
      </p:sp>
      <p:sp>
        <p:nvSpPr>
          <p:cNvPr id="42" name="椭圆 41"/>
          <p:cNvSpPr/>
          <p:nvPr/>
        </p:nvSpPr>
        <p:spPr>
          <a:xfrm>
            <a:off x="6372200" y="2924944"/>
            <a:ext cx="2376264" cy="64807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 smtClean="0">
                <a:latin typeface="HY궁서" panose="02030600000101010101" pitchFamily="18" charset="-127"/>
                <a:ea typeface="HY궁서" panose="02030600000101010101" pitchFamily="18" charset="-127"/>
              </a:rPr>
              <a:t>CFDA</a:t>
            </a:r>
            <a:r>
              <a:rPr lang="ko-KR" altLang="en-US" dirty="0" smtClean="0">
                <a:latin typeface="HY궁서" panose="02030600000101010101" pitchFamily="18" charset="-127"/>
                <a:ea typeface="HY궁서" panose="02030600000101010101" pitchFamily="18" charset="-127"/>
              </a:rPr>
              <a:t>접수</a:t>
            </a:r>
            <a:endParaRPr lang="en-US" altLang="ko-KR" dirty="0" smtClean="0">
              <a:latin typeface="HY궁서" panose="02030600000101010101" pitchFamily="18" charset="-127"/>
              <a:ea typeface="HY궁서" panose="02030600000101010101" pitchFamily="18" charset="-127"/>
            </a:endParaRPr>
          </a:p>
          <a:p>
            <a:pPr algn="ctr"/>
            <a:r>
              <a:rPr lang="ko-KR" altLang="en-US" dirty="0" smtClean="0">
                <a:latin typeface="HY궁서" panose="02030600000101010101" pitchFamily="18" charset="-127"/>
                <a:ea typeface="HY궁서" panose="02030600000101010101" pitchFamily="18" charset="-127"/>
              </a:rPr>
              <a:t>서비스센터</a:t>
            </a:r>
            <a:endParaRPr lang="zh-CN" altLang="en-US" dirty="0">
              <a:latin typeface="HY궁서" panose="02030600000101010101" pitchFamily="18" charset="-127"/>
            </a:endParaRPr>
          </a:p>
        </p:txBody>
      </p:sp>
      <p:cxnSp>
        <p:nvCxnSpPr>
          <p:cNvPr id="43" name="直接箭头连接符 42"/>
          <p:cNvCxnSpPr/>
          <p:nvPr/>
        </p:nvCxnSpPr>
        <p:spPr>
          <a:xfrm>
            <a:off x="4788024" y="3212976"/>
            <a:ext cx="1584176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直接箭头连接符 43"/>
          <p:cNvCxnSpPr/>
          <p:nvPr/>
        </p:nvCxnSpPr>
        <p:spPr>
          <a:xfrm>
            <a:off x="4788024" y="4221088"/>
            <a:ext cx="1584176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椭圆 44"/>
          <p:cNvSpPr/>
          <p:nvPr/>
        </p:nvSpPr>
        <p:spPr>
          <a:xfrm>
            <a:off x="6372200" y="3861048"/>
            <a:ext cx="2448272" cy="64807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 smtClean="0">
                <a:latin typeface="HY궁서" panose="02030600000101010101" pitchFamily="18" charset="-127"/>
                <a:ea typeface="HY궁서" panose="02030600000101010101" pitchFamily="18" charset="-127"/>
              </a:rPr>
              <a:t>CFDA</a:t>
            </a:r>
            <a:r>
              <a:rPr lang="ko-KR" altLang="en-US" dirty="0" smtClean="0">
                <a:latin typeface="HY궁서" panose="02030600000101010101" pitchFamily="18" charset="-127"/>
                <a:ea typeface="HY궁서" panose="02030600000101010101" pitchFamily="18" charset="-127"/>
              </a:rPr>
              <a:t>심사평가센터</a:t>
            </a:r>
            <a:endParaRPr lang="zh-CN" altLang="en-US" dirty="0">
              <a:latin typeface="HY궁서" panose="02030600000101010101" pitchFamily="18" charset="-127"/>
            </a:endParaRPr>
          </a:p>
        </p:txBody>
      </p:sp>
      <p:cxnSp>
        <p:nvCxnSpPr>
          <p:cNvPr id="47" name="直接箭头连接符 46"/>
          <p:cNvCxnSpPr/>
          <p:nvPr/>
        </p:nvCxnSpPr>
        <p:spPr>
          <a:xfrm flipH="1">
            <a:off x="2123728" y="4797152"/>
            <a:ext cx="1656184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TextBox 49"/>
          <p:cNvSpPr txBox="1"/>
          <p:nvPr/>
        </p:nvSpPr>
        <p:spPr>
          <a:xfrm>
            <a:off x="971600" y="4509120"/>
            <a:ext cx="1152128" cy="92333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ko-KR" altLang="en-US" dirty="0" smtClean="0">
                <a:latin typeface="HY궁서" panose="02030600000101010101" pitchFamily="18" charset="-127"/>
                <a:ea typeface="HY궁서" panose="02030600000101010101" pitchFamily="18" charset="-127"/>
              </a:rPr>
              <a:t>기술평가심사의견회신</a:t>
            </a:r>
            <a:endParaRPr lang="zh-CN" altLang="en-US" dirty="0">
              <a:latin typeface="HY궁서" panose="02030600000101010101" pitchFamily="18" charset="-127"/>
            </a:endParaRPr>
          </a:p>
        </p:txBody>
      </p:sp>
      <p:cxnSp>
        <p:nvCxnSpPr>
          <p:cNvPr id="52" name="直接箭头连接符 51"/>
          <p:cNvCxnSpPr/>
          <p:nvPr/>
        </p:nvCxnSpPr>
        <p:spPr>
          <a:xfrm flipV="1">
            <a:off x="1403648" y="4221088"/>
            <a:ext cx="0" cy="28803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直接箭头连接符 53"/>
          <p:cNvCxnSpPr/>
          <p:nvPr/>
        </p:nvCxnSpPr>
        <p:spPr>
          <a:xfrm>
            <a:off x="1403648" y="4221088"/>
            <a:ext cx="1512168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直接箭头连接符 55"/>
          <p:cNvCxnSpPr/>
          <p:nvPr/>
        </p:nvCxnSpPr>
        <p:spPr>
          <a:xfrm flipH="1">
            <a:off x="2195736" y="3645024"/>
            <a:ext cx="1656184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TextBox 56"/>
          <p:cNvSpPr txBox="1"/>
          <p:nvPr/>
        </p:nvSpPr>
        <p:spPr>
          <a:xfrm>
            <a:off x="4067944" y="3501008"/>
            <a:ext cx="15841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dirty="0" smtClean="0">
                <a:latin typeface="HY궁서" panose="02030600000101010101" pitchFamily="18" charset="-127"/>
                <a:ea typeface="HY궁서" panose="02030600000101010101" pitchFamily="18" charset="-127"/>
              </a:rPr>
              <a:t>접수</a:t>
            </a:r>
            <a:endParaRPr lang="zh-CN" altLang="en-US" dirty="0">
              <a:latin typeface="HY궁서" panose="02030600000101010101" pitchFamily="18" charset="-127"/>
            </a:endParaRPr>
          </a:p>
        </p:txBody>
      </p:sp>
      <p:sp>
        <p:nvSpPr>
          <p:cNvPr id="58" name="TextBox 57"/>
          <p:cNvSpPr txBox="1"/>
          <p:nvPr/>
        </p:nvSpPr>
        <p:spPr>
          <a:xfrm>
            <a:off x="1043608" y="3356992"/>
            <a:ext cx="1152128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ko-KR" altLang="en-US" dirty="0" smtClean="0">
                <a:latin typeface="HY궁서" panose="02030600000101010101" pitchFamily="18" charset="-127"/>
                <a:ea typeface="HY궁서" panose="02030600000101010101" pitchFamily="18" charset="-127"/>
              </a:rPr>
              <a:t>자료보충</a:t>
            </a:r>
            <a:endParaRPr lang="zh-CN" altLang="en-US" dirty="0">
              <a:latin typeface="HY궁서" panose="02030600000101010101" pitchFamily="18" charset="-127"/>
            </a:endParaRPr>
          </a:p>
        </p:txBody>
      </p:sp>
      <p:cxnSp>
        <p:nvCxnSpPr>
          <p:cNvPr id="59" name="直接箭头连接符 58"/>
          <p:cNvCxnSpPr/>
          <p:nvPr/>
        </p:nvCxnSpPr>
        <p:spPr>
          <a:xfrm>
            <a:off x="1475656" y="3140968"/>
            <a:ext cx="1512168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直接箭头连接符 61"/>
          <p:cNvCxnSpPr/>
          <p:nvPr/>
        </p:nvCxnSpPr>
        <p:spPr>
          <a:xfrm flipV="1">
            <a:off x="1475656" y="3140968"/>
            <a:ext cx="0" cy="28803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灯片编号占位符 2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23016-1EEA-4988-9949-CE513AFD292A}" type="slidenum">
              <a:rPr lang="zh-CN" altLang="en-US" smtClean="0"/>
              <a:pPr/>
              <a:t>9</a:t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都市">
  <a:themeElements>
    <a:clrScheme name="都市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都市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都市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2352</TotalTime>
  <Words>1725</Words>
  <Application>Microsoft Office PowerPoint</Application>
  <PresentationFormat>화면 슬라이드 쇼(4:3)</PresentationFormat>
  <Paragraphs>333</Paragraphs>
  <Slides>24</Slides>
  <Notes>23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24</vt:i4>
      </vt:variant>
    </vt:vector>
  </HeadingPairs>
  <TitlesOfParts>
    <vt:vector size="25" baseType="lpstr">
      <vt:lpstr>都市</vt:lpstr>
      <vt:lpstr>중국화장품의 수입절차</vt:lpstr>
      <vt:lpstr>중국화장품의 수입절차</vt:lpstr>
      <vt:lpstr>중국화장품 등록의 관련 법률법규</vt:lpstr>
      <vt:lpstr>중국화장품의 정의와 분류</vt:lpstr>
      <vt:lpstr>수입화장품 등록 전 준비</vt:lpstr>
      <vt:lpstr>수입화장품 등록 전 준비-수권서</vt:lpstr>
      <vt:lpstr>수입화장품 등록 전 준비-신고시스템</vt:lpstr>
      <vt:lpstr>수입화장품 등록 전 준비-신고시스템</vt:lpstr>
      <vt:lpstr>수입화장품 등록 흐름도</vt:lpstr>
      <vt:lpstr>수입화장품행정허가검사기관</vt:lpstr>
      <vt:lpstr>수입화장품행정허가검사 시한과 비용</vt:lpstr>
      <vt:lpstr>수입비특수용도화장품신고자료요구</vt:lpstr>
      <vt:lpstr>수입특수용도화장품신고자료요구</vt:lpstr>
      <vt:lpstr>수입비특수용도화장품심사평가심사비준시한</vt:lpstr>
      <vt:lpstr>수입특수용도화장품행정허가심사평가심사비준시한</vt:lpstr>
      <vt:lpstr>화장품 수입해관 절차 소개</vt:lpstr>
      <vt:lpstr>화장품수입해관관련법률법규</vt:lpstr>
      <vt:lpstr>수입 전 필요 절차</vt:lpstr>
      <vt:lpstr>수입 전 필요 절차</vt:lpstr>
      <vt:lpstr>수입 신고 전 준비</vt:lpstr>
      <vt:lpstr>수입 신고 흐름</vt:lpstr>
      <vt:lpstr>수입 신고 흐름</vt:lpstr>
      <vt:lpstr>수입 신고 흐름</vt:lpstr>
      <vt:lpstr>수입 신고 흐름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化妆品进口流程简述</dc:title>
  <dc:creator>ThinkPad</dc:creator>
  <cp:lastModifiedBy>PARKBORA</cp:lastModifiedBy>
  <cp:revision>216</cp:revision>
  <dcterms:created xsi:type="dcterms:W3CDTF">2014-04-06T16:05:56Z</dcterms:created>
  <dcterms:modified xsi:type="dcterms:W3CDTF">2014-05-12T05:45:40Z</dcterms:modified>
</cp:coreProperties>
</file>