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7" r:id="rId2"/>
    <p:sldId id="259" r:id="rId3"/>
    <p:sldId id="260" r:id="rId4"/>
    <p:sldId id="303" r:id="rId5"/>
    <p:sldId id="264" r:id="rId6"/>
    <p:sldId id="288" r:id="rId7"/>
    <p:sldId id="266" r:id="rId8"/>
    <p:sldId id="310" r:id="rId9"/>
    <p:sldId id="311" r:id="rId10"/>
    <p:sldId id="342" r:id="rId11"/>
    <p:sldId id="325" r:id="rId12"/>
    <p:sldId id="313" r:id="rId13"/>
    <p:sldId id="312" r:id="rId14"/>
    <p:sldId id="344" r:id="rId15"/>
    <p:sldId id="289" r:id="rId16"/>
    <p:sldId id="281" r:id="rId17"/>
    <p:sldId id="345" r:id="rId18"/>
    <p:sldId id="343" r:id="rId19"/>
    <p:sldId id="276" r:id="rId20"/>
    <p:sldId id="277" r:id="rId21"/>
    <p:sldId id="349" r:id="rId22"/>
    <p:sldId id="304" r:id="rId23"/>
    <p:sldId id="348" r:id="rId24"/>
    <p:sldId id="347" r:id="rId25"/>
    <p:sldId id="292" r:id="rId26"/>
    <p:sldId id="314" r:id="rId27"/>
    <p:sldId id="315" r:id="rId28"/>
    <p:sldId id="326" r:id="rId29"/>
    <p:sldId id="328" r:id="rId30"/>
    <p:sldId id="329" r:id="rId31"/>
    <p:sldId id="330" r:id="rId32"/>
    <p:sldId id="333" r:id="rId33"/>
    <p:sldId id="334" r:id="rId34"/>
    <p:sldId id="335" r:id="rId35"/>
    <p:sldId id="336" r:id="rId36"/>
    <p:sldId id="337" r:id="rId37"/>
    <p:sldId id="338" r:id="rId38"/>
    <p:sldId id="339" r:id="rId39"/>
    <p:sldId id="340" r:id="rId40"/>
    <p:sldId id="341" r:id="rId41"/>
    <p:sldId id="318" r:id="rId42"/>
    <p:sldId id="317" r:id="rId43"/>
    <p:sldId id="316" r:id="rId44"/>
    <p:sldId id="294" r:id="rId45"/>
    <p:sldId id="319" r:id="rId46"/>
    <p:sldId id="320" r:id="rId47"/>
    <p:sldId id="321" r:id="rId48"/>
    <p:sldId id="322" r:id="rId49"/>
    <p:sldId id="323" r:id="rId50"/>
    <p:sldId id="324" r:id="rId51"/>
    <p:sldId id="295" r:id="rId52"/>
    <p:sldId id="296" r:id="rId53"/>
    <p:sldId id="297" r:id="rId54"/>
    <p:sldId id="306" r:id="rId55"/>
    <p:sldId id="307" r:id="rId56"/>
    <p:sldId id="298" r:id="rId57"/>
    <p:sldId id="299" r:id="rId58"/>
    <p:sldId id="285" r:id="rId59"/>
    <p:sldId id="350" r:id="rId60"/>
    <p:sldId id="351" r:id="rId61"/>
    <p:sldId id="352" r:id="rId62"/>
    <p:sldId id="353" r:id="rId63"/>
    <p:sldId id="355" r:id="rId64"/>
    <p:sldId id="308" r:id="rId65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88" autoAdjust="0"/>
  </p:normalViewPr>
  <p:slideViewPr>
    <p:cSldViewPr>
      <p:cViewPr varScale="1">
        <p:scale>
          <a:sx n="92" d="100"/>
          <a:sy n="92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2D8E9-35A2-4D6A-935B-F26CDA8D5D26}" type="datetimeFigureOut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A664A-EA57-4297-8481-9972B9B4F7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993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원료목록 사전보고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시스템에 대해 살펴보겠습니다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3199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생산실적 및 원료목록 보고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웹사이트의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메인화면입니다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6871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원료목록보고 시스템 이용을 하기 위해서 로그인 또는 회원가입을 하셔야 합니다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기존 </a:t>
            </a:r>
            <a:r>
              <a:rPr lang="ko-KR" altLang="en-US" dirty="0" smtClean="0"/>
              <a:t>아이디가 있으면 </a:t>
            </a:r>
            <a:r>
              <a:rPr lang="ko-KR" altLang="en-US" dirty="0"/>
              <a:t>해당 아이디와 비밀번호로 로그인을 하면 됩니다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r>
              <a:rPr lang="ko-KR" altLang="en-US" dirty="0" smtClean="0"/>
              <a:t>만약 아이디가 없는 경우는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생산실적 및 원료목록 보고전용 </a:t>
            </a:r>
            <a:r>
              <a:rPr lang="en-US" altLang="ko-KR" dirty="0" smtClean="0"/>
              <a:t>ID”</a:t>
            </a:r>
            <a:r>
              <a:rPr lang="ko-KR" altLang="en-US" dirty="0" smtClean="0"/>
              <a:t>를 신청하셔야 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생산실적 및 원료목록 보고전용 </a:t>
            </a:r>
            <a:r>
              <a:rPr lang="en-US" altLang="ko-KR" dirty="0" smtClean="0"/>
              <a:t>ID</a:t>
            </a:r>
            <a:r>
              <a:rPr lang="ko-KR" altLang="en-US" dirty="0" smtClean="0"/>
              <a:t>는 협회 회원사의 </a:t>
            </a:r>
            <a:r>
              <a:rPr lang="en-US" altLang="ko-KR" dirty="0" smtClean="0"/>
              <a:t>ID</a:t>
            </a:r>
            <a:r>
              <a:rPr lang="ko-KR" altLang="en-US" dirty="0" smtClean="0"/>
              <a:t>와 다릅니다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협회 </a:t>
            </a:r>
            <a:r>
              <a:rPr lang="ko-KR" altLang="en-US" dirty="0" err="1" smtClean="0"/>
              <a:t>회원사는</a:t>
            </a:r>
            <a:r>
              <a:rPr lang="ko-KR" altLang="en-US" dirty="0" smtClean="0"/>
              <a:t> 입회비와 월회비를 납부하는 </a:t>
            </a:r>
            <a:r>
              <a:rPr lang="ko-KR" altLang="en-US" dirty="0" err="1" smtClean="0"/>
              <a:t>회원사를</a:t>
            </a:r>
            <a:r>
              <a:rPr lang="ko-KR" altLang="en-US" dirty="0" smtClean="0"/>
              <a:t> 뜻합니다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6871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실적보고 아이디와 비밀번호를 잃어버리신 경우</a:t>
            </a:r>
            <a:r>
              <a:rPr lang="en-US" altLang="ko-KR" dirty="0" smtClean="0"/>
              <a:t>, “</a:t>
            </a:r>
            <a:r>
              <a:rPr lang="ko-KR" altLang="en-US" dirty="0" smtClean="0"/>
              <a:t>아이디</a:t>
            </a:r>
            <a:r>
              <a:rPr lang="en-US" altLang="ko-KR" dirty="0" smtClean="0"/>
              <a:t>/</a:t>
            </a:r>
            <a:r>
              <a:rPr lang="ko-KR" altLang="en-US" dirty="0" smtClean="0"/>
              <a:t>비밀번호 찾기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를 통해서 확인하실 수 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실적보고 담당자의 이름과 </a:t>
            </a:r>
            <a:r>
              <a:rPr lang="ko-KR" altLang="en-US" dirty="0" err="1" smtClean="0"/>
              <a:t>이메일</a:t>
            </a:r>
            <a:r>
              <a:rPr lang="ko-KR" altLang="en-US" dirty="0" smtClean="0"/>
              <a:t> 주소를 기입하면 </a:t>
            </a:r>
            <a:r>
              <a:rPr lang="ko-KR" altLang="en-US" dirty="0" err="1" smtClean="0"/>
              <a:t>확인가능합니다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574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2019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년 신규 화장품 책임판매업을 등록한 회사나 실적보고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미보고회사는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이용 신청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을 통해 아이디를 만들 수 있습니다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책임판매업등록번호와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등록연월일은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책임판매업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등록필증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에서 확인할 수 있습니다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5518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책임판매업자의 정보는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책임판매업등록번호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에서 확인할 수 있습니다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책임판매업등록번호는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등록필증에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제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00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호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라고 기재된 부분을 확인하여 아라비아 숫자를 입력해주시면 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등록연월일은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책임판매업등록필증에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기재된 발급일자를 뜻합니다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551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그 다음은 보고유형을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선택하셔야합니다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먼저 제품을 유통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판매전에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처음 보고하는 경우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최초보고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를 선택하셔야 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725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최초보고는 보고회사와 담당자 정보를 작성한 후 엑셀업로드 또는 수기등록을 통해 원료목록을 작성합니다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원료목록을 작성하면 시스템에서 자동으로 원료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검사가 진행됩니다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 </a:t>
            </a:r>
          </a:p>
          <a:p>
            <a:endParaRPr lang="en-US" altLang="ko-KR" baseline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원료 검사 결과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수정이 필요한 사항이 있는 경우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수정하여 제출해주시면 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aseline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예를 들어 표준화된 명칭으로 원료목록을 보고하지 않을 경우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원료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검사결과란에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표준명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미등록 원료입니다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.”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라고 뜹니다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그럴 경우 표준명칭을 확인하여 수정 후 보고하셔야 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467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최초보고 세부절차에 대해 </a:t>
            </a:r>
            <a:r>
              <a:rPr lang="ko-KR" altLang="en-US" dirty="0" err="1" smtClean="0"/>
              <a:t>말씀드리겠습니다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웹사이트 </a:t>
            </a:r>
            <a:r>
              <a:rPr lang="ko-KR" altLang="en-US" dirty="0" err="1" smtClean="0"/>
              <a:t>메인화면에서</a:t>
            </a:r>
            <a:r>
              <a:rPr lang="en-US" altLang="ko-KR" baseline="0" dirty="0" smtClean="0"/>
              <a:t> “</a:t>
            </a:r>
            <a:r>
              <a:rPr lang="ko-KR" altLang="en-US" baseline="0" dirty="0" smtClean="0"/>
              <a:t>최초보고</a:t>
            </a:r>
            <a:r>
              <a:rPr lang="en-US" altLang="ko-KR" baseline="0" dirty="0" smtClean="0"/>
              <a:t>”</a:t>
            </a:r>
            <a:r>
              <a:rPr lang="ko-KR" altLang="en-US" baseline="0" dirty="0" smtClean="0"/>
              <a:t>를 클릭해주시기 바랍니다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최초보고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버튼을 클릭하면 나오는 화면입니다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회사 및 담당자 정보는 이용신청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즉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ID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를 신청할 때 입력했던 정보가 화면에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나타납니다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입력된 정보 중 수정이 필요한 사항이 없는지 확인해주시면 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aseline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만약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수정해야하는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사항이 있으면 해당화면에서 수정해주시면 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단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대표자명이라던지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소재지의 정보를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수정해야하는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경우 오른쪽 상단의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정보수정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메뉴로 들어가서 수정해주셔야 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aseline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회사 및 담당자 정보를 작성한 후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화면에서 직접 입력하기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또는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엑셀파일로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업로드하기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버튼을 클릭하셔야 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작성에서 기재된 정보를 확인하여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화면에서 직접 입력하기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또는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엑셀파일로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업로드하기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버튼을 클릭합니다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3DB0-E0BC-4B67-B75B-5F168C78F2CA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2716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앞 화면에서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화면에서 직접 입력하기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를 클릭하면 다음과 같은 화면이 나옵니다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화면에서 직접 입력하기에서 행을 추가하거나 삭제할 수 있습니다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제품명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유형표시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제조업자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용도가 동일한 제품의 경우 왼쪽의 체크박스에 체크를 하여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마지막행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복사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버튼을 누르면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원료성분명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을 제외하고 모두 복사됩니다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원료목록을 모두 작성한 후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임시저장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버튼을 클릭하면 자동으로 원료검사가 진행됩니다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원료검사는 작성한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원료명이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표준명인지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아닌지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배합금지 성분에 해당하는지 아닌지의 여부에 대해 시스템에서 자동으로 확인해주는 기능입니다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원료검사결과는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검사결과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항목에 나타나게 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 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단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원료검사는 반드시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임시저장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버튼을 클릭하셔야 진행되오니 이 점 유의하시기 바랍니다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원료목록보고 개요와 원료목록 사전보고 시스템에 대해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말씀드리겠습니다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98971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만약 화면에서 직접 입력하기가 아닌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엑셀파일로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업로드하기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버튼을 클릭하면 나오는 화면입니다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정해진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엑셀서식 다운로드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를 통해 원료목록을 작성 한 후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업로드하면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만약 정해진 엑셀서식으로 보고하지 않을 경우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 양식이 다릅니다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라는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팝업창이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뜨면서 업로드 오류가 나타나게 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이에 반드시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엑셀 서식 다운로드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버튼을 눌러 다운받아진 양식에 원료목록을 작성하시어 보고해주시기 바랍니다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원료목록을 모두 작성한 후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제출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버튼을 누르게 되면 나오는 </a:t>
            </a:r>
            <a:r>
              <a:rPr lang="ko-KR" altLang="en-US" dirty="0" err="1" smtClean="0"/>
              <a:t>팝업창을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안내드리겠습니다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아까 </a:t>
            </a:r>
            <a:r>
              <a:rPr lang="ko-KR" altLang="en-US" dirty="0" err="1" smtClean="0"/>
              <a:t>말씀드린대로</a:t>
            </a:r>
            <a:r>
              <a:rPr lang="ko-KR" altLang="en-US" dirty="0" smtClean="0"/>
              <a:t> 시스템 상 원료검사가 자동으로 진행되는데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원료 검사 결과 특이사항이 없으면 다음과 같은 화면이 나타납니다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수정할 사항이 없는 경우 제출하기 버튼을 클릭해주시면 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4841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단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단서조항에 해당하느냐 아니냐에 따라 조건부 금지 되는 원료를 보고하는 경우 다음과 같은 </a:t>
            </a:r>
            <a:r>
              <a:rPr lang="ko-KR" altLang="en-US" dirty="0" err="1" smtClean="0"/>
              <a:t>팝업창이</a:t>
            </a:r>
            <a:r>
              <a:rPr lang="ko-KR" altLang="en-US" dirty="0" smtClean="0"/>
              <a:t> 나타납니다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다만 이 경우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별도의 수정작업이 필요한 것은 아니므로 확인 후 제출하시면 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4841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하지만 화장품 제조에 사용할 수 없는 순수 배합금지 성분이 있을 경우에는 다음과 같은 </a:t>
            </a:r>
            <a:r>
              <a:rPr lang="ko-KR" altLang="en-US" dirty="0" err="1" smtClean="0"/>
              <a:t>팝업창이</a:t>
            </a:r>
            <a:r>
              <a:rPr lang="ko-KR" altLang="en-US" dirty="0" smtClean="0"/>
              <a:t> 뜹니다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4841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마지막으로 표준명칭이 아닌 성분이 있을 경우에 나타나는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팝업창입니다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표준화 명칭이 아닌 경우 먼저 대한화장품협회 성분사전 사이트에서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성분명을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검색해본 후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성분명이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있으면 해당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표준명으로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수정하시면 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만약 대한화장품협회 성분사전 사이트에서도 확인되지 않을 경우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추후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성분명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표준화 신청을 통해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표준화명칭을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부여 받으셔야 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이 경우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 제출은 되나 추후 변경보고를 통해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표준화명칭으로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수정해주셔야 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4841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원료목록을 작성하여 최종적으로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제출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버튼을 클릭하면 나오는 화면입니다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원료목록보고 조회하기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버튼을 클릭하면 제출한 내역을 확인할 수 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64278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원료목록의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결과 조회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버튼을 클릭하며 나오는 화면입니다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제출한 제품의 보고유형이나 보고상태를 확인할 수 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3891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보고된 제품을 클릭하면 나오는 세부화면입니다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세부화면에서는 원료목록 보고한 엑셀을 다운로드 받을 수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변경보고 또는 제품단종을 할 수 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8404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다음은 변경보고입니다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변경보고라 함은 최초 보고한 </a:t>
            </a:r>
            <a:r>
              <a:rPr lang="ko-KR" altLang="en-US" baseline="0" dirty="0" smtClean="0"/>
              <a:t>제품의 </a:t>
            </a:r>
            <a:r>
              <a:rPr lang="ko-KR" altLang="en-US" baseline="0" dirty="0" err="1" smtClean="0"/>
              <a:t>전성분이</a:t>
            </a:r>
            <a:r>
              <a:rPr lang="ko-KR" altLang="en-US" baseline="0" dirty="0" smtClean="0"/>
              <a:t> 변경되거나 제조업자가 변경되는 경우에 변경보고를 </a:t>
            </a:r>
            <a:r>
              <a:rPr lang="ko-KR" altLang="en-US" baseline="0" dirty="0" err="1" smtClean="0"/>
              <a:t>해야합니다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변경보고를 하는 세부 절차에 대해 </a:t>
            </a:r>
            <a:r>
              <a:rPr lang="ko-KR" altLang="en-US" baseline="0" dirty="0" err="1" smtClean="0"/>
              <a:t>설명드리겠습니다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6023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먼저 변경보고를 하려면 웹사이트 메인 화면에서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변경보고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버튼을 클릭하여야 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원료목록보고 개요에 대해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말씀드리겠습니다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120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변경보고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를 클릭하면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결과조회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화면으로 넘어갑니다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결과조회 화면에서 변경사항이 있는 제품명을 클릭합니다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세부결과조회 화면에서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변경보고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버튼을 클릭합니다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8404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변경보고를 클릭하면 원료목록 작성하는 화면이 나옵니다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최초 보고하는 것과 동일한 프로세스인데요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회사 및 담당자 정보</a:t>
            </a:r>
            <a:r>
              <a:rPr lang="en-US" altLang="ko-KR" dirty="0" smtClean="0"/>
              <a:t>”</a:t>
            </a:r>
            <a:r>
              <a:rPr lang="ko-KR" altLang="en-US" dirty="0" smtClean="0"/>
              <a:t>가 맞는지 확인 후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다음단계로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를 선택합니다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3DB0-E0BC-4B67-B75B-5F168C78F2CA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2716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등록 이력 불러오기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버튼을 클릭하면 이전에 보고했던 내역을 확인할 수 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3DB0-E0BC-4B67-B75B-5F168C78F2CA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2716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등록이력</a:t>
            </a:r>
            <a:r>
              <a:rPr lang="ko-KR" altLang="en-US" baseline="0" dirty="0" smtClean="0"/>
              <a:t> 불러오기 버튼을 클릭하면 나오는 화면입니다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이미 보고된 원료목록 내용 중에서 변경사항이 있는 행만 추가 또는 수정 또는 삭제 하여 임시저장버튼을 클릭합니다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임시 저장 버튼을 클릭하셔야 수정한 사항이 반영되므로 반드시 제출 전에 임시저장버튼을 클릭 후 제출하여 주시기 바랍니다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3DB0-E0BC-4B67-B75B-5F168C78F2CA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2716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제출버튼을 클릭하면 나오는 화면입니다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원료목록보고 조회하기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버튼을 클릭하면 제출한 내역을 확인할 수 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3DB0-E0BC-4B67-B75B-5F168C78F2CA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2716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마지막으로 제품 단종입니다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제품 단종은 보고한 제품이 단종된 경우에 한해 보고하는 유형입니다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단종 보고된 제품을 다시 </a:t>
            </a:r>
            <a:r>
              <a:rPr lang="ko-KR" altLang="en-US" dirty="0" err="1" smtClean="0"/>
              <a:t>유통판매하는</a:t>
            </a:r>
            <a:r>
              <a:rPr lang="ko-KR" altLang="en-US" dirty="0" smtClean="0"/>
              <a:t> 경우는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최초 보고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를 통해 새로 보고해주셔야 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단종 보고하는 세부 절차에 대해 </a:t>
            </a:r>
            <a:r>
              <a:rPr lang="ko-KR" altLang="en-US" dirty="0" err="1" smtClean="0"/>
              <a:t>설명드리겠습니다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057162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제품 단종은 웹사이트 </a:t>
            </a:r>
            <a:r>
              <a:rPr lang="ko-KR" altLang="en-US" dirty="0" err="1" smtClean="0"/>
              <a:t>메인화면에서</a:t>
            </a:r>
            <a:r>
              <a:rPr lang="ko-KR" altLang="en-US" dirty="0" smtClean="0"/>
              <a:t>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변경보고</a:t>
            </a:r>
            <a:r>
              <a:rPr lang="en-US" altLang="ko-KR" dirty="0" smtClean="0"/>
              <a:t>/</a:t>
            </a:r>
            <a:r>
              <a:rPr lang="ko-KR" altLang="en-US" dirty="0" smtClean="0"/>
              <a:t>제품 단종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버튼을 클릭합니다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제품단종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을 클릭하면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결과조회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화면으로 넘어갑니다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결과조회 화면에서 단종 보고해야 하는 제품명을 찾아서 클릭해줍니다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세부결과조회 화면에서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제품단종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버튼을 클릭합니다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840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원료목록보고는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화장품법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제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5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조제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4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항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영업자의 의무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)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에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따라 화장품 제조과정에 사용된 원료의 목록을 화장품의 유통판매전에 보고하여야 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47647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제품 단종버튼을 누르면 결과조회에서 보고한 내역을 확인할 수 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제품 단종 후에는 변경보고를 할 수 없으므로 이점 유의하시기 바랍니다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3891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원료목록 작성요령에 대해 살펴보겠습니다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원료목록은 화장품 생산 수입실적 및 원료목록 보고에 관한 규정에 따라 보고하여야 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책임판매업자 상호는 화장품 책임판매업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등록필증에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기재된 상호를 말하며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등록번호는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등록필증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왼쪽 상단에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제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00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호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로 기재된 숫자입니다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등록년월일과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소재지 역시 화장품 책임판매업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등록필증에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기재된 사항을 보고하면 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aseline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담당자 정보는 화장품 원료목록 보고를 하는 담당자의 성함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전화번호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핸드폰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이메일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등을 작성하여야 합니다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aseline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화장품 원료목록은 별지 제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6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호 서식에 따라 일련번호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책임판매업자상호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원료성분명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제품명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유형표시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제조업자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용도를 기입하도록 되어있습니다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dirty="0" smtClean="0">
                <a:latin typeface="나눔고딕" pitchFamily="50" charset="-127"/>
                <a:ea typeface="나눔고딕" pitchFamily="50" charset="-127"/>
              </a:rPr>
              <a:t>대한화장품협회로 보고하는 원료목록 보고양식은 다음과 같습니다</a:t>
            </a:r>
            <a:r>
              <a:rPr lang="en-US" altLang="ko-KR" b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0" dirty="0" smtClean="0">
                <a:latin typeface="나눔고딕" pitchFamily="50" charset="-127"/>
                <a:ea typeface="나눔고딕" pitchFamily="50" charset="-127"/>
              </a:rPr>
              <a:t>각 세부항목에 대해 다음 페이지에서 자세히 </a:t>
            </a:r>
            <a:r>
              <a:rPr lang="ko-KR" altLang="en-US" b="0" dirty="0" err="1" smtClean="0">
                <a:latin typeface="나눔고딕" pitchFamily="50" charset="-127"/>
                <a:ea typeface="나눔고딕" pitchFamily="50" charset="-127"/>
              </a:rPr>
              <a:t>설명드리겠습니다</a:t>
            </a:r>
            <a:r>
              <a:rPr lang="en-US" altLang="ko-KR" b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dirty="0" smtClean="0">
                <a:latin typeface="나눔고딕" pitchFamily="50" charset="-127"/>
                <a:ea typeface="나눔고딕" pitchFamily="50" charset="-127"/>
              </a:rPr>
              <a:t>일련번호는 위에서 순서대로 아라비아 숫자를 기재하여야 합니다</a:t>
            </a:r>
            <a:r>
              <a:rPr lang="en-US" altLang="ko-KR" b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0" dirty="0" smtClean="0">
                <a:latin typeface="나눔고딕" pitchFamily="50" charset="-127"/>
                <a:ea typeface="나눔고딕" pitchFamily="50" charset="-127"/>
              </a:rPr>
              <a:t>제품명은 제품표준서의 제품명을 기재하여야 하며</a:t>
            </a:r>
            <a:r>
              <a:rPr lang="en-US" altLang="ko-KR" b="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="0" dirty="0" smtClean="0">
                <a:latin typeface="나눔고딕" pitchFamily="50" charset="-127"/>
                <a:ea typeface="나눔고딕" pitchFamily="50" charset="-127"/>
              </a:rPr>
              <a:t>생산실적 보고 시 작성하는 제품명과 동일하여야 합니다</a:t>
            </a:r>
            <a:r>
              <a:rPr lang="en-US" altLang="ko-KR" b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="0" dirty="0" smtClean="0">
                <a:latin typeface="나눔고딕" pitchFamily="50" charset="-127"/>
                <a:ea typeface="나눔고딕" pitchFamily="50" charset="-127"/>
              </a:rPr>
              <a:t>보고 제품이 수출용인 경우에도 제품명은 국문으로 기재하여야 합니다</a:t>
            </a:r>
            <a:r>
              <a:rPr lang="en-US" altLang="ko-KR" b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857636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dirty="0" smtClean="0">
                <a:latin typeface="나눔고딕" pitchFamily="50" charset="-127"/>
                <a:ea typeface="나눔고딕" pitchFamily="50" charset="-127"/>
              </a:rPr>
              <a:t>유형 표시는 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참고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유형별 분류에 따른 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유형표시를 참고하여 정확하게 기재하여야 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제품 유형은 생산실적 보고하는 유형 표시와도 반드시 동일하게 기재하여야 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495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유형별 분류에 따른 유형표시 및 상품명 예시입니다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495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495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495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495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4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원료목록은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직접 제조한 화장품을 유통 판매하려는 자＂ 또는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위탁하여 제조한 화장품을 유통 판매하려는 자＇에 해당되는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책임판매업자가 대한화장품협회로 유통 판매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전에 보고하여야 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대한화장품협회에서는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업체에서 보고한 자료를 취합하여 식품의약품안전처에 보고하고 있습니다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495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기능성화장품의 유형은 기능성화장품일 경우에만 </a:t>
            </a:r>
            <a:r>
              <a:rPr lang="ko-KR" altLang="en-US" b="0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보고해야하며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미백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</a:t>
            </a:r>
            <a:r>
              <a:rPr lang="en-US" altLang="ko-KR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주름개선</a:t>
            </a:r>
            <a:r>
              <a:rPr lang="en-US" altLang="ko-KR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자외선차단</a:t>
            </a:r>
            <a:r>
              <a:rPr lang="en-US" altLang="ko-KR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복합유형 등을 구분하여 기재하여야 합니다</a:t>
            </a:r>
            <a:r>
              <a:rPr lang="en-US" altLang="ko-KR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기능성화장품의 유형도 생산실적 보고 하는 유형과 동일해야 합니다</a:t>
            </a:r>
            <a:r>
              <a:rPr lang="en-US" altLang="ko-KR" b="0" spc="-150" baseline="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908145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201370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기능성화장품 품목기준코드도  기능성화장품 일 경우에 한해 보고하는 항목입니다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기능성화장품 심사 품목인 경우 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품목기준코드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를 입력하고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</a:t>
            </a: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기능성화장품 심사제외 품목인 경우 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보고일련번호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를 입력하면 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 </a:t>
            </a:r>
          </a:p>
          <a:p>
            <a:endParaRPr lang="en-US" altLang="ko-KR" b="0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그렇다면 기능성화장품 품목기준코드를 확인하는 방법에 대해 알아보겠습니다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ko-KR" altLang="en-US" b="0" dirty="0" smtClean="0">
              <a:latin typeface="나눔고딕" pitchFamily="50" charset="-127"/>
              <a:ea typeface="나눔고딕" pitchFamily="50" charset="-127"/>
            </a:endParaRPr>
          </a:p>
          <a:p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790688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기능성화장품 심사품목의 경우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두가지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방법으로 확인할 수 있습니다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첫번재로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기능성화장품 심사결과 통지서 하단에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품목기준코드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라고 기재된 번호를 입력하면 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두번째로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식품의약품안전처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전자민원창구 사이트의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의약품 등 정보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에서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화장품 제품정보를 들어간 다음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업체명을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검색하면 기능성화장품 심사된 제품명과 품목기준코드를 확인할 수 있습니다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aseline="0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특히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식품의약품안전처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전자민원창구 사이트에서는 업체별로 기능성화장품의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심사받은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정보를 엑셀로 다운로드 할 수 있습니다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22675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다음은 기능성화장품 심사제외 품목 확인 방법입니다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기능성화장품 심사제외 품목 확인은 </a:t>
            </a:r>
            <a:r>
              <a:rPr lang="ko-KR" altLang="en-US" dirty="0" err="1" smtClean="0"/>
              <a:t>식품의약품안전처</a:t>
            </a:r>
            <a:r>
              <a:rPr lang="ko-KR" altLang="en-US" dirty="0" smtClean="0"/>
              <a:t> 전자민원창구의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의약품 등 정보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에서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화장품 제품정보 를 클릭한 다음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업체명을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검색하면 기능성화장품 심사제외 품목의 제품명과 보고일련번호를 확인할 수 있습니다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기능성화장품 심사제외 품목 정보 역시 </a:t>
            </a:r>
            <a:r>
              <a:rPr lang="ko-KR" altLang="en-US" baseline="0" dirty="0" err="1" smtClean="0">
                <a:latin typeface="나눔고딕" pitchFamily="50" charset="-127"/>
                <a:ea typeface="나눔고딕" pitchFamily="50" charset="-127"/>
              </a:rPr>
              <a:t>식품의약품안전처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baseline="0" smtClean="0">
                <a:latin typeface="나눔고딕" pitchFamily="50" charset="-127"/>
                <a:ea typeface="나눔고딕" pitchFamily="50" charset="-127"/>
              </a:rPr>
              <a:t>전자민원창구 사이트에서 엑셀로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다운로드 할 수 있습니다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 smtClean="0">
              <a:latin typeface="나눔고딕" pitchFamily="50" charset="-127"/>
              <a:ea typeface="나눔고딕" pitchFamily="50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670513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제조업자 상호는 원료의 제조업자가 아닌 화장품 의 제조업자를 기재하여야 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="0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제품명이 동일한 제품을 여러 제조업자에게 위탁 제조한 경우 </a:t>
            </a:r>
            <a:r>
              <a:rPr lang="ko-KR" altLang="en-US" b="0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제조업자별로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 각각 입력하여 보고하여야 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7778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원료성분명은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  표준화된 명칭으로 기재하되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한 셀에 하나의 </a:t>
            </a:r>
            <a:r>
              <a:rPr lang="ko-KR" altLang="en-US" b="0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성분명을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 기재하여야 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표준화된 명칭은 대한화장품협회 성분사전의 명칭을 의미합니다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만약 혼합원료의 경우 혼합된 개별 성분의 명칭으로 각각 기재하여야 하며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수출용 제품의 경우에도 </a:t>
            </a:r>
            <a:r>
              <a:rPr lang="ko-KR" altLang="en-US" b="0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원료성분명은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 국문으로 기재하여야 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b="0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용도는 내수용인 경우 공란으로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수출용인 경우 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E</a:t>
            </a:r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로 표기해주시면 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용도도 생산실적에 보고하는 용도와 동일하게 기재하여야 합니다</a:t>
            </a:r>
            <a:r>
              <a:rPr lang="en-US" altLang="ko-KR" b="0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452275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혼합물은 본 화면과 같이 개별 원료로 분리하여 각 </a:t>
            </a:r>
            <a:r>
              <a:rPr lang="ko-KR" altLang="en-US" dirty="0" err="1" smtClean="0"/>
              <a:t>셀당</a:t>
            </a:r>
            <a:r>
              <a:rPr lang="ko-KR" altLang="en-US" dirty="0" smtClean="0"/>
              <a:t> 하나의 원료로 기재하여야 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단 단일성분으로 간주하는 복수원료의 성분명칭의 경우 해당 명칭 그대로 보고하셔야 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59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원료목록이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2019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년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14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일자로 사후보고에서 사전보고로 전환되었습니다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사후보고에서 사전보고로 전환되면서 달라지는 점에 대해 알아보겠습니다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첫번째로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보고 대상은 동일합니다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사후보고와 사전보고의 보고대상은 제조판매업자로 동일합니다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14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일자로 제조판매업자의 명칭이 책임판매업자로 변경되었지만 보고대상은 동일합니다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두번째로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보고 기간이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달라집니다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기존 원료목록보고는 전년도 화장품 제조에 사용된 원료목록을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다음해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월까지 보고를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하는 사후보고였다면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</a:t>
            </a:r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사전보고로 전환되면서 화장품을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유통 판매하기 전에 보고를 </a:t>
            </a:r>
            <a:r>
              <a:rPr lang="ko-KR" altLang="en-US" dirty="0" err="1">
                <a:latin typeface="나눔고딕" pitchFamily="50" charset="-127"/>
                <a:ea typeface="나눔고딕" pitchFamily="50" charset="-127"/>
              </a:rPr>
              <a:t>해야합니다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세번째로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보고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사항입니다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기존에는 화장품의 원료목록과 생산실적을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보고했었지만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2019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년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3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월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14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일부터는 원료목록을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유통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판매전에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미리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보고하고 그 해에 생산실적이 있는 경우 다음해에 생산실적도 보고해야 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화장품의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전성분이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변경된 경우 사후보고 체계 하에서는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전성분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변경 전과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변경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후의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원료목록을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모두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보고하였습니다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그러나 사전보고로 전환되면서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전성분이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변경된 성분만 추가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/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수정 또는 삭제할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수 있습니다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단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전성분이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변경된 경우에는 생산실적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err="1">
                <a:latin typeface="나눔고딕" pitchFamily="50" charset="-127"/>
                <a:ea typeface="나눔고딕" pitchFamily="50" charset="-127"/>
              </a:rPr>
              <a:t>제조월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＂ 항목에 변경된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월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달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)”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을 기입하는 것은 동일합니다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마지막으로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사후보고 체계 하에서는 제품의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전성분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변화가 없더라도 생산내역이 있다면 매해 반복해서 원료목록 보고를 해야 했습니다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그러나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사전보고 체계로 전환되면서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최초 보고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후에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제품의 변경사항이 없으면 다시 재보고할 필요가 없습니다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67587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60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61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62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63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25791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3899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다음은 원료목록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사전보고 시스템에 대해 알아보겠습니다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00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원료목록을 보고하기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위해서는 다음과 같은 절차를 거쳐야 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err="1">
                <a:latin typeface="나눔고딕" pitchFamily="50" charset="-127"/>
                <a:ea typeface="나눔고딕" pitchFamily="50" charset="-127"/>
              </a:rPr>
              <a:t>첫번째로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화장품 원료목록 보고 시스템을 이용하기 위해 회원가입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또는 </a:t>
            </a:r>
            <a:r>
              <a:rPr lang="ko-KR" altLang="en-US" dirty="0" err="1" smtClean="0">
                <a:latin typeface="나눔고딕" pitchFamily="50" charset="-127"/>
                <a:ea typeface="나눔고딕" pitchFamily="50" charset="-127"/>
              </a:rPr>
              <a:t>로그인을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하여야 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로그인 후에는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최초 보고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”, 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변경 보고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”, 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제품 단종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중 보고유형을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선택하여야 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해당 제품을 처음 보고하는 경우는 최초보고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제품의 변경사항이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있어서 수정하는 경우는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변경보고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해당 제품을 더 이상 판매하지않는 경우는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제품단종＂을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보고하여야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합니다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</a:t>
            </a:r>
            <a:r>
              <a:rPr lang="ko-KR" altLang="en-US" baseline="0" dirty="0" smtClean="0">
                <a:latin typeface="나눔고딕" pitchFamily="50" charset="-127"/>
                <a:ea typeface="나눔고딕" pitchFamily="50" charset="-127"/>
              </a:rPr>
              <a:t> 작성은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회사 및 담당자 정보 작성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en-US" altLang="ko-KR" baseline="0" dirty="0" smtClean="0">
                <a:latin typeface="나눔고딕" pitchFamily="50" charset="-127"/>
                <a:ea typeface="나눔고딕" pitchFamily="50" charset="-127"/>
              </a:rPr>
              <a:t> /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원료목록 작성“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/ “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제출＂ 단계로 이루어져 있습니다</a:t>
            </a:r>
            <a:r>
              <a:rPr lang="en-US" altLang="ko-KR" dirty="0">
                <a:latin typeface="나눔고딕" pitchFamily="50" charset="-127"/>
                <a:ea typeface="나눔고딕" pitchFamily="50" charset="-127"/>
              </a:rPr>
              <a:t>. </a:t>
            </a:r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 작성은 수기등록 또는 엑셀등록을 통해 원료목록을 작성하여야 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원료목록을 작성하여 제출한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후에는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결과조회 화면을 </a:t>
            </a:r>
            <a:r>
              <a:rPr lang="ko-KR" altLang="en-US" dirty="0">
                <a:latin typeface="나눔고딕" pitchFamily="50" charset="-127"/>
                <a:ea typeface="나눔고딕" pitchFamily="50" charset="-127"/>
              </a:rPr>
              <a:t>통해서 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제출내역을 확인할 수 있습니다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6238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먼저 원료목록 보고를 위해 대한화장품협회 홈페이지에서 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생산실적 및 원료목록 보고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dirty="0" smtClean="0">
                <a:latin typeface="나눔고딕" pitchFamily="50" charset="-127"/>
                <a:ea typeface="나눔고딕" pitchFamily="50" charset="-127"/>
              </a:rPr>
              <a:t>의 별도 사이트로 들어가셔야 합니다</a:t>
            </a:r>
            <a:r>
              <a:rPr lang="en-US" altLang="ko-KR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A664A-EA57-4297-8481-9972B9B4F7D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6871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4F15-963C-47CF-B548-D06FA5FF0C3B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297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5DFC-C151-480C-8E6D-FBFF13886C44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708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1338-B363-48CD-B410-36DDAD8C797A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663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57FA-746C-4AD8-AFDD-02485854DE6B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26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A70-50B2-434E-AC93-6ECA9DB38660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9732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CB7-622A-4716-928E-B8796271D9A3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352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ED5C2-F616-48EE-965A-A3C1F14CA37B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8879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D457F-C9C9-48C2-AD9F-D6C0CC096693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391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BFA8A-283F-46DF-96E5-37C7B9A74B05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914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88F2C-4BD1-4532-A8EC-BE95585242A8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106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9AA-B2EE-430B-819A-53F650C13BF4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171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4DBC-3206-493F-B438-AC168A94F7B0}" type="datetime1">
              <a:rPr lang="ko-KR" altLang="en-US" smtClean="0"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1CBDE-FC30-48F6-ADCC-C930279BB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62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gif"/><Relationship Id="rId4" Type="http://schemas.openxmlformats.org/officeDocument/2006/relationships/image" Target="../media/image3.png"/><Relationship Id="rId9" Type="http://schemas.openxmlformats.org/officeDocument/2006/relationships/hyperlink" Target="http://www.mfds.go.kr/index.do" TargetMode="Externa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cia.or.k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988840"/>
            <a:ext cx="9144000" cy="2400657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ts val="7000"/>
              </a:lnSpc>
              <a:defRPr sz="6600" b="1" spc="-500">
                <a:gradFill>
                  <a:gsLst>
                    <a:gs pos="0">
                      <a:srgbClr val="0099FF">
                        <a:alpha val="62000"/>
                      </a:srgbClr>
                    </a:gs>
                    <a:gs pos="99000">
                      <a:srgbClr val="00B0F0">
                        <a:alpha val="78000"/>
                      </a:srgbClr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ctr">
              <a:lnSpc>
                <a:spcPct val="100000"/>
              </a:lnSpc>
            </a:pPr>
            <a:endParaRPr lang="en-US" altLang="ko-KR" sz="2500" spc="-1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00000"/>
              </a:lnSpc>
            </a:pPr>
            <a:r>
              <a:rPr lang="ko-KR" altLang="en-US" sz="5000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사전보고 </a:t>
            </a:r>
            <a:endParaRPr lang="en-US" altLang="ko-KR" sz="5000" spc="-1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00000"/>
              </a:lnSpc>
            </a:pPr>
            <a:r>
              <a:rPr lang="ko-KR" altLang="en-US" sz="5000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시스템 안내 </a:t>
            </a:r>
            <a:endParaRPr lang="en-US" altLang="ko-KR" sz="5000" spc="-1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00000"/>
              </a:lnSpc>
            </a:pPr>
            <a:endParaRPr lang="en-US" altLang="ko-KR" sz="2500" spc="-1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932040" y="4437112"/>
            <a:ext cx="4067602" cy="10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ts val="7000"/>
              </a:lnSpc>
              <a:defRPr sz="6600" b="1" spc="-500">
                <a:gradFill>
                  <a:gsLst>
                    <a:gs pos="0">
                      <a:srgbClr val="0099FF">
                        <a:alpha val="62000"/>
                      </a:srgbClr>
                    </a:gs>
                    <a:gs pos="99000">
                      <a:srgbClr val="00B0F0">
                        <a:alpha val="78000"/>
                      </a:srgbClr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ko-KR" sz="2200" spc="0" dirty="0">
                <a:solidFill>
                  <a:schemeClr val="tx2"/>
                </a:solidFill>
                <a:latin typeface="+mj-ea"/>
                <a:ea typeface="+mj-ea"/>
              </a:rPr>
              <a:t>2019.03.14</a:t>
            </a:r>
          </a:p>
          <a:p>
            <a:pPr algn="r">
              <a:lnSpc>
                <a:spcPct val="150000"/>
              </a:lnSpc>
            </a:pPr>
            <a:r>
              <a:rPr lang="en-US" altLang="ko-KR" sz="2200" spc="0" dirty="0">
                <a:solidFill>
                  <a:schemeClr val="tx2"/>
                </a:solidFill>
                <a:latin typeface="+mj-ea"/>
                <a:ea typeface="+mj-ea"/>
              </a:rPr>
              <a:t>(</a:t>
            </a:r>
            <a:r>
              <a:rPr lang="ko-KR" altLang="en-US" sz="2200" spc="0" dirty="0">
                <a:solidFill>
                  <a:schemeClr val="tx2"/>
                </a:solidFill>
                <a:latin typeface="+mj-ea"/>
                <a:ea typeface="+mj-ea"/>
              </a:rPr>
              <a:t>사</a:t>
            </a:r>
            <a:r>
              <a:rPr lang="en-US" altLang="ko-KR" sz="2200" spc="0" dirty="0">
                <a:solidFill>
                  <a:schemeClr val="tx2"/>
                </a:solidFill>
                <a:latin typeface="+mj-ea"/>
                <a:ea typeface="+mj-ea"/>
              </a:rPr>
              <a:t>)</a:t>
            </a:r>
            <a:r>
              <a:rPr lang="ko-KR" altLang="en-US" sz="2200" spc="0" dirty="0">
                <a:solidFill>
                  <a:schemeClr val="tx2"/>
                </a:solidFill>
                <a:latin typeface="+mj-ea"/>
                <a:ea typeface="+mj-ea"/>
              </a:rPr>
              <a:t>대한화장품협회</a:t>
            </a:r>
            <a:endParaRPr lang="en-US" altLang="ko-KR" sz="2200" spc="0" dirty="0">
              <a:solidFill>
                <a:schemeClr val="tx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80458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10</a:t>
            </a:fld>
            <a:endParaRPr lang="ko-KR" altLang="en-US" dirty="0"/>
          </a:p>
        </p:txBody>
      </p:sp>
      <p:sp>
        <p:nvSpPr>
          <p:cNvPr id="10" name="모서리가 둥근 직사각형 3">
            <a:extLst>
              <a:ext uri="{FF2B5EF4-FFF2-40B4-BE49-F238E27FC236}">
                <a16:creationId xmlns:a16="http://schemas.microsoft.com/office/drawing/2014/main" xmlns="" id="{33974D8D-AA1D-4D32-AAE4-620BCEA318A1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8B0DC51-1018-4C84-8225-26C5EB7459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3528" y="6381328"/>
            <a:ext cx="8285404" cy="348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협회 생산실적 및 원료목록 보고 홈페이지</a:t>
            </a:r>
            <a:r>
              <a:rPr lang="en-US" altLang="ko-KR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(https://kcia.or.kr/report/main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/)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59" y="1498539"/>
            <a:ext cx="7805941" cy="4853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178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11</a:t>
            </a:fld>
            <a:endParaRPr lang="ko-KR" altLang="en-US" dirty="0"/>
          </a:p>
        </p:txBody>
      </p:sp>
      <p:sp>
        <p:nvSpPr>
          <p:cNvPr id="11" name="Oval 23">
            <a:extLst>
              <a:ext uri="{FF2B5EF4-FFF2-40B4-BE49-F238E27FC236}">
                <a16:creationId xmlns:a16="http://schemas.microsoft.com/office/drawing/2014/main" xmlns="" id="{D573B7F8-7178-46AD-8672-18D53DB21571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xmlns="" id="{E8C2B409-F5C2-4915-8218-57D28AEE7B0A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2873119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회원가입 또는 로그인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8A8DC2C3-64E3-4E02-A349-CCEA7A6FC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5165" y="2132856"/>
            <a:ext cx="5419725" cy="3749411"/>
          </a:xfrm>
          <a:prstGeom prst="rect">
            <a:avLst/>
          </a:prstGeom>
          <a:ln>
            <a:noFill/>
          </a:ln>
        </p:spPr>
      </p:pic>
      <p:sp>
        <p:nvSpPr>
          <p:cNvPr id="10" name="모서리가 둥근 직사각형 3">
            <a:extLst>
              <a:ext uri="{FF2B5EF4-FFF2-40B4-BE49-F238E27FC236}">
                <a16:creationId xmlns:a16="http://schemas.microsoft.com/office/drawing/2014/main" xmlns="" id="{33974D8D-AA1D-4D32-AAE4-620BCEA318A1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8B0DC51-1018-4C84-8225-26C5EB7459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33772" y="5733256"/>
            <a:ext cx="7524328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실적보고 </a:t>
            </a:r>
            <a:r>
              <a:rPr lang="en-US" altLang="ko-KR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ID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가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있는 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경우에는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로그인</a:t>
            </a:r>
            <a:endParaRPr lang="en-US" altLang="ko-KR" sz="1600" dirty="0" smtClean="0">
              <a:solidFill>
                <a:schemeClr val="tx1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실적보고 </a:t>
            </a:r>
            <a:r>
              <a:rPr lang="en-US" altLang="ko-KR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ID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가 없는 경우에는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생산실적 및 원료목록 보고전용 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ID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신청</a:t>
            </a:r>
            <a:endParaRPr lang="en-US" altLang="ko-KR" sz="1600" dirty="0" smtClean="0">
              <a:solidFill>
                <a:schemeClr val="tx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1340768"/>
            <a:ext cx="26837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대한화장품협회 실적보고 사이트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로그인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964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12</a:t>
            </a:fld>
            <a:endParaRPr lang="ko-KR" altLang="en-US" dirty="0"/>
          </a:p>
        </p:txBody>
      </p:sp>
      <p:sp>
        <p:nvSpPr>
          <p:cNvPr id="11" name="Oval 23">
            <a:extLst>
              <a:ext uri="{FF2B5EF4-FFF2-40B4-BE49-F238E27FC236}">
                <a16:creationId xmlns:a16="http://schemas.microsoft.com/office/drawing/2014/main" xmlns="" id="{D573B7F8-7178-46AD-8672-18D53DB21571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xmlns="" id="{E8C2B409-F5C2-4915-8218-57D28AEE7B0A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2873119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회원가입 또는 로그인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740F5E40-8252-4667-9222-C45F4B516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7057"/>
            <a:ext cx="9144000" cy="3544191"/>
          </a:xfrm>
          <a:prstGeom prst="rect">
            <a:avLst/>
          </a:prstGeom>
        </p:spPr>
      </p:pic>
      <p:sp>
        <p:nvSpPr>
          <p:cNvPr id="10" name="모서리가 둥근 직사각형 3">
            <a:extLst>
              <a:ext uri="{FF2B5EF4-FFF2-40B4-BE49-F238E27FC236}">
                <a16:creationId xmlns:a16="http://schemas.microsoft.com/office/drawing/2014/main" xmlns="" id="{F31C79CD-0245-41C3-BE1A-E188F93FBABE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ADB8DB0-25C7-48FD-8E73-E9BA7DCA931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33772" y="5733256"/>
            <a:ext cx="844268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아이디와 비밀번호를 모르는 경우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,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 보고 담당자의 이름과 </a:t>
            </a:r>
            <a:r>
              <a:rPr lang="ko-KR" altLang="en-US" sz="1600" dirty="0" err="1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이메일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 기입 시 확인가능</a:t>
            </a:r>
            <a:endParaRPr lang="en-US" altLang="ko-KR" sz="1600" dirty="0" smtClean="0">
              <a:solidFill>
                <a:schemeClr val="tx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1340768"/>
            <a:ext cx="4131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대한화장품협회 실적보고 사이트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로그인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아이디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비밀번호 찾기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778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23">
            <a:extLst>
              <a:ext uri="{FF2B5EF4-FFF2-40B4-BE49-F238E27FC236}">
                <a16:creationId xmlns:a16="http://schemas.microsoft.com/office/drawing/2014/main" xmlns="" id="{D573B7F8-7178-46AD-8672-18D53DB21571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xmlns="" id="{E8C2B409-F5C2-4915-8218-57D28AEE7B0A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2873119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회원가입 또는 로그인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997292D8-B92D-45A2-9A41-DF763163D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132856"/>
            <a:ext cx="4392488" cy="3495777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DAAB6B8C-B5CD-489E-9234-8FF63CED0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512" y="2060848"/>
            <a:ext cx="4199589" cy="3849523"/>
          </a:xfrm>
          <a:prstGeom prst="rect">
            <a:avLst/>
          </a:prstGeom>
        </p:spPr>
      </p:pic>
      <p:sp>
        <p:nvSpPr>
          <p:cNvPr id="13" name="모서리가 둥근 직사각형 3">
            <a:extLst>
              <a:ext uri="{FF2B5EF4-FFF2-40B4-BE49-F238E27FC236}">
                <a16:creationId xmlns:a16="http://schemas.microsoft.com/office/drawing/2014/main" xmlns="" id="{671AF6FD-D33F-4865-A47D-1C52F08D2B81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9EFE307-0760-45AC-AA52-FDE33947BD2F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07504" y="5910371"/>
            <a:ext cx="844268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※ 2019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년 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신규 </a:t>
            </a:r>
            <a:r>
              <a:rPr lang="ko-KR" altLang="en-US" sz="1600" dirty="0" err="1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업등록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 회사 또는 미보고 회사는 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“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이용 신청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”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하여 </a:t>
            </a:r>
            <a:r>
              <a:rPr lang="en-US" altLang="ko-KR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ID 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생성</a:t>
            </a:r>
            <a:endParaRPr lang="en-US" altLang="ko-KR" sz="1600" dirty="0">
              <a:solidFill>
                <a:schemeClr val="tx1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0"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책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임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판매업등록번호 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및 </a:t>
            </a:r>
            <a:r>
              <a:rPr lang="ko-KR" altLang="en-US" sz="1600" dirty="0" err="1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등록연월일은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‘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책임판매업 </a:t>
            </a:r>
            <a:r>
              <a:rPr lang="ko-KR" altLang="en-US" sz="1600" dirty="0" err="1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등록필증</a:t>
            </a:r>
            <a:r>
              <a:rPr lang="en-US" altLang="ko-KR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’ </a:t>
            </a:r>
            <a:r>
              <a:rPr lang="ko-KR" altLang="en-US" sz="1600" dirty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확인</a:t>
            </a:r>
            <a:endParaRPr lang="en-US" altLang="ko-KR" sz="1600" dirty="0">
              <a:solidFill>
                <a:schemeClr val="tx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6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075683" y="1340768"/>
            <a:ext cx="2816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대한화장품협회 실적보고 사이트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이용신청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107504" y="3861048"/>
            <a:ext cx="4464496" cy="1767585"/>
          </a:xfrm>
          <a:prstGeom prst="rect">
            <a:avLst/>
          </a:prstGeom>
          <a:solidFill>
            <a:srgbClr val="FFCCFF">
              <a:alpha val="16000"/>
            </a:srgbClr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Y울릉도L" pitchFamily="18" charset="-127"/>
              <a:ea typeface="HY울릉도L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508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3">
            <a:extLst>
              <a:ext uri="{FF2B5EF4-FFF2-40B4-BE49-F238E27FC236}">
                <a16:creationId xmlns:a16="http://schemas.microsoft.com/office/drawing/2014/main" xmlns="" id="{671AF6FD-D33F-4865-A47D-1C52F08D2B81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9EFE307-0760-45AC-AA52-FDE33947BD2F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14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075683" y="1340768"/>
            <a:ext cx="2816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대한화장품협회 실적보고 사이트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이용신청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4499992" y="1412777"/>
            <a:ext cx="4392488" cy="5256584"/>
            <a:chOff x="4211960" y="759654"/>
            <a:chExt cx="4536504" cy="5669281"/>
          </a:xfrm>
        </p:grpSpPr>
        <p:pic>
          <p:nvPicPr>
            <p:cNvPr id="28" name="그림 2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3" b="3341"/>
            <a:stretch/>
          </p:blipFill>
          <p:spPr>
            <a:xfrm>
              <a:off x="4211960" y="759654"/>
              <a:ext cx="4536504" cy="5669281"/>
            </a:xfrm>
            <a:prstGeom prst="rect">
              <a:avLst/>
            </a:prstGeom>
          </p:spPr>
        </p:pic>
        <p:sp>
          <p:nvSpPr>
            <p:cNvPr id="29" name="타원 28"/>
            <p:cNvSpPr/>
            <p:nvPr/>
          </p:nvSpPr>
          <p:spPr bwMode="auto">
            <a:xfrm>
              <a:off x="4355976" y="879103"/>
              <a:ext cx="1296144" cy="461665"/>
            </a:xfrm>
            <a:prstGeom prst="ellipse">
              <a:avLst/>
            </a:prstGeom>
            <a:noFill/>
            <a:ln w="476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o"/>
                <a:tabLst/>
              </a:pPr>
              <a:endParaRPr kumimoji="1" lang="ko-KR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Y울릉도L" pitchFamily="18" charset="-127"/>
                <a:ea typeface="HY울릉도L" pitchFamily="18" charset="-127"/>
              </a:endParaRPr>
            </a:p>
          </p:txBody>
        </p:sp>
        <p:sp>
          <p:nvSpPr>
            <p:cNvPr id="30" name="타원 29"/>
            <p:cNvSpPr/>
            <p:nvPr/>
          </p:nvSpPr>
          <p:spPr bwMode="auto">
            <a:xfrm>
              <a:off x="5652120" y="4509121"/>
              <a:ext cx="1944216" cy="576063"/>
            </a:xfrm>
            <a:prstGeom prst="ellipse">
              <a:avLst/>
            </a:prstGeom>
            <a:noFill/>
            <a:ln w="476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o"/>
                <a:tabLst/>
              </a:pPr>
              <a:endParaRPr kumimoji="1" lang="ko-KR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Y울릉도L" pitchFamily="18" charset="-127"/>
                <a:ea typeface="HY울릉도L" pitchFamily="18" charset="-127"/>
              </a:endParaRPr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395536" y="190754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책</a:t>
            </a: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임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판매업등록번호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모서리가 둥근 사각형 설명선 31"/>
          <p:cNvSpPr/>
          <p:nvPr/>
        </p:nvSpPr>
        <p:spPr bwMode="auto">
          <a:xfrm>
            <a:off x="323528" y="2276872"/>
            <a:ext cx="3240360" cy="1224136"/>
          </a:xfrm>
          <a:prstGeom prst="wedgeRoundRectCallout">
            <a:avLst>
              <a:gd name="adj1" fmla="val 95930"/>
              <a:gd name="adj2" fmla="val -102993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책</a:t>
            </a:r>
            <a:r>
              <a:rPr lang="ko-KR" altLang="en-US" sz="1300" dirty="0">
                <a:latin typeface="나눔고딕" pitchFamily="50" charset="-127"/>
                <a:ea typeface="나눔고딕" pitchFamily="50" charset="-127"/>
              </a:rPr>
              <a:t>임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판매업등록번호</a:t>
            </a: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는 </a:t>
            </a:r>
            <a:r>
              <a:rPr lang="ko-KR" altLang="en-US" sz="1300" dirty="0" err="1" smtClean="0">
                <a:latin typeface="나눔고딕" pitchFamily="50" charset="-127"/>
                <a:ea typeface="나눔고딕" pitchFamily="50" charset="-127"/>
              </a:rPr>
              <a:t>등록필증의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1300" dirty="0" smtClean="0">
              <a:latin typeface="나눔고딕" pitchFamily="50" charset="-127"/>
              <a:ea typeface="나눔고딕" pitchFamily="50" charset="-127"/>
            </a:endParaRPr>
          </a:p>
          <a:p>
            <a:pPr marR="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제 </a:t>
            </a: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OO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호</a:t>
            </a: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로 기재된 부분을 확인하여 </a:t>
            </a:r>
            <a:endParaRPr lang="en-US" altLang="ko-KR" sz="1300" dirty="0" smtClean="0">
              <a:latin typeface="나눔고딕" pitchFamily="50" charset="-127"/>
              <a:ea typeface="나눔고딕" pitchFamily="50" charset="-127"/>
            </a:endParaRPr>
          </a:p>
          <a:p>
            <a:pPr marR="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아라비아 숫자만을 입력해 주십시오</a:t>
            </a: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kumimoji="1" lang="ko-KR" altLang="en-US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모서리가 둥근 사각형 설명선 32"/>
          <p:cNvSpPr/>
          <p:nvPr/>
        </p:nvSpPr>
        <p:spPr bwMode="auto">
          <a:xfrm>
            <a:off x="539552" y="4874210"/>
            <a:ext cx="3240360" cy="1224136"/>
          </a:xfrm>
          <a:prstGeom prst="wedgeRoundRectCallout">
            <a:avLst>
              <a:gd name="adj1" fmla="val 124099"/>
              <a:gd name="adj2" fmla="val -21842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1300" dirty="0" err="1" smtClean="0">
                <a:latin typeface="나눔고딕" pitchFamily="50" charset="-127"/>
                <a:ea typeface="나눔고딕" pitchFamily="50" charset="-127"/>
              </a:rPr>
              <a:t>등록년월일</a:t>
            </a: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”</a:t>
            </a:r>
            <a:r>
              <a:rPr lang="ko-KR" altLang="en-US" sz="1300" dirty="0" err="1" smtClean="0">
                <a:latin typeface="나눔고딕" pitchFamily="50" charset="-127"/>
                <a:ea typeface="나눔고딕" pitchFamily="50" charset="-127"/>
              </a:rPr>
              <a:t>란에는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 화장품 책임판매업</a:t>
            </a:r>
            <a:endParaRPr lang="en-US" altLang="ko-KR" sz="13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300" dirty="0" err="1">
                <a:latin typeface="나눔고딕" pitchFamily="50" charset="-127"/>
                <a:ea typeface="나눔고딕" pitchFamily="50" charset="-127"/>
              </a:rPr>
              <a:t>등록필증에</a:t>
            </a:r>
            <a:r>
              <a:rPr lang="ko-KR" altLang="en-US" sz="13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기재된 발급일자를</a:t>
            </a:r>
            <a:endParaRPr lang="en-US" altLang="ko-KR" sz="1300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300" dirty="0" smtClean="0">
                <a:latin typeface="나눔고딕" pitchFamily="50" charset="-127"/>
                <a:ea typeface="나눔고딕" pitchFamily="50" charset="-127"/>
              </a:rPr>
              <a:t> 정확히 확인하여 입력하여 주십시오</a:t>
            </a:r>
            <a:r>
              <a:rPr lang="en-US" altLang="ko-KR" sz="1300" dirty="0" smtClean="0">
                <a:latin typeface="나눔고딕" pitchFamily="50" charset="-127"/>
                <a:ea typeface="나눔고딕" pitchFamily="50" charset="-127"/>
              </a:rPr>
              <a:t>.</a:t>
            </a:r>
            <a:endParaRPr kumimoji="1" lang="ko-KR" altLang="en-US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59904" y="429814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등록연월일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1836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">
            <a:extLst>
              <a:ext uri="{FF2B5EF4-FFF2-40B4-BE49-F238E27FC236}">
                <a16:creationId xmlns:a16="http://schemas.microsoft.com/office/drawing/2014/main" xmlns="" id="{4E88F469-9D27-4E92-8650-2C3F5E90F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8992" y="2708920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xmlns="" id="{15DB2017-58C9-4EA9-A177-A8A2C4CC5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2714063"/>
            <a:ext cx="792087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xmlns="" id="{E83E38E1-EE8D-4A0C-9813-BE21FF137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9629" y="2714063"/>
            <a:ext cx="786945" cy="78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323528" y="4026575"/>
            <a:ext cx="295232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제품 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유통</a:t>
            </a:r>
            <a:r>
              <a:rPr lang="en-US" altLang="ko-KR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•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판매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최초 보고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실적보고 웹사이트에 수기등록 또는 엑셀등록 방식으로 보고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3347864" y="4030036"/>
            <a:ext cx="2952328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보고한 제품의 </a:t>
            </a:r>
            <a:r>
              <a:rPr lang="ko-KR" altLang="en-US" sz="1600" dirty="0" err="1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전성분이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변경된 경우에 한해 변경보고</a:t>
            </a:r>
            <a:endParaRPr lang="en-US" altLang="ko-KR" sz="1600" b="1" dirty="0">
              <a:solidFill>
                <a:schemeClr val="tx2"/>
              </a:solidFill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 smtClean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변경한 이력 조회 가능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하므로 </a:t>
            </a:r>
            <a:r>
              <a:rPr lang="ko-KR" altLang="en-US" sz="1600" dirty="0" err="1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전성분이</a:t>
            </a:r>
            <a:r>
              <a:rPr lang="ko-KR" altLang="en-US" sz="1600" dirty="0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변경된 경우에 한해서만 </a:t>
            </a:r>
            <a:r>
              <a:rPr lang="ko-KR" altLang="en-US" sz="1600" dirty="0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 보고할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것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6156176" y="4030036"/>
            <a:ext cx="2952328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보고한 제품이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단종된 경우에 한해 단종보고</a:t>
            </a:r>
            <a:endParaRPr lang="en-US" altLang="ko-KR" sz="1600" b="1" dirty="0">
              <a:solidFill>
                <a:schemeClr val="tx2"/>
              </a:solidFill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단종 보고된 제품을 다시 유통 판매하는 경우에는 최초보고와 동일한 절차를 따르면 됨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15</a:t>
            </a:fld>
            <a:endParaRPr lang="ko-KR" altLang="en-US"/>
          </a:p>
        </p:txBody>
      </p:sp>
      <p:sp>
        <p:nvSpPr>
          <p:cNvPr id="17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2189E12-A34D-4EA3-893E-2AECC5685C3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xmlns="" id="{DA9A89C7-6F64-4C58-A632-BEBE915D79DA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xmlns="" id="{67BFC241-977F-4090-87E5-989117AC5D9D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2873119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보고유형 선택</a:t>
            </a:r>
          </a:p>
        </p:txBody>
      </p:sp>
      <p:sp>
        <p:nvSpPr>
          <p:cNvPr id="22" name="Rectangle 101"/>
          <p:cNvSpPr/>
          <p:nvPr/>
        </p:nvSpPr>
        <p:spPr>
          <a:xfrm>
            <a:off x="755576" y="3534433"/>
            <a:ext cx="2125760" cy="47063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최초 보고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23" name="Rectangle 101"/>
          <p:cNvSpPr/>
          <p:nvPr/>
        </p:nvSpPr>
        <p:spPr>
          <a:xfrm>
            <a:off x="3742384" y="3532181"/>
            <a:ext cx="2125760" cy="4706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변</a:t>
            </a:r>
            <a:r>
              <a:rPr lang="ko-KR" altLang="en-US" dirty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경</a:t>
            </a:r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 보고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24" name="Rectangle 101"/>
          <p:cNvSpPr/>
          <p:nvPr/>
        </p:nvSpPr>
        <p:spPr>
          <a:xfrm>
            <a:off x="6478688" y="3521790"/>
            <a:ext cx="2125760" cy="4706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제품 단종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23528" y="2204864"/>
            <a:ext cx="3024336" cy="4176464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3447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323528" y="2348880"/>
            <a:ext cx="1583284" cy="93610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7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보고회사 및 </a:t>
            </a:r>
            <a:endParaRPr lang="en-US" altLang="ko-KR" sz="1700" dirty="0" smtClean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  <a:p>
            <a:pPr algn="ctr"/>
            <a:r>
              <a:rPr lang="ko-KR" altLang="en-US" sz="17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담당자 정보 </a:t>
            </a:r>
            <a:endParaRPr lang="en-US" altLang="ko-KR" sz="1700" dirty="0" smtClean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  <a:p>
            <a:pPr algn="ctr"/>
            <a:r>
              <a:rPr lang="ko-KR" altLang="en-US" sz="17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작성</a:t>
            </a:r>
            <a:endParaRPr lang="ko-KR" altLang="en-US" sz="1700" dirty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1978820" y="281693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2482876" y="2348880"/>
            <a:ext cx="1583284" cy="93610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7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원료목록 작성</a:t>
            </a:r>
            <a:endParaRPr lang="en-US" altLang="ko-KR" sz="1700" dirty="0" smtClean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엑셀 </a:t>
            </a:r>
            <a:r>
              <a:rPr lang="ko-KR" altLang="en-US" sz="1400" dirty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업로드</a:t>
            </a:r>
            <a:endParaRPr lang="en-US" altLang="ko-KR" sz="1400" dirty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또는 수기 </a:t>
            </a:r>
            <a:r>
              <a:rPr lang="ko-KR" altLang="en-US" sz="14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등록</a:t>
            </a:r>
            <a:r>
              <a:rPr lang="en-US" altLang="ko-KR" sz="1400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)</a:t>
            </a:r>
            <a:endParaRPr lang="ko-KR" altLang="en-US" sz="1400" dirty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4159698" y="281693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4643116" y="2348880"/>
            <a:ext cx="1583284" cy="93610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원료검사</a:t>
            </a:r>
            <a:endParaRPr lang="en-US" altLang="ko-KR" dirty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  <a:p>
            <a:pPr algn="ctr"/>
            <a:r>
              <a:rPr lang="en-US" altLang="ko-KR" sz="1400" dirty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(</a:t>
            </a:r>
            <a:r>
              <a:rPr lang="ko-KR" altLang="en-US" sz="1400" dirty="0" err="1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표준명</a:t>
            </a:r>
            <a:r>
              <a:rPr lang="en-US" altLang="ko-KR" sz="1400" dirty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배합금지여부 확인</a:t>
            </a:r>
            <a:r>
              <a:rPr lang="en-US" altLang="ko-KR" sz="1400" dirty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)</a:t>
            </a:r>
            <a:endParaRPr lang="ko-KR" altLang="en-US" sz="1400" dirty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>
            <a:off x="6330122" y="281693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/>
          <p:cNvSpPr/>
          <p:nvPr/>
        </p:nvSpPr>
        <p:spPr>
          <a:xfrm>
            <a:off x="6803356" y="2348880"/>
            <a:ext cx="1583284" cy="93610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제출</a:t>
            </a:r>
            <a:endParaRPr lang="ko-KR" altLang="en-US" dirty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8432102A-BC6E-410B-B853-6A3911BA23FF}"/>
              </a:ext>
            </a:extLst>
          </p:cNvPr>
          <p:cNvSpPr/>
          <p:nvPr/>
        </p:nvSpPr>
        <p:spPr>
          <a:xfrm>
            <a:off x="6226400" y="2489487"/>
            <a:ext cx="5868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400" spc="-150">
                <a:solidFill>
                  <a:srgbClr val="FF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</a:t>
            </a:r>
            <a:endParaRPr lang="ko-KR" altLang="en-US" sz="1400" spc="-150" dirty="0">
              <a:solidFill>
                <a:srgbClr val="FF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27" name="직선 화살표 연결선 26"/>
          <p:cNvCxnSpPr/>
          <p:nvPr/>
        </p:nvCxnSpPr>
        <p:spPr>
          <a:xfrm>
            <a:off x="5414656" y="3429000"/>
            <a:ext cx="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xmlns="" id="{8432102A-BC6E-410B-B853-6A3911BA23FF}"/>
              </a:ext>
            </a:extLst>
          </p:cNvPr>
          <p:cNvSpPr/>
          <p:nvPr/>
        </p:nvSpPr>
        <p:spPr>
          <a:xfrm>
            <a:off x="5392718" y="3420633"/>
            <a:ext cx="8336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400" spc="-150">
                <a:solidFill>
                  <a:srgbClr val="FF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아니오</a:t>
            </a:r>
            <a:endParaRPr lang="ko-KR" altLang="en-US" sz="1400" spc="-150" dirty="0">
              <a:solidFill>
                <a:srgbClr val="FF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643116" y="3888668"/>
            <a:ext cx="1583284" cy="93610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제주고딕" pitchFamily="2" charset="-127"/>
                <a:ea typeface="제주고딕" pitchFamily="2" charset="-127"/>
              </a:rPr>
              <a:t>수정</a:t>
            </a:r>
            <a:endParaRPr lang="ko-KR" altLang="en-US" dirty="0">
              <a:solidFill>
                <a:schemeClr val="tx1"/>
              </a:solidFill>
              <a:latin typeface="제주고딕" pitchFamily="2" charset="-127"/>
              <a:ea typeface="제주고딕" pitchFamily="2" charset="-127"/>
            </a:endParaRPr>
          </a:p>
        </p:txBody>
      </p:sp>
      <p:cxnSp>
        <p:nvCxnSpPr>
          <p:cNvPr id="30" name="직선 연결선 29"/>
          <p:cNvCxnSpPr>
            <a:stCxn id="29" idx="1"/>
          </p:cNvCxnSpPr>
          <p:nvPr/>
        </p:nvCxnSpPr>
        <p:spPr>
          <a:xfrm flipH="1">
            <a:off x="3274518" y="4356720"/>
            <a:ext cx="13685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flipV="1">
            <a:off x="3272028" y="3573016"/>
            <a:ext cx="0" cy="7837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496" y="4830975"/>
            <a:ext cx="9001000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표준화된 명칭으로 원료목록 보고 해야 함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표준화된 명칭이 아닐 경우 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17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표준명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미등록 원료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라고 안내 </a:t>
            </a:r>
            <a:r>
              <a:rPr lang="ko-KR" altLang="en-US" sz="17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700" b="1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메세지</a:t>
            </a:r>
            <a:r>
              <a:rPr lang="ko-KR" altLang="en-US" sz="17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뜸 </a:t>
            </a:r>
            <a:endParaRPr lang="en-US" altLang="ko-KR" sz="1700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표준화된 명칭이 아닐 경우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금지 원료 포함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 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자료 제출은 가능하나 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추후 해당 </a:t>
            </a:r>
            <a:r>
              <a:rPr lang="ko-KR" altLang="en-US" sz="17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성분명을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표준화 명칭으로 수정해야 함</a:t>
            </a:r>
            <a:endParaRPr lang="en-US" altLang="ko-KR" sz="17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 검사 후 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수정이 필요한 목록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만 다운로드 받아 수정 후 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17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재업로드</a:t>
            </a:r>
            <a:r>
              <a:rPr lang="en-US" altLang="ko-KR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  자동원료검사 가능 </a:t>
            </a:r>
            <a:endParaRPr lang="en-US" altLang="ko-KR" sz="1700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sz="17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반드시 수정 필요사항이 없는 경우에만  최종 제출버튼 클릭</a:t>
            </a:r>
            <a:endParaRPr lang="en-US" altLang="ko-KR" sz="17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2" name="모서리가 둥근 직사각형 3">
            <a:extLst>
              <a:ext uri="{FF2B5EF4-FFF2-40B4-BE49-F238E27FC236}">
                <a16:creationId xmlns:a16="http://schemas.microsoft.com/office/drawing/2014/main" xmlns="" id="{ACED5BE1-9E38-478D-B38B-196F22EB29CB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B393711-321D-4943-9261-AFB10CCA5CE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2" name="Oval 23">
            <a:extLst>
              <a:ext uri="{FF2B5EF4-FFF2-40B4-BE49-F238E27FC236}">
                <a16:creationId xmlns:a16="http://schemas.microsoft.com/office/drawing/2014/main" xmlns="" id="{5B65BC3B-9251-495F-900E-0FD104DCA4E1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xmlns="" id="{67BFC241-977F-4090-87E5-989117AC5D9D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3449183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원료목록 작성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36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911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17</a:t>
            </a:fld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 rot="10800000" flipV="1">
            <a:off x="6372199" y="2298352"/>
            <a:ext cx="2664295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372199" y="2313161"/>
            <a:ext cx="26642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실적보고 사이트 메인 화면에서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최초보고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버튼을 클릭함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64243" y="1340768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최초보고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8" name="Picture 2" descr="C:\Users\u001\Downloads\04_실적보고_메인_1808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6" y="2313161"/>
            <a:ext cx="6152398" cy="4492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1424430" y="3501008"/>
            <a:ext cx="792088" cy="745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3">
            <a:extLst>
              <a:ext uri="{FF2B5EF4-FFF2-40B4-BE49-F238E27FC236}">
                <a16:creationId xmlns:a16="http://schemas.microsoft.com/office/drawing/2014/main" xmlns="" id="{ACED5BE1-9E38-478D-B38B-196F22EB29CB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B393711-321D-4943-9261-AFB10CCA5CE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메인화면에서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최초보고 클릭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0376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298352"/>
            <a:ext cx="3240360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313161"/>
            <a:ext cx="324036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회사 및 담당자 정보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 맞는지 확인 후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화면에서 직접 입력하기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또는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엑셀파일로 </a:t>
            </a:r>
            <a:r>
              <a:rPr lang="ko-KR" altLang="en-US" b="1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업로드하기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 클릭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18</a:t>
            </a:fld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796136" y="1340768"/>
            <a:ext cx="3320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최초보고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회사 및 담당자 정보 작성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ACED5BE1-9E38-478D-B38B-196F22EB29CB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B393711-321D-4943-9261-AFB10CCA5CE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회사 및 담당자 정보 작성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1" y="2298352"/>
            <a:ext cx="5670147" cy="43710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3475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298352"/>
            <a:ext cx="3240360" cy="4299000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313161"/>
            <a:ext cx="32403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행 추가 후 화면에서 직접 입력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유형표시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기능성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용도는 해당하는 값 클릭하여 선택 입력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제품명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유형표시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제조업자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용도가 동일한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제품의 경우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마지막행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복사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기능 이용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임시저장 버튼 클릭 시 자동원료검사  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표준명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금지여부 확인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반드시 수정 필요사항이 없는 경우에만 최종 제출버튼 클릭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19</a:t>
            </a:fld>
            <a:endParaRPr lang="ko-KR" altLang="en-US"/>
          </a:p>
        </p:txBody>
      </p:sp>
      <p:sp>
        <p:nvSpPr>
          <p:cNvPr id="13" name="모서리가 둥근 직사각형 3">
            <a:extLst>
              <a:ext uri="{FF2B5EF4-FFF2-40B4-BE49-F238E27FC236}">
                <a16:creationId xmlns:a16="http://schemas.microsoft.com/office/drawing/2014/main" xmlns="" id="{AF56B9AB-26C9-4941-83FA-40BD11A86C45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ADE1F18-0D18-48F7-802F-4BBE93F351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원료목록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작성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_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화면에서 직접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입력하기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0" y="2313161"/>
            <a:ext cx="5688632" cy="39936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36318" y="1340768"/>
            <a:ext cx="37721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원료목록보고하기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화면에서 직접 입력하기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59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572001" y="0"/>
            <a:ext cx="4572000" cy="6858000"/>
          </a:xfrm>
          <a:prstGeom prst="rect">
            <a:avLst/>
          </a:prstGeom>
          <a:solidFill>
            <a:schemeClr val="bg1">
              <a:lumMod val="5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91600" y="1484784"/>
            <a:ext cx="21291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2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개요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04048" y="1988840"/>
            <a:ext cx="274120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16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원료목록보고란</a:t>
            </a:r>
            <a:endParaRPr lang="en-US" altLang="ko-KR" sz="16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16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사후보고 </a:t>
            </a:r>
            <a:r>
              <a:rPr lang="en-US" altLang="ko-KR" sz="16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vs </a:t>
            </a:r>
            <a:r>
              <a:rPr lang="ko-KR" altLang="en-US" sz="16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사전보고</a:t>
            </a:r>
            <a:endParaRPr lang="en-US" altLang="ko-KR" sz="16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048" y="3780909"/>
            <a:ext cx="22204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16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</a:t>
            </a:r>
            <a:r>
              <a:rPr lang="ko-KR" altLang="en-US" sz="1600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절차</a:t>
            </a:r>
            <a:endParaRPr lang="en-US" altLang="ko-KR" sz="1600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1600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작성요령</a:t>
            </a:r>
            <a:endParaRPr lang="en-US" altLang="ko-KR" sz="16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1600" y="3284984"/>
            <a:ext cx="2874505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 </a:t>
            </a:r>
            <a:r>
              <a:rPr lang="ko-KR" altLang="en-US" sz="2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 시스템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A260115-A560-42FD-AD72-C0B34C80C7EA}"/>
              </a:ext>
            </a:extLst>
          </p:cNvPr>
          <p:cNvSpPr txBox="1"/>
          <p:nvPr/>
        </p:nvSpPr>
        <p:spPr>
          <a:xfrm>
            <a:off x="1331640" y="2780928"/>
            <a:ext cx="1947969" cy="6463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        차</a:t>
            </a:r>
          </a:p>
        </p:txBody>
      </p:sp>
    </p:spTree>
    <p:extLst>
      <p:ext uri="{BB962C8B-B14F-4D97-AF65-F5344CB8AC3E}">
        <p14:creationId xmlns:p14="http://schemas.microsoft.com/office/powerpoint/2010/main" val="2498044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298352"/>
            <a:ext cx="3240360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313161"/>
            <a:ext cx="324036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다운로드 한 엑셀서식에 원료목록 내용 작성 및 저장하여 엑셀 업로드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업로드 또는 임시저장  버튼 클릭 시 자동 원료검사  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표준명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금지여부 확인 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반드시 수정 필요사항이 없는 경우에만 최종 제출버튼 클릭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9" name="Picture 2" descr="C:\Users\대한화장품협회\Desktop\6666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5544615" cy="43924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대한화장품협회\Desktop\555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30" y="2826974"/>
            <a:ext cx="2497489" cy="14190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직선 화살표 연결선 10"/>
          <p:cNvCxnSpPr/>
          <p:nvPr/>
        </p:nvCxnSpPr>
        <p:spPr bwMode="auto">
          <a:xfrm flipV="1">
            <a:off x="3923928" y="4174418"/>
            <a:ext cx="432048" cy="40671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모서리가 둥근 직사각형 3">
            <a:extLst>
              <a:ext uri="{FF2B5EF4-FFF2-40B4-BE49-F238E27FC236}">
                <a16:creationId xmlns:a16="http://schemas.microsoft.com/office/drawing/2014/main" xmlns="" id="{114E7A9A-F3D6-47E3-B906-482A74DF3B6A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F65F369-8B0F-493D-A1F7-9444BA4FBFF9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xmlns="" id="{464FF9A4-FC08-4C0E-8486-72F18CB51637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원료목록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작성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엑셀파일로 </a:t>
            </a:r>
            <a:r>
              <a:rPr lang="ko-KR" alt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업로드하기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18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20</a:t>
            </a:fld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336318" y="1340768"/>
            <a:ext cx="3732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원료목록보고하기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엑셀파일로 </a:t>
            </a:r>
            <a:r>
              <a:rPr lang="ko-KR" altLang="en-US" sz="1100" dirty="0" err="1" smtClean="0">
                <a:latin typeface="나눔고딕" pitchFamily="50" charset="-127"/>
                <a:ea typeface="나눔고딕" pitchFamily="50" charset="-127"/>
              </a:rPr>
              <a:t>업로드하기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4690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45" name="모서리가 둥근 직사각형 44"/>
          <p:cNvSpPr/>
          <p:nvPr/>
        </p:nvSpPr>
        <p:spPr>
          <a:xfrm rot="10800000" flipV="1">
            <a:off x="6372200" y="2298352"/>
            <a:ext cx="2664296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372200" y="2313161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표준화 명칭이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아닌 성분이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있을 경우 좌측과 같은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팝업창으로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안내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반드시 수정 필요사항이 없는 경우에만 최종 제출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모서리가 둥근 직사각형 3">
            <a:extLst>
              <a:ext uri="{FF2B5EF4-FFF2-40B4-BE49-F238E27FC236}">
                <a16:creationId xmlns:a16="http://schemas.microsoft.com/office/drawing/2014/main" xmlns="" id="{7D3DBEC7-210C-4366-A2ED-6A633380FBB5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C7DE4CF-4E6F-4C7F-9BF9-3E988FFCD06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6" name="Oval 23">
            <a:extLst>
              <a:ext uri="{FF2B5EF4-FFF2-40B4-BE49-F238E27FC236}">
                <a16:creationId xmlns:a16="http://schemas.microsoft.com/office/drawing/2014/main" xmlns="" id="{4B42480E-9D88-4D7C-AA8C-76917A093808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xmlns="" id="{5F8982A1-269C-4F0A-9BEE-FA7418C111DF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제출 </a:t>
            </a:r>
            <a:r>
              <a:rPr lang="ko-KR" alt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팝업창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64838" y="1340768"/>
            <a:ext cx="2627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원료목록보고하기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제출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144" y="2276872"/>
            <a:ext cx="5219790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ko-KR" altLang="en-US" sz="1600" b="1" dirty="0" smtClean="0">
                <a:latin typeface="나눔바른고딕" pitchFamily="50" charset="-127"/>
                <a:ea typeface="나눔바른고딕" pitchFamily="50" charset="-127"/>
                <a:cs typeface="Verdana" pitchFamily="34" charset="0"/>
              </a:rPr>
              <a:t>수정사항이 필요 없는 경우</a:t>
            </a:r>
            <a:endParaRPr lang="ko-KR" altLang="en-US" sz="1600" b="1" dirty="0">
              <a:latin typeface="나눔바른고딕" pitchFamily="50" charset="-127"/>
              <a:ea typeface="나눔바른고딕" pitchFamily="50" charset="-127"/>
              <a:cs typeface="Verdana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08" y="2708920"/>
            <a:ext cx="5420421" cy="3168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0184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22</a:t>
            </a:fld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41144" y="2276872"/>
            <a:ext cx="5219790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ko-KR" altLang="en-US" sz="1600" b="1" dirty="0" smtClean="0">
                <a:latin typeface="나눔바른고딕" pitchFamily="50" charset="-127"/>
                <a:ea typeface="나눔바른고딕" pitchFamily="50" charset="-127"/>
                <a:cs typeface="Verdana" pitchFamily="34" charset="0"/>
              </a:rPr>
              <a:t>단서조항 확인이 필요한 배합금지 성분이 있을 경우</a:t>
            </a:r>
            <a:endParaRPr lang="ko-KR" altLang="en-US" sz="1600" b="1" dirty="0">
              <a:latin typeface="나눔바른고딕" pitchFamily="50" charset="-127"/>
              <a:ea typeface="나눔바른고딕" pitchFamily="50" charset="-127"/>
              <a:cs typeface="Verdana" pitchFamily="34" charset="0"/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 rot="10800000" flipV="1">
            <a:off x="6372200" y="2298352"/>
            <a:ext cx="2664296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372200" y="2313161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단서조항 확인이 필요한 배합금지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성분이 있을 경우 좌측과 같은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팝업창으로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안내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반드시 수정 필요사항이 없는 경우에만 최종 제출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모서리가 둥근 직사각형 3">
            <a:extLst>
              <a:ext uri="{FF2B5EF4-FFF2-40B4-BE49-F238E27FC236}">
                <a16:creationId xmlns:a16="http://schemas.microsoft.com/office/drawing/2014/main" xmlns="" id="{7D3DBEC7-210C-4366-A2ED-6A633380FBB5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C7DE4CF-4E6F-4C7F-9BF9-3E988FFCD06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6" name="Oval 23">
            <a:extLst>
              <a:ext uri="{FF2B5EF4-FFF2-40B4-BE49-F238E27FC236}">
                <a16:creationId xmlns:a16="http://schemas.microsoft.com/office/drawing/2014/main" xmlns="" id="{4B42480E-9D88-4D7C-AA8C-76917A093808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xmlns="" id="{5F8982A1-269C-4F0A-9BEE-FA7418C111DF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제출 </a:t>
            </a:r>
            <a:r>
              <a:rPr lang="ko-KR" alt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팝업창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64838" y="1340768"/>
            <a:ext cx="2627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원료목록보고하기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제출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9" y="2708920"/>
            <a:ext cx="5213653" cy="36724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327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23</a:t>
            </a:fld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41144" y="2276872"/>
            <a:ext cx="5219790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ko-KR" altLang="en-US" sz="1600" b="1" dirty="0" smtClean="0">
                <a:latin typeface="나눔바른고딕" pitchFamily="50" charset="-127"/>
                <a:ea typeface="나눔바른고딕" pitchFamily="50" charset="-127"/>
                <a:cs typeface="Verdana" pitchFamily="34" charset="0"/>
              </a:rPr>
              <a:t>순수 배합금지 성분이 있을 경우</a:t>
            </a:r>
            <a:endParaRPr lang="ko-KR" altLang="en-US" sz="1600" b="1" dirty="0">
              <a:latin typeface="나눔바른고딕" pitchFamily="50" charset="-127"/>
              <a:ea typeface="나눔바른고딕" pitchFamily="50" charset="-127"/>
              <a:cs typeface="Verdana" pitchFamily="34" charset="0"/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 rot="10800000" flipV="1">
            <a:off x="6372200" y="2298352"/>
            <a:ext cx="2664296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372200" y="2313161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순수 배합금지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성분이 있을 경우 좌측과 같은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팝업창으로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안내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반드시 수정 필요사항이 없는 경우에만 최종 제출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모서리가 둥근 직사각형 3">
            <a:extLst>
              <a:ext uri="{FF2B5EF4-FFF2-40B4-BE49-F238E27FC236}">
                <a16:creationId xmlns:a16="http://schemas.microsoft.com/office/drawing/2014/main" xmlns="" id="{7D3DBEC7-210C-4366-A2ED-6A633380FBB5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C7DE4CF-4E6F-4C7F-9BF9-3E988FFCD06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6" name="Oval 23">
            <a:extLst>
              <a:ext uri="{FF2B5EF4-FFF2-40B4-BE49-F238E27FC236}">
                <a16:creationId xmlns:a16="http://schemas.microsoft.com/office/drawing/2014/main" xmlns="" id="{4B42480E-9D88-4D7C-AA8C-76917A093808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xmlns="" id="{5F8982A1-269C-4F0A-9BEE-FA7418C111DF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제출 </a:t>
            </a:r>
            <a:r>
              <a:rPr lang="ko-KR" alt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팝업창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64838" y="1340768"/>
            <a:ext cx="2627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원료목록보고하기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제출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6" y="2708920"/>
            <a:ext cx="5201260" cy="33283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411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24</a:t>
            </a:fld>
            <a:endParaRPr lang="ko-KR" altLang="en-US"/>
          </a:p>
        </p:txBody>
      </p:sp>
      <p:sp>
        <p:nvSpPr>
          <p:cNvPr id="45" name="모서리가 둥근 직사각형 44"/>
          <p:cNvSpPr/>
          <p:nvPr/>
        </p:nvSpPr>
        <p:spPr>
          <a:xfrm rot="10800000" flipV="1">
            <a:off x="6372200" y="2298352"/>
            <a:ext cx="2664296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372200" y="2313161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표준화 명칭이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아닌 성분이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있을 경우 좌측과 같은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팝업창으로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안내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반드시 수정 필요사항이 없는 경우에만 최종 제출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모서리가 둥근 직사각형 3">
            <a:extLst>
              <a:ext uri="{FF2B5EF4-FFF2-40B4-BE49-F238E27FC236}">
                <a16:creationId xmlns:a16="http://schemas.microsoft.com/office/drawing/2014/main" xmlns="" id="{7D3DBEC7-210C-4366-A2ED-6A633380FBB5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C7DE4CF-4E6F-4C7F-9BF9-3E988FFCD06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6" name="Oval 23">
            <a:extLst>
              <a:ext uri="{FF2B5EF4-FFF2-40B4-BE49-F238E27FC236}">
                <a16:creationId xmlns:a16="http://schemas.microsoft.com/office/drawing/2014/main" xmlns="" id="{4B42480E-9D88-4D7C-AA8C-76917A093808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xmlns="" id="{5F8982A1-269C-4F0A-9BEE-FA7418C111DF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제출 </a:t>
            </a:r>
            <a:r>
              <a:rPr lang="ko-KR" alt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팝업창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64838" y="1340768"/>
            <a:ext cx="2627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원료목록보고하기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제출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83" y="2716291"/>
            <a:ext cx="5209813" cy="32842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1144" y="2276872"/>
            <a:ext cx="5219790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ko-KR" altLang="en-US" sz="1600" b="1" dirty="0" err="1" smtClean="0">
                <a:latin typeface="나눔바른고딕" pitchFamily="50" charset="-127"/>
                <a:ea typeface="나눔바른고딕" pitchFamily="50" charset="-127"/>
                <a:cs typeface="Verdana" pitchFamily="34" charset="0"/>
              </a:rPr>
              <a:t>표준명</a:t>
            </a:r>
            <a:r>
              <a:rPr lang="ko-KR" altLang="en-US" sz="1600" b="1" dirty="0" smtClean="0">
                <a:latin typeface="나눔바른고딕" pitchFamily="50" charset="-127"/>
                <a:ea typeface="나눔바른고딕" pitchFamily="50" charset="-127"/>
                <a:cs typeface="Verdana" pitchFamily="34" charset="0"/>
              </a:rPr>
              <a:t> 미등록 성분이 있을 경우</a:t>
            </a:r>
            <a:endParaRPr lang="ko-KR" altLang="en-US" sz="1600" b="1" dirty="0">
              <a:latin typeface="나눔바른고딕" pitchFamily="50" charset="-127"/>
              <a:ea typeface="나눔바른고딕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031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492896"/>
            <a:ext cx="3240360" cy="3700864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516411"/>
            <a:ext cx="3240360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조회하기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 </a:t>
            </a:r>
            <a:r>
              <a:rPr lang="ko-KR" altLang="en-US" b="1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내역을 확인할 수 있음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최종적으로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제출 후에 원료의 </a:t>
            </a:r>
            <a:r>
              <a:rPr lang="en-US" altLang="ko-KR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formular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 수정사항이 있을 경우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통해 수정하여 보고 해야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25</a:t>
            </a:fld>
            <a:endParaRPr lang="ko-KR" altLang="en-US"/>
          </a:p>
        </p:txBody>
      </p:sp>
      <p:sp>
        <p:nvSpPr>
          <p:cNvPr id="20" name="모서리가 둥근 직사각형 3">
            <a:extLst>
              <a:ext uri="{FF2B5EF4-FFF2-40B4-BE49-F238E27FC236}">
                <a16:creationId xmlns:a16="http://schemas.microsoft.com/office/drawing/2014/main" xmlns="" id="{2295C1E8-CF0B-4687-955D-6E4585E9C992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25042125-4AD7-4C08-BD68-B5EA673F1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516411"/>
            <a:ext cx="5544616" cy="35766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Oval 23">
            <a:extLst>
              <a:ext uri="{FF2B5EF4-FFF2-40B4-BE49-F238E27FC236}">
                <a16:creationId xmlns:a16="http://schemas.microsoft.com/office/drawing/2014/main" xmlns="" id="{4B42480E-9D88-4D7C-AA8C-76917A093808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xmlns="" id="{5F8982A1-269C-4F0A-9BEE-FA7418C111DF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accent5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최초보고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제출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64838" y="1340768"/>
            <a:ext cx="2627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원료목록보고하기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제출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5802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492896"/>
            <a:ext cx="3240360" cy="3700864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516411"/>
            <a:ext cx="3240360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최초보고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제품단종 유형별로 제출내역 확인 가능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최종적으로 제출 후에 원료의 </a:t>
            </a:r>
            <a:r>
              <a:rPr lang="en-US" altLang="ko-KR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formular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 수정사항이 있을 경우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통해 수정하여 보고 해야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26</a:t>
            </a:fld>
            <a:endParaRPr lang="ko-KR" altLang="en-US"/>
          </a:p>
        </p:txBody>
      </p:sp>
      <p:sp>
        <p:nvSpPr>
          <p:cNvPr id="20" name="모서리가 둥근 직사각형 3">
            <a:extLst>
              <a:ext uri="{FF2B5EF4-FFF2-40B4-BE49-F238E27FC236}">
                <a16:creationId xmlns:a16="http://schemas.microsoft.com/office/drawing/2014/main" xmlns="" id="{2295C1E8-CF0B-4687-955D-6E4585E9C992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xmlns="" id="{5743967A-32DE-423D-9036-2BAF309228FB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04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xmlns="" id="{DED27282-5719-4AD0-A272-076728B42859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원료목록 결과조회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50B93BBC-F0CC-4D04-A564-56C70BF48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81" y="2405190"/>
            <a:ext cx="5456362" cy="40629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364243" y="1340768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결과조회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8740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492896"/>
            <a:ext cx="3240360" cy="3700864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516411"/>
            <a:ext cx="324036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전체 엑셀 다운로드 가능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최종적으로 제출 후에 원료의 </a:t>
            </a:r>
            <a:r>
              <a:rPr lang="en-US" altLang="ko-KR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formular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 수정사항이 있을 경우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통해 수정하여 보고 해야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27</a:t>
            </a:fld>
            <a:endParaRPr lang="ko-KR" altLang="en-US"/>
          </a:p>
        </p:txBody>
      </p:sp>
      <p:sp>
        <p:nvSpPr>
          <p:cNvPr id="20" name="모서리가 둥근 직사각형 3">
            <a:extLst>
              <a:ext uri="{FF2B5EF4-FFF2-40B4-BE49-F238E27FC236}">
                <a16:creationId xmlns:a16="http://schemas.microsoft.com/office/drawing/2014/main" xmlns="" id="{2295C1E8-CF0B-4687-955D-6E4585E9C992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xmlns="" id="{5743967A-32DE-423D-9036-2BAF309228FB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04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xmlns="" id="{DED27282-5719-4AD0-A272-076728B42859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원료목록 결과조회</a:t>
            </a:r>
          </a:p>
        </p:txBody>
      </p:sp>
      <p:pic>
        <p:nvPicPr>
          <p:cNvPr id="1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2204864"/>
            <a:ext cx="5434632" cy="44644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364243" y="1340768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결과조회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17839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">
            <a:extLst>
              <a:ext uri="{FF2B5EF4-FFF2-40B4-BE49-F238E27FC236}">
                <a16:creationId xmlns:a16="http://schemas.microsoft.com/office/drawing/2014/main" xmlns="" id="{4E88F469-9D27-4E92-8650-2C3F5E90F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8992" y="2708920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xmlns="" id="{15DB2017-58C9-4EA9-A177-A8A2C4CC5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2714063"/>
            <a:ext cx="792087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xmlns="" id="{E83E38E1-EE8D-4A0C-9813-BE21FF137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9629" y="2714063"/>
            <a:ext cx="786945" cy="78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323528" y="4026575"/>
            <a:ext cx="295232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제품 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유통</a:t>
            </a:r>
            <a:r>
              <a:rPr lang="en-US" altLang="ko-KR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•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판매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최초 보고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실적보고 웹사이트에 수기등록 또는 엑셀등록 방식으로 보고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28</a:t>
            </a:fld>
            <a:endParaRPr lang="ko-KR" altLang="en-US"/>
          </a:p>
        </p:txBody>
      </p:sp>
      <p:sp>
        <p:nvSpPr>
          <p:cNvPr id="17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2189E12-A34D-4EA3-893E-2AECC5685C3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xmlns="" id="{DA9A89C7-6F64-4C58-A632-BEBE915D79DA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xmlns="" id="{67BFC241-977F-4090-87E5-989117AC5D9D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2873119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보고유형 선택</a:t>
            </a:r>
          </a:p>
        </p:txBody>
      </p:sp>
      <p:sp>
        <p:nvSpPr>
          <p:cNvPr id="22" name="Rectangle 101"/>
          <p:cNvSpPr/>
          <p:nvPr/>
        </p:nvSpPr>
        <p:spPr>
          <a:xfrm>
            <a:off x="755576" y="3534433"/>
            <a:ext cx="2125760" cy="4706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최초 보고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23" name="Rectangle 101"/>
          <p:cNvSpPr/>
          <p:nvPr/>
        </p:nvSpPr>
        <p:spPr>
          <a:xfrm>
            <a:off x="3742384" y="3532181"/>
            <a:ext cx="2125760" cy="47063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변</a:t>
            </a:r>
            <a:r>
              <a:rPr lang="ko-KR" altLang="en-US" dirty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경</a:t>
            </a:r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 보고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24" name="Rectangle 101"/>
          <p:cNvSpPr/>
          <p:nvPr/>
        </p:nvSpPr>
        <p:spPr>
          <a:xfrm>
            <a:off x="6478688" y="3521790"/>
            <a:ext cx="2125760" cy="4706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제품 단종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307029" y="2204864"/>
            <a:ext cx="2880320" cy="4176464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3347864" y="4030036"/>
            <a:ext cx="295232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 err="1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기보고한</a:t>
            </a:r>
            <a:r>
              <a:rPr lang="ko-KR" altLang="en-US" sz="1600" dirty="0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제품의 </a:t>
            </a:r>
            <a:r>
              <a:rPr lang="ko-KR" altLang="en-US" sz="1600" b="1" dirty="0" err="1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전성분이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 변경되거나 제조업자가 변경되는 경우에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한해 변경보고</a:t>
            </a:r>
            <a:endParaRPr lang="en-US" altLang="ko-KR" sz="1600" b="1" dirty="0">
              <a:solidFill>
                <a:schemeClr val="tx2"/>
              </a:solidFill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 smtClean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6156176" y="4030036"/>
            <a:ext cx="2952328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보고한 제품이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단종된 경우에 한해 단종보고</a:t>
            </a:r>
            <a:endParaRPr lang="en-US" altLang="ko-KR" sz="1600" b="1" dirty="0">
              <a:solidFill>
                <a:schemeClr val="tx2"/>
              </a:solidFill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단종 보고된 제품을 다시 유통 판매하는 경우에는 최초보고와 동일한 절차를 따르면 됨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2879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29</a:t>
            </a:fld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ADE1F18-0D18-48F7-802F-4BBE93F351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4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변경보고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</a:t>
            </a:r>
            <a:r>
              <a:rPr lang="ko-KR" altLang="en-US" sz="2000" b="1" dirty="0" err="1" smtClean="0">
                <a:latin typeface="나눔스퀘어 Bold" pitchFamily="50" charset="-127"/>
                <a:ea typeface="나눔스퀘어 Bold" pitchFamily="50" charset="-127"/>
              </a:rPr>
              <a:t>메인화면에서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 변경보고 클릭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rot="10800000" flipV="1">
            <a:off x="6372199" y="2298352"/>
            <a:ext cx="2664295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372199" y="2313161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실적보고 사이트 메인 화면에서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버튼을 클릭하면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결과조회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화면으로 넘어감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6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64243" y="1340768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변경보고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8" name="Picture 2" descr="C:\Users\u001\Downloads\04_실적보고_메인_1808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6" y="2313161"/>
            <a:ext cx="6152398" cy="4492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2164563" y="3501008"/>
            <a:ext cx="792088" cy="745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620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45689" y="0"/>
            <a:ext cx="2638822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79512" y="1834301"/>
            <a:ext cx="218842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5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Chapter 1</a:t>
            </a:r>
            <a:endParaRPr lang="ko-KR" altLang="en-US" sz="3500" b="1" spc="-15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68903" y="1780074"/>
            <a:ext cx="32095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3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개요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946748" y="2614134"/>
            <a:ext cx="4163640" cy="1198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원료목록보고란</a:t>
            </a:r>
            <a:r>
              <a:rPr lang="en-US" altLang="ko-KR" sz="2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사후보고 </a:t>
            </a:r>
            <a:r>
              <a:rPr lang="en-US" altLang="ko-KR" sz="2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vs </a:t>
            </a:r>
            <a:r>
              <a:rPr lang="ko-KR" altLang="en-US" sz="2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사전보고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4299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ADE1F18-0D18-48F7-802F-4BBE93F351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2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4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변경보고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_1)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변경사항이 있는 제품명 클릭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rot="10800000" flipV="1">
            <a:off x="5796136" y="2298352"/>
            <a:ext cx="3240360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796136" y="2313161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결과조회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화면에서 변경할 사항이 있는 제품명 클릭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30</a:t>
            </a:fld>
            <a:endParaRPr lang="ko-KR" altLang="en-US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13160"/>
            <a:ext cx="5616624" cy="43288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0" y="4087120"/>
            <a:ext cx="5796136" cy="349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73836" y="1340768"/>
            <a:ext cx="24016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결과조회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제품 클릭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91235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492896"/>
            <a:ext cx="3240360" cy="3700864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516411"/>
            <a:ext cx="3240360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세부결과조회 화면에서 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 클릭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5544616" cy="45430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2627784" y="3891492"/>
            <a:ext cx="576064" cy="349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4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변경보고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_2)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변경보고 클릭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17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2793" y="1340768"/>
            <a:ext cx="30909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결과조회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제품 클릭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변경보고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35503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298352"/>
            <a:ext cx="3240360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313161"/>
            <a:ext cx="324036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회사 및 담당자 정보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 맞는지 확인 후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다음 단계로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 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선택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32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2313162"/>
            <a:ext cx="5638403" cy="448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4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변경보고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_3)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회사 및 담당자 정보 작성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17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6136" y="1340768"/>
            <a:ext cx="3320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변경보고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회사 및 담당자 정보 작성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05663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298352"/>
            <a:ext cx="3240360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313161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등록 이력 불러오기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 클릭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임시저장을 클릭해야 수정사항이 반영됨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33</a:t>
            </a:fld>
            <a:endParaRPr lang="ko-KR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420888"/>
            <a:ext cx="5719936" cy="32286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655146" y="4229070"/>
            <a:ext cx="864096" cy="424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4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변경보고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_4)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수정 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등록이력 불러오기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16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4762" y="1340768"/>
            <a:ext cx="26677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변경보고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 작성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96615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298352"/>
            <a:ext cx="3240360" cy="4262126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313161"/>
            <a:ext cx="32403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등록이력 불러오기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버튼을 클릭하면 이미 보고된 원료목록의 내용 이 나옴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보고된 원료목록 중에서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변경할 사항이 있는 행만 추가 또는 수정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삭제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하여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임시저장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 클릭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수정사항이 없는지 재확인 후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제출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 클릭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임시저장을 클릭해야 수정사항이 반영됨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34</a:t>
            </a:fld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5" y="2293225"/>
            <a:ext cx="5578297" cy="4288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8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4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변경보고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_4)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수정 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(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등록이력 불러오기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33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24762" y="1340768"/>
            <a:ext cx="26677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변경보고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 작성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74739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298352"/>
            <a:ext cx="3240360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313161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제출 후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조회하기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클릭하면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 내역 확인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가능 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35</a:t>
            </a:fld>
            <a:endParaRPr lang="ko-KR" altLang="en-US"/>
          </a:p>
        </p:txBody>
      </p:sp>
      <p:sp>
        <p:nvSpPr>
          <p:cNvPr id="15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3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4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변경보고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_5)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제</a:t>
            </a:r>
            <a:r>
              <a:rPr lang="ko-KR" altLang="en-US" sz="2000" b="1" dirty="0">
                <a:latin typeface="나눔스퀘어 Bold" pitchFamily="50" charset="-127"/>
                <a:ea typeface="나눔스퀘어 Bold" pitchFamily="50" charset="-127"/>
              </a:rPr>
              <a:t>출</a:t>
            </a:r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xmlns="" id="{25042125-4AD7-4C08-BD68-B5EA673F1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516411"/>
            <a:ext cx="5544616" cy="35766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6797035" y="1340768"/>
            <a:ext cx="2095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변경보고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제출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30694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">
            <a:extLst>
              <a:ext uri="{FF2B5EF4-FFF2-40B4-BE49-F238E27FC236}">
                <a16:creationId xmlns:a16="http://schemas.microsoft.com/office/drawing/2014/main" xmlns="" id="{4E88F469-9D27-4E92-8650-2C3F5E90F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8992" y="2708920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xmlns="" id="{15DB2017-58C9-4EA9-A177-A8A2C4CC5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2714063"/>
            <a:ext cx="792087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xmlns="" id="{E83E38E1-EE8D-4A0C-9813-BE21FF137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9629" y="2714063"/>
            <a:ext cx="786945" cy="78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323528" y="4026575"/>
            <a:ext cx="295232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제품 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유통</a:t>
            </a:r>
            <a:r>
              <a:rPr lang="en-US" altLang="ko-KR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•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판매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최초 보고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실적보고 웹사이트에 수기등록 또는 엑셀등록 방식으로 보고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36</a:t>
            </a:fld>
            <a:endParaRPr lang="ko-KR" altLang="en-US"/>
          </a:p>
        </p:txBody>
      </p:sp>
      <p:sp>
        <p:nvSpPr>
          <p:cNvPr id="17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2189E12-A34D-4EA3-893E-2AECC5685C36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xmlns="" id="{DA9A89C7-6F64-4C58-A632-BEBE915D79DA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xmlns="" id="{67BFC241-977F-4090-87E5-989117AC5D9D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2873119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보고유형 선택</a:t>
            </a:r>
          </a:p>
        </p:txBody>
      </p:sp>
      <p:sp>
        <p:nvSpPr>
          <p:cNvPr id="22" name="Rectangle 101"/>
          <p:cNvSpPr/>
          <p:nvPr/>
        </p:nvSpPr>
        <p:spPr>
          <a:xfrm>
            <a:off x="755576" y="3534433"/>
            <a:ext cx="2125760" cy="4706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최초 보고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23" name="Rectangle 101"/>
          <p:cNvSpPr/>
          <p:nvPr/>
        </p:nvSpPr>
        <p:spPr>
          <a:xfrm>
            <a:off x="3742384" y="3532181"/>
            <a:ext cx="2125760" cy="4706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변</a:t>
            </a:r>
            <a:r>
              <a:rPr lang="ko-KR" altLang="en-US" dirty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경</a:t>
            </a:r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 보고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24" name="Rectangle 101"/>
          <p:cNvSpPr/>
          <p:nvPr/>
        </p:nvSpPr>
        <p:spPr>
          <a:xfrm>
            <a:off x="6478688" y="3521790"/>
            <a:ext cx="2125760" cy="4706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KoPubWorld돋움체_Pro Bold" pitchFamily="50" charset="-127"/>
                <a:ea typeface="KoPubWorld돋움체_Pro Bold" pitchFamily="50" charset="-127"/>
                <a:cs typeface="KoPubWorld돋움체_Pro Bold" pitchFamily="50" charset="-127"/>
              </a:rPr>
              <a:t>제품 단종</a:t>
            </a:r>
            <a:endParaRPr lang="ko-KR" altLang="en-US" dirty="0">
              <a:latin typeface="KoPubWorld돋움체_Pro Bold" pitchFamily="50" charset="-127"/>
              <a:ea typeface="KoPubWorld돋움체_Pro Bold" pitchFamily="50" charset="-127"/>
              <a:cs typeface="KoPubWorld돋움체_Pro Bold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156176" y="2204864"/>
            <a:ext cx="2880320" cy="4176464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3347864" y="4030036"/>
            <a:ext cx="2952328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보고한 제품의 </a:t>
            </a:r>
            <a:r>
              <a:rPr lang="ko-KR" altLang="en-US" sz="1600" dirty="0" err="1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전성분이</a:t>
            </a:r>
            <a:r>
              <a:rPr lang="ko-KR" altLang="en-US" sz="1600" b="1" dirty="0" smtClean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변경된 경우에 한해 변경보고</a:t>
            </a:r>
            <a:endParaRPr lang="en-US" altLang="ko-KR" sz="1600" b="1" dirty="0">
              <a:solidFill>
                <a:schemeClr val="tx2"/>
              </a:solidFill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 smtClean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변경한 이력 조회 가능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하므로 </a:t>
            </a:r>
            <a:r>
              <a:rPr lang="ko-KR" altLang="en-US" sz="1600" dirty="0" err="1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전성분이</a:t>
            </a:r>
            <a:r>
              <a:rPr lang="ko-KR" altLang="en-US" sz="1600" dirty="0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변경된 경우에 한해서만 </a:t>
            </a:r>
            <a:r>
              <a:rPr lang="ko-KR" altLang="en-US" sz="1600" dirty="0" smtClean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변경 보고할 </a:t>
            </a: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것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DDFA22A-29EA-4255-B80C-997D08F58179}"/>
              </a:ext>
            </a:extLst>
          </p:cNvPr>
          <p:cNvSpPr txBox="1"/>
          <p:nvPr/>
        </p:nvSpPr>
        <p:spPr>
          <a:xfrm>
            <a:off x="6156176" y="4030036"/>
            <a:ext cx="2952328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보고한 제품이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단종된 경우에 한해 단종보고</a:t>
            </a:r>
            <a:endParaRPr lang="en-US" altLang="ko-KR" sz="1600" b="1" dirty="0">
              <a:solidFill>
                <a:schemeClr val="tx2"/>
              </a:solidFill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ü"/>
            </a:pPr>
            <a:r>
              <a:rPr lang="ko-KR" altLang="en-US" sz="1600" dirty="0"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단종 보고된 제품을 다시 유통 판매하는 경우에는 최초보고와 동일한 절차를 따르면 됨</a:t>
            </a:r>
            <a:endParaRPr lang="en-US" altLang="ko-KR" sz="1600" dirty="0">
              <a:latin typeface="나눔바른고딕" pitchFamily="50" charset="-127"/>
              <a:ea typeface="나눔바른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209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37</a:t>
            </a:fld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ADE1F18-0D18-48F7-802F-4BBE93F351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제품단종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메인 화면에서 제품단종 클릭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rot="10800000" flipV="1">
            <a:off x="6372199" y="2298352"/>
            <a:ext cx="2664295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372199" y="2313161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실적보고 사이트 메인 화면에서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제품단종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버튼을 클릭하면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결과조회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화면으로 넘어감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64243" y="1340768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제품단종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2" name="Picture 2" descr="C:\Users\u001\Downloads\04_실적보고_메인_1808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6" y="2313161"/>
            <a:ext cx="6152398" cy="4492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2164563" y="3501008"/>
            <a:ext cx="792088" cy="745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80812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ADE1F18-0D18-48F7-802F-4BBE93F351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2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제품단종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_1)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단종할 제품명 클릭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rot="10800000" flipV="1">
            <a:off x="5796136" y="2298352"/>
            <a:ext cx="3240360" cy="3895408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796136" y="2313161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결과조회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화면에서 단종할 제품명 클릭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38</a:t>
            </a:fld>
            <a:endParaRPr lang="ko-KR" altLang="en-US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13160"/>
            <a:ext cx="5616624" cy="43288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0" y="4087120"/>
            <a:ext cx="5796136" cy="349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3836" y="1340768"/>
            <a:ext cx="24016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결과조회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제품 클릭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380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492896"/>
            <a:ext cx="3240360" cy="3700864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516411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세부결과조회 화면에서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제품단종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버튼 클릭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39</a:t>
            </a:fld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2204864"/>
            <a:ext cx="5434632" cy="46150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3193457" y="3891492"/>
            <a:ext cx="576064" cy="349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23">
            <a:extLst>
              <a:ext uri="{FF2B5EF4-FFF2-40B4-BE49-F238E27FC236}">
                <a16:creationId xmlns:a16="http://schemas.microsoft.com/office/drawing/2014/main" xmlns="" id="{E78E2E2B-E776-4695-8C05-5257CA358A92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xmlns="" id="{E1F9FA2F-3D70-4494-9B13-E632DBB16316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661753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제품단종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_2)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제품단종 클릭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24128" y="1340768"/>
            <a:ext cx="3397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결과조회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제품 클릭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제품단종 클릭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1845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77859" y="1331476"/>
            <a:ext cx="412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(‘18.3.13 </a:t>
            </a:r>
            <a:r>
              <a:rPr lang="ko-KR" altLang="en-US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화장품법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개정 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공포 </a:t>
            </a:r>
            <a:r>
              <a:rPr lang="en-US" altLang="ko-KR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</a:t>
            </a:r>
            <a:r>
              <a:rPr lang="ko-KR" altLang="en-US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19.3.14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시행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19C911B-46BA-4756-878B-B5C824676DD6}"/>
              </a:ext>
            </a:extLst>
          </p:cNvPr>
          <p:cNvSpPr txBox="1"/>
          <p:nvPr/>
        </p:nvSpPr>
        <p:spPr>
          <a:xfrm>
            <a:off x="1267418" y="1772816"/>
            <a:ext cx="596887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「화장품법」  </a:t>
            </a:r>
            <a:r>
              <a:rPr lang="ko-KR" altLang="en-US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제</a:t>
            </a:r>
            <a:r>
              <a:rPr lang="en-US" altLang="ko-KR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5</a:t>
            </a:r>
            <a:r>
              <a:rPr lang="ko-KR" altLang="en-US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조제</a:t>
            </a:r>
            <a:r>
              <a:rPr lang="en-US" altLang="ko-KR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4</a:t>
            </a:r>
            <a:r>
              <a:rPr lang="ko-KR" altLang="en-US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항</a:t>
            </a:r>
            <a:r>
              <a:rPr lang="en-US" altLang="ko-KR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영업자의 의무 등</a:t>
            </a:r>
            <a:r>
              <a:rPr lang="en-US" altLang="ko-KR" b="1" dirty="0">
                <a:solidFill>
                  <a:srgbClr val="FF000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「화장품법 시행규칙」 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13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조 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(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화장품의 생산실적 등 보고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)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 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  <a:cs typeface="Arial" pitchFamily="34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「화장품의 생산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·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cs typeface="Arial" pitchFamily="34" charset="0"/>
              </a:rPr>
              <a:t>수입실적 및 원료목록 보고에 관한 규정 」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xmlns="" id="{1C28DCC9-4580-47DA-B0FA-298F84FC8A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6" y="1988840"/>
            <a:ext cx="728978" cy="728978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AEBCF2E7-C6A7-4584-831A-2A3470EEA1C4}"/>
              </a:ext>
            </a:extLst>
          </p:cNvPr>
          <p:cNvSpPr/>
          <p:nvPr/>
        </p:nvSpPr>
        <p:spPr>
          <a:xfrm>
            <a:off x="416522" y="3673585"/>
            <a:ext cx="8187926" cy="281151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F1ACCC32-4ECC-4EF8-8771-22BEA41ACD4D}"/>
              </a:ext>
            </a:extLst>
          </p:cNvPr>
          <p:cNvSpPr/>
          <p:nvPr/>
        </p:nvSpPr>
        <p:spPr>
          <a:xfrm>
            <a:off x="416522" y="3145492"/>
            <a:ext cx="8187926" cy="6068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661674DE-11A3-4DAA-97B7-2C41EDC86A97}"/>
              </a:ext>
            </a:extLst>
          </p:cNvPr>
          <p:cNvSpPr/>
          <p:nvPr/>
        </p:nvSpPr>
        <p:spPr>
          <a:xfrm>
            <a:off x="538947" y="3268245"/>
            <a:ext cx="80655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0" cap="none" spc="-15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</a:rPr>
              <a:t>「</a:t>
            </a:r>
            <a:r>
              <a:rPr kumimoji="0" lang="ko-KR" altLang="en-US" sz="1600" b="1" i="0" u="none" strike="noStrike" kern="0" cap="none" spc="-15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</a:rPr>
              <a:t>화장품법</a:t>
            </a:r>
            <a:r>
              <a:rPr kumimoji="0" lang="ko-KR" altLang="en-US" sz="1600" b="1" i="0" u="none" strike="noStrike" kern="0" cap="none" spc="-15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</a:rPr>
              <a:t>」  제</a:t>
            </a:r>
            <a:r>
              <a:rPr kumimoji="0" lang="en-US" altLang="ko-KR" sz="1600" b="1" i="0" u="none" strike="noStrike" kern="0" cap="none" spc="-15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고딕 ExtraBold" pitchFamily="50" charset="-127"/>
                <a:ea typeface="나눔고딕 ExtraBold" pitchFamily="50" charset="-127"/>
              </a:rPr>
              <a:t>5</a:t>
            </a:r>
            <a:r>
              <a:rPr lang="ko-KR" altLang="en-US" sz="1600" b="1" kern="0" spc="-150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조 </a:t>
            </a:r>
            <a:r>
              <a:rPr lang="en-US" altLang="ko-KR" sz="1600" b="1" kern="0" spc="-150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600" b="1" kern="0" spc="-150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영업자의 의무 등</a:t>
            </a:r>
            <a:r>
              <a:rPr lang="en-US" altLang="ko-KR" sz="1600" b="1" kern="0" spc="-150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kumimoji="0" lang="en-US" altLang="ko-KR" sz="1600" b="1" i="0" u="none" strike="noStrike" kern="0" cap="none" spc="-1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2A0ED50-B627-4FA5-A588-496954EA5359}"/>
              </a:ext>
            </a:extLst>
          </p:cNvPr>
          <p:cNvSpPr txBox="1"/>
          <p:nvPr/>
        </p:nvSpPr>
        <p:spPr>
          <a:xfrm>
            <a:off x="395536" y="3717032"/>
            <a:ext cx="8208912" cy="276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300" b="1" dirty="0">
                <a:latin typeface="나눔바른고딕" pitchFamily="50" charset="-127"/>
                <a:ea typeface="나눔바른고딕" pitchFamily="50" charset="-127"/>
              </a:rPr>
              <a:t>제</a:t>
            </a:r>
            <a:r>
              <a:rPr lang="en-US" altLang="ko-KR" sz="1300" b="1" dirty="0">
                <a:latin typeface="나눔바른고딕" pitchFamily="50" charset="-127"/>
                <a:ea typeface="나눔바른고딕" pitchFamily="50" charset="-127"/>
              </a:rPr>
              <a:t>5</a:t>
            </a:r>
            <a:r>
              <a:rPr lang="ko-KR" altLang="en-US" sz="1300" b="1" dirty="0">
                <a:latin typeface="나눔바른고딕" pitchFamily="50" charset="-127"/>
                <a:ea typeface="나눔바른고딕" pitchFamily="50" charset="-127"/>
              </a:rPr>
              <a:t>조</a:t>
            </a:r>
            <a:r>
              <a:rPr lang="en-US" altLang="ko-KR" sz="1300" b="1" dirty="0"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300" b="1" dirty="0">
                <a:latin typeface="나눔바른고딕" pitchFamily="50" charset="-127"/>
                <a:ea typeface="나눔바른고딕" pitchFamily="50" charset="-127"/>
              </a:rPr>
              <a:t>영업자의 의무 등</a:t>
            </a:r>
            <a:r>
              <a:rPr lang="en-US" altLang="ko-KR" sz="1300" b="1" dirty="0">
                <a:latin typeface="나눔바른고딕" pitchFamily="50" charset="-127"/>
                <a:ea typeface="나눔바른고딕" pitchFamily="50" charset="-127"/>
              </a:rPr>
              <a:t>)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 ① 화장품제조업자는 화장품의 제조와 관련된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기록ㆍ시설ㆍ기구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등 관리 방법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원료ㆍ자재ㆍ완제품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등에 대한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시험ㆍ검사ㆍ검정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실시 방법 및 의무 등에 관하여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총리령으로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정하는 사항을 준수하여야 한다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② 화장품책임판매업자는 화장품의 품질관리기준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책임판매 후 안전관리기준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품질 검사 방법 및 실시 의무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안전성ㆍ유효성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관련 정보사항 등의 보고 및 안전대책 마련 의무 등에 관하여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총리령으로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정하는 사항을 준수하여야 한다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.  </a:t>
            </a:r>
          </a:p>
          <a:p>
            <a:pPr>
              <a:lnSpc>
                <a:spcPct val="150000"/>
              </a:lnSpc>
            </a:pP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③ 맞춤형화장품판매업자는 맞춤형화장품 판매장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시설ㆍ기구의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관리 방법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혼합ㆍ소분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안전관리기준의 준수 의무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혼합ㆍ소분되는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내용물 및 원료에 대한 설명 의무 등에 관하여 </a:t>
            </a:r>
            <a:r>
              <a:rPr lang="ko-KR" altLang="en-US" sz="1300" dirty="0" err="1">
                <a:latin typeface="나눔바른고딕" pitchFamily="50" charset="-127"/>
                <a:ea typeface="나눔바른고딕" pitchFamily="50" charset="-127"/>
              </a:rPr>
              <a:t>총리령으로</a:t>
            </a:r>
            <a:r>
              <a:rPr lang="ko-KR" altLang="en-US" sz="1300" dirty="0">
                <a:latin typeface="나눔바른고딕" pitchFamily="50" charset="-127"/>
                <a:ea typeface="나눔바른고딕" pitchFamily="50" charset="-127"/>
              </a:rPr>
              <a:t> 정하는 사항을 준수하여야 한다</a:t>
            </a:r>
            <a:r>
              <a:rPr lang="en-US" altLang="ko-KR" sz="1300" dirty="0">
                <a:latin typeface="나눔바른고딕" pitchFamily="50" charset="-127"/>
                <a:ea typeface="나눔바른고딕" pitchFamily="50" charset="-127"/>
              </a:rPr>
              <a:t>.  </a:t>
            </a:r>
          </a:p>
          <a:p>
            <a:pPr>
              <a:lnSpc>
                <a:spcPct val="150000"/>
              </a:lnSpc>
            </a:pPr>
            <a:r>
              <a:rPr lang="ko-KR" altLang="en-US" sz="1300" b="1" u="sng" dirty="0">
                <a:latin typeface="나눔바른고딕" pitchFamily="50" charset="-127"/>
                <a:ea typeface="나눔바른고딕" pitchFamily="50" charset="-127"/>
              </a:rPr>
              <a:t>④ 화장품책임판매업자는 </a:t>
            </a:r>
            <a:r>
              <a:rPr lang="ko-KR" altLang="en-US" sz="1300" b="1" u="sng" dirty="0" err="1">
                <a:latin typeface="나눔바른고딕" pitchFamily="50" charset="-127"/>
                <a:ea typeface="나눔바른고딕" pitchFamily="50" charset="-127"/>
              </a:rPr>
              <a:t>총리령으로</a:t>
            </a:r>
            <a:r>
              <a:rPr lang="ko-KR" altLang="en-US" sz="1300" b="1" u="sng" dirty="0">
                <a:latin typeface="나눔바른고딕" pitchFamily="50" charset="-127"/>
                <a:ea typeface="나눔바른고딕" pitchFamily="50" charset="-127"/>
              </a:rPr>
              <a:t> 정하는 바에 따라 화장품의 생산실적 또는 수입실적</a:t>
            </a:r>
            <a:r>
              <a:rPr lang="en-US" altLang="ko-KR" sz="1300" b="1" u="sng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300" b="1" u="sng" dirty="0">
                <a:latin typeface="나눔바른고딕" pitchFamily="50" charset="-127"/>
                <a:ea typeface="나눔바른고딕" pitchFamily="50" charset="-127"/>
              </a:rPr>
              <a:t>화장품의 제조과정에 사용된 원료의 목록 등을 식품의약품안전처장에게 보고하여야 한다</a:t>
            </a:r>
            <a:r>
              <a:rPr lang="en-US" altLang="ko-KR" sz="1300" b="1" u="sng" dirty="0">
                <a:latin typeface="나눔바른고딕" pitchFamily="50" charset="-127"/>
                <a:ea typeface="나눔바른고딕" pitchFamily="50" charset="-127"/>
              </a:rPr>
              <a:t>. </a:t>
            </a:r>
            <a:r>
              <a:rPr lang="ko-KR" altLang="en-US" sz="1300" b="1" u="sng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이 경우 원료의 목록에 관한 보고는 화장품의 </a:t>
            </a:r>
            <a:r>
              <a:rPr lang="ko-KR" altLang="en-US" sz="1300" b="1" u="sng" dirty="0" err="1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유통ㆍ판매</a:t>
            </a:r>
            <a:r>
              <a:rPr lang="ko-KR" altLang="en-US" sz="1300" b="1" u="sng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전에 하여야 한다</a:t>
            </a:r>
            <a:r>
              <a:rPr lang="en-US" altLang="ko-KR" sz="1300" b="1" u="sng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. </a:t>
            </a:r>
            <a:r>
              <a:rPr lang="en-US" altLang="ko-KR" sz="1300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 </a:t>
            </a:r>
            <a:endParaRPr lang="ko-KR" altLang="en-US" sz="1300" dirty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3" name="모서리가 둥근 직사각형 3">
            <a:extLst>
              <a:ext uri="{FF2B5EF4-FFF2-40B4-BE49-F238E27FC236}">
                <a16:creationId xmlns:a16="http://schemas.microsoft.com/office/drawing/2014/main" xmlns="" id="{398CFFA7-AEB3-4CD3-9396-9B813F516178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ABBE23C-6A31-4050-B36B-905FF2B5EE86}"/>
              </a:ext>
            </a:extLst>
          </p:cNvPr>
          <p:cNvSpPr txBox="1"/>
          <p:nvPr/>
        </p:nvSpPr>
        <p:spPr>
          <a:xfrm>
            <a:off x="640349" y="366336"/>
            <a:ext cx="393088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개요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원료목록보고란</a:t>
            </a:r>
            <a:r>
              <a:rPr lang="en-US" altLang="ko-KR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486953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 rot="10800000" flipV="1">
            <a:off x="5796136" y="2492896"/>
            <a:ext cx="3240360" cy="3700864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 w="22225" algn="ctr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ko-KR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516411"/>
            <a:ext cx="324036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 단종 후에는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할 수 없음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 단종 후 해당 제품을 다시 유통 판매하는 경우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최초보고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로 새로 보고하여야 함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40</a:t>
            </a:fld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7AAAB36-0351-4304-8EF0-FC69B89CBB91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xmlns="" id="{5743967A-32DE-423D-9036-2BAF309228FB}"/>
              </a:ext>
            </a:extLst>
          </p:cNvPr>
          <p:cNvSpPr/>
          <p:nvPr/>
        </p:nvSpPr>
        <p:spPr>
          <a:xfrm>
            <a:off x="564424" y="1556792"/>
            <a:ext cx="558393" cy="5583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03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xmlns="" id="{DED27282-5719-4AD0-A272-076728B42859}"/>
              </a:ext>
            </a:extLst>
          </p:cNvPr>
          <p:cNvSpPr txBox="1">
            <a:spLocks/>
          </p:cNvSpPr>
          <p:nvPr/>
        </p:nvSpPr>
        <p:spPr>
          <a:xfrm>
            <a:off x="1122817" y="1630672"/>
            <a:ext cx="4457295" cy="4320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2000" b="1" dirty="0" smtClean="0">
                <a:solidFill>
                  <a:schemeClr val="accent2">
                    <a:lumMod val="7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제품단종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_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en-US" altLang="ko-KR" sz="2000" b="1" dirty="0" smtClean="0">
                <a:latin typeface="나눔스퀘어 Bold" pitchFamily="50" charset="-127"/>
                <a:ea typeface="나눔스퀘어 Bold" pitchFamily="50" charset="-127"/>
              </a:rPr>
              <a:t>3) </a:t>
            </a:r>
            <a:r>
              <a:rPr lang="ko-KR" altLang="en-US" sz="2000" b="1" dirty="0" smtClean="0">
                <a:latin typeface="나눔스퀘어 Bold" pitchFamily="50" charset="-127"/>
                <a:ea typeface="나눔스퀘어 Bold" pitchFamily="50" charset="-127"/>
              </a:rPr>
              <a:t>결과조회</a:t>
            </a:r>
            <a:endParaRPr lang="ko-KR" altLang="en-US" sz="2000" b="1" dirty="0">
              <a:latin typeface="나눔스퀘어 Bold" pitchFamily="50" charset="-127"/>
              <a:ea typeface="나눔스퀘어 Bold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50B93BBC-F0CC-4D04-A564-56C70BF48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81" y="2405190"/>
            <a:ext cx="5456362" cy="40629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모서리가 둥근 직사각형 3">
            <a:extLst>
              <a:ext uri="{FF2B5EF4-FFF2-40B4-BE49-F238E27FC236}">
                <a16:creationId xmlns:a16="http://schemas.microsoft.com/office/drawing/2014/main" xmlns="" id="{67B68748-4C15-4F46-8942-68F6CF956399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64243" y="1340768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원료목록보고 </a:t>
            </a:r>
            <a:r>
              <a:rPr lang="en-US" altLang="ko-KR" sz="1100" dirty="0" smtClean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100" dirty="0" smtClean="0">
                <a:latin typeface="나눔고딕" pitchFamily="50" charset="-127"/>
                <a:ea typeface="나눔고딕" pitchFamily="50" charset="-127"/>
              </a:rPr>
              <a:t>결과조회</a:t>
            </a:r>
            <a:endParaRPr lang="ko-KR" altLang="en-US" sz="11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45307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모서리가 둥근 직사각형 3">
            <a:extLst>
              <a:ext uri="{FF2B5EF4-FFF2-40B4-BE49-F238E27FC236}">
                <a16:creationId xmlns:a16="http://schemas.microsoft.com/office/drawing/2014/main" xmlns="" id="{31AA59CF-59D1-4DBB-AF06-4282DA2B3CE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508503"/>
              </p:ext>
            </p:extLst>
          </p:nvPr>
        </p:nvGraphicFramePr>
        <p:xfrm>
          <a:off x="395537" y="1556792"/>
          <a:ext cx="8280919" cy="5064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1728192"/>
                <a:gridCol w="5976664"/>
              </a:tblGrid>
              <a:tr h="352332"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별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호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서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식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책임판매업자상호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화장품 책임판매업 </a:t>
                      </a:r>
                      <a:r>
                        <a:rPr lang="ko-KR" altLang="en-US" sz="125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등록필증에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기재된 상호</a:t>
                      </a:r>
                      <a:endParaRPr lang="ko-KR" altLang="en-US" sz="125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등록번호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화장품 책임판매업 </a:t>
                      </a:r>
                      <a:r>
                        <a:rPr lang="ko-KR" altLang="en-US" sz="125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등록필증에</a:t>
                      </a:r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기재된 번호</a:t>
                      </a:r>
                      <a:endParaRPr lang="ko-KR" altLang="en-US" sz="125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등록년월일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화장품 책임판매업 </a:t>
                      </a:r>
                      <a:r>
                        <a:rPr lang="ko-KR" altLang="en-US" sz="125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등록필증에</a:t>
                      </a:r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기재된 </a:t>
                      </a:r>
                      <a:r>
                        <a:rPr lang="ko-KR" altLang="en-US" sz="125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등록년월일</a:t>
                      </a:r>
                      <a:endParaRPr lang="ko-KR" altLang="en-US" sz="125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소재지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화장품 책임판매업 </a:t>
                      </a:r>
                      <a:r>
                        <a:rPr lang="ko-KR" altLang="en-US" sz="125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등록필증에</a:t>
                      </a:r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기재된 주소</a:t>
                      </a:r>
                      <a:endParaRPr lang="ko-KR" altLang="en-US" sz="125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8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담당자 정보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원료목록 보고서</a:t>
                      </a:r>
                      <a:r>
                        <a:rPr lang="ko-KR" altLang="en-US" sz="125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작성한 담당자의 이름</a:t>
                      </a:r>
                      <a:r>
                        <a:rPr lang="en-US" altLang="ko-KR" sz="125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5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전화번호</a:t>
                      </a:r>
                      <a:r>
                        <a:rPr lang="en-US" altLang="ko-KR" sz="125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5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핸드폰</a:t>
                      </a:r>
                      <a:r>
                        <a:rPr lang="en-US" altLang="ko-KR" sz="125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50" baseline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이메일</a:t>
                      </a:r>
                      <a:r>
                        <a:rPr lang="ko-KR" altLang="en-US" sz="1250" baseline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및 팩스번호 기재</a:t>
                      </a:r>
                      <a:endParaRPr lang="ko-KR" altLang="en-US" sz="125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397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화장품 원료목록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</a:t>
                      </a:r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별지 제</a:t>
                      </a:r>
                      <a:r>
                        <a:rPr lang="en-US" altLang="ko-KR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6</a:t>
                      </a:r>
                      <a:r>
                        <a:rPr lang="ko-KR" altLang="en-US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호 서식</a:t>
                      </a:r>
                      <a:r>
                        <a:rPr lang="en-US" altLang="ko-KR" sz="12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0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대표자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en-US" altLang="ko-KR" sz="125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rowSpan="7">
                  <a:txBody>
                    <a:bodyPr/>
                    <a:lstStyle/>
                    <a:p>
                      <a:pPr algn="ctr" latinLnBrk="1"/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별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6</a:t>
                      </a: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호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서</a:t>
                      </a:r>
                      <a:endParaRPr lang="en-US" altLang="ko-KR" sz="125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식</a:t>
                      </a:r>
                    </a:p>
                    <a:p>
                      <a:pPr algn="ctr" latinLnBrk="1"/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일련번호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5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책임판매업자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화장품 책임판매업 </a:t>
                      </a:r>
                      <a:r>
                        <a:rPr lang="ko-KR" altLang="en-US" sz="125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등록필증에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기재된 상호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원료성분명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원료의 </a:t>
                      </a:r>
                      <a:r>
                        <a:rPr lang="ko-KR" altLang="en-US" sz="125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성분명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모두 기재 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혼합원료는 혼합된 개별 성분의 명칭을 모두 기재함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5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제품명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별지 제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125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호서식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] 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또는 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별지 제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lang="ko-KR" altLang="en-US" sz="125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호서식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]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의 내용과 동일하게 기재</a:t>
                      </a:r>
                      <a:endParaRPr lang="ko-KR" altLang="en-US" sz="125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유형표시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별지 제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125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호서식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] 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또는 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별지 제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lang="ko-KR" altLang="en-US" sz="1250" b="0" dirty="0" err="1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호서식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]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의 내용과 동일하게 기재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제조업자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해당 화장품의 제조업자 상호</a:t>
                      </a:r>
                      <a:endParaRPr lang="ko-KR" altLang="en-US" sz="125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33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5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용도</a:t>
                      </a:r>
                      <a:endParaRPr lang="ko-KR" altLang="en-US" sz="125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수출용의 경우 </a:t>
                      </a:r>
                      <a:r>
                        <a:rPr lang="en-US" altLang="ko-KR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EXP</a:t>
                      </a:r>
                      <a:r>
                        <a:rPr lang="ko-KR" altLang="en-US" sz="1250" b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기재</a:t>
                      </a:r>
                      <a:endParaRPr lang="ko-KR" altLang="en-US" sz="1250" b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6593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3324"/>
              </p:ext>
            </p:extLst>
          </p:nvPr>
        </p:nvGraphicFramePr>
        <p:xfrm>
          <a:off x="251520" y="2276872"/>
          <a:ext cx="8496944" cy="3878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81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44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16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일련번호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제품명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12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  <a:cs typeface="+mn-cs"/>
                        </a:rPr>
                        <a:t>유형 표시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12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  <a:cs typeface="+mn-cs"/>
                        </a:rPr>
                        <a:t>기능성화장품 유형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12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  <a:cs typeface="+mn-cs"/>
                        </a:rPr>
                        <a:t>기능성 화장품 품목기준코드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12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  <a:cs typeface="+mn-cs"/>
                        </a:rPr>
                        <a:t>제조업자 상호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12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  <a:cs typeface="+mn-cs"/>
                        </a:rPr>
                        <a:t>원료 </a:t>
                      </a:r>
                      <a:r>
                        <a:rPr lang="ko-KR" altLang="en-US" sz="1300" b="1" kern="1200" dirty="0" err="1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  <a:cs typeface="+mn-cs"/>
                        </a:rPr>
                        <a:t>성분명</a:t>
                      </a:r>
                      <a:endParaRPr lang="ko-KR" altLang="en-US" sz="1300" b="1" kern="12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12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  <a:cs typeface="+mn-cs"/>
                        </a:rPr>
                        <a:t>용도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OOO</a:t>
                      </a:r>
                      <a:r>
                        <a:rPr lang="en-US" altLang="ko-KR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 </a:t>
                      </a:r>
                      <a:r>
                        <a:rPr lang="ko-KR" altLang="en-US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로션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카</a:t>
                      </a:r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8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F1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2019000001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대한화장품협회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 err="1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정제수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E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2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OOO</a:t>
                      </a:r>
                      <a:r>
                        <a:rPr lang="en-US" altLang="ko-KR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 </a:t>
                      </a:r>
                      <a:r>
                        <a:rPr lang="ko-KR" altLang="en-US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로션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카</a:t>
                      </a:r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8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F1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2019000001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대한화장품협회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감초추출물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E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3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OOO</a:t>
                      </a:r>
                      <a:r>
                        <a:rPr lang="en-US" altLang="ko-KR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 </a:t>
                      </a:r>
                      <a:r>
                        <a:rPr lang="ko-KR" altLang="en-US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로션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카</a:t>
                      </a:r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8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F1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2019000001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대한화장품협회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칡뿌리추출물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4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OO</a:t>
                      </a:r>
                      <a:r>
                        <a:rPr lang="en-US" altLang="ko-KR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 </a:t>
                      </a:r>
                      <a:r>
                        <a:rPr lang="ko-KR" altLang="en-US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클렌저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다</a:t>
                      </a:r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사랑화장품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 err="1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정제수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5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OO</a:t>
                      </a:r>
                      <a:r>
                        <a:rPr lang="en-US" altLang="ko-KR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 </a:t>
                      </a:r>
                      <a:r>
                        <a:rPr lang="ko-KR" altLang="en-US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클렌저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다</a:t>
                      </a:r>
                      <a:r>
                        <a:rPr lang="en-US" altLang="ko-KR" sz="130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사랑화장품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글리세린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6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OO</a:t>
                      </a:r>
                      <a:r>
                        <a:rPr lang="en-US" altLang="ko-KR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 </a:t>
                      </a:r>
                      <a:r>
                        <a:rPr lang="ko-KR" altLang="en-US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클렌저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다</a:t>
                      </a:r>
                      <a:r>
                        <a:rPr lang="en-US" altLang="ko-KR" sz="130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사랑화장품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1,2-</a:t>
                      </a:r>
                      <a:r>
                        <a:rPr lang="ko-KR" altLang="en-US" sz="1300" dirty="0" err="1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헥산다이올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7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OO</a:t>
                      </a:r>
                      <a:r>
                        <a:rPr lang="en-US" altLang="ko-KR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 </a:t>
                      </a:r>
                      <a:r>
                        <a:rPr lang="ko-KR" altLang="en-US" sz="1300" baseline="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클렌저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다</a:t>
                      </a:r>
                      <a:r>
                        <a:rPr lang="en-US" altLang="ko-KR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1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사랑화장품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 err="1">
                          <a:solidFill>
                            <a:schemeClr val="tx1"/>
                          </a:solidFill>
                          <a:latin typeface="나눔바른고딕" pitchFamily="50" charset="-127"/>
                          <a:ea typeface="나눔바른고딕" pitchFamily="50" charset="-127"/>
                        </a:rPr>
                        <a:t>감국꽃추출물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>
                        <a:solidFill>
                          <a:schemeClr val="tx1"/>
                        </a:solidFill>
                        <a:latin typeface="나눔바른고딕" pitchFamily="50" charset="-127"/>
                        <a:ea typeface="나눔바른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3142231" y="2204864"/>
            <a:ext cx="2520280" cy="41764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324347" y="6427541"/>
            <a:ext cx="311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2019.3.14(</a:t>
            </a:r>
            <a:r>
              <a:rPr lang="ko-KR" altLang="en-US" dirty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목</a:t>
            </a:r>
            <a:r>
              <a:rPr lang="en-US" altLang="ko-KR" dirty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dirty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이후 보고항목</a:t>
            </a:r>
          </a:p>
        </p:txBody>
      </p:sp>
      <p:pic>
        <p:nvPicPr>
          <p:cNvPr id="15" name="Picture 14" descr="협회 로고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0879" y="6367221"/>
            <a:ext cx="859473" cy="42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42</a:t>
            </a:fld>
            <a:endParaRPr lang="ko-KR" altLang="en-US" dirty="0"/>
          </a:p>
        </p:txBody>
      </p:sp>
      <p:sp>
        <p:nvSpPr>
          <p:cNvPr id="16" name="사각형 설명선 15"/>
          <p:cNvSpPr/>
          <p:nvPr/>
        </p:nvSpPr>
        <p:spPr bwMode="auto">
          <a:xfrm>
            <a:off x="5436096" y="6021289"/>
            <a:ext cx="2520280" cy="709920"/>
          </a:xfrm>
          <a:prstGeom prst="wedgeRectCallout">
            <a:avLst>
              <a:gd name="adj1" fmla="val 6896"/>
              <a:gd name="adj2" fmla="val -85957"/>
            </a:avLst>
          </a:prstGeom>
          <a:solidFill>
            <a:schemeClr val="bg1"/>
          </a:solidFill>
          <a:ln w="38100" cap="flat" cmpd="sng" algn="ctr">
            <a:solidFill>
              <a:srgbClr val="FF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ko-KR" altLang="en-US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화장품 제품의 제조업자 기재 </a:t>
            </a:r>
            <a:r>
              <a:rPr kumimoji="1" lang="en-US" altLang="ko-KR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1" lang="ko-KR" altLang="en-US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원료의 제조업자 아님</a:t>
            </a:r>
            <a:r>
              <a:rPr kumimoji="1" lang="en-US" altLang="ko-KR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7" name="그룹 2"/>
          <p:cNvGrpSpPr/>
          <p:nvPr/>
        </p:nvGrpSpPr>
        <p:grpSpPr>
          <a:xfrm>
            <a:off x="7196825" y="4180491"/>
            <a:ext cx="1983688" cy="808622"/>
            <a:chOff x="6444208" y="5146240"/>
            <a:chExt cx="2592288" cy="585827"/>
          </a:xfrm>
        </p:grpSpPr>
        <p:sp>
          <p:nvSpPr>
            <p:cNvPr id="19" name="사각형 설명선 18"/>
            <p:cNvSpPr/>
            <p:nvPr/>
          </p:nvSpPr>
          <p:spPr bwMode="auto">
            <a:xfrm>
              <a:off x="6444208" y="5146240"/>
              <a:ext cx="2592288" cy="585827"/>
            </a:xfrm>
            <a:prstGeom prst="wedgeRectCallout">
              <a:avLst>
                <a:gd name="adj1" fmla="val -42390"/>
                <a:gd name="adj2" fmla="val -104405"/>
              </a:avLst>
            </a:prstGeom>
            <a:solidFill>
              <a:schemeClr val="bg1"/>
            </a:solidFill>
            <a:ln w="38100" cap="flat" cmpd="sng" algn="ctr">
              <a:solidFill>
                <a:srgbClr val="FFCC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o"/>
                <a:tabLst/>
              </a:pPr>
              <a:endParaRPr kumimoji="1" lang="ko-KR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나눔바른고딕" pitchFamily="50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19118" y="5191349"/>
              <a:ext cx="2442468" cy="540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200" b="1" dirty="0" err="1">
                  <a:ea typeface="나눔바른고딕" pitchFamily="50" charset="-127"/>
                </a:rPr>
                <a:t>전성분</a:t>
              </a:r>
              <a:r>
                <a:rPr lang="ko-KR" altLang="en-US" sz="1200" b="1" dirty="0">
                  <a:ea typeface="나눔바른고딕" pitchFamily="50" charset="-127"/>
                </a:rPr>
                <a:t> 표기와 같이 한글로 표준화된 </a:t>
              </a:r>
              <a:r>
                <a:rPr lang="ko-KR" altLang="en-US" sz="1200" b="1" dirty="0" err="1">
                  <a:ea typeface="나눔바른고딕" pitchFamily="50" charset="-127"/>
                </a:rPr>
                <a:t>성분명을</a:t>
              </a:r>
              <a:r>
                <a:rPr lang="ko-KR" altLang="en-US" sz="1200" b="1" dirty="0">
                  <a:ea typeface="나눔바른고딕" pitchFamily="50" charset="-127"/>
                </a:rPr>
                <a:t> 한 셀에 한 성분을 기재</a:t>
              </a:r>
            </a:p>
          </p:txBody>
        </p:sp>
      </p:grpSp>
      <p:grpSp>
        <p:nvGrpSpPr>
          <p:cNvPr id="21" name="그룹 1"/>
          <p:cNvGrpSpPr/>
          <p:nvPr/>
        </p:nvGrpSpPr>
        <p:grpSpPr>
          <a:xfrm>
            <a:off x="35496" y="4869160"/>
            <a:ext cx="2592288" cy="1436836"/>
            <a:chOff x="257324" y="4869160"/>
            <a:chExt cx="2592288" cy="1436836"/>
          </a:xfrm>
        </p:grpSpPr>
        <p:sp>
          <p:nvSpPr>
            <p:cNvPr id="24" name="사각형 설명선 9"/>
            <p:cNvSpPr/>
            <p:nvPr/>
          </p:nvSpPr>
          <p:spPr bwMode="auto">
            <a:xfrm>
              <a:off x="257324" y="4869160"/>
              <a:ext cx="2592288" cy="1436836"/>
            </a:xfrm>
            <a:custGeom>
              <a:avLst/>
              <a:gdLst>
                <a:gd name="connsiteX0" fmla="*/ 0 w 2592288"/>
                <a:gd name="connsiteY0" fmla="*/ 0 h 875048"/>
                <a:gd name="connsiteX1" fmla="*/ 432048 w 2592288"/>
                <a:gd name="connsiteY1" fmla="*/ 0 h 875048"/>
                <a:gd name="connsiteX2" fmla="*/ 844982 w 2592288"/>
                <a:gd name="connsiteY2" fmla="*/ -437970 h 875048"/>
                <a:gd name="connsiteX3" fmla="*/ 1080120 w 2592288"/>
                <a:gd name="connsiteY3" fmla="*/ 0 h 875048"/>
                <a:gd name="connsiteX4" fmla="*/ 2592288 w 2592288"/>
                <a:gd name="connsiteY4" fmla="*/ 0 h 875048"/>
                <a:gd name="connsiteX5" fmla="*/ 2592288 w 2592288"/>
                <a:gd name="connsiteY5" fmla="*/ 145841 h 875048"/>
                <a:gd name="connsiteX6" fmla="*/ 2592288 w 2592288"/>
                <a:gd name="connsiteY6" fmla="*/ 145841 h 875048"/>
                <a:gd name="connsiteX7" fmla="*/ 2592288 w 2592288"/>
                <a:gd name="connsiteY7" fmla="*/ 364603 h 875048"/>
                <a:gd name="connsiteX8" fmla="*/ 2592288 w 2592288"/>
                <a:gd name="connsiteY8" fmla="*/ 875048 h 875048"/>
                <a:gd name="connsiteX9" fmla="*/ 1080120 w 2592288"/>
                <a:gd name="connsiteY9" fmla="*/ 875048 h 875048"/>
                <a:gd name="connsiteX10" fmla="*/ 432048 w 2592288"/>
                <a:gd name="connsiteY10" fmla="*/ 875048 h 875048"/>
                <a:gd name="connsiteX11" fmla="*/ 432048 w 2592288"/>
                <a:gd name="connsiteY11" fmla="*/ 875048 h 875048"/>
                <a:gd name="connsiteX12" fmla="*/ 0 w 2592288"/>
                <a:gd name="connsiteY12" fmla="*/ 875048 h 875048"/>
                <a:gd name="connsiteX13" fmla="*/ 0 w 2592288"/>
                <a:gd name="connsiteY13" fmla="*/ 364603 h 875048"/>
                <a:gd name="connsiteX14" fmla="*/ 0 w 2592288"/>
                <a:gd name="connsiteY14" fmla="*/ 145841 h 875048"/>
                <a:gd name="connsiteX15" fmla="*/ 0 w 2592288"/>
                <a:gd name="connsiteY15" fmla="*/ 145841 h 875048"/>
                <a:gd name="connsiteX16" fmla="*/ 0 w 2592288"/>
                <a:gd name="connsiteY16" fmla="*/ 0 h 875048"/>
                <a:gd name="connsiteX0" fmla="*/ 0 w 2592288"/>
                <a:gd name="connsiteY0" fmla="*/ 437970 h 1313018"/>
                <a:gd name="connsiteX1" fmla="*/ 432048 w 2592288"/>
                <a:gd name="connsiteY1" fmla="*/ 437970 h 1313018"/>
                <a:gd name="connsiteX2" fmla="*/ 844982 w 2592288"/>
                <a:gd name="connsiteY2" fmla="*/ 0 h 1313018"/>
                <a:gd name="connsiteX3" fmla="*/ 699120 w 2592288"/>
                <a:gd name="connsiteY3" fmla="*/ 437970 h 1313018"/>
                <a:gd name="connsiteX4" fmla="*/ 2592288 w 2592288"/>
                <a:gd name="connsiteY4" fmla="*/ 437970 h 1313018"/>
                <a:gd name="connsiteX5" fmla="*/ 2592288 w 2592288"/>
                <a:gd name="connsiteY5" fmla="*/ 583811 h 1313018"/>
                <a:gd name="connsiteX6" fmla="*/ 2592288 w 2592288"/>
                <a:gd name="connsiteY6" fmla="*/ 583811 h 1313018"/>
                <a:gd name="connsiteX7" fmla="*/ 2592288 w 2592288"/>
                <a:gd name="connsiteY7" fmla="*/ 802573 h 1313018"/>
                <a:gd name="connsiteX8" fmla="*/ 2592288 w 2592288"/>
                <a:gd name="connsiteY8" fmla="*/ 1313018 h 1313018"/>
                <a:gd name="connsiteX9" fmla="*/ 1080120 w 2592288"/>
                <a:gd name="connsiteY9" fmla="*/ 1313018 h 1313018"/>
                <a:gd name="connsiteX10" fmla="*/ 432048 w 2592288"/>
                <a:gd name="connsiteY10" fmla="*/ 1313018 h 1313018"/>
                <a:gd name="connsiteX11" fmla="*/ 432048 w 2592288"/>
                <a:gd name="connsiteY11" fmla="*/ 1313018 h 1313018"/>
                <a:gd name="connsiteX12" fmla="*/ 0 w 2592288"/>
                <a:gd name="connsiteY12" fmla="*/ 1313018 h 1313018"/>
                <a:gd name="connsiteX13" fmla="*/ 0 w 2592288"/>
                <a:gd name="connsiteY13" fmla="*/ 802573 h 1313018"/>
                <a:gd name="connsiteX14" fmla="*/ 0 w 2592288"/>
                <a:gd name="connsiteY14" fmla="*/ 583811 h 1313018"/>
                <a:gd name="connsiteX15" fmla="*/ 0 w 2592288"/>
                <a:gd name="connsiteY15" fmla="*/ 583811 h 1313018"/>
                <a:gd name="connsiteX16" fmla="*/ 0 w 2592288"/>
                <a:gd name="connsiteY16" fmla="*/ 437970 h 1313018"/>
                <a:gd name="connsiteX0" fmla="*/ 0 w 2592288"/>
                <a:gd name="connsiteY0" fmla="*/ 437970 h 1313018"/>
                <a:gd name="connsiteX1" fmla="*/ 432048 w 2592288"/>
                <a:gd name="connsiteY1" fmla="*/ 437970 h 1313018"/>
                <a:gd name="connsiteX2" fmla="*/ 844982 w 2592288"/>
                <a:gd name="connsiteY2" fmla="*/ 0 h 1313018"/>
                <a:gd name="connsiteX3" fmla="*/ 699120 w 2592288"/>
                <a:gd name="connsiteY3" fmla="*/ 437970 h 1313018"/>
                <a:gd name="connsiteX4" fmla="*/ 2592288 w 2592288"/>
                <a:gd name="connsiteY4" fmla="*/ 437970 h 1313018"/>
                <a:gd name="connsiteX5" fmla="*/ 2592288 w 2592288"/>
                <a:gd name="connsiteY5" fmla="*/ 583811 h 1313018"/>
                <a:gd name="connsiteX6" fmla="*/ 2592288 w 2592288"/>
                <a:gd name="connsiteY6" fmla="*/ 583811 h 1313018"/>
                <a:gd name="connsiteX7" fmla="*/ 2592288 w 2592288"/>
                <a:gd name="connsiteY7" fmla="*/ 802573 h 1313018"/>
                <a:gd name="connsiteX8" fmla="*/ 2592288 w 2592288"/>
                <a:gd name="connsiteY8" fmla="*/ 1313018 h 1313018"/>
                <a:gd name="connsiteX9" fmla="*/ 1080120 w 2592288"/>
                <a:gd name="connsiteY9" fmla="*/ 1313018 h 1313018"/>
                <a:gd name="connsiteX10" fmla="*/ 432048 w 2592288"/>
                <a:gd name="connsiteY10" fmla="*/ 1313018 h 1313018"/>
                <a:gd name="connsiteX11" fmla="*/ 432048 w 2592288"/>
                <a:gd name="connsiteY11" fmla="*/ 1313018 h 1313018"/>
                <a:gd name="connsiteX12" fmla="*/ 0 w 2592288"/>
                <a:gd name="connsiteY12" fmla="*/ 1313018 h 1313018"/>
                <a:gd name="connsiteX13" fmla="*/ 0 w 2592288"/>
                <a:gd name="connsiteY13" fmla="*/ 802573 h 1313018"/>
                <a:gd name="connsiteX14" fmla="*/ 0 w 2592288"/>
                <a:gd name="connsiteY14" fmla="*/ 583811 h 1313018"/>
                <a:gd name="connsiteX15" fmla="*/ 0 w 2592288"/>
                <a:gd name="connsiteY15" fmla="*/ 583811 h 1313018"/>
                <a:gd name="connsiteX16" fmla="*/ 0 w 2592288"/>
                <a:gd name="connsiteY16" fmla="*/ 437970 h 1313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92288" h="1313018">
                  <a:moveTo>
                    <a:pt x="0" y="437970"/>
                  </a:moveTo>
                  <a:lnTo>
                    <a:pt x="432048" y="437970"/>
                  </a:lnTo>
                  <a:cubicBezTo>
                    <a:pt x="480793" y="444814"/>
                    <a:pt x="707337" y="145990"/>
                    <a:pt x="844982" y="0"/>
                  </a:cubicBezTo>
                  <a:lnTo>
                    <a:pt x="699120" y="437970"/>
                  </a:lnTo>
                  <a:lnTo>
                    <a:pt x="2592288" y="437970"/>
                  </a:lnTo>
                  <a:lnTo>
                    <a:pt x="2592288" y="583811"/>
                  </a:lnTo>
                  <a:lnTo>
                    <a:pt x="2592288" y="583811"/>
                  </a:lnTo>
                  <a:lnTo>
                    <a:pt x="2592288" y="802573"/>
                  </a:lnTo>
                  <a:lnTo>
                    <a:pt x="2592288" y="1313018"/>
                  </a:lnTo>
                  <a:lnTo>
                    <a:pt x="1080120" y="1313018"/>
                  </a:lnTo>
                  <a:lnTo>
                    <a:pt x="432048" y="1313018"/>
                  </a:lnTo>
                  <a:lnTo>
                    <a:pt x="432048" y="1313018"/>
                  </a:lnTo>
                  <a:lnTo>
                    <a:pt x="0" y="1313018"/>
                  </a:lnTo>
                  <a:lnTo>
                    <a:pt x="0" y="802573"/>
                  </a:lnTo>
                  <a:lnTo>
                    <a:pt x="0" y="583811"/>
                  </a:lnTo>
                  <a:lnTo>
                    <a:pt x="0" y="583811"/>
                  </a:lnTo>
                  <a:lnTo>
                    <a:pt x="0" y="437970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rgbClr val="FFCC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o"/>
                <a:tabLst/>
              </a:pPr>
              <a:endParaRPr kumimoji="1" lang="en-US" altLang="ko-KR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Y울릉도L" pitchFamily="18" charset="-127"/>
                <a:ea typeface="HY울릉도L" pitchFamily="18" charset="-127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29332" y="5452482"/>
              <a:ext cx="24424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“</a:t>
              </a:r>
              <a:r>
                <a:rPr lang="ko-KR" altLang="en-US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일련번호</a:t>
              </a:r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”</a:t>
              </a:r>
              <a:r>
                <a:rPr lang="ko-KR" altLang="en-US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는 위에서 순서대로 중복되는 숫자 없이</a:t>
              </a:r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4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순차적으로 기재</a:t>
              </a:r>
              <a:endParaRPr lang="ko-KR" altLang="en-US" sz="1400" b="1" dirty="0"/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323528" y="1556792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sp>
        <p:nvSpPr>
          <p:cNvPr id="27" name="모서리가 둥근 직사각형 3">
            <a:extLst>
              <a:ext uri="{FF2B5EF4-FFF2-40B4-BE49-F238E27FC236}">
                <a16:creationId xmlns:a16="http://schemas.microsoft.com/office/drawing/2014/main" xmlns="" id="{31AA59CF-59D1-4DBB-AF06-4282DA2B3CE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61038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43</a:t>
            </a:fld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251520" y="2369662"/>
            <a:ext cx="8784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■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일련번호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-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위에서부터 순서로 아라비아숫자를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기재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■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제품명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-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제품표준서의 제품명과 반드시 동일하게 기재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※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수출용 제품인 경우에도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제품명은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국문으로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기재</a:t>
            </a:r>
            <a:endParaRPr lang="en-US" altLang="ko-KR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※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생산실적에 보고하는 제품명과 동일하게 기재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모서리가 둥근 직사각형 3">
            <a:extLst>
              <a:ext uri="{FF2B5EF4-FFF2-40B4-BE49-F238E27FC236}">
                <a16:creationId xmlns:a16="http://schemas.microsoft.com/office/drawing/2014/main" xmlns="" id="{31AA59CF-59D1-4DBB-AF06-4282DA2B3CE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23528" y="1556792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</p:spTree>
    <p:extLst>
      <p:ext uri="{BB962C8B-B14F-4D97-AF65-F5344CB8AC3E}">
        <p14:creationId xmlns:p14="http://schemas.microsoft.com/office/powerpoint/2010/main" val="4282089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44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51520" y="2388944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■ 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유형표시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- [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]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유형별 분류에 따른 유형표시를 참고하여 정확하게 기재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 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예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 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카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기초화장용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제품류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8)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로션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크림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 해당하는 경우 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카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8”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로 기재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※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생산실적에 보고하는 유형표시와 반드시 동일하게 기재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80ACEB72-E7B6-4EFF-999F-0E9C33F4FB3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23528" y="1556792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</p:spTree>
    <p:extLst>
      <p:ext uri="{BB962C8B-B14F-4D97-AF65-F5344CB8AC3E}">
        <p14:creationId xmlns:p14="http://schemas.microsoft.com/office/powerpoint/2010/main" val="35818973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80ACEB72-E7B6-4EFF-999F-0E9C33F4FB3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132247"/>
              </p:ext>
            </p:extLst>
          </p:nvPr>
        </p:nvGraphicFramePr>
        <p:xfrm>
          <a:off x="251520" y="1844824"/>
          <a:ext cx="8670648" cy="4936936"/>
        </p:xfrm>
        <a:graphic>
          <a:graphicData uri="http://schemas.openxmlformats.org/drawingml/2006/table">
            <a:tbl>
              <a:tblPr/>
              <a:tblGrid>
                <a:gridCol w="1506031"/>
                <a:gridCol w="2311412"/>
                <a:gridCol w="733905"/>
                <a:gridCol w="4119300"/>
              </a:tblGrid>
              <a:tr h="284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</a:t>
                      </a: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세부유형</a:t>
                      </a: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 표시</a:t>
                      </a:r>
                      <a:endParaRPr lang="ko-KR" altLang="en-US" sz="105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상품명 ‘예’</a:t>
                      </a: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304161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9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영ㆍ유아용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만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세이하의어린이용을말한다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이하같다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영ㆍ유아용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샴푸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린스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샴푸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린스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영ㆍ유아용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로션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크림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로션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크림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영ㆍ유아용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오일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베이비오일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마사지 오일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영ㆍ유아용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인체 세정용 제품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베이비바스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바디바스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클렌저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클렌징바스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영ㆍ유아용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목욕용 제품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베이비탑투토워시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베이비 버블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바스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9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목욕용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목욕용 오일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캡슐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목욕용 오일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캡슐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바스볼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샤워오일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목욕용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바스솔트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목욕소금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마사지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솔트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버블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배스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바블바스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클렌징바스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크림바스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목욕용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161"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9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인체세정용 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다만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「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품질경영및공산품안전관리법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」제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호에따른안전ㆍ품질표시대상공산품중화장비누는제외한다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폼 클렌저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폼 클렌저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폼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폼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훼이셜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워시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 클렌저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바디클렌저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바디워시클렌저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크림샤워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바디샤워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바디워시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워시바디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바디클린싱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바디샴푸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샤워젤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액상비누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액상항균비누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리퀴드솝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손세정제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핸드클리너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핸드워시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핸드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워시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물비누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액상비누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외음부 세정제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외음부 세정제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여성청결제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물휴지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9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물휴지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3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인체 세정용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9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바디스크럽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필링젤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9512" y="1412776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[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]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유형별 분류에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따른 유형표시 및 상품명 예시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64046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80ACEB72-E7B6-4EFF-999F-0E9C33F4FB3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412776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[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]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유형별 분류에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따른 유형표시 및 상품명 예시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964527"/>
              </p:ext>
            </p:extLst>
          </p:nvPr>
        </p:nvGraphicFramePr>
        <p:xfrm>
          <a:off x="251520" y="1947558"/>
          <a:ext cx="8801099" cy="4509153"/>
        </p:xfrm>
        <a:graphic>
          <a:graphicData uri="http://schemas.openxmlformats.org/drawingml/2006/table">
            <a:tbl>
              <a:tblPr/>
              <a:tblGrid>
                <a:gridCol w="1172848"/>
                <a:gridCol w="2205302"/>
                <a:gridCol w="720080"/>
                <a:gridCol w="4702869"/>
              </a:tblGrid>
              <a:tr h="360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</a:t>
                      </a: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세부유형</a:t>
                      </a: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 표시</a:t>
                      </a:r>
                      <a:endParaRPr lang="ko-KR" altLang="en-US" sz="105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상품명 ‘예’</a:t>
                      </a:r>
                    </a:p>
                  </a:txBody>
                  <a:tcPr marL="61162" marR="61162" marT="30581" marB="30581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401322"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9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눈화장용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아이브로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펜슬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아이브라우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아이브라우펜슬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오토브라우펜슬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오토아이펜슬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오토아이부라우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endParaRPr lang="en-US" altLang="ko-KR" sz="9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아이펜슬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라이너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아이라이너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아이라이너펜슬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아이라인펜슬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섀도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아이섀도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메이크업섀도우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칼라아이즈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콜렉션아이즈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그라데이션아이즈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컬러섀도우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5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마스카라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컬링마스카라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코팅마스카라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5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 메이크업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리무버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아이리무버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아이메이크업리무버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리무버포아이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5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눈화장용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마스카라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에센스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마스카라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픽서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563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9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방향용 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향수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향수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오데퍼퓸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5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분말향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더스팅파우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더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5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향낭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샤쉐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(sachet),</a:t>
                      </a:r>
                      <a:r>
                        <a:rPr lang="en-US" altLang="ko-KR" sz="9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퍼퓸</a:t>
                      </a:r>
                      <a:r>
                        <a:rPr lang="ko-KR" altLang="en-US" sz="9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젤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7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코롱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샤워코롱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오데토일렛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오데뚜왈렛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오데코롱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바디코롱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코오롱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오드보떼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5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방향용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퍼퓸드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스틱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퍼퓸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스틱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퍼퓸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0225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80ACEB72-E7B6-4EFF-999F-0E9C33F4FB3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412776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[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]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유형별 분류에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따른 유형표시 및 상품명 예시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628924"/>
              </p:ext>
            </p:extLst>
          </p:nvPr>
        </p:nvGraphicFramePr>
        <p:xfrm>
          <a:off x="233388" y="1931462"/>
          <a:ext cx="8803108" cy="4223542"/>
        </p:xfrm>
        <a:graphic>
          <a:graphicData uri="http://schemas.openxmlformats.org/drawingml/2006/table">
            <a:tbl>
              <a:tblPr/>
              <a:tblGrid>
                <a:gridCol w="882228"/>
                <a:gridCol w="2448272"/>
                <a:gridCol w="792088"/>
                <a:gridCol w="4680520"/>
              </a:tblGrid>
              <a:tr h="277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세부유형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 표시</a:t>
                      </a:r>
                      <a:endParaRPr lang="ko-KR" altLang="en-US" sz="105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상품명 ‘예’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26658">
                <a:tc rowSpan="5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두발 염색용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틴트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헤어코팅칼라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칼라젤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헤어칼라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헤어메니큐어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 칼라스프레이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헤어칼라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스프레이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염모용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92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dirty="0">
                        <a:solidFill>
                          <a:srgbClr val="000000"/>
                        </a:solidFill>
                        <a:latin typeface="HY중고딕" pitchFamily="18" charset="-127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염모제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</a:t>
                      </a:r>
                      <a:r>
                        <a:rPr lang="en-US" altLang="ko-KR" sz="10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 smtClean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염모제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53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dirty="0">
                        <a:solidFill>
                          <a:srgbClr val="000000"/>
                        </a:solidFill>
                        <a:latin typeface="HY중고딕" pitchFamily="18" charset="-127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탈염ㆍ탈색용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제품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</a:t>
                      </a:r>
                      <a:r>
                        <a:rPr lang="en-US" altLang="ko-KR" sz="10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 smtClean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탈염ㆍ탈색제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99">
                <a:tc rowSpan="9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색조화장용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볼연지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브러셔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페이셜터치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치크칼라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피니쉬칼라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페이스 파우더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페이스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케익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콤팩트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팩트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파우더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파우더팩트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투웨이케익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트윈케익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리퀴드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케익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파운데이션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파운데이션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스킨커버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커버마크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9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 베이스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메이크업베이스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언더메이크업베이스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컬러베이스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젤베이스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스킨컨트롤베이스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픽서티브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피니쉬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매트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피니쉬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픽스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픽서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9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립스틱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립라이너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립스틱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루즈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립라이너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립틴트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립글로스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립글로스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립밤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바디페인팅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페이스페인팅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분장용 제품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바디페인팅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분장용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위장크림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HY중고딕" pitchFamily="18" charset="-127"/>
                          <a:ea typeface="HY중고딕" pitchFamily="18" charset="-127"/>
                        </a:rPr>
                        <a:t>9)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HY중고딕" pitchFamily="18" charset="-127"/>
                          <a:ea typeface="HY중고딕" pitchFamily="18" charset="-127"/>
                        </a:rPr>
                        <a:t>그 밖의 메이크업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HY중고딕" pitchFamily="18" charset="-127"/>
                          <a:ea typeface="HY중고딕" pitchFamily="18" charset="-127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HY중고딕" pitchFamily="18" charset="-127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HY중고딕" pitchFamily="18" charset="-127"/>
                          <a:ea typeface="HY중고딕" pitchFamily="18" charset="-127"/>
                        </a:rPr>
                        <a:t>BB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HY중고딕" pitchFamily="18" charset="-127"/>
                          <a:ea typeface="HY중고딕" pitchFamily="18" charset="-127"/>
                        </a:rPr>
                        <a:t>크림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91913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80ACEB72-E7B6-4EFF-999F-0E9C33F4FB3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412776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[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]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유형별 분류에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따른 유형표시 및 상품명 예시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289431"/>
              </p:ext>
            </p:extLst>
          </p:nvPr>
        </p:nvGraphicFramePr>
        <p:xfrm>
          <a:off x="233133" y="1916831"/>
          <a:ext cx="8740080" cy="4272541"/>
        </p:xfrm>
        <a:graphic>
          <a:graphicData uri="http://schemas.openxmlformats.org/drawingml/2006/table">
            <a:tbl>
              <a:tblPr/>
              <a:tblGrid>
                <a:gridCol w="692669"/>
                <a:gridCol w="2453235"/>
                <a:gridCol w="720080"/>
                <a:gridCol w="4874096"/>
              </a:tblGrid>
              <a:tr h="360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세부유형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 표시</a:t>
                      </a:r>
                      <a:endParaRPr lang="ko-KR" altLang="en-US" sz="105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상품명 ‘예’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432048">
                <a:tc rowSpan="11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.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두발용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1)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컨디셔너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헤어컨디셔너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헤어팩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헤어트리트먼트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헤어트리터먼트로션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컨디셔닝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트리트먼트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헤어트리트먼트크림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헤어트리트먼트팩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헤어컨디셔닝에멀젼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헤어에센스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2)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 토닉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2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헤어토닉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헤어토너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두발영양토너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3)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그루밍에이드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3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헤어글레이즈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코팅글레이즈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헤어스타일링젤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헤어리퀴드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헤어스타일링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미스트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8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4)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 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로션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4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헤어로션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5)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 오일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5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헤어오일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6)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포마드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6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포마드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7)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 스프레이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․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무스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․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왁스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․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7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헤어스프레이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무스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왁스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8)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샴푸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린스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8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샴푸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트리트먼트샴푸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샴푸린스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헤어린스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트리트먼트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린스용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),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린스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9)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퍼머넌트 웨이브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9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파마로션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펌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웨이브로션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10)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스트레이트너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10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헤어스트레이트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 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헤어스트레이트너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11)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그 밖의 두발용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아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11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lt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  <a:ea typeface="HY중고딕" pitchFamily="18" charset="-127"/>
                        </a:rPr>
                        <a:t>　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0404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80ACEB72-E7B6-4EFF-999F-0E9C33F4FB3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412776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[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]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유형별 분류에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따른 유형표시 및 상품명 예시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666802"/>
              </p:ext>
            </p:extLst>
          </p:nvPr>
        </p:nvGraphicFramePr>
        <p:xfrm>
          <a:off x="230492" y="1885211"/>
          <a:ext cx="8801100" cy="4705491"/>
        </p:xfrm>
        <a:graphic>
          <a:graphicData uri="http://schemas.openxmlformats.org/drawingml/2006/table">
            <a:tbl>
              <a:tblPr/>
              <a:tblGrid>
                <a:gridCol w="1092629"/>
                <a:gridCol w="2299809"/>
                <a:gridCol w="936104"/>
                <a:gridCol w="4472558"/>
              </a:tblGrid>
              <a:tr h="319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세부유형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 표시</a:t>
                      </a:r>
                      <a:endParaRPr lang="ko-KR" altLang="en-US" sz="105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상품명 ‘예’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348640"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손발톱용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베이스코트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언더코트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베이스코트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4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네일폴리시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네일에나멜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네일칼라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매니큐어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네일에나멜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네일폴리시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네일뷰티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탑코트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탑코트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2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 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엔센스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네일글로스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에센스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3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네일폴리시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네일에나멜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리무버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네일리무버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매니큐어제거액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락카리무버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네일에나멜리무버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네일폴리시리무버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2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손발톱용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손톱강화제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74"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면도용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애프터셰이브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로션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애프터셰이브스킨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애프터셰이브로션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애프터셰이브밀크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남성용스킨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스킨컨디셔너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남성용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탤컴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탤컴파우더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프리셰이브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로션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프리셰이브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로션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세이빙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크림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쉐이빙크림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쉐이빙로션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세이빙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셰이빙폼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셰이빙무스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면도용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남성용에센스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남성용오일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8448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2" name="모서리가 둥근 직사각형 71"/>
          <p:cNvSpPr/>
          <p:nvPr/>
        </p:nvSpPr>
        <p:spPr bwMode="auto">
          <a:xfrm>
            <a:off x="3224624" y="4869160"/>
            <a:ext cx="2736304" cy="1296144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endParaRPr kumimoji="1" lang="ko-KR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나눔바른고딕" pitchFamily="50" charset="-127"/>
              <a:ea typeface="나눔바른고딕" pitchFamily="50" charset="-127"/>
            </a:endParaRPr>
          </a:p>
        </p:txBody>
      </p:sp>
      <p:grpSp>
        <p:nvGrpSpPr>
          <p:cNvPr id="73" name="그룹 404"/>
          <p:cNvGrpSpPr>
            <a:grpSpLocks/>
          </p:cNvGrpSpPr>
          <p:nvPr/>
        </p:nvGrpSpPr>
        <p:grpSpPr bwMode="auto">
          <a:xfrm>
            <a:off x="144016" y="2492896"/>
            <a:ext cx="1812007" cy="1905083"/>
            <a:chOff x="239686" y="1428736"/>
            <a:chExt cx="736600" cy="714377"/>
          </a:xfrm>
        </p:grpSpPr>
        <p:grpSp>
          <p:nvGrpSpPr>
            <p:cNvPr id="74" name="그룹 477"/>
            <p:cNvGrpSpPr>
              <a:grpSpLocks/>
            </p:cNvGrpSpPr>
            <p:nvPr/>
          </p:nvGrpSpPr>
          <p:grpSpPr bwMode="auto">
            <a:xfrm>
              <a:off x="239686" y="1428736"/>
              <a:ext cx="736600" cy="714377"/>
              <a:chOff x="1463657" y="2989263"/>
              <a:chExt cx="989013" cy="958850"/>
            </a:xfrm>
          </p:grpSpPr>
          <p:sp>
            <p:nvSpPr>
              <p:cNvPr id="78" name="Oval 35"/>
              <p:cNvSpPr>
                <a:spLocks noChangeArrowheads="1"/>
              </p:cNvSpPr>
              <p:nvPr/>
            </p:nvSpPr>
            <p:spPr bwMode="auto">
              <a:xfrm>
                <a:off x="1589070" y="3722688"/>
                <a:ext cx="736600" cy="225425"/>
              </a:xfrm>
              <a:prstGeom prst="ellipse">
                <a:avLst/>
              </a:prstGeom>
              <a:solidFill>
                <a:srgbClr val="99CCFF">
                  <a:alpha val="50195"/>
                </a:srgbClr>
              </a:solidFill>
              <a:ln w="28575">
                <a:noFill/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latinLnBrk="0" hangingPunct="0">
                  <a:spcBef>
                    <a:spcPct val="10000"/>
                  </a:spcBef>
                </a:pPr>
                <a:endParaRPr lang="ko-KR" altLang="en-US" sz="1800" b="0">
                  <a:solidFill>
                    <a:srgbClr val="03060F"/>
                  </a:solidFill>
                  <a:latin typeface="나눔바른고딕" pitchFamily="50" charset="-127"/>
                  <a:ea typeface="나눔바른고딕" pitchFamily="50" charset="-127"/>
                </a:endParaRPr>
              </a:p>
            </p:txBody>
          </p:sp>
          <p:pic>
            <p:nvPicPr>
              <p:cNvPr id="79" name="Picture 37" descr="C:\Documents and Settings\bkhwang\바탕 화면\꾀꼬리\ball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18000"/>
                <a:grayscl/>
              </a:blip>
              <a:srcRect l="71227" t="15421" r="7193" b="64128"/>
              <a:stretch>
                <a:fillRect/>
              </a:stretch>
            </p:blipFill>
            <p:spPr bwMode="auto">
              <a:xfrm>
                <a:off x="1463657" y="2989263"/>
                <a:ext cx="989013" cy="936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5" name="직사각형 478"/>
            <p:cNvSpPr>
              <a:spLocks noChangeArrowheads="1"/>
            </p:cNvSpPr>
            <p:nvPr/>
          </p:nvSpPr>
          <p:spPr bwMode="auto">
            <a:xfrm>
              <a:off x="402330" y="2015366"/>
              <a:ext cx="411313" cy="103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200" dirty="0">
                  <a:solidFill>
                    <a:srgbClr val="333399"/>
                  </a:solidFill>
                  <a:latin typeface="나눔바른고딕" pitchFamily="50" charset="-127"/>
                  <a:ea typeface="나눔바른고딕" pitchFamily="50" charset="-127"/>
                </a:rPr>
                <a:t>책임판매업자</a:t>
              </a:r>
              <a:endParaRPr lang="en-US" altLang="ko-KR" sz="1200" dirty="0">
                <a:solidFill>
                  <a:srgbClr val="333399"/>
                </a:solidFill>
                <a:latin typeface="나눔바른고딕" pitchFamily="50" charset="-127"/>
                <a:ea typeface="나눔바른고딕" pitchFamily="50" charset="-127"/>
              </a:endParaRPr>
            </a:p>
          </p:txBody>
        </p:sp>
        <p:pic>
          <p:nvPicPr>
            <p:cNvPr id="76" name="Picture 572" descr="H:\TIFFs\Tall Round Building.tif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309530" y="1500174"/>
              <a:ext cx="455613" cy="46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" name="Picture 62" descr="남자&amp;노트북1"/>
            <p:cNvPicPr preferRelativeResize="0"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8000" contrast="-4000"/>
              <a:grayscl/>
            </a:blip>
            <a:srcRect/>
            <a:stretch>
              <a:fillRect/>
            </a:stretch>
          </p:blipFill>
          <p:spPr bwMode="auto">
            <a:xfrm>
              <a:off x="512840" y="1676368"/>
              <a:ext cx="439632" cy="323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0" name="Picture 4" descr="박스_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86775" y="2259657"/>
            <a:ext cx="2373865" cy="242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" name="그룹 541"/>
          <p:cNvGrpSpPr>
            <a:grpSpLocks/>
          </p:cNvGrpSpPr>
          <p:nvPr/>
        </p:nvGrpSpPr>
        <p:grpSpPr bwMode="auto">
          <a:xfrm>
            <a:off x="3312357" y="1844824"/>
            <a:ext cx="2556463" cy="657268"/>
            <a:chOff x="71398" y="2827337"/>
            <a:chExt cx="1000131" cy="387349"/>
          </a:xfrm>
        </p:grpSpPr>
        <p:grpSp>
          <p:nvGrpSpPr>
            <p:cNvPr id="82" name="Group 130"/>
            <p:cNvGrpSpPr>
              <a:grpSpLocks/>
            </p:cNvGrpSpPr>
            <p:nvPr/>
          </p:nvGrpSpPr>
          <p:grpSpPr bwMode="auto">
            <a:xfrm>
              <a:off x="71398" y="2827337"/>
              <a:ext cx="1000131" cy="387349"/>
              <a:chOff x="3194" y="242"/>
              <a:chExt cx="1186" cy="312"/>
            </a:xfrm>
          </p:grpSpPr>
          <p:pic>
            <p:nvPicPr>
              <p:cNvPr id="84" name="Picture 126" descr="C:\Documents and Settings\point\My Documents\Data\0618 소방방재\bar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r="66272"/>
              <a:stretch>
                <a:fillRect/>
              </a:stretch>
            </p:blipFill>
            <p:spPr bwMode="auto">
              <a:xfrm>
                <a:off x="3194" y="242"/>
                <a:ext cx="570" cy="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5" name="Picture 127" descr="C:\Documents and Settings\point\My Documents\Data\0618 소방방재\bar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61165"/>
              <a:stretch>
                <a:fillRect/>
              </a:stretch>
            </p:blipFill>
            <p:spPr bwMode="auto">
              <a:xfrm>
                <a:off x="3724" y="242"/>
                <a:ext cx="656" cy="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3" name="Text Box 54"/>
            <p:cNvSpPr txBox="1">
              <a:spLocks noChangeArrowheads="1"/>
            </p:cNvSpPr>
            <p:nvPr/>
          </p:nvSpPr>
          <p:spPr bwMode="auto">
            <a:xfrm>
              <a:off x="193227" y="2923892"/>
              <a:ext cx="756484" cy="194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4000" tIns="10800" rIns="54000" bIns="10800" anchor="ctr">
              <a:spAutoFit/>
            </a:bodyPr>
            <a:lstStyle/>
            <a:p>
              <a:pPr algn="ctr"/>
              <a:r>
                <a:rPr lang="ko-KR" altLang="en-US" sz="2000" dirty="0">
                  <a:solidFill>
                    <a:schemeClr val="bg1"/>
                  </a:solidFill>
                  <a:latin typeface="나눔바른고딕" pitchFamily="50" charset="-127"/>
                  <a:ea typeface="나눔바른고딕" pitchFamily="50" charset="-127"/>
                </a:rPr>
                <a:t>대한화장품협회</a:t>
              </a:r>
            </a:p>
          </p:txBody>
        </p:sp>
      </p:grpSp>
      <p:sp>
        <p:nvSpPr>
          <p:cNvPr id="86" name="Rectangle 69"/>
          <p:cNvSpPr>
            <a:spLocks noChangeArrowheads="1"/>
          </p:cNvSpPr>
          <p:nvPr/>
        </p:nvSpPr>
        <p:spPr bwMode="auto">
          <a:xfrm>
            <a:off x="3546222" y="3782481"/>
            <a:ext cx="2008653" cy="78483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ts val="2700"/>
              </a:lnSpc>
            </a:pPr>
            <a:r>
              <a:rPr lang="ko-KR" altLang="en-US" sz="2000" dirty="0">
                <a:latin typeface="나눔바른고딕" pitchFamily="50" charset="-127"/>
                <a:ea typeface="나눔바른고딕" pitchFamily="50" charset="-127"/>
              </a:rPr>
              <a:t>각 사 보고자료</a:t>
            </a:r>
            <a:r>
              <a:rPr lang="en-US" altLang="ko-KR" sz="2000" dirty="0">
                <a:latin typeface="나눔바른고딕" pitchFamily="50" charset="-127"/>
                <a:ea typeface="나눔바른고딕" pitchFamily="50" charset="-127"/>
              </a:rPr>
              <a:t/>
            </a:r>
            <a:br>
              <a:rPr lang="en-US" altLang="ko-KR" sz="2000" dirty="0">
                <a:latin typeface="나눔바른고딕" pitchFamily="50" charset="-127"/>
                <a:ea typeface="나눔바른고딕" pitchFamily="50" charset="-127"/>
              </a:rPr>
            </a:br>
            <a:r>
              <a:rPr lang="ko-KR" altLang="en-US" sz="2000" dirty="0">
                <a:latin typeface="나눔바른고딕" pitchFamily="50" charset="-127"/>
                <a:ea typeface="나눔바른고딕" pitchFamily="50" charset="-127"/>
              </a:rPr>
              <a:t>취합</a:t>
            </a:r>
          </a:p>
        </p:txBody>
      </p:sp>
      <p:grpSp>
        <p:nvGrpSpPr>
          <p:cNvPr id="87" name="그룹 288"/>
          <p:cNvGrpSpPr>
            <a:grpSpLocks/>
          </p:cNvGrpSpPr>
          <p:nvPr/>
        </p:nvGrpSpPr>
        <p:grpSpPr bwMode="auto">
          <a:xfrm>
            <a:off x="3634804" y="2623309"/>
            <a:ext cx="1882857" cy="1212175"/>
            <a:chOff x="206376" y="1428750"/>
            <a:chExt cx="736599" cy="714375"/>
          </a:xfrm>
        </p:grpSpPr>
        <p:grpSp>
          <p:nvGrpSpPr>
            <p:cNvPr id="88" name="Group 43"/>
            <p:cNvGrpSpPr>
              <a:grpSpLocks/>
            </p:cNvGrpSpPr>
            <p:nvPr/>
          </p:nvGrpSpPr>
          <p:grpSpPr bwMode="auto">
            <a:xfrm>
              <a:off x="206376" y="1428750"/>
              <a:ext cx="736599" cy="714375"/>
              <a:chOff x="-463" y="2930"/>
              <a:chExt cx="623" cy="604"/>
            </a:xfrm>
          </p:grpSpPr>
          <p:sp>
            <p:nvSpPr>
              <p:cNvPr id="90" name="Oval 44"/>
              <p:cNvSpPr>
                <a:spLocks noChangeArrowheads="1"/>
              </p:cNvSpPr>
              <p:nvPr/>
            </p:nvSpPr>
            <p:spPr bwMode="auto">
              <a:xfrm>
                <a:off x="-388" y="3392"/>
                <a:ext cx="464" cy="142"/>
              </a:xfrm>
              <a:prstGeom prst="ellipse">
                <a:avLst/>
              </a:prstGeom>
              <a:solidFill>
                <a:srgbClr val="99CCFF">
                  <a:alpha val="50195"/>
                </a:srgbClr>
              </a:solidFill>
              <a:ln w="28575">
                <a:noFill/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spcBef>
                    <a:spcPct val="10000"/>
                  </a:spcBef>
                </a:pPr>
                <a:endParaRPr lang="ko-KR" altLang="en-US" sz="1200">
                  <a:solidFill>
                    <a:srgbClr val="03060F"/>
                  </a:solidFill>
                  <a:latin typeface="나눔바른고딕" pitchFamily="50" charset="-127"/>
                  <a:ea typeface="나눔바른고딕" pitchFamily="50" charset="-127"/>
                </a:endParaRPr>
              </a:p>
            </p:txBody>
          </p:sp>
          <p:pic>
            <p:nvPicPr>
              <p:cNvPr id="91" name="Picture 45" descr="C:\Documents and Settings\bkhwang\바탕 화면\꾀꼬리\ball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18000"/>
                <a:grayscl/>
              </a:blip>
              <a:srcRect l="71227" t="15421" r="7193" b="64128"/>
              <a:stretch>
                <a:fillRect/>
              </a:stretch>
            </p:blipFill>
            <p:spPr bwMode="auto">
              <a:xfrm>
                <a:off x="-463" y="2930"/>
                <a:ext cx="623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" name="Picture 46" descr="건물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-364" y="3011"/>
                <a:ext cx="392" cy="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9" name="직사각형 554"/>
            <p:cNvSpPr>
              <a:spLocks noChangeArrowheads="1"/>
            </p:cNvSpPr>
            <p:nvPr/>
          </p:nvSpPr>
          <p:spPr bwMode="auto">
            <a:xfrm>
              <a:off x="342894" y="1914241"/>
              <a:ext cx="463564" cy="163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200" dirty="0">
                  <a:solidFill>
                    <a:srgbClr val="333399"/>
                  </a:solidFill>
                  <a:latin typeface="나눔바른고딕" pitchFamily="50" charset="-127"/>
                  <a:ea typeface="나눔바른고딕" pitchFamily="50" charset="-127"/>
                </a:rPr>
                <a:t>실적보고 시스템</a:t>
              </a:r>
              <a:endParaRPr lang="en-US" altLang="ko-KR" sz="1200" dirty="0">
                <a:solidFill>
                  <a:srgbClr val="333399"/>
                </a:solidFill>
                <a:latin typeface="나눔바른고딕" pitchFamily="50" charset="-127"/>
                <a:ea typeface="나눔바른고딕" pitchFamily="50" charset="-127"/>
              </a:endParaRPr>
            </a:p>
          </p:txBody>
        </p:sp>
      </p:grpSp>
      <p:sp>
        <p:nvSpPr>
          <p:cNvPr id="93" name="오른쪽 화살표 92"/>
          <p:cNvSpPr/>
          <p:nvPr/>
        </p:nvSpPr>
        <p:spPr bwMode="auto">
          <a:xfrm>
            <a:off x="5760640" y="3068960"/>
            <a:ext cx="920368" cy="57606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endParaRPr kumimoji="1" lang="ko-KR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584176" y="272169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solidFill>
                  <a:srgbClr val="FF6600"/>
                </a:solidFill>
                <a:latin typeface="나눔바른고딕" pitchFamily="50" charset="-127"/>
                <a:ea typeface="나눔바른고딕" pitchFamily="50" charset="-127"/>
              </a:rPr>
              <a:t>원료목록 보고</a:t>
            </a:r>
            <a:endParaRPr lang="en-US" altLang="ko-KR" sz="1400" dirty="0">
              <a:solidFill>
                <a:srgbClr val="FF66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FF6600"/>
                </a:solidFill>
                <a:latin typeface="나눔바른고딕" pitchFamily="50" charset="-127"/>
                <a:ea typeface="나눔바른고딕" pitchFamily="50" charset="-127"/>
              </a:rPr>
              <a:t>생산실적 보고</a:t>
            </a:r>
          </a:p>
        </p:txBody>
      </p:sp>
      <p:sp>
        <p:nvSpPr>
          <p:cNvPr id="95" name="직사각형 94"/>
          <p:cNvSpPr/>
          <p:nvPr/>
        </p:nvSpPr>
        <p:spPr>
          <a:xfrm>
            <a:off x="3152616" y="5087506"/>
            <a:ext cx="2896056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600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책임판매업자</a:t>
            </a:r>
            <a:endParaRPr lang="en-US" altLang="ko-KR" sz="1600" dirty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0" lvl="1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ko-KR" sz="1600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↓</a:t>
            </a:r>
            <a:endParaRPr lang="en-US" altLang="ko-KR" sz="1600" dirty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0" lvl="1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600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사</a:t>
            </a:r>
            <a:r>
              <a:rPr lang="en-US" altLang="ko-KR" sz="1600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  <a:r>
              <a:rPr lang="ko-KR" altLang="en-US" sz="1600" dirty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대한화장품협회에 보고</a:t>
            </a:r>
            <a:endParaRPr lang="en-US" altLang="ko-KR" sz="1600" dirty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96" name="Picture 2" descr="식품의약품안전처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96744" y="2852936"/>
            <a:ext cx="2232248" cy="779141"/>
          </a:xfrm>
          <a:prstGeom prst="rect">
            <a:avLst/>
          </a:prstGeom>
          <a:noFill/>
        </p:spPr>
      </p:pic>
      <p:sp>
        <p:nvSpPr>
          <p:cNvPr id="97" name="모서리가 둥근 직사각형 96"/>
          <p:cNvSpPr/>
          <p:nvPr/>
        </p:nvSpPr>
        <p:spPr bwMode="auto">
          <a:xfrm>
            <a:off x="6552728" y="3933056"/>
            <a:ext cx="2448272" cy="1080120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endParaRPr kumimoji="1" lang="ko-KR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6480720" y="4151015"/>
            <a:ext cx="2555776" cy="718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ctr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600" b="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사</a:t>
            </a:r>
            <a:r>
              <a:rPr lang="en-US" altLang="ko-KR" sz="1600" b="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  <a:r>
              <a:rPr lang="ko-KR" altLang="en-US" sz="1600" b="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대한화장품협회</a:t>
            </a:r>
            <a:endParaRPr lang="en-US" altLang="ko-KR" sz="1600" b="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0" lvl="1" algn="ctr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ko-KR" sz="1600" b="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↓</a:t>
            </a:r>
            <a:endParaRPr lang="en-US" altLang="ko-KR" sz="1600" b="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0" lvl="1" algn="ctr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600" b="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식품의약품안전처에 보고</a:t>
            </a:r>
            <a:endParaRPr lang="en-US" altLang="ko-KR" sz="1600" b="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99" name="오른쪽 화살표 98"/>
          <p:cNvSpPr/>
          <p:nvPr/>
        </p:nvSpPr>
        <p:spPr bwMode="auto">
          <a:xfrm>
            <a:off x="1872208" y="3111351"/>
            <a:ext cx="1512168" cy="576064"/>
          </a:xfrm>
          <a:prstGeom prst="rightArrow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endParaRPr kumimoji="1" lang="ko-KR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00" name="모서리가 둥근 직사각형 99"/>
          <p:cNvSpPr/>
          <p:nvPr/>
        </p:nvSpPr>
        <p:spPr bwMode="auto">
          <a:xfrm>
            <a:off x="288032" y="4538737"/>
            <a:ext cx="2736304" cy="1554559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endParaRPr kumimoji="1" lang="ko-KR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288032" y="4581129"/>
            <a:ext cx="2411760" cy="348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▪  책임판매업자가 보고</a:t>
            </a:r>
            <a:endParaRPr lang="en-US" altLang="ko-KR" sz="1400" dirty="0">
              <a:solidFill>
                <a:srgbClr val="0070C0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360040" y="4869161"/>
            <a:ext cx="2592288" cy="605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ko-KR" altLang="en-US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 직접 제조한 화장품을 유통∙</a:t>
            </a:r>
            <a:endParaRPr lang="en-US" altLang="ko-KR" sz="1400" dirty="0">
              <a:solidFill>
                <a:srgbClr val="0070C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0" lvl="1" algn="just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  </a:t>
            </a:r>
            <a:r>
              <a:rPr lang="ko-KR" altLang="en-US" sz="1400" dirty="0" smtClean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  판매하려는 </a:t>
            </a:r>
            <a:r>
              <a:rPr lang="ko-KR" altLang="en-US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자</a:t>
            </a:r>
            <a:endParaRPr lang="en-US" altLang="ko-KR" sz="1400" dirty="0">
              <a:solidFill>
                <a:srgbClr val="0070C0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360040" y="5415995"/>
            <a:ext cx="2592288" cy="605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altLang="ko-KR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위탁하여 제조한 화장품을</a:t>
            </a:r>
            <a:endParaRPr lang="en-US" altLang="ko-KR" sz="1400" dirty="0">
              <a:solidFill>
                <a:srgbClr val="0070C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0" lvl="1" algn="just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  </a:t>
            </a:r>
            <a:r>
              <a:rPr lang="ko-KR" altLang="en-US" sz="1400" dirty="0" smtClean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  유통</a:t>
            </a:r>
            <a:r>
              <a:rPr lang="ko-KR" altLang="en-US" sz="1400" dirty="0">
                <a:solidFill>
                  <a:srgbClr val="0070C0"/>
                </a:solidFill>
                <a:latin typeface="나눔바른고딕" pitchFamily="50" charset="-127"/>
                <a:ea typeface="나눔바른고딕" pitchFamily="50" charset="-127"/>
              </a:rPr>
              <a:t>∙판매하려는 자</a:t>
            </a:r>
            <a:endParaRPr lang="en-US" altLang="ko-KR" sz="1400" dirty="0">
              <a:solidFill>
                <a:srgbClr val="0070C0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40349" y="366336"/>
            <a:ext cx="393088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개요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원료목록보고란</a:t>
            </a:r>
            <a:r>
              <a:rPr lang="en-US" altLang="ko-KR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DFDAE6F6-B75F-42CC-B553-02047D85B56C}"/>
              </a:ext>
            </a:extLst>
          </p:cNvPr>
          <p:cNvSpPr txBox="1"/>
          <p:nvPr/>
        </p:nvSpPr>
        <p:spPr>
          <a:xfrm>
            <a:off x="4877859" y="1331476"/>
            <a:ext cx="412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(‘18.3.13 </a:t>
            </a:r>
            <a:r>
              <a:rPr lang="ko-KR" altLang="en-US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화장품법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개정 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공포 </a:t>
            </a:r>
            <a:r>
              <a:rPr lang="en-US" altLang="ko-KR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</a:t>
            </a:r>
            <a:r>
              <a:rPr lang="ko-KR" altLang="en-US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19.3.14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시행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57761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3">
            <a:extLst>
              <a:ext uri="{FF2B5EF4-FFF2-40B4-BE49-F238E27FC236}">
                <a16:creationId xmlns:a16="http://schemas.microsoft.com/office/drawing/2014/main" xmlns="" id="{80ACEB72-E7B6-4EFF-999F-0E9C33F4FB3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412776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[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]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유형별 분류에 </a:t>
            </a:r>
            <a:r>
              <a:rPr lang="ko-KR" altLang="en-US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따른 유형표시 및 상품명 예시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236970"/>
              </p:ext>
            </p:extLst>
          </p:nvPr>
        </p:nvGraphicFramePr>
        <p:xfrm>
          <a:off x="228244" y="1890385"/>
          <a:ext cx="8812088" cy="4769929"/>
        </p:xfrm>
        <a:graphic>
          <a:graphicData uri="http://schemas.openxmlformats.org/drawingml/2006/table">
            <a:tbl>
              <a:tblPr/>
              <a:tblGrid>
                <a:gridCol w="973455"/>
                <a:gridCol w="2404695"/>
                <a:gridCol w="843101"/>
                <a:gridCol w="4590837"/>
              </a:tblGrid>
              <a:tr h="288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세부유형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유형 표시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상품명 ‘예’</a:t>
                      </a:r>
                    </a:p>
                  </a:txBody>
                  <a:tcPr marL="62644" marR="62644" marT="31322" marB="31322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79784">
                <a:tc rowSpan="11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기초화장용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수렴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영양화장수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스킨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스킨토너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유연수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스킨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아스트린젠트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에몰리엔트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마사지 크림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마사지크림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마사지젤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1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에센스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오일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마사지오일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에센스오일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스킨오일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나이트캡슐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바디오일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4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파우더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파우더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 제품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바디에센스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팩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마스크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팩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마스크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눈 주위 제품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아이에센스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아이세럼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로션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크림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에멀젼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로션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발의 피부연화 제품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풋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크림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풋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스크럽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풋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미스트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핸드크림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클렌징워터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클렌징오일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클렌징로션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클렌징크림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등 메이크업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리무버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클렌징워터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클렌징오일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클렌징로션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클렌징크림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메이크업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리무버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기초화장용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카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체취방지용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데오도런트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타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데오도런트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밖의 체취 방지용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타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체모 제거용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제모제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파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제모제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88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dirty="0">
                        <a:solidFill>
                          <a:srgbClr val="000000"/>
                        </a:solidFill>
                        <a:latin typeface="HY중고딕" pitchFamily="18" charset="-127"/>
                        <a:ea typeface="HY중고딕" pitchFamily="18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그 밖의 체모 제거용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파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CE1CBDE-FC30-48F6-ADCC-C930279BB8A0}" type="slidenum">
              <a:rPr lang="ko-KR" altLang="en-US" smtClean="0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3207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58651" y="2481692"/>
            <a:ext cx="8029773" cy="71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Clr>
                <a:srgbClr val="FF6600"/>
              </a:buClr>
            </a:pP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■ 기능성화장품의 종류 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기능성화장품만 해당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)</a:t>
            </a:r>
            <a:endParaRPr lang="ko-KR" altLang="en-US" b="1" dirty="0">
              <a:latin typeface="나눔바른고딕" pitchFamily="50" charset="-127"/>
              <a:ea typeface="나눔바른고딕" pitchFamily="50" charset="-127"/>
            </a:endParaRPr>
          </a:p>
          <a:p>
            <a:pPr marL="342900" indent="-342900">
              <a:spcAft>
                <a:spcPts val="0"/>
              </a:spcAft>
              <a:buClr>
                <a:srgbClr val="FF6600"/>
              </a:buClr>
            </a:pP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   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-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 미백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주름개선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자외선차단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복합유형을 구분 기재 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복합유형의 경우 모두 기재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539552" y="3234462"/>
            <a:ext cx="7212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 ※ </a:t>
            </a:r>
            <a:r>
              <a:rPr lang="ko-KR" altLang="en-US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기능성화장품의 경우 </a:t>
            </a:r>
            <a:r>
              <a:rPr lang="en-US" altLang="ko-KR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“</a:t>
            </a:r>
            <a:r>
              <a:rPr lang="ko-KR" altLang="en-US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기능성화장품의 종류</a:t>
            </a:r>
            <a:r>
              <a:rPr lang="en-US" altLang="ko-KR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”</a:t>
            </a:r>
            <a:r>
              <a:rPr lang="ko-KR" altLang="en-US" b="1" dirty="0" err="1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란에</a:t>
            </a:r>
            <a:r>
              <a:rPr lang="ko-KR" altLang="en-US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 각 해당 표시기호를 기재</a:t>
            </a: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/>
          </p:nvPr>
        </p:nvGraphicFramePr>
        <p:xfrm>
          <a:off x="683568" y="3646391"/>
          <a:ext cx="7344816" cy="2962785"/>
        </p:xfrm>
        <a:graphic>
          <a:graphicData uri="http://schemas.openxmlformats.org/drawingml/2006/table">
            <a:tbl>
              <a:tblPr/>
              <a:tblGrid>
                <a:gridCol w="13410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52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013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구분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표시기호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약칭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3729">
                <a:tc rowSpan="7"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</a:t>
                      </a:r>
                      <a:endParaRPr lang="en-US" altLang="ko-KR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F1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미백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3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F2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주름개선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3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F3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자외선차단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F4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미백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+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주름개선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F5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미백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+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자외선차단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F6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주름개선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+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자외선차단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F7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미백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+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주름개선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+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자외선차단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51</a:t>
            </a:fld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23528" y="1772816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sp>
        <p:nvSpPr>
          <p:cNvPr id="14" name="모서리가 둥근 직사각형 3">
            <a:extLst>
              <a:ext uri="{FF2B5EF4-FFF2-40B4-BE49-F238E27FC236}">
                <a16:creationId xmlns:a16="http://schemas.microsoft.com/office/drawing/2014/main" xmlns="" id="{E710AF0C-1F71-4D8A-AA69-053BE477D162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30498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58651" y="2481692"/>
            <a:ext cx="8029773" cy="71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Clr>
                <a:srgbClr val="FF6600"/>
              </a:buClr>
            </a:pP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■ 기능성화장품의 종류 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기능성화장품만 해당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)</a:t>
            </a:r>
            <a:endParaRPr lang="ko-KR" altLang="en-US" b="1" dirty="0">
              <a:latin typeface="나눔바른고딕" pitchFamily="50" charset="-127"/>
              <a:ea typeface="나눔바른고딕" pitchFamily="50" charset="-127"/>
            </a:endParaRPr>
          </a:p>
          <a:p>
            <a:pPr marL="342900" indent="-342900">
              <a:spcAft>
                <a:spcPts val="0"/>
              </a:spcAft>
              <a:buClr>
                <a:srgbClr val="FF6600"/>
              </a:buClr>
            </a:pP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   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-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 미백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주름개선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자외선차단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복합유형을 구분 기재 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복합유형의 경우 모두 기재</a:t>
            </a:r>
            <a:r>
              <a:rPr lang="en-US" altLang="ko-KR" b="1" dirty="0">
                <a:latin typeface="나눔바른고딕" pitchFamily="50" charset="-127"/>
                <a:ea typeface="나눔바른고딕" pitchFamily="50" charset="-127"/>
              </a:rPr>
              <a:t>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539552" y="3234462"/>
            <a:ext cx="7212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 ※ </a:t>
            </a:r>
            <a:r>
              <a:rPr lang="ko-KR" altLang="en-US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기능성화장품의 경우 </a:t>
            </a:r>
            <a:r>
              <a:rPr lang="en-US" altLang="ko-KR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“</a:t>
            </a:r>
            <a:r>
              <a:rPr lang="ko-KR" altLang="en-US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기능성화장품의 종류</a:t>
            </a:r>
            <a:r>
              <a:rPr lang="en-US" altLang="ko-KR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”</a:t>
            </a:r>
            <a:r>
              <a:rPr lang="ko-KR" altLang="en-US" b="1" dirty="0" err="1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란에</a:t>
            </a:r>
            <a:r>
              <a:rPr lang="ko-KR" altLang="en-US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 각 해당 표시기호를 기재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/>
          </p:nvPr>
        </p:nvGraphicFramePr>
        <p:xfrm>
          <a:off x="683568" y="3706575"/>
          <a:ext cx="7560839" cy="2962785"/>
        </p:xfrm>
        <a:graphic>
          <a:graphicData uri="http://schemas.openxmlformats.org/drawingml/2006/table">
            <a:tbl>
              <a:tblPr/>
              <a:tblGrid>
                <a:gridCol w="11100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22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285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013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구분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표시기호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약칭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3729">
                <a:tc rowSpan="7"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</a:t>
                      </a:r>
                      <a:endParaRPr lang="en-US" altLang="ko-KR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F8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염모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탈염탈색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3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F9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3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F10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탈모 완화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F11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여드름성</a:t>
                      </a:r>
                      <a:r>
                        <a:rPr lang="ko-KR" altLang="en-US" sz="1200" b="1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피부 완화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F12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아토피성 피부 보습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F13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튼살로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인한 붉은 선 완화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35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F14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954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기능성 화장품으로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심사받은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제품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새로운 추가된 기능성 기타 복합유형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52</a:t>
            </a:fld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323528" y="1772816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sp>
        <p:nvSpPr>
          <p:cNvPr id="13" name="모서리가 둥근 직사각형 3">
            <a:extLst>
              <a:ext uri="{FF2B5EF4-FFF2-40B4-BE49-F238E27FC236}">
                <a16:creationId xmlns:a16="http://schemas.microsoft.com/office/drawing/2014/main" xmlns="" id="{2063D70B-748A-4765-BE65-445C03A1F63B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60734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58651" y="2481692"/>
            <a:ext cx="8029773" cy="149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500"/>
              </a:spcAft>
              <a:buClr>
                <a:srgbClr val="FF6600"/>
              </a:buClr>
            </a:pPr>
            <a:r>
              <a:rPr lang="ko-KR" altLang="en-US" b="1" dirty="0">
                <a:latin typeface="나눔스퀘어라운드 ExtraBold" pitchFamily="50" charset="-127"/>
                <a:ea typeface="나눔스퀘어라운드 ExtraBold" pitchFamily="50" charset="-127"/>
              </a:rPr>
              <a:t>■ 기능성화장품 품목기준코드 </a:t>
            </a:r>
            <a:r>
              <a:rPr lang="en-US" altLang="ko-KR" b="1" dirty="0">
                <a:latin typeface="나눔스퀘어라운드 ExtraBold" pitchFamily="50" charset="-127"/>
                <a:ea typeface="나눔스퀘어라운드 ExtraBold" pitchFamily="50" charset="-127"/>
              </a:rPr>
              <a:t>(</a:t>
            </a:r>
            <a:r>
              <a:rPr lang="ko-KR" altLang="en-US" b="1" dirty="0">
                <a:latin typeface="나눔스퀘어라운드 ExtraBold" pitchFamily="50" charset="-127"/>
                <a:ea typeface="나눔스퀘어라운드 ExtraBold" pitchFamily="50" charset="-127"/>
              </a:rPr>
              <a:t>기능성화장품만 해당</a:t>
            </a:r>
            <a:r>
              <a:rPr lang="en-US" altLang="ko-KR" b="1" dirty="0">
                <a:latin typeface="나눔스퀘어라운드 ExtraBold" pitchFamily="50" charset="-127"/>
                <a:ea typeface="나눔스퀘어라운드 ExtraBold" pitchFamily="50" charset="-127"/>
              </a:rPr>
              <a:t>)</a:t>
            </a:r>
            <a:endParaRPr lang="ko-KR" altLang="en-US" b="1" dirty="0">
              <a:latin typeface="나눔스퀘어라운드 ExtraBold" pitchFamily="50" charset="-127"/>
              <a:ea typeface="나눔스퀘어라운드 ExtraBold" pitchFamily="50" charset="-127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Clr>
                <a:srgbClr val="FF6600"/>
              </a:buClr>
            </a:pPr>
            <a:r>
              <a:rPr lang="ko-KR" altLang="en-US" sz="2000" b="1" dirty="0">
                <a:latin typeface="나눔바른고딕" pitchFamily="50" charset="-127"/>
                <a:ea typeface="나눔바른고딕" pitchFamily="50" charset="-127"/>
              </a:rPr>
              <a:t>   </a:t>
            </a:r>
            <a:r>
              <a:rPr lang="en-US" altLang="ko-KR" sz="2000" b="1" dirty="0">
                <a:latin typeface="나눔바른고딕" pitchFamily="50" charset="-127"/>
                <a:ea typeface="나눔바른고딕" pitchFamily="50" charset="-127"/>
              </a:rPr>
              <a:t>- </a:t>
            </a:r>
            <a:r>
              <a:rPr lang="ko-KR" altLang="en-US" sz="2000" b="1" dirty="0">
                <a:latin typeface="나눔바른고딕" pitchFamily="50" charset="-127"/>
                <a:ea typeface="나눔바른고딕" pitchFamily="50" charset="-127"/>
              </a:rPr>
              <a:t>기능성화장품 심사 품목은</a:t>
            </a:r>
            <a:r>
              <a:rPr lang="en-US" altLang="ko-KR" sz="2000" b="1" dirty="0">
                <a:latin typeface="나눔바른고딕" pitchFamily="50" charset="-127"/>
                <a:ea typeface="나눔바른고딕" pitchFamily="50" charset="-127"/>
              </a:rPr>
              <a:t> “</a:t>
            </a:r>
            <a:r>
              <a:rPr lang="ko-KR" altLang="en-US" sz="2000" b="1" dirty="0">
                <a:latin typeface="나눔바른고딕" pitchFamily="50" charset="-127"/>
                <a:ea typeface="나눔바른고딕" pitchFamily="50" charset="-127"/>
              </a:rPr>
              <a:t>품목기준코드</a:t>
            </a:r>
            <a:r>
              <a:rPr lang="en-US" altLang="ko-KR" sz="2000" b="1" dirty="0">
                <a:latin typeface="나눔바른고딕" pitchFamily="50" charset="-127"/>
                <a:ea typeface="나눔바른고딕" pitchFamily="50" charset="-127"/>
              </a:rPr>
              <a:t>”</a:t>
            </a:r>
            <a:r>
              <a:rPr lang="ko-KR" altLang="en-US" sz="2000" b="1" dirty="0">
                <a:latin typeface="나눔바른고딕" pitchFamily="50" charset="-127"/>
                <a:ea typeface="나눔바른고딕" pitchFamily="50" charset="-127"/>
              </a:rPr>
              <a:t>를 입력하고</a:t>
            </a:r>
            <a:r>
              <a:rPr lang="en-US" altLang="ko-KR" sz="2000" b="1" dirty="0">
                <a:latin typeface="나눔바른고딕" pitchFamily="50" charset="-127"/>
                <a:ea typeface="나눔바른고딕" pitchFamily="50" charset="-127"/>
              </a:rPr>
              <a:t>,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Clr>
                <a:srgbClr val="FF6600"/>
              </a:buClr>
            </a:pPr>
            <a:r>
              <a:rPr lang="en-US" altLang="ko-KR" sz="2000" b="1" dirty="0">
                <a:latin typeface="나눔바른고딕" pitchFamily="50" charset="-127"/>
                <a:ea typeface="나눔바른고딕" pitchFamily="50" charset="-127"/>
              </a:rPr>
              <a:t>   - </a:t>
            </a:r>
            <a:r>
              <a:rPr lang="ko-KR" altLang="en-US" sz="2000" b="1" dirty="0">
                <a:latin typeface="나눔바른고딕" pitchFamily="50" charset="-127"/>
                <a:ea typeface="나눔바른고딕" pitchFamily="50" charset="-127"/>
              </a:rPr>
              <a:t>기능성화장품 심사제외 품목은</a:t>
            </a:r>
            <a:r>
              <a:rPr lang="en-US" altLang="ko-KR" sz="2000" b="1" dirty="0">
                <a:latin typeface="나눔바른고딕" pitchFamily="50" charset="-127"/>
                <a:ea typeface="나눔바른고딕" pitchFamily="50" charset="-127"/>
              </a:rPr>
              <a:t> “</a:t>
            </a:r>
            <a:r>
              <a:rPr lang="ko-KR" altLang="en-US" sz="2000" b="1" dirty="0">
                <a:latin typeface="나눔바른고딕" pitchFamily="50" charset="-127"/>
                <a:ea typeface="나눔바른고딕" pitchFamily="50" charset="-127"/>
              </a:rPr>
              <a:t>보고일련번호</a:t>
            </a:r>
            <a:r>
              <a:rPr lang="en-US" altLang="ko-KR" sz="2000" b="1" dirty="0">
                <a:latin typeface="나눔바른고딕" pitchFamily="50" charset="-127"/>
                <a:ea typeface="나눔바른고딕" pitchFamily="50" charset="-127"/>
              </a:rPr>
              <a:t>”</a:t>
            </a:r>
            <a:r>
              <a:rPr lang="ko-KR" altLang="en-US" sz="2000" b="1" dirty="0">
                <a:latin typeface="나눔바른고딕" pitchFamily="50" charset="-127"/>
                <a:ea typeface="나눔바른고딕" pitchFamily="50" charset="-127"/>
              </a:rPr>
              <a:t>를 입력함</a:t>
            </a:r>
            <a:endParaRPr lang="en-US" altLang="ko-KR" sz="2000" b="1" dirty="0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53</a:t>
            </a:fld>
            <a:endParaRPr lang="ko-KR" altLang="en-US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323528" y="1772816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sp>
        <p:nvSpPr>
          <p:cNvPr id="12" name="모서리가 둥근 직사각형 3">
            <a:extLst>
              <a:ext uri="{FF2B5EF4-FFF2-40B4-BE49-F238E27FC236}">
                <a16:creationId xmlns:a16="http://schemas.microsoft.com/office/drawing/2014/main" xmlns="" id="{90E0A844-F145-4FD1-8D82-EB900E29B515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34121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58651" y="2481692"/>
            <a:ext cx="8029773" cy="46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500"/>
              </a:spcAft>
              <a:buClr>
                <a:srgbClr val="FF6600"/>
              </a:buClr>
            </a:pPr>
            <a:r>
              <a:rPr lang="ko-KR" altLang="en-US" b="1" dirty="0">
                <a:latin typeface="나눔스퀘어라운드 ExtraBold" pitchFamily="50" charset="-127"/>
                <a:ea typeface="나눔스퀘어라운드 ExtraBold" pitchFamily="50" charset="-127"/>
              </a:rPr>
              <a:t>■ 기능성화장품 품목기준코드 </a:t>
            </a:r>
            <a:r>
              <a:rPr lang="en-US" altLang="ko-KR" b="1" dirty="0">
                <a:latin typeface="나눔스퀘어라운드 ExtraBold" pitchFamily="50" charset="-127"/>
                <a:ea typeface="나눔스퀘어라운드 ExtraBold" pitchFamily="50" charset="-127"/>
              </a:rPr>
              <a:t>(</a:t>
            </a:r>
            <a:r>
              <a:rPr lang="ko-KR" altLang="en-US" b="1" dirty="0">
                <a:latin typeface="나눔스퀘어라운드 ExtraBold" pitchFamily="50" charset="-127"/>
                <a:ea typeface="나눔스퀘어라운드 ExtraBold" pitchFamily="50" charset="-127"/>
              </a:rPr>
              <a:t>기능성화장품만 해당</a:t>
            </a:r>
            <a:r>
              <a:rPr lang="en-US" altLang="ko-KR" b="1" dirty="0">
                <a:latin typeface="나눔스퀘어라운드 ExtraBold" pitchFamily="50" charset="-127"/>
                <a:ea typeface="나눔스퀘어라운드 ExtraBold" pitchFamily="50" charset="-127"/>
              </a:rPr>
              <a:t>)</a:t>
            </a:r>
            <a:endParaRPr lang="ko-KR" altLang="en-US" b="1" dirty="0">
              <a:latin typeface="나눔스퀘어라운드 ExtraBold" pitchFamily="50" charset="-127"/>
              <a:ea typeface="나눔스퀘어라운드 ExtraBold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3596823"/>
            <a:ext cx="62231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기능성화장품 심사결과통지서 하단의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품목기준코드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입력</a:t>
            </a:r>
            <a:endParaRPr lang="en-US" altLang="ko-KR" sz="2000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0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식품의약품안전처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전자민원창구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ko-KR" altLang="en-US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의약품 및 화장품 허가정보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en-US" altLang="ko-KR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제품정보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ko-KR" altLang="en-US" sz="20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업체명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검색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en-US" altLang="ko-KR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품목일련번호</a:t>
            </a:r>
            <a:r>
              <a:rPr lang="en-US" altLang="ko-KR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입력</a:t>
            </a:r>
          </a:p>
        </p:txBody>
      </p:sp>
      <p:sp>
        <p:nvSpPr>
          <p:cNvPr id="14" name="자유형 13"/>
          <p:cNvSpPr/>
          <p:nvPr/>
        </p:nvSpPr>
        <p:spPr>
          <a:xfrm>
            <a:off x="366459" y="2996952"/>
            <a:ext cx="4637589" cy="556104"/>
          </a:xfrm>
          <a:custGeom>
            <a:avLst/>
            <a:gdLst>
              <a:gd name="connsiteX0" fmla="*/ 0 w 1827208"/>
              <a:gd name="connsiteY0" fmla="*/ 0 h 975669"/>
              <a:gd name="connsiteX1" fmla="*/ 1827208 w 1827208"/>
              <a:gd name="connsiteY1" fmla="*/ 0 h 975669"/>
              <a:gd name="connsiteX2" fmla="*/ 1827208 w 1827208"/>
              <a:gd name="connsiteY2" fmla="*/ 819406 h 975669"/>
              <a:gd name="connsiteX3" fmla="*/ 1670945 w 1827208"/>
              <a:gd name="connsiteY3" fmla="*/ 975669 h 975669"/>
              <a:gd name="connsiteX4" fmla="*/ 156263 w 1827208"/>
              <a:gd name="connsiteY4" fmla="*/ 975669 h 975669"/>
              <a:gd name="connsiteX5" fmla="*/ 0 w 1827208"/>
              <a:gd name="connsiteY5" fmla="*/ 819406 h 975669"/>
              <a:gd name="connsiteX6" fmla="*/ 0 w 1827208"/>
              <a:gd name="connsiteY6" fmla="*/ 0 h 9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7208" h="975669">
                <a:moveTo>
                  <a:pt x="0" y="0"/>
                </a:moveTo>
                <a:lnTo>
                  <a:pt x="1827208" y="0"/>
                </a:lnTo>
                <a:lnTo>
                  <a:pt x="1827208" y="819406"/>
                </a:lnTo>
                <a:cubicBezTo>
                  <a:pt x="1827208" y="905708"/>
                  <a:pt x="1757247" y="975669"/>
                  <a:pt x="1670945" y="975669"/>
                </a:cubicBezTo>
                <a:lnTo>
                  <a:pt x="156263" y="975669"/>
                </a:lnTo>
                <a:cubicBezTo>
                  <a:pt x="69961" y="975669"/>
                  <a:pt x="0" y="905708"/>
                  <a:pt x="0" y="8194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5" name="TextBox 14"/>
          <p:cNvSpPr txBox="1"/>
          <p:nvPr/>
        </p:nvSpPr>
        <p:spPr>
          <a:xfrm>
            <a:off x="470340" y="3074203"/>
            <a:ext cx="43176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기능성화장품 심사 품목 확인 방법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8100392" y="5241221"/>
            <a:ext cx="792088" cy="1199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54</a:t>
            </a:fld>
            <a:endParaRPr lang="ko-KR" altLang="en-US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323528" y="1772816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pic>
        <p:nvPicPr>
          <p:cNvPr id="2050" name="Picture 2" descr="C:\Users\u001\Desktop\사업계획 및 사업실적\원료목록보고\원료목록보고 메뉴얼\기능성화장품 심사결과통지서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652" y="1722706"/>
            <a:ext cx="2684052" cy="365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모서리가 둥근 직사각형 3">
            <a:extLst>
              <a:ext uri="{FF2B5EF4-FFF2-40B4-BE49-F238E27FC236}">
                <a16:creationId xmlns:a16="http://schemas.microsoft.com/office/drawing/2014/main" xmlns="" id="{49B08F33-4399-45F5-8FC4-0F30F8A7BB92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4" name="직선 화살표 연결선 3"/>
          <p:cNvCxnSpPr/>
          <p:nvPr/>
        </p:nvCxnSpPr>
        <p:spPr>
          <a:xfrm>
            <a:off x="6336196" y="4005064"/>
            <a:ext cx="1692188" cy="12961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" y="5074150"/>
            <a:ext cx="5956970" cy="16785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직사각형 16"/>
          <p:cNvSpPr/>
          <p:nvPr/>
        </p:nvSpPr>
        <p:spPr>
          <a:xfrm>
            <a:off x="899592" y="6503725"/>
            <a:ext cx="792088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30410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58651" y="2481692"/>
            <a:ext cx="8029773" cy="46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500"/>
              </a:spcAft>
              <a:buClr>
                <a:srgbClr val="FF6600"/>
              </a:buClr>
            </a:pPr>
            <a:r>
              <a:rPr lang="ko-KR" altLang="en-US" b="1" dirty="0">
                <a:latin typeface="나눔스퀘어라운드 ExtraBold" pitchFamily="50" charset="-127"/>
                <a:ea typeface="나눔스퀘어라운드 ExtraBold" pitchFamily="50" charset="-127"/>
              </a:rPr>
              <a:t>■ 기능성화장품 품목기준코드 </a:t>
            </a:r>
            <a:r>
              <a:rPr lang="en-US" altLang="ko-KR" b="1" dirty="0">
                <a:latin typeface="나눔스퀘어라운드 ExtraBold" pitchFamily="50" charset="-127"/>
                <a:ea typeface="나눔스퀘어라운드 ExtraBold" pitchFamily="50" charset="-127"/>
              </a:rPr>
              <a:t>(</a:t>
            </a:r>
            <a:r>
              <a:rPr lang="ko-KR" altLang="en-US" b="1" dirty="0">
                <a:latin typeface="나눔스퀘어라운드 ExtraBold" pitchFamily="50" charset="-127"/>
                <a:ea typeface="나눔스퀘어라운드 ExtraBold" pitchFamily="50" charset="-127"/>
              </a:rPr>
              <a:t>기능성화장품만 해당</a:t>
            </a:r>
            <a:r>
              <a:rPr lang="en-US" altLang="ko-KR" b="1" dirty="0">
                <a:latin typeface="나눔스퀘어라운드 ExtraBold" pitchFamily="50" charset="-127"/>
                <a:ea typeface="나눔스퀘어라운드 ExtraBold" pitchFamily="50" charset="-127"/>
              </a:rPr>
              <a:t>)</a:t>
            </a:r>
            <a:endParaRPr lang="ko-KR" altLang="en-US" b="1" dirty="0">
              <a:latin typeface="나눔스퀘어라운드 ExtraBold" pitchFamily="50" charset="-127"/>
              <a:ea typeface="나눔스퀘어라운드 ExtraBold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3596823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20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식품의약품안전처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전자민원창구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en-US" altLang="ko-KR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의약품 및 화장품 허가정보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ko-KR" altLang="en-US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보고제품정보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ko-KR" altLang="en-US" sz="20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업체명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검색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&gt; </a:t>
            </a:r>
            <a:r>
              <a:rPr lang="en-US" altLang="ko-KR" sz="2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보고일련번호</a:t>
            </a:r>
            <a:r>
              <a:rPr lang="en-US" altLang="ko-KR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2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입력</a:t>
            </a:r>
          </a:p>
        </p:txBody>
      </p:sp>
      <p:sp>
        <p:nvSpPr>
          <p:cNvPr id="14" name="자유형 13"/>
          <p:cNvSpPr/>
          <p:nvPr/>
        </p:nvSpPr>
        <p:spPr>
          <a:xfrm>
            <a:off x="366459" y="2996952"/>
            <a:ext cx="4637589" cy="556104"/>
          </a:xfrm>
          <a:custGeom>
            <a:avLst/>
            <a:gdLst>
              <a:gd name="connsiteX0" fmla="*/ 0 w 1827208"/>
              <a:gd name="connsiteY0" fmla="*/ 0 h 975669"/>
              <a:gd name="connsiteX1" fmla="*/ 1827208 w 1827208"/>
              <a:gd name="connsiteY1" fmla="*/ 0 h 975669"/>
              <a:gd name="connsiteX2" fmla="*/ 1827208 w 1827208"/>
              <a:gd name="connsiteY2" fmla="*/ 819406 h 975669"/>
              <a:gd name="connsiteX3" fmla="*/ 1670945 w 1827208"/>
              <a:gd name="connsiteY3" fmla="*/ 975669 h 975669"/>
              <a:gd name="connsiteX4" fmla="*/ 156263 w 1827208"/>
              <a:gd name="connsiteY4" fmla="*/ 975669 h 975669"/>
              <a:gd name="connsiteX5" fmla="*/ 0 w 1827208"/>
              <a:gd name="connsiteY5" fmla="*/ 819406 h 975669"/>
              <a:gd name="connsiteX6" fmla="*/ 0 w 1827208"/>
              <a:gd name="connsiteY6" fmla="*/ 0 h 9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7208" h="975669">
                <a:moveTo>
                  <a:pt x="0" y="0"/>
                </a:moveTo>
                <a:lnTo>
                  <a:pt x="1827208" y="0"/>
                </a:lnTo>
                <a:lnTo>
                  <a:pt x="1827208" y="819406"/>
                </a:lnTo>
                <a:cubicBezTo>
                  <a:pt x="1827208" y="905708"/>
                  <a:pt x="1757247" y="975669"/>
                  <a:pt x="1670945" y="975669"/>
                </a:cubicBezTo>
                <a:lnTo>
                  <a:pt x="156263" y="975669"/>
                </a:lnTo>
                <a:cubicBezTo>
                  <a:pt x="69961" y="975669"/>
                  <a:pt x="0" y="905708"/>
                  <a:pt x="0" y="8194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5" name="TextBox 14"/>
          <p:cNvSpPr txBox="1"/>
          <p:nvPr/>
        </p:nvSpPr>
        <p:spPr>
          <a:xfrm>
            <a:off x="470340" y="3074203"/>
            <a:ext cx="43176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기능성화장품 심사제외 품목 확인 방법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55</a:t>
            </a:fld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23528" y="1772816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sp>
        <p:nvSpPr>
          <p:cNvPr id="18" name="모서리가 둥근 직사각형 3">
            <a:extLst>
              <a:ext uri="{FF2B5EF4-FFF2-40B4-BE49-F238E27FC236}">
                <a16:creationId xmlns:a16="http://schemas.microsoft.com/office/drawing/2014/main" xmlns="" id="{D1FB348C-D69D-402C-9A03-1345DE9DCDCF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61" y="4612874"/>
            <a:ext cx="8313335" cy="21284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1366603" y="6237312"/>
            <a:ext cx="1262579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9985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51521" y="2481692"/>
            <a:ext cx="8892480" cy="21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■ 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제조업자 상호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-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보고하는 제품을 제조한 제조업자 상호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※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정확한 상호를 기입해야 함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※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제품명이 동일한 제품을 여러 제조업자에게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위탁제조한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경우 제조업자 별로 각각 입력하여 보고하여야 함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※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포장 또는 표시만의 공정을 한 제조업자의 생산실적 및 원료목록은 보고 대상이 아님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56</a:t>
            </a:fld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23528" y="1772816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sp>
        <p:nvSpPr>
          <p:cNvPr id="13" name="모서리가 둥근 직사각형 3">
            <a:extLst>
              <a:ext uri="{FF2B5EF4-FFF2-40B4-BE49-F238E27FC236}">
                <a16:creationId xmlns:a16="http://schemas.microsoft.com/office/drawing/2014/main" xmlns="" id="{370AA86A-5D50-4B54-8972-6B6FCF21951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36064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6024" y="2420888"/>
            <a:ext cx="88924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■ 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성분명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-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성분명은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표준화된 명칭으로 기재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-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혼합원료는  혼합된 개별 성분의 명칭으로 각각 기재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※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수출용 제품인 경우에도 원료 </a:t>
            </a:r>
            <a:r>
              <a:rPr lang="ko-KR" altLang="en-US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성분명은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국문으로 기재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0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■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용도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-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수출전용 인  경우에만 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“E”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로 기재 </a:t>
            </a:r>
            <a:endParaRPr lang="en-US" altLang="ko-KR" b="1" spc="-150" dirty="0">
              <a:ln>
                <a:solidFill>
                  <a:srgbClr val="1B1819">
                    <a:alpha val="0"/>
                  </a:srgb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※ </a:t>
            </a:r>
            <a:r>
              <a:rPr lang="ko-KR" altLang="en-US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생산실적에 보고하는 용도와 동일하게  기재하여야 함</a:t>
            </a:r>
            <a:r>
              <a:rPr lang="en-US" altLang="ko-KR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/>
          </p:nvPr>
        </p:nvGraphicFramePr>
        <p:xfrm>
          <a:off x="467544" y="5661248"/>
          <a:ext cx="6984776" cy="1020743"/>
        </p:xfrm>
        <a:graphic>
          <a:graphicData uri="http://schemas.openxmlformats.org/drawingml/2006/table">
            <a:tbl>
              <a:tblPr/>
              <a:tblGrid>
                <a:gridCol w="13410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23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0613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6570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구 분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표시기호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약칭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)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나눔스퀘어라운드 ExtraBold" pitchFamily="50" charset="-127"/>
                        <a:ea typeface="나눔스퀘어라운드 ExtraBold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내 용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03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수출용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E</a:t>
                      </a: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수출할 목적으로 생산된 제품</a:t>
                      </a:r>
                      <a:endParaRPr lang="en-US" altLang="ko-KR" sz="1200" b="1" dirty="0">
                        <a:solidFill>
                          <a:srgbClr val="000000"/>
                        </a:solidFill>
                        <a:latin typeface="나눔스퀘어라운드 ExtraBold" pitchFamily="50" charset="-127"/>
                        <a:ea typeface="나눔스퀘어라운드 ExtraBold" pitchFamily="50" charset="-127"/>
                      </a:endParaRPr>
                    </a:p>
                    <a:p>
                      <a:pPr marL="127000" marR="0" algn="just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※</a:t>
                      </a:r>
                      <a:r>
                        <a:rPr lang="en-US" altLang="ko-KR" sz="1200" b="1" baseline="0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 “</a:t>
                      </a:r>
                      <a:r>
                        <a:rPr lang="ko-KR" altLang="en-US" sz="1200" b="1" baseline="0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용도</a:t>
                      </a:r>
                      <a:r>
                        <a:rPr lang="en-US" altLang="ko-KR" sz="1200" b="1" baseline="0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”</a:t>
                      </a:r>
                      <a:r>
                        <a:rPr lang="ko-KR" altLang="en-US" sz="1200" b="1" baseline="0" dirty="0" err="1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란에</a:t>
                      </a:r>
                      <a:r>
                        <a:rPr lang="ko-KR" altLang="en-US" sz="1200" b="1" baseline="0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 </a:t>
                      </a:r>
                      <a:r>
                        <a:rPr lang="en-US" altLang="ko-KR" sz="1200" b="1" baseline="0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“E”</a:t>
                      </a:r>
                      <a:r>
                        <a:rPr lang="ko-KR" altLang="en-US" sz="1200" b="1" baseline="0" dirty="0">
                          <a:solidFill>
                            <a:srgbClr val="000000"/>
                          </a:solidFill>
                          <a:latin typeface="나눔스퀘어라운드 ExtraBold" pitchFamily="50" charset="-127"/>
                          <a:ea typeface="나눔스퀘어라운드 ExtraBold" pitchFamily="50" charset="-127"/>
                        </a:rPr>
                        <a:t>로 기재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나눔스퀘어라운드 ExtraBold" pitchFamily="50" charset="-127"/>
                        <a:ea typeface="나눔스퀘어라운드 ExtraBold" pitchFamily="50" charset="-127"/>
                      </a:endParaRPr>
                    </a:p>
                  </a:txBody>
                  <a:tcPr marL="56178" marR="56178" marT="28089" marB="2808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57</a:t>
            </a:fld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23528" y="1772816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보고양식</a:t>
            </a:r>
          </a:p>
        </p:txBody>
      </p:sp>
      <p:sp>
        <p:nvSpPr>
          <p:cNvPr id="10" name="모서리가 둥근 직사각형 3">
            <a:extLst>
              <a:ext uri="{FF2B5EF4-FFF2-40B4-BE49-F238E27FC236}">
                <a16:creationId xmlns:a16="http://schemas.microsoft.com/office/drawing/2014/main" xmlns="" id="{1ED6E984-0A52-4245-9A51-1DA374FD3C13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04306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3528" y="2201812"/>
            <a:ext cx="8029773" cy="67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Clr>
                <a:srgbClr val="FF6600"/>
              </a:buClr>
            </a:pPr>
            <a:r>
              <a:rPr lang="ko-KR" altLang="en-US" b="1" dirty="0">
                <a:latin typeface="나눔바른고딕" pitchFamily="50" charset="-127"/>
                <a:ea typeface="나눔바른고딕" pitchFamily="50" charset="-127"/>
              </a:rPr>
              <a:t>■ 혼합물은 개별 성분으로 기재할 것</a:t>
            </a:r>
            <a:endParaRPr lang="en-US" altLang="ko-KR" b="1" dirty="0">
              <a:latin typeface="나눔바른고딕" pitchFamily="50" charset="-127"/>
              <a:ea typeface="나눔바른고딕" pitchFamily="50" charset="-127"/>
            </a:endParaRPr>
          </a:p>
          <a:p>
            <a:pPr marL="342900" indent="-342900">
              <a:spcAft>
                <a:spcPts val="500"/>
              </a:spcAft>
              <a:buClr>
                <a:srgbClr val="FF6600"/>
              </a:buClr>
            </a:pPr>
            <a:r>
              <a:rPr lang="en-US" altLang="ko-KR" sz="1600" b="0" dirty="0">
                <a:latin typeface="나눔바른고딕" pitchFamily="50" charset="-127"/>
                <a:ea typeface="나눔바른고딕" pitchFamily="50" charset="-127"/>
              </a:rPr>
              <a:t>  - </a:t>
            </a:r>
            <a:r>
              <a:rPr lang="ko-KR" altLang="en-US" sz="1600" b="0" dirty="0">
                <a:latin typeface="나눔바른고딕" pitchFamily="50" charset="-127"/>
                <a:ea typeface="나눔바른고딕" pitchFamily="50" charset="-127"/>
              </a:rPr>
              <a:t>개별 원료로 분리하여 각 </a:t>
            </a:r>
            <a:r>
              <a:rPr lang="ko-KR" altLang="en-US" sz="1600" b="0" dirty="0" err="1">
                <a:latin typeface="나눔바른고딕" pitchFamily="50" charset="-127"/>
                <a:ea typeface="나눔바른고딕" pitchFamily="50" charset="-127"/>
              </a:rPr>
              <a:t>셀당</a:t>
            </a:r>
            <a:r>
              <a:rPr lang="ko-KR" altLang="en-US" sz="1600" b="0" dirty="0">
                <a:latin typeface="나눔바른고딕" pitchFamily="50" charset="-127"/>
                <a:ea typeface="나눔바른고딕" pitchFamily="50" charset="-127"/>
              </a:rPr>
              <a:t> 한 개 원료 </a:t>
            </a:r>
            <a:r>
              <a:rPr lang="ko-KR" altLang="en-US" sz="1600" b="0" dirty="0" smtClean="0">
                <a:latin typeface="나눔바른고딕" pitchFamily="50" charset="-127"/>
                <a:ea typeface="나눔바른고딕" pitchFamily="50" charset="-127"/>
              </a:rPr>
              <a:t>기재 </a:t>
            </a:r>
            <a:r>
              <a:rPr lang="en-US" altLang="ko-KR" sz="1600" b="0" dirty="0" smtClean="0"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600" b="0" dirty="0" smtClean="0">
                <a:latin typeface="나눔바른고딕" pitchFamily="50" charset="-127"/>
                <a:ea typeface="나눔바른고딕" pitchFamily="50" charset="-127"/>
              </a:rPr>
              <a:t>반드시 표준화된 명칭으로 기재해야 함</a:t>
            </a:r>
            <a:r>
              <a:rPr lang="en-US" altLang="ko-KR" sz="1600" b="0" dirty="0" smtClean="0">
                <a:latin typeface="나눔바른고딕" pitchFamily="50" charset="-127"/>
                <a:ea typeface="나눔바른고딕" pitchFamily="50" charset="-127"/>
              </a:rPr>
              <a:t>)</a:t>
            </a:r>
            <a:endParaRPr lang="en-US" altLang="ko-KR" sz="1600" b="0" dirty="0">
              <a:latin typeface="나눔바른고딕" pitchFamily="50" charset="-127"/>
              <a:ea typeface="나눔바른고딕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404908"/>
              </p:ext>
            </p:extLst>
          </p:nvPr>
        </p:nvGraphicFramePr>
        <p:xfrm>
          <a:off x="630869" y="2881485"/>
          <a:ext cx="7560840" cy="3239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97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잘못된 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올바른 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비고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9717"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정제수</a:t>
                      </a:r>
                      <a:r>
                        <a:rPr lang="en-US" altLang="ko-KR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&amp;</a:t>
                      </a: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소듐하이알루로네이트</a:t>
                      </a:r>
                      <a:r>
                        <a:rPr lang="en-US" altLang="ko-KR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&amp;</a:t>
                      </a: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라피노오스</a:t>
                      </a:r>
                      <a:r>
                        <a:rPr lang="en-US" altLang="ko-KR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&amp;</a:t>
                      </a: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산자나무추출물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정제수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971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소듐하이알루로네이트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971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라피노오스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971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산자나무추출물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9717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정제수</a:t>
                      </a:r>
                      <a:r>
                        <a:rPr lang="en-US" altLang="ko-KR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</a:t>
                      </a: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안개초뿌리추출물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정제수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971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안개초뿌리추출물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9717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정제수</a:t>
                      </a:r>
                      <a:r>
                        <a:rPr lang="en-US" altLang="ko-KR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lang="ko-KR" altLang="en-US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글리세린</a:t>
                      </a:r>
                      <a:r>
                        <a:rPr lang="en-US" altLang="ko-KR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포도씨추출물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정제수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en-US" altLang="ko-KR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“/”</a:t>
                      </a:r>
                      <a:r>
                        <a:rPr lang="ko-KR" altLang="en-US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는 단일원료의 경우에만 사용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971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글리세린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971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20000"/>
                        </a:lnSpc>
                      </a:pPr>
                      <a:r>
                        <a:rPr lang="ko-KR" altLang="en-US" sz="13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포도씨추출물</a:t>
                      </a:r>
                      <a:endParaRPr lang="ko-KR" altLang="en-US" sz="13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4675" y="6164480"/>
            <a:ext cx="8029773" cy="64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Clr>
                <a:srgbClr val="FF6600"/>
              </a:buClr>
            </a:pP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※ 기호 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“/”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의 사용 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단일성분으로 간주하는 복수원료의 성분명칭을 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[ / ](slash,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사선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로 </a:t>
            </a:r>
            <a:endParaRPr lang="en-US" altLang="ko-KR" sz="1600" b="1" dirty="0">
              <a:solidFill>
                <a:schemeClr val="tx2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342900" indent="-342900">
              <a:spcAft>
                <a:spcPts val="500"/>
              </a:spcAft>
              <a:buClr>
                <a:srgbClr val="FF6600"/>
              </a:buClr>
            </a:pP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     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이어서 표시  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예 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z="1600" b="1" dirty="0" err="1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아크릴레이트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/C1-2</a:t>
            </a:r>
            <a:r>
              <a:rPr lang="ko-KR" altLang="en-US" sz="1600" b="1" dirty="0" err="1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석시네이트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/</a:t>
            </a:r>
            <a:r>
              <a:rPr lang="ko-KR" altLang="en-US" sz="1600" b="1" dirty="0" err="1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하이드록시아크릴레이트코폴리머</a:t>
            </a:r>
            <a:r>
              <a:rPr lang="en-US" altLang="ko-KR" sz="1600" b="1" dirty="0">
                <a:solidFill>
                  <a:schemeClr val="tx2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58</a:t>
            </a:fld>
            <a:endParaRPr lang="ko-KR" altLang="en-US"/>
          </a:p>
        </p:txBody>
      </p:sp>
      <p:sp>
        <p:nvSpPr>
          <p:cNvPr id="12" name="모서리가 둥근 직사각형 3">
            <a:extLst>
              <a:ext uri="{FF2B5EF4-FFF2-40B4-BE49-F238E27FC236}">
                <a16:creationId xmlns:a16="http://schemas.microsoft.com/office/drawing/2014/main" xmlns="" id="{6964B923-36EF-4553-8F8C-5A0D07ED822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572464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원료목록 작성요령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23528" y="1556792"/>
            <a:ext cx="6840760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2400" b="1" dirty="0">
                <a:latin typeface="나눔고딕 ExtraBold" pitchFamily="50" charset="-127"/>
                <a:ea typeface="나눔고딕 ExtraBold" pitchFamily="50" charset="-127"/>
              </a:rPr>
              <a:t>원료목록 </a:t>
            </a:r>
            <a:r>
              <a:rPr lang="ko-KR" altLang="en-US" sz="2400" b="1" dirty="0" smtClean="0">
                <a:latin typeface="나눔고딕 ExtraBold" pitchFamily="50" charset="-127"/>
                <a:ea typeface="나눔고딕 ExtraBold" pitchFamily="50" charset="-127"/>
              </a:rPr>
              <a:t>작성 시 주의사항</a:t>
            </a:r>
            <a:endParaRPr lang="ko-KR" altLang="en-US" sz="2400" b="1" dirty="0"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85102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001\Downloads\ques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6" y="2060848"/>
            <a:ext cx="1114127" cy="11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39752" y="2166536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Q :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개정된 </a:t>
            </a:r>
            <a:r>
              <a:rPr lang="ko-KR" altLang="en-US" sz="3200" b="1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화장품법이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시행되면  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원료목록은 언제 보고해야 하나요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820" y="3861048"/>
            <a:ext cx="8751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 :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「</a:t>
            </a:r>
            <a:r>
              <a:rPr lang="ko-KR" altLang="en-US" sz="3200" b="1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화장품법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」 제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조제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항에 따라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월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14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 이후부터 </a:t>
            </a:r>
            <a:endParaRPr lang="en-US" altLang="ko-KR" sz="32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 책임판매업자는 화장품 제조과정에 사용된 </a:t>
            </a:r>
            <a:endParaRPr lang="en-US" altLang="ko-KR" sz="32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원료목록을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유통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판매 전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보고하여야 합니다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59</a:t>
            </a:fld>
            <a:endParaRPr lang="ko-KR" altLang="en-US"/>
          </a:p>
        </p:txBody>
      </p:sp>
      <p:sp>
        <p:nvSpPr>
          <p:cNvPr id="12" name="모서리가 둥근 직사각형 3">
            <a:extLst>
              <a:ext uri="{FF2B5EF4-FFF2-40B4-BE49-F238E27FC236}">
                <a16:creationId xmlns="" xmlns:a16="http://schemas.microsoft.com/office/drawing/2014/main" id="{6964B923-36EF-4553-8F8C-5A0D07ED822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466057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자주하는 질문</a:t>
            </a:r>
            <a:r>
              <a:rPr lang="en-US" altLang="ko-KR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(FAQ)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7751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77859" y="1331476"/>
            <a:ext cx="412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(‘18.3.13 </a:t>
            </a:r>
            <a:r>
              <a:rPr lang="ko-KR" altLang="en-US" spc="-150" dirty="0" err="1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화장품법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개정 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공포 </a:t>
            </a:r>
            <a:r>
              <a:rPr lang="en-US" altLang="ko-KR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</a:t>
            </a:r>
            <a:r>
              <a:rPr lang="ko-KR" altLang="en-US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19.3.14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시행</a:t>
            </a:r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64668" y="1807814"/>
            <a:ext cx="2603277" cy="512262"/>
          </a:xfrm>
          <a:prstGeom prst="roundRect">
            <a:avLst>
              <a:gd name="adj" fmla="val 5476"/>
            </a:avLst>
          </a:prstGeom>
          <a:solidFill>
            <a:srgbClr val="5E6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464669" y="1882807"/>
            <a:ext cx="2603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원료목록 사후 보고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5509592" y="1807814"/>
            <a:ext cx="2590800" cy="512262"/>
          </a:xfrm>
          <a:prstGeom prst="roundRect">
            <a:avLst>
              <a:gd name="adj" fmla="val 5476"/>
            </a:avLst>
          </a:prstGeom>
          <a:solidFill>
            <a:srgbClr val="5E6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509592" y="1881768"/>
            <a:ext cx="259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원료목록 사전 보고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043608" y="2497122"/>
            <a:ext cx="3965272" cy="498991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제조판매업자 </a:t>
            </a:r>
            <a:r>
              <a:rPr lang="en-US" altLang="ko-KR" sz="1400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제조업자 아님</a:t>
            </a:r>
            <a:r>
              <a:rPr lang="en-US" altLang="ko-KR" sz="1400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  <a:endParaRPr lang="ko-KR" altLang="en-US" sz="140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043608" y="3199413"/>
            <a:ext cx="3965272" cy="480791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전년도 사용원료 </a:t>
            </a:r>
            <a:r>
              <a:rPr lang="ko-KR" altLang="en-US" sz="1600" b="1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다음해 </a:t>
            </a:r>
            <a:r>
              <a:rPr lang="en-US" altLang="ko-KR" sz="1600" b="1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sz="1600" b="1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월</a:t>
            </a:r>
            <a:r>
              <a:rPr lang="ko-KR" altLang="en-US" sz="14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까지 보고  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1043608" y="3961859"/>
            <a:ext cx="3816424" cy="2563485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altLang="ko-KR" sz="1600" b="1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1600" b="1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생산실적보고와 동시 보고</a:t>
            </a:r>
            <a:r>
              <a:rPr lang="en-US" altLang="ko-KR" sz="1600" b="1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&gt;</a:t>
            </a:r>
          </a:p>
          <a:p>
            <a:pPr algn="ctr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228600" indent="-2286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생산실적 보고 후 원료목록 보고</a:t>
            </a:r>
            <a:endParaRPr lang="en-US" altLang="ko-KR" sz="130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      (</a:t>
            </a: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생산실적 없어도 동일하게 </a:t>
            </a:r>
            <a:r>
              <a:rPr lang="en-US" altLang="ko-KR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“</a:t>
            </a: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실적 없음</a:t>
            </a:r>
            <a:r>
              <a:rPr lang="en-US" altLang="ko-KR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”</a:t>
            </a: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으로 보고</a:t>
            </a:r>
            <a:r>
              <a:rPr lang="en-US" altLang="ko-KR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 err="1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전성분</a:t>
            </a:r>
            <a:r>
              <a:rPr lang="ko-KR" altLang="en-US" sz="1300" dirty="0" err="1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이</a:t>
            </a:r>
            <a:r>
              <a:rPr lang="ko-KR" altLang="en-US" sz="1300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변경된 제품은 원료목록 보고 시 </a:t>
            </a:r>
            <a:r>
              <a:rPr lang="ko-KR" altLang="en-US" sz="1300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변경 전 성분과</a:t>
            </a:r>
            <a:r>
              <a:rPr lang="en-US" altLang="ko-KR" sz="1300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변경 후 </a:t>
            </a:r>
            <a:r>
              <a:rPr lang="ko-KR" altLang="en-US" sz="1300" dirty="0" smtClean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성분을 </a:t>
            </a: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모두 보고</a:t>
            </a:r>
            <a:endParaRPr lang="en-US" altLang="ko-KR" sz="130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228600" indent="-2286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작년과 동일한 </a:t>
            </a:r>
            <a:r>
              <a:rPr lang="ko-KR" altLang="en-US" sz="1300" dirty="0" err="1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처방이어도</a:t>
            </a:r>
            <a:r>
              <a:rPr lang="ko-KR" altLang="en-US" sz="1300" dirty="0">
                <a:solidFill>
                  <a:schemeClr val="tx1"/>
                </a:solidFill>
                <a:latin typeface="나눔바른고딕" pitchFamily="50" charset="-127"/>
                <a:ea typeface="나눔바른고딕" pitchFamily="50" charset="-127"/>
              </a:rPr>
              <a:t> 한 해 동안 생산된 제품이면 해당 품목에 대해 원료목록 보고</a:t>
            </a:r>
            <a:endParaRPr lang="en-US" altLang="ko-KR" sz="130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300" dirty="0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3" name="Picture 3" descr="C:\Users\user\Downloads\tea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35" y="2348880"/>
            <a:ext cx="529130" cy="51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직사각형 23"/>
          <p:cNvSpPr/>
          <p:nvPr/>
        </p:nvSpPr>
        <p:spPr>
          <a:xfrm>
            <a:off x="4860033" y="2478790"/>
            <a:ext cx="3801119" cy="5325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책임판매업자</a:t>
            </a:r>
            <a:r>
              <a:rPr lang="en-US" altLang="ko-KR" sz="14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 (</a:t>
            </a:r>
            <a:r>
              <a:rPr lang="ko-KR" altLang="en-US" sz="14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제조업자 아님</a:t>
            </a:r>
            <a:r>
              <a:rPr lang="en-US" altLang="ko-KR" sz="14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  <a:endParaRPr lang="ko-KR" altLang="en-US" sz="1400" dirty="0">
              <a:solidFill>
                <a:schemeClr val="bg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5" name="Picture 4" descr="C:\Users\user\Downloads\time-passin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85268"/>
            <a:ext cx="537936" cy="51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직사각형 25"/>
          <p:cNvSpPr/>
          <p:nvPr/>
        </p:nvSpPr>
        <p:spPr>
          <a:xfrm>
            <a:off x="4860033" y="3184173"/>
            <a:ext cx="3801119" cy="49603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유통</a:t>
            </a:r>
            <a:r>
              <a:rPr lang="en-US" altLang="ko-KR" sz="16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•</a:t>
            </a:r>
            <a:r>
              <a:rPr lang="ko-KR" altLang="en-US" sz="16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판매 전 </a:t>
            </a:r>
            <a:r>
              <a:rPr lang="ko-KR" altLang="en-US" sz="1400" dirty="0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보고</a:t>
            </a:r>
            <a:endParaRPr lang="ko-KR" altLang="en-US" sz="1400" b="1" dirty="0">
              <a:solidFill>
                <a:schemeClr val="bg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7" name="Picture 5" descr="C:\Users\user\Downloads\questi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82" y="4848770"/>
            <a:ext cx="557052" cy="52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4860032" y="3961860"/>
            <a:ext cx="3801120" cy="25634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altLang="ko-KR" sz="16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16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생산실적보고와 별도 보고</a:t>
            </a:r>
            <a:r>
              <a:rPr lang="en-US" altLang="ko-KR" sz="16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&gt;</a:t>
            </a:r>
          </a:p>
          <a:p>
            <a:pPr algn="ctr">
              <a:lnSpc>
                <a:spcPct val="150000"/>
              </a:lnSpc>
            </a:pPr>
            <a:endParaRPr lang="en-US" altLang="ko-KR" sz="500" b="1" dirty="0">
              <a:solidFill>
                <a:schemeClr val="bg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228600" indent="-2286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원료목록 보고 후 생산실적 보고 </a:t>
            </a:r>
            <a:r>
              <a:rPr lang="en-US" altLang="ko-KR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원료목록은 유통 판매 전에 보고</a:t>
            </a:r>
            <a:r>
              <a:rPr lang="en-US" altLang="ko-KR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 err="1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전성분이</a:t>
            </a:r>
            <a:r>
              <a:rPr lang="ko-KR" altLang="en-US" sz="1300" dirty="0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변경된 제품은 </a:t>
            </a:r>
            <a:r>
              <a:rPr lang="en-US" altLang="ko-KR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“</a:t>
            </a:r>
            <a:r>
              <a:rPr lang="ko-KR" altLang="en-US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변경보고</a:t>
            </a:r>
            <a:r>
              <a:rPr lang="en-US" altLang="ko-KR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”</a:t>
            </a:r>
            <a:r>
              <a:rPr lang="ko-KR" altLang="en-US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를 통해 수정된 내용을 보고해야 </a:t>
            </a:r>
            <a:r>
              <a:rPr lang="ko-KR" altLang="en-US" sz="1300" dirty="0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함</a:t>
            </a:r>
            <a:endParaRPr lang="en-US" altLang="ko-KR" sz="1300" dirty="0">
              <a:solidFill>
                <a:schemeClr val="bg1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228600" indent="-2286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보고 제품 중 처방변경이 없을 경우 재보고할 필요 없음 </a:t>
            </a:r>
            <a:r>
              <a:rPr lang="en-US" altLang="ko-KR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최초 보고 후 변경사항 있는 경우만 변경 보고</a:t>
            </a:r>
            <a:r>
              <a:rPr lang="en-US" altLang="ko-KR" sz="1300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040" y="2816815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latin typeface="나눔바른고딕" pitchFamily="50" charset="-127"/>
                <a:ea typeface="나눔바른고딕" pitchFamily="50" charset="-127"/>
              </a:rPr>
              <a:t>보고대상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5212" y="3666510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latin typeface="나눔바른고딕" pitchFamily="50" charset="-127"/>
                <a:ea typeface="나눔바른고딕" pitchFamily="50" charset="-127"/>
              </a:rPr>
              <a:t>보고기간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61040" y="5445224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latin typeface="나눔바른고딕" pitchFamily="50" charset="-127"/>
                <a:ea typeface="나눔바른고딕" pitchFamily="50" charset="-127"/>
              </a:rPr>
              <a:t>보고사항</a:t>
            </a:r>
          </a:p>
        </p:txBody>
      </p:sp>
      <p:sp>
        <p:nvSpPr>
          <p:cNvPr id="31" name="모서리가 둥근 직사각형 3">
            <a:extLst>
              <a:ext uri="{FF2B5EF4-FFF2-40B4-BE49-F238E27FC236}">
                <a16:creationId xmlns:a16="http://schemas.microsoft.com/office/drawing/2014/main" xmlns="" id="{AAE136DF-3779-4CC7-A077-FEF27AE2219C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B329BE7-40E8-4834-A07C-51F7A56C0E3E}"/>
              </a:ext>
            </a:extLst>
          </p:cNvPr>
          <p:cNvSpPr txBox="1"/>
          <p:nvPr/>
        </p:nvSpPr>
        <p:spPr>
          <a:xfrm>
            <a:off x="640349" y="366336"/>
            <a:ext cx="684007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개요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사후보고 </a:t>
            </a:r>
            <a:r>
              <a:rPr lang="en-US" altLang="ko-KR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vs </a:t>
            </a:r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사전보고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0103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001\Downloads\ques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6" y="2060848"/>
            <a:ext cx="1114127" cy="11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95736" y="2166536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Q :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‘19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년도 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월부터 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월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13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일까지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유통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판매된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제품의 원료목록은 언제 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보고해야 하나요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820" y="4050938"/>
            <a:ext cx="87156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 :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‘19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년도 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월부터 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월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13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일까지 새로 유통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판매된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제품의 원료 목록은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~‘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20.2.28 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생산실적 보고 전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까지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보고하셔야 합니다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※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양식은 개편된 양식으로 보고해야 합니다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60</a:t>
            </a:fld>
            <a:endParaRPr lang="ko-KR" altLang="en-US"/>
          </a:p>
        </p:txBody>
      </p:sp>
      <p:sp>
        <p:nvSpPr>
          <p:cNvPr id="14" name="모서리가 둥근 직사각형 3">
            <a:extLst>
              <a:ext uri="{FF2B5EF4-FFF2-40B4-BE49-F238E27FC236}">
                <a16:creationId xmlns="" xmlns:a16="http://schemas.microsoft.com/office/drawing/2014/main" id="{6964B923-36EF-4553-8F8C-5A0D07ED822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466057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자주하는 질문</a:t>
            </a:r>
            <a:r>
              <a:rPr lang="en-US" altLang="ko-KR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(FAQ)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87220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001\Downloads\ques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6" y="2060848"/>
            <a:ext cx="1114127" cy="11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39752" y="2166536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Q :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사전보고로 전환되면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제품을 생산할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때마다 다시 보고해야 하나요</a:t>
            </a:r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820" y="3717032"/>
            <a:ext cx="87156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 : </a:t>
            </a:r>
            <a:r>
              <a:rPr lang="ko-KR" altLang="en-US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원료목록이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사전보고 전환 시 최초로 제조 또는 수입</a:t>
            </a:r>
            <a:endParaRPr lang="en-US" altLang="ko-KR" sz="32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되는 품목에 대해 보고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(“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 보고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”)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하고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추후 변경사항 발생 시 유통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판매 전 변경보고 </a:t>
            </a:r>
            <a:endParaRPr lang="en-US" altLang="ko-KR" sz="32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하여야 합니다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61</a:t>
            </a:fld>
            <a:endParaRPr lang="ko-KR" altLang="en-US" dirty="0"/>
          </a:p>
        </p:txBody>
      </p:sp>
      <p:sp>
        <p:nvSpPr>
          <p:cNvPr id="14" name="모서리가 둥근 직사각형 3">
            <a:extLst>
              <a:ext uri="{FF2B5EF4-FFF2-40B4-BE49-F238E27FC236}">
                <a16:creationId xmlns="" xmlns:a16="http://schemas.microsoft.com/office/drawing/2014/main" id="{6964B923-36EF-4553-8F8C-5A0D07ED822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466057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자주하는 질문</a:t>
            </a:r>
            <a:r>
              <a:rPr lang="en-US" altLang="ko-KR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(FAQ)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57189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001\Downloads\ques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6" y="2060848"/>
            <a:ext cx="1114127" cy="11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95736" y="2166536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Q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기존에 유통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판매하고 있는 제품들도 새로 원료목록을 보고해야 하나요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820" y="3356992"/>
            <a:ext cx="871568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 :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18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 생산된 제품의 원료목록은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최초보고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로 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간주하여</a:t>
            </a:r>
            <a:endParaRPr lang="en-US" altLang="ko-KR" sz="30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다시 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보고할 필요는 없습니다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‘18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 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이전에 생산된</a:t>
            </a:r>
            <a:endParaRPr lang="en-US" altLang="ko-KR" sz="30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제품 중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18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년에 원료목록이 보고되지 않은 제품의 </a:t>
            </a:r>
            <a:endParaRPr lang="en-US" altLang="ko-KR" sz="30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0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 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원료목록은 유통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•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판매 전 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최초보고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하셔야 합니다</a:t>
            </a:r>
            <a:r>
              <a:rPr lang="en-US" altLang="ko-KR" sz="30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endParaRPr lang="en-US" altLang="ko-KR" sz="28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28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※ </a:t>
            </a:r>
            <a:r>
              <a:rPr lang="en-US" altLang="ko-KR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2018</a:t>
            </a:r>
            <a:r>
              <a:rPr lang="ko-KR" altLang="en-US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 이전 원료목록보고 내역은 </a:t>
            </a:r>
            <a:r>
              <a:rPr lang="en-US" altLang="ko-KR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“</a:t>
            </a:r>
            <a:r>
              <a:rPr lang="ko-KR" altLang="en-US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이전 </a:t>
            </a:r>
            <a:r>
              <a:rPr lang="ko-KR" altLang="en-US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보고 </a:t>
            </a:r>
            <a:r>
              <a:rPr lang="ko-KR" altLang="en-US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조회</a:t>
            </a:r>
            <a:r>
              <a:rPr lang="en-US" altLang="ko-KR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</a:p>
          <a:p>
            <a:r>
              <a:rPr lang="en-US" altLang="ko-KR" sz="28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에서 </a:t>
            </a:r>
            <a:r>
              <a:rPr lang="ko-KR" altLang="en-US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확인 가능합니다</a:t>
            </a:r>
            <a:r>
              <a:rPr lang="en-US" altLang="ko-KR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r>
              <a:rPr lang="ko-KR" altLang="en-US" sz="28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28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62</a:t>
            </a:fld>
            <a:endParaRPr lang="ko-KR" altLang="en-US"/>
          </a:p>
        </p:txBody>
      </p:sp>
      <p:sp>
        <p:nvSpPr>
          <p:cNvPr id="14" name="모서리가 둥근 직사각형 3">
            <a:extLst>
              <a:ext uri="{FF2B5EF4-FFF2-40B4-BE49-F238E27FC236}">
                <a16:creationId xmlns="" xmlns:a16="http://schemas.microsoft.com/office/drawing/2014/main" id="{6964B923-36EF-4553-8F8C-5A0D07ED822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466057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자주하는 질문</a:t>
            </a:r>
            <a:r>
              <a:rPr lang="en-US" altLang="ko-KR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(FAQ)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17379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001\Downloads\ques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6" y="2060848"/>
            <a:ext cx="1114127" cy="11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95736" y="2166536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Q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원료는 동일한데 함량만 달라지는 경우도</a:t>
            </a:r>
            <a:endParaRPr lang="en-US" altLang="ko-KR" sz="32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변경보고를 해야 하나요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820" y="3719934"/>
            <a:ext cx="87156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 :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원료목록보고는 제조판매업자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 </a:t>
            </a:r>
            <a:r>
              <a:rPr lang="ko-KR" altLang="en-US" sz="3200" b="1" spc="-150" dirty="0" err="1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성분명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제품명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유형표시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제조업자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용도에 대해 보고하고 있습니다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따라서 원료는 동일한데 함량만 달라지는 경우에는 </a:t>
            </a:r>
            <a:endParaRPr lang="en-US" altLang="ko-KR" sz="3200" b="1" spc="-150" dirty="0" smtClean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32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“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변경보고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”</a:t>
            </a:r>
            <a:r>
              <a:rPr lang="ko-KR" altLang="en-US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하지 않아도 됩니다</a:t>
            </a:r>
            <a:r>
              <a:rPr lang="en-US" altLang="ko-KR" sz="32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2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en-US" altLang="ko-KR" sz="32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63</a:t>
            </a:fld>
            <a:endParaRPr lang="ko-KR" altLang="en-US" dirty="0"/>
          </a:p>
        </p:txBody>
      </p:sp>
      <p:sp>
        <p:nvSpPr>
          <p:cNvPr id="14" name="모서리가 둥근 직사각형 3">
            <a:extLst>
              <a:ext uri="{FF2B5EF4-FFF2-40B4-BE49-F238E27FC236}">
                <a16:creationId xmlns="" xmlns:a16="http://schemas.microsoft.com/office/drawing/2014/main" id="{6964B923-36EF-4553-8F8C-5A0D07ED8226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BE7FE0E-6901-4CE9-A9EA-9C1FE939C0B4}"/>
              </a:ext>
            </a:extLst>
          </p:cNvPr>
          <p:cNvSpPr txBox="1"/>
          <p:nvPr/>
        </p:nvSpPr>
        <p:spPr>
          <a:xfrm>
            <a:off x="640349" y="366336"/>
            <a:ext cx="466057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자주하는 질문</a:t>
            </a:r>
            <a:r>
              <a:rPr lang="en-US" altLang="ko-KR" sz="4400" b="1" spc="-150" dirty="0" smtClean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(FAQ)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095596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927964" y="2492896"/>
            <a:ext cx="559640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ko-KR" altLang="en-US" sz="8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감사합니다</a:t>
            </a:r>
            <a:r>
              <a:rPr lang="en-US" altLang="ko-KR" sz="8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055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45689" y="0"/>
            <a:ext cx="2638822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79512" y="1834301"/>
            <a:ext cx="203132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5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Chapter 2</a:t>
            </a:r>
            <a:endParaRPr lang="ko-KR" altLang="en-US" sz="3500" b="1" spc="-15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68903" y="1700808"/>
            <a:ext cx="4248279" cy="727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z="30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시스템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946748" y="2614134"/>
            <a:ext cx="3350597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</a:t>
            </a:r>
            <a:r>
              <a:rPr lang="ko-KR" altLang="en-US" sz="2500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절차</a:t>
            </a:r>
            <a:endParaRPr lang="en-US" altLang="ko-KR" sz="2500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500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작성요령</a:t>
            </a:r>
            <a:endParaRPr lang="ko-KR" altLang="en-US" sz="25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85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8</a:t>
            </a:fld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8D88B0F6-44F9-4325-BCC2-C2EAC6A09C8A}"/>
              </a:ext>
            </a:extLst>
          </p:cNvPr>
          <p:cNvSpPr txBox="1"/>
          <p:nvPr/>
        </p:nvSpPr>
        <p:spPr>
          <a:xfrm>
            <a:off x="251520" y="5229200"/>
            <a:ext cx="1584176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시스템  </a:t>
            </a:r>
            <a:r>
              <a:rPr lang="ko-KR" altLang="en-US" sz="13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이용을 위해 </a:t>
            </a:r>
            <a:endParaRPr lang="en-US" altLang="ko-KR" sz="13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3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회원가입 또는 로그인을 합니다</a:t>
            </a:r>
            <a:r>
              <a:rPr lang="en-US" altLang="ko-KR" sz="13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0D96AC16-F410-4909-BA7C-EB6AD556484F}"/>
              </a:ext>
            </a:extLst>
          </p:cNvPr>
          <p:cNvSpPr txBox="1"/>
          <p:nvPr/>
        </p:nvSpPr>
        <p:spPr>
          <a:xfrm>
            <a:off x="1843922" y="4509120"/>
            <a:ext cx="1791974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아래 보고 유형 중 하나를 선택합니다</a:t>
            </a:r>
            <a:r>
              <a:rPr lang="en-US" altLang="ko-KR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ko-KR" sz="13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30000"/>
              </a:lnSpc>
              <a:buAutoNum type="arabicParenR"/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 보고</a:t>
            </a:r>
            <a:endParaRPr lang="en-US" altLang="ko-KR" sz="13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30000"/>
              </a:lnSpc>
              <a:buAutoNum type="arabicParenR"/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변경 보고</a:t>
            </a:r>
            <a:endParaRPr lang="en-US" altLang="ko-KR" sz="13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30000"/>
              </a:lnSpc>
              <a:buAutoNum type="arabicParenR"/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제품 단종</a:t>
            </a:r>
            <a:endParaRPr lang="en-US" altLang="ko-KR" sz="13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77D1C5FC-48B0-4727-B97A-5E5A3062DE80}"/>
              </a:ext>
            </a:extLst>
          </p:cNvPr>
          <p:cNvSpPr txBox="1"/>
          <p:nvPr/>
        </p:nvSpPr>
        <p:spPr>
          <a:xfrm>
            <a:off x="4432128" y="4869160"/>
            <a:ext cx="2228104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수기 등록 또는 엑셀등록을 통해 원료목록을 작성합니다</a:t>
            </a:r>
            <a:r>
              <a:rPr lang="en-US" altLang="ko-KR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ko-KR" sz="13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30000"/>
              </a:lnSpc>
              <a:buAutoNum type="arabicParenR"/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회사 및 담당자 정보 작성</a:t>
            </a:r>
            <a:endParaRPr lang="en-US" altLang="ko-KR" sz="13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30000"/>
              </a:lnSpc>
              <a:buAutoNum type="arabicParenR"/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작성</a:t>
            </a:r>
            <a:endParaRPr lang="en-US" altLang="ko-KR" sz="13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lnSpc>
                <a:spcPct val="130000"/>
              </a:lnSpc>
              <a:buAutoNum type="arabicParenR"/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제출</a:t>
            </a:r>
            <a:endParaRPr lang="en-US" altLang="ko-KR" sz="13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1553A11B-9253-4848-8B22-D8917FA10D20}"/>
              </a:ext>
            </a:extLst>
          </p:cNvPr>
          <p:cNvSpPr txBox="1"/>
          <p:nvPr/>
        </p:nvSpPr>
        <p:spPr>
          <a:xfrm>
            <a:off x="7304207" y="5120781"/>
            <a:ext cx="1584176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원료목록보고 제출내역을 확인할 수 있습니다</a:t>
            </a:r>
            <a:r>
              <a:rPr lang="en-US" altLang="ko-KR" sz="13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en-US" altLang="ko-KR" sz="13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갈매기형 수장 10"/>
          <p:cNvSpPr/>
          <p:nvPr/>
        </p:nvSpPr>
        <p:spPr>
          <a:xfrm>
            <a:off x="374055" y="2413678"/>
            <a:ext cx="1725806" cy="1346902"/>
          </a:xfrm>
          <a:prstGeom prst="chevron">
            <a:avLst>
              <a:gd name="adj" fmla="val 15269"/>
            </a:avLst>
          </a:prstGeom>
          <a:solidFill>
            <a:srgbClr val="00B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2" name="갈매기형 수장 11"/>
          <p:cNvSpPr/>
          <p:nvPr/>
        </p:nvSpPr>
        <p:spPr>
          <a:xfrm>
            <a:off x="2030938" y="2420793"/>
            <a:ext cx="1725806" cy="1346902"/>
          </a:xfrm>
          <a:prstGeom prst="chevron">
            <a:avLst>
              <a:gd name="adj" fmla="val 15269"/>
            </a:avLst>
          </a:prstGeom>
          <a:solidFill>
            <a:srgbClr val="01BD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3679117" y="2427908"/>
            <a:ext cx="1725806" cy="1346902"/>
          </a:xfrm>
          <a:prstGeom prst="chevron">
            <a:avLst>
              <a:gd name="adj" fmla="val 15269"/>
            </a:avLst>
          </a:prstGeom>
          <a:solidFill>
            <a:srgbClr val="01B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898" y="3166052"/>
            <a:ext cx="1499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회원가입 또는 로그인</a:t>
            </a:r>
            <a:r>
              <a:rPr lang="en-US" altLang="ko-KR" sz="12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ko-KR" altLang="en-US" sz="12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5736" y="3187170"/>
            <a:ext cx="137890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보고유형 선택</a:t>
            </a:r>
            <a:endParaRPr lang="en-US" altLang="ko-KR" sz="16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en-US" altLang="ko-KR" sz="115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115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최초보고</a:t>
            </a:r>
            <a:r>
              <a:rPr lang="en-US" altLang="ko-KR" sz="115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115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변경보고 등</a:t>
            </a:r>
            <a:r>
              <a:rPr lang="en-US" altLang="ko-KR" sz="115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endParaRPr lang="ko-KR" altLang="en-US" sz="115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59303" y="3167309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3. </a:t>
            </a:r>
            <a:r>
              <a:rPr lang="ko-KR" altLang="en-US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</a:t>
            </a:r>
            <a:endParaRPr lang="en-US" altLang="ko-KR" sz="16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작성</a:t>
            </a:r>
            <a:endParaRPr lang="ko-KR" altLang="en-US" sz="16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1" name="갈매기형 수장 20"/>
          <p:cNvSpPr/>
          <p:nvPr/>
        </p:nvSpPr>
        <p:spPr>
          <a:xfrm>
            <a:off x="374055" y="2032039"/>
            <a:ext cx="1611505" cy="317905"/>
          </a:xfrm>
          <a:prstGeom prst="chevron">
            <a:avLst>
              <a:gd name="adj" fmla="val 15269"/>
            </a:avLst>
          </a:prstGeom>
          <a:gradFill flip="none" rotWithShape="1">
            <a:gsLst>
              <a:gs pos="0">
                <a:srgbClr val="00B379"/>
              </a:gs>
              <a:gs pos="100000">
                <a:srgbClr val="01BDA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단계</a:t>
            </a:r>
          </a:p>
        </p:txBody>
      </p:sp>
      <p:sp>
        <p:nvSpPr>
          <p:cNvPr id="22" name="갈매기형 수장 21"/>
          <p:cNvSpPr/>
          <p:nvPr/>
        </p:nvSpPr>
        <p:spPr>
          <a:xfrm>
            <a:off x="2030938" y="2041366"/>
            <a:ext cx="4900349" cy="317905"/>
          </a:xfrm>
          <a:prstGeom prst="chevron">
            <a:avLst>
              <a:gd name="adj" fmla="val 15269"/>
            </a:avLst>
          </a:prstGeom>
          <a:gradFill>
            <a:gsLst>
              <a:gs pos="0">
                <a:srgbClr val="01B2C4"/>
              </a:gs>
              <a:gs pos="100000">
                <a:srgbClr val="14A3C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r>
              <a:rPr lang="ko-KR" altLang="en-US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단계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2757139" y="2630623"/>
            <a:ext cx="324016" cy="444390"/>
            <a:chOff x="-4175431" y="1600200"/>
            <a:chExt cx="4991100" cy="6845301"/>
          </a:xfrm>
          <a:solidFill>
            <a:schemeClr val="bg1"/>
          </a:solidFill>
        </p:grpSpPr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-1203631" y="2654300"/>
              <a:ext cx="468313" cy="633413"/>
            </a:xfrm>
            <a:custGeom>
              <a:avLst/>
              <a:gdLst>
                <a:gd name="T0" fmla="*/ 146 w 295"/>
                <a:gd name="T1" fmla="*/ 0 h 399"/>
                <a:gd name="T2" fmla="*/ 295 w 295"/>
                <a:gd name="T3" fmla="*/ 399 h 399"/>
                <a:gd name="T4" fmla="*/ 0 w 295"/>
                <a:gd name="T5" fmla="*/ 399 h 399"/>
                <a:gd name="T6" fmla="*/ 146 w 295"/>
                <a:gd name="T7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399">
                  <a:moveTo>
                    <a:pt x="146" y="0"/>
                  </a:moveTo>
                  <a:lnTo>
                    <a:pt x="295" y="399"/>
                  </a:lnTo>
                  <a:lnTo>
                    <a:pt x="0" y="399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-4175431" y="1600200"/>
              <a:ext cx="4991100" cy="6845301"/>
            </a:xfrm>
            <a:custGeom>
              <a:avLst/>
              <a:gdLst>
                <a:gd name="T0" fmla="*/ 601 w 3144"/>
                <a:gd name="T1" fmla="*/ 2937 h 4312"/>
                <a:gd name="T2" fmla="*/ 546 w 3144"/>
                <a:gd name="T3" fmla="*/ 2992 h 4312"/>
                <a:gd name="T4" fmla="*/ 537 w 3144"/>
                <a:gd name="T5" fmla="*/ 3073 h 4312"/>
                <a:gd name="T6" fmla="*/ 578 w 3144"/>
                <a:gd name="T7" fmla="*/ 3138 h 4312"/>
                <a:gd name="T8" fmla="*/ 654 w 3144"/>
                <a:gd name="T9" fmla="*/ 3166 h 4312"/>
                <a:gd name="T10" fmla="*/ 2544 w 3144"/>
                <a:gd name="T11" fmla="*/ 3153 h 4312"/>
                <a:gd name="T12" fmla="*/ 2599 w 3144"/>
                <a:gd name="T13" fmla="*/ 3098 h 4312"/>
                <a:gd name="T14" fmla="*/ 2608 w 3144"/>
                <a:gd name="T15" fmla="*/ 3016 h 4312"/>
                <a:gd name="T16" fmla="*/ 2566 w 3144"/>
                <a:gd name="T17" fmla="*/ 2950 h 4312"/>
                <a:gd name="T18" fmla="*/ 2490 w 3144"/>
                <a:gd name="T19" fmla="*/ 2924 h 4312"/>
                <a:gd name="T20" fmla="*/ 626 w 3144"/>
                <a:gd name="T21" fmla="*/ 2385 h 4312"/>
                <a:gd name="T22" fmla="*/ 560 w 3144"/>
                <a:gd name="T23" fmla="*/ 2427 h 4312"/>
                <a:gd name="T24" fmla="*/ 533 w 3144"/>
                <a:gd name="T25" fmla="*/ 2503 h 4312"/>
                <a:gd name="T26" fmla="*/ 560 w 3144"/>
                <a:gd name="T27" fmla="*/ 2579 h 4312"/>
                <a:gd name="T28" fmla="*/ 626 w 3144"/>
                <a:gd name="T29" fmla="*/ 2621 h 4312"/>
                <a:gd name="T30" fmla="*/ 2518 w 3144"/>
                <a:gd name="T31" fmla="*/ 2621 h 4312"/>
                <a:gd name="T32" fmla="*/ 2585 w 3144"/>
                <a:gd name="T33" fmla="*/ 2579 h 4312"/>
                <a:gd name="T34" fmla="*/ 2611 w 3144"/>
                <a:gd name="T35" fmla="*/ 2503 h 4312"/>
                <a:gd name="T36" fmla="*/ 2585 w 3144"/>
                <a:gd name="T37" fmla="*/ 2427 h 4312"/>
                <a:gd name="T38" fmla="*/ 2518 w 3144"/>
                <a:gd name="T39" fmla="*/ 2385 h 4312"/>
                <a:gd name="T40" fmla="*/ 654 w 3144"/>
                <a:gd name="T41" fmla="*/ 1842 h 4312"/>
                <a:gd name="T42" fmla="*/ 578 w 3144"/>
                <a:gd name="T43" fmla="*/ 1868 h 4312"/>
                <a:gd name="T44" fmla="*/ 537 w 3144"/>
                <a:gd name="T45" fmla="*/ 1935 h 4312"/>
                <a:gd name="T46" fmla="*/ 546 w 3144"/>
                <a:gd name="T47" fmla="*/ 2015 h 4312"/>
                <a:gd name="T48" fmla="*/ 601 w 3144"/>
                <a:gd name="T49" fmla="*/ 2071 h 4312"/>
                <a:gd name="T50" fmla="*/ 2490 w 3144"/>
                <a:gd name="T51" fmla="*/ 2083 h 4312"/>
                <a:gd name="T52" fmla="*/ 2566 w 3144"/>
                <a:gd name="T53" fmla="*/ 2057 h 4312"/>
                <a:gd name="T54" fmla="*/ 2608 w 3144"/>
                <a:gd name="T55" fmla="*/ 1990 h 4312"/>
                <a:gd name="T56" fmla="*/ 2599 w 3144"/>
                <a:gd name="T57" fmla="*/ 1909 h 4312"/>
                <a:gd name="T58" fmla="*/ 2544 w 3144"/>
                <a:gd name="T59" fmla="*/ 1854 h 4312"/>
                <a:gd name="T60" fmla="*/ 654 w 3144"/>
                <a:gd name="T61" fmla="*/ 1842 h 4312"/>
                <a:gd name="T62" fmla="*/ 1919 w 3144"/>
                <a:gd name="T63" fmla="*/ 380 h 4312"/>
                <a:gd name="T64" fmla="*/ 1863 w 3144"/>
                <a:gd name="T65" fmla="*/ 443 h 4312"/>
                <a:gd name="T66" fmla="*/ 1473 w 3144"/>
                <a:gd name="T67" fmla="*/ 1476 h 4312"/>
                <a:gd name="T68" fmla="*/ 1504 w 3144"/>
                <a:gd name="T69" fmla="*/ 1523 h 4312"/>
                <a:gd name="T70" fmla="*/ 1616 w 3144"/>
                <a:gd name="T71" fmla="*/ 1535 h 4312"/>
                <a:gd name="T72" fmla="*/ 1685 w 3144"/>
                <a:gd name="T73" fmla="*/ 1512 h 4312"/>
                <a:gd name="T74" fmla="*/ 1729 w 3144"/>
                <a:gd name="T75" fmla="*/ 1455 h 4312"/>
                <a:gd name="T76" fmla="*/ 2317 w 3144"/>
                <a:gd name="T77" fmla="*/ 1457 h 4312"/>
                <a:gd name="T78" fmla="*/ 2374 w 3144"/>
                <a:gd name="T79" fmla="*/ 1520 h 4312"/>
                <a:gd name="T80" fmla="*/ 2510 w 3144"/>
                <a:gd name="T81" fmla="*/ 1535 h 4312"/>
                <a:gd name="T82" fmla="*/ 2564 w 3144"/>
                <a:gd name="T83" fmla="*/ 1510 h 4312"/>
                <a:gd name="T84" fmla="*/ 2582 w 3144"/>
                <a:gd name="T85" fmla="*/ 1455 h 4312"/>
                <a:gd name="T86" fmla="*/ 2164 w 3144"/>
                <a:gd name="T87" fmla="*/ 417 h 4312"/>
                <a:gd name="T88" fmla="*/ 2095 w 3144"/>
                <a:gd name="T89" fmla="*/ 369 h 4312"/>
                <a:gd name="T90" fmla="*/ 121 w 3144"/>
                <a:gd name="T91" fmla="*/ 0 h 4312"/>
                <a:gd name="T92" fmla="*/ 3077 w 3144"/>
                <a:gd name="T93" fmla="*/ 13 h 4312"/>
                <a:gd name="T94" fmla="*/ 3132 w 3144"/>
                <a:gd name="T95" fmla="*/ 68 h 4312"/>
                <a:gd name="T96" fmla="*/ 3144 w 3144"/>
                <a:gd name="T97" fmla="*/ 4192 h 4312"/>
                <a:gd name="T98" fmla="*/ 3118 w 3144"/>
                <a:gd name="T99" fmla="*/ 4268 h 4312"/>
                <a:gd name="T100" fmla="*/ 3051 w 3144"/>
                <a:gd name="T101" fmla="*/ 4310 h 4312"/>
                <a:gd name="T102" fmla="*/ 810 w 3144"/>
                <a:gd name="T103" fmla="*/ 3768 h 4312"/>
                <a:gd name="T104" fmla="*/ 781 w 3144"/>
                <a:gd name="T105" fmla="*/ 3646 h 4312"/>
                <a:gd name="T106" fmla="*/ 702 w 3144"/>
                <a:gd name="T107" fmla="*/ 3554 h 4312"/>
                <a:gd name="T108" fmla="*/ 588 w 3144"/>
                <a:gd name="T109" fmla="*/ 3506 h 4312"/>
                <a:gd name="T110" fmla="*/ 0 w 3144"/>
                <a:gd name="T111" fmla="*/ 121 h 4312"/>
                <a:gd name="T112" fmla="*/ 27 w 3144"/>
                <a:gd name="T113" fmla="*/ 46 h 4312"/>
                <a:gd name="T114" fmla="*/ 93 w 3144"/>
                <a:gd name="T115" fmla="*/ 4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44" h="4312">
                  <a:moveTo>
                    <a:pt x="654" y="2924"/>
                  </a:moveTo>
                  <a:lnTo>
                    <a:pt x="626" y="2927"/>
                  </a:lnTo>
                  <a:lnTo>
                    <a:pt x="601" y="2937"/>
                  </a:lnTo>
                  <a:lnTo>
                    <a:pt x="578" y="2950"/>
                  </a:lnTo>
                  <a:lnTo>
                    <a:pt x="560" y="2969"/>
                  </a:lnTo>
                  <a:lnTo>
                    <a:pt x="546" y="2992"/>
                  </a:lnTo>
                  <a:lnTo>
                    <a:pt x="537" y="3016"/>
                  </a:lnTo>
                  <a:lnTo>
                    <a:pt x="533" y="3044"/>
                  </a:lnTo>
                  <a:lnTo>
                    <a:pt x="537" y="3073"/>
                  </a:lnTo>
                  <a:lnTo>
                    <a:pt x="546" y="3098"/>
                  </a:lnTo>
                  <a:lnTo>
                    <a:pt x="560" y="3120"/>
                  </a:lnTo>
                  <a:lnTo>
                    <a:pt x="578" y="3138"/>
                  </a:lnTo>
                  <a:lnTo>
                    <a:pt x="601" y="3153"/>
                  </a:lnTo>
                  <a:lnTo>
                    <a:pt x="626" y="3162"/>
                  </a:lnTo>
                  <a:lnTo>
                    <a:pt x="654" y="3166"/>
                  </a:lnTo>
                  <a:lnTo>
                    <a:pt x="2490" y="3166"/>
                  </a:lnTo>
                  <a:lnTo>
                    <a:pt x="2518" y="3162"/>
                  </a:lnTo>
                  <a:lnTo>
                    <a:pt x="2544" y="3153"/>
                  </a:lnTo>
                  <a:lnTo>
                    <a:pt x="2566" y="3138"/>
                  </a:lnTo>
                  <a:lnTo>
                    <a:pt x="2585" y="3120"/>
                  </a:lnTo>
                  <a:lnTo>
                    <a:pt x="2599" y="3098"/>
                  </a:lnTo>
                  <a:lnTo>
                    <a:pt x="2608" y="3073"/>
                  </a:lnTo>
                  <a:lnTo>
                    <a:pt x="2611" y="3044"/>
                  </a:lnTo>
                  <a:lnTo>
                    <a:pt x="2608" y="3016"/>
                  </a:lnTo>
                  <a:lnTo>
                    <a:pt x="2599" y="2992"/>
                  </a:lnTo>
                  <a:lnTo>
                    <a:pt x="2585" y="2969"/>
                  </a:lnTo>
                  <a:lnTo>
                    <a:pt x="2566" y="2950"/>
                  </a:lnTo>
                  <a:lnTo>
                    <a:pt x="2544" y="2937"/>
                  </a:lnTo>
                  <a:lnTo>
                    <a:pt x="2518" y="2927"/>
                  </a:lnTo>
                  <a:lnTo>
                    <a:pt x="2490" y="2924"/>
                  </a:lnTo>
                  <a:lnTo>
                    <a:pt x="654" y="2924"/>
                  </a:lnTo>
                  <a:close/>
                  <a:moveTo>
                    <a:pt x="654" y="2383"/>
                  </a:moveTo>
                  <a:lnTo>
                    <a:pt x="626" y="2385"/>
                  </a:lnTo>
                  <a:lnTo>
                    <a:pt x="601" y="2395"/>
                  </a:lnTo>
                  <a:lnTo>
                    <a:pt x="578" y="2409"/>
                  </a:lnTo>
                  <a:lnTo>
                    <a:pt x="560" y="2427"/>
                  </a:lnTo>
                  <a:lnTo>
                    <a:pt x="546" y="2451"/>
                  </a:lnTo>
                  <a:lnTo>
                    <a:pt x="537" y="2476"/>
                  </a:lnTo>
                  <a:lnTo>
                    <a:pt x="533" y="2503"/>
                  </a:lnTo>
                  <a:lnTo>
                    <a:pt x="537" y="2531"/>
                  </a:lnTo>
                  <a:lnTo>
                    <a:pt x="546" y="2557"/>
                  </a:lnTo>
                  <a:lnTo>
                    <a:pt x="560" y="2579"/>
                  </a:lnTo>
                  <a:lnTo>
                    <a:pt x="578" y="2598"/>
                  </a:lnTo>
                  <a:lnTo>
                    <a:pt x="601" y="2612"/>
                  </a:lnTo>
                  <a:lnTo>
                    <a:pt x="626" y="2621"/>
                  </a:lnTo>
                  <a:lnTo>
                    <a:pt x="654" y="2624"/>
                  </a:lnTo>
                  <a:lnTo>
                    <a:pt x="2490" y="2624"/>
                  </a:lnTo>
                  <a:lnTo>
                    <a:pt x="2518" y="2621"/>
                  </a:lnTo>
                  <a:lnTo>
                    <a:pt x="2544" y="2612"/>
                  </a:lnTo>
                  <a:lnTo>
                    <a:pt x="2566" y="2598"/>
                  </a:lnTo>
                  <a:lnTo>
                    <a:pt x="2585" y="2579"/>
                  </a:lnTo>
                  <a:lnTo>
                    <a:pt x="2599" y="2557"/>
                  </a:lnTo>
                  <a:lnTo>
                    <a:pt x="2608" y="2531"/>
                  </a:lnTo>
                  <a:lnTo>
                    <a:pt x="2611" y="2503"/>
                  </a:lnTo>
                  <a:lnTo>
                    <a:pt x="2608" y="2476"/>
                  </a:lnTo>
                  <a:lnTo>
                    <a:pt x="2599" y="2451"/>
                  </a:lnTo>
                  <a:lnTo>
                    <a:pt x="2585" y="2427"/>
                  </a:lnTo>
                  <a:lnTo>
                    <a:pt x="2566" y="2409"/>
                  </a:lnTo>
                  <a:lnTo>
                    <a:pt x="2544" y="2395"/>
                  </a:lnTo>
                  <a:lnTo>
                    <a:pt x="2518" y="2385"/>
                  </a:lnTo>
                  <a:lnTo>
                    <a:pt x="2490" y="2383"/>
                  </a:lnTo>
                  <a:lnTo>
                    <a:pt x="654" y="2383"/>
                  </a:lnTo>
                  <a:close/>
                  <a:moveTo>
                    <a:pt x="654" y="1842"/>
                  </a:moveTo>
                  <a:lnTo>
                    <a:pt x="626" y="1845"/>
                  </a:lnTo>
                  <a:lnTo>
                    <a:pt x="601" y="1854"/>
                  </a:lnTo>
                  <a:lnTo>
                    <a:pt x="578" y="1868"/>
                  </a:lnTo>
                  <a:lnTo>
                    <a:pt x="560" y="1887"/>
                  </a:lnTo>
                  <a:lnTo>
                    <a:pt x="546" y="1909"/>
                  </a:lnTo>
                  <a:lnTo>
                    <a:pt x="537" y="1935"/>
                  </a:lnTo>
                  <a:lnTo>
                    <a:pt x="533" y="1963"/>
                  </a:lnTo>
                  <a:lnTo>
                    <a:pt x="537" y="1990"/>
                  </a:lnTo>
                  <a:lnTo>
                    <a:pt x="546" y="2015"/>
                  </a:lnTo>
                  <a:lnTo>
                    <a:pt x="560" y="2037"/>
                  </a:lnTo>
                  <a:lnTo>
                    <a:pt x="578" y="2057"/>
                  </a:lnTo>
                  <a:lnTo>
                    <a:pt x="601" y="2071"/>
                  </a:lnTo>
                  <a:lnTo>
                    <a:pt x="626" y="2079"/>
                  </a:lnTo>
                  <a:lnTo>
                    <a:pt x="654" y="2083"/>
                  </a:lnTo>
                  <a:lnTo>
                    <a:pt x="2490" y="2083"/>
                  </a:lnTo>
                  <a:lnTo>
                    <a:pt x="2518" y="2079"/>
                  </a:lnTo>
                  <a:lnTo>
                    <a:pt x="2544" y="2071"/>
                  </a:lnTo>
                  <a:lnTo>
                    <a:pt x="2566" y="2057"/>
                  </a:lnTo>
                  <a:lnTo>
                    <a:pt x="2585" y="2037"/>
                  </a:lnTo>
                  <a:lnTo>
                    <a:pt x="2599" y="2015"/>
                  </a:lnTo>
                  <a:lnTo>
                    <a:pt x="2608" y="1990"/>
                  </a:lnTo>
                  <a:lnTo>
                    <a:pt x="2611" y="1963"/>
                  </a:lnTo>
                  <a:lnTo>
                    <a:pt x="2608" y="1935"/>
                  </a:lnTo>
                  <a:lnTo>
                    <a:pt x="2599" y="1909"/>
                  </a:lnTo>
                  <a:lnTo>
                    <a:pt x="2585" y="1887"/>
                  </a:lnTo>
                  <a:lnTo>
                    <a:pt x="2566" y="1868"/>
                  </a:lnTo>
                  <a:lnTo>
                    <a:pt x="2544" y="1854"/>
                  </a:lnTo>
                  <a:lnTo>
                    <a:pt x="2518" y="1845"/>
                  </a:lnTo>
                  <a:lnTo>
                    <a:pt x="2490" y="1842"/>
                  </a:lnTo>
                  <a:lnTo>
                    <a:pt x="654" y="1842"/>
                  </a:lnTo>
                  <a:close/>
                  <a:moveTo>
                    <a:pt x="1974" y="367"/>
                  </a:moveTo>
                  <a:lnTo>
                    <a:pt x="1946" y="369"/>
                  </a:lnTo>
                  <a:lnTo>
                    <a:pt x="1919" y="380"/>
                  </a:lnTo>
                  <a:lnTo>
                    <a:pt x="1896" y="396"/>
                  </a:lnTo>
                  <a:lnTo>
                    <a:pt x="1876" y="418"/>
                  </a:lnTo>
                  <a:lnTo>
                    <a:pt x="1863" y="443"/>
                  </a:lnTo>
                  <a:lnTo>
                    <a:pt x="1477" y="1435"/>
                  </a:lnTo>
                  <a:lnTo>
                    <a:pt x="1472" y="1456"/>
                  </a:lnTo>
                  <a:lnTo>
                    <a:pt x="1473" y="1476"/>
                  </a:lnTo>
                  <a:lnTo>
                    <a:pt x="1479" y="1494"/>
                  </a:lnTo>
                  <a:lnTo>
                    <a:pt x="1490" y="1511"/>
                  </a:lnTo>
                  <a:lnTo>
                    <a:pt x="1504" y="1523"/>
                  </a:lnTo>
                  <a:lnTo>
                    <a:pt x="1523" y="1532"/>
                  </a:lnTo>
                  <a:lnTo>
                    <a:pt x="1544" y="1535"/>
                  </a:lnTo>
                  <a:lnTo>
                    <a:pt x="1616" y="1535"/>
                  </a:lnTo>
                  <a:lnTo>
                    <a:pt x="1640" y="1532"/>
                  </a:lnTo>
                  <a:lnTo>
                    <a:pt x="1664" y="1524"/>
                  </a:lnTo>
                  <a:lnTo>
                    <a:pt x="1685" y="1512"/>
                  </a:lnTo>
                  <a:lnTo>
                    <a:pt x="1703" y="1497"/>
                  </a:lnTo>
                  <a:lnTo>
                    <a:pt x="1719" y="1477"/>
                  </a:lnTo>
                  <a:lnTo>
                    <a:pt x="1729" y="1455"/>
                  </a:lnTo>
                  <a:lnTo>
                    <a:pt x="1796" y="1273"/>
                  </a:lnTo>
                  <a:lnTo>
                    <a:pt x="2247" y="1273"/>
                  </a:lnTo>
                  <a:lnTo>
                    <a:pt x="2317" y="1457"/>
                  </a:lnTo>
                  <a:lnTo>
                    <a:pt x="2332" y="1482"/>
                  </a:lnTo>
                  <a:lnTo>
                    <a:pt x="2350" y="1504"/>
                  </a:lnTo>
                  <a:lnTo>
                    <a:pt x="2374" y="1520"/>
                  </a:lnTo>
                  <a:lnTo>
                    <a:pt x="2401" y="1531"/>
                  </a:lnTo>
                  <a:lnTo>
                    <a:pt x="2430" y="1535"/>
                  </a:lnTo>
                  <a:lnTo>
                    <a:pt x="2510" y="1535"/>
                  </a:lnTo>
                  <a:lnTo>
                    <a:pt x="2530" y="1531"/>
                  </a:lnTo>
                  <a:lnTo>
                    <a:pt x="2548" y="1523"/>
                  </a:lnTo>
                  <a:lnTo>
                    <a:pt x="2564" y="1510"/>
                  </a:lnTo>
                  <a:lnTo>
                    <a:pt x="2574" y="1494"/>
                  </a:lnTo>
                  <a:lnTo>
                    <a:pt x="2581" y="1476"/>
                  </a:lnTo>
                  <a:lnTo>
                    <a:pt x="2582" y="1455"/>
                  </a:lnTo>
                  <a:lnTo>
                    <a:pt x="2577" y="1435"/>
                  </a:lnTo>
                  <a:lnTo>
                    <a:pt x="2179" y="443"/>
                  </a:lnTo>
                  <a:lnTo>
                    <a:pt x="2164" y="417"/>
                  </a:lnTo>
                  <a:lnTo>
                    <a:pt x="2146" y="396"/>
                  </a:lnTo>
                  <a:lnTo>
                    <a:pt x="2122" y="380"/>
                  </a:lnTo>
                  <a:lnTo>
                    <a:pt x="2095" y="369"/>
                  </a:lnTo>
                  <a:lnTo>
                    <a:pt x="2066" y="367"/>
                  </a:lnTo>
                  <a:lnTo>
                    <a:pt x="1974" y="367"/>
                  </a:lnTo>
                  <a:close/>
                  <a:moveTo>
                    <a:pt x="121" y="0"/>
                  </a:moveTo>
                  <a:lnTo>
                    <a:pt x="3023" y="0"/>
                  </a:lnTo>
                  <a:lnTo>
                    <a:pt x="3051" y="4"/>
                  </a:lnTo>
                  <a:lnTo>
                    <a:pt x="3077" y="13"/>
                  </a:lnTo>
                  <a:lnTo>
                    <a:pt x="3099" y="28"/>
                  </a:lnTo>
                  <a:lnTo>
                    <a:pt x="3118" y="46"/>
                  </a:lnTo>
                  <a:lnTo>
                    <a:pt x="3132" y="68"/>
                  </a:lnTo>
                  <a:lnTo>
                    <a:pt x="3141" y="93"/>
                  </a:lnTo>
                  <a:lnTo>
                    <a:pt x="3144" y="121"/>
                  </a:lnTo>
                  <a:lnTo>
                    <a:pt x="3144" y="4192"/>
                  </a:lnTo>
                  <a:lnTo>
                    <a:pt x="3141" y="4220"/>
                  </a:lnTo>
                  <a:lnTo>
                    <a:pt x="3132" y="4246"/>
                  </a:lnTo>
                  <a:lnTo>
                    <a:pt x="3118" y="4268"/>
                  </a:lnTo>
                  <a:lnTo>
                    <a:pt x="3099" y="4286"/>
                  </a:lnTo>
                  <a:lnTo>
                    <a:pt x="3077" y="4301"/>
                  </a:lnTo>
                  <a:lnTo>
                    <a:pt x="3051" y="4310"/>
                  </a:lnTo>
                  <a:lnTo>
                    <a:pt x="3023" y="4312"/>
                  </a:lnTo>
                  <a:lnTo>
                    <a:pt x="810" y="4312"/>
                  </a:lnTo>
                  <a:lnTo>
                    <a:pt x="810" y="3768"/>
                  </a:lnTo>
                  <a:lnTo>
                    <a:pt x="808" y="3725"/>
                  </a:lnTo>
                  <a:lnTo>
                    <a:pt x="797" y="3684"/>
                  </a:lnTo>
                  <a:lnTo>
                    <a:pt x="781" y="3646"/>
                  </a:lnTo>
                  <a:lnTo>
                    <a:pt x="759" y="3611"/>
                  </a:lnTo>
                  <a:lnTo>
                    <a:pt x="733" y="3581"/>
                  </a:lnTo>
                  <a:lnTo>
                    <a:pt x="702" y="3554"/>
                  </a:lnTo>
                  <a:lnTo>
                    <a:pt x="668" y="3532"/>
                  </a:lnTo>
                  <a:lnTo>
                    <a:pt x="630" y="3517"/>
                  </a:lnTo>
                  <a:lnTo>
                    <a:pt x="588" y="3506"/>
                  </a:lnTo>
                  <a:lnTo>
                    <a:pt x="546" y="3502"/>
                  </a:lnTo>
                  <a:lnTo>
                    <a:pt x="0" y="3502"/>
                  </a:lnTo>
                  <a:lnTo>
                    <a:pt x="0" y="121"/>
                  </a:lnTo>
                  <a:lnTo>
                    <a:pt x="4" y="93"/>
                  </a:lnTo>
                  <a:lnTo>
                    <a:pt x="13" y="68"/>
                  </a:lnTo>
                  <a:lnTo>
                    <a:pt x="27" y="46"/>
                  </a:lnTo>
                  <a:lnTo>
                    <a:pt x="46" y="28"/>
                  </a:lnTo>
                  <a:lnTo>
                    <a:pt x="68" y="13"/>
                  </a:lnTo>
                  <a:lnTo>
                    <a:pt x="93" y="4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-4175431" y="7389813"/>
              <a:ext cx="1057275" cy="1055688"/>
            </a:xfrm>
            <a:custGeom>
              <a:avLst/>
              <a:gdLst>
                <a:gd name="T0" fmla="*/ 0 w 666"/>
                <a:gd name="T1" fmla="*/ 0 h 665"/>
                <a:gd name="T2" fmla="*/ 546 w 666"/>
                <a:gd name="T3" fmla="*/ 0 h 665"/>
                <a:gd name="T4" fmla="*/ 573 w 666"/>
                <a:gd name="T5" fmla="*/ 3 h 665"/>
                <a:gd name="T6" fmla="*/ 598 w 666"/>
                <a:gd name="T7" fmla="*/ 12 h 665"/>
                <a:gd name="T8" fmla="*/ 620 w 666"/>
                <a:gd name="T9" fmla="*/ 27 h 665"/>
                <a:gd name="T10" fmla="*/ 640 w 666"/>
                <a:gd name="T11" fmla="*/ 45 h 665"/>
                <a:gd name="T12" fmla="*/ 653 w 666"/>
                <a:gd name="T13" fmla="*/ 69 h 665"/>
                <a:gd name="T14" fmla="*/ 662 w 666"/>
                <a:gd name="T15" fmla="*/ 93 h 665"/>
                <a:gd name="T16" fmla="*/ 666 w 666"/>
                <a:gd name="T17" fmla="*/ 121 h 665"/>
                <a:gd name="T18" fmla="*/ 666 w 666"/>
                <a:gd name="T19" fmla="*/ 665 h 665"/>
                <a:gd name="T20" fmla="*/ 0 w 666"/>
                <a:gd name="T21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6" h="665">
                  <a:moveTo>
                    <a:pt x="0" y="0"/>
                  </a:moveTo>
                  <a:lnTo>
                    <a:pt x="546" y="0"/>
                  </a:lnTo>
                  <a:lnTo>
                    <a:pt x="573" y="3"/>
                  </a:lnTo>
                  <a:lnTo>
                    <a:pt x="598" y="12"/>
                  </a:lnTo>
                  <a:lnTo>
                    <a:pt x="620" y="27"/>
                  </a:lnTo>
                  <a:lnTo>
                    <a:pt x="640" y="45"/>
                  </a:lnTo>
                  <a:lnTo>
                    <a:pt x="653" y="69"/>
                  </a:lnTo>
                  <a:lnTo>
                    <a:pt x="662" y="93"/>
                  </a:lnTo>
                  <a:lnTo>
                    <a:pt x="666" y="121"/>
                  </a:lnTo>
                  <a:lnTo>
                    <a:pt x="666" y="66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1147902" y="2618691"/>
            <a:ext cx="339348" cy="475298"/>
            <a:chOff x="-3260725" y="42863"/>
            <a:chExt cx="3530600" cy="4945063"/>
          </a:xfrm>
          <a:solidFill>
            <a:schemeClr val="bg1"/>
          </a:solidFill>
        </p:grpSpPr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-2262188" y="1739900"/>
              <a:ext cx="1533525" cy="1036638"/>
            </a:xfrm>
            <a:custGeom>
              <a:avLst/>
              <a:gdLst>
                <a:gd name="T0" fmla="*/ 685 w 1933"/>
                <a:gd name="T1" fmla="*/ 19 h 1305"/>
                <a:gd name="T2" fmla="*/ 725 w 1933"/>
                <a:gd name="T3" fmla="*/ 96 h 1305"/>
                <a:gd name="T4" fmla="*/ 795 w 1933"/>
                <a:gd name="T5" fmla="*/ 197 h 1305"/>
                <a:gd name="T6" fmla="*/ 892 w 1933"/>
                <a:gd name="T7" fmla="*/ 274 h 1305"/>
                <a:gd name="T8" fmla="*/ 1007 w 1933"/>
                <a:gd name="T9" fmla="*/ 288 h 1305"/>
                <a:gd name="T10" fmla="*/ 1110 w 1933"/>
                <a:gd name="T11" fmla="*/ 227 h 1305"/>
                <a:gd name="T12" fmla="*/ 1189 w 1933"/>
                <a:gd name="T13" fmla="*/ 130 h 1305"/>
                <a:gd name="T14" fmla="*/ 1239 w 1933"/>
                <a:gd name="T15" fmla="*/ 39 h 1305"/>
                <a:gd name="T16" fmla="*/ 1258 w 1933"/>
                <a:gd name="T17" fmla="*/ 0 h 1305"/>
                <a:gd name="T18" fmla="*/ 1309 w 1933"/>
                <a:gd name="T19" fmla="*/ 58 h 1305"/>
                <a:gd name="T20" fmla="*/ 1411 w 1933"/>
                <a:gd name="T21" fmla="*/ 113 h 1305"/>
                <a:gd name="T22" fmla="*/ 1523 w 1933"/>
                <a:gd name="T23" fmla="*/ 159 h 1305"/>
                <a:gd name="T24" fmla="*/ 1605 w 1933"/>
                <a:gd name="T25" fmla="*/ 187 h 1305"/>
                <a:gd name="T26" fmla="*/ 1665 w 1933"/>
                <a:gd name="T27" fmla="*/ 212 h 1305"/>
                <a:gd name="T28" fmla="*/ 1745 w 1933"/>
                <a:gd name="T29" fmla="*/ 265 h 1305"/>
                <a:gd name="T30" fmla="*/ 1768 w 1933"/>
                <a:gd name="T31" fmla="*/ 289 h 1305"/>
                <a:gd name="T32" fmla="*/ 1842 w 1933"/>
                <a:gd name="T33" fmla="*/ 449 h 1305"/>
                <a:gd name="T34" fmla="*/ 1889 w 1933"/>
                <a:gd name="T35" fmla="*/ 636 h 1305"/>
                <a:gd name="T36" fmla="*/ 1917 w 1933"/>
                <a:gd name="T37" fmla="*/ 814 h 1305"/>
                <a:gd name="T38" fmla="*/ 1931 w 1933"/>
                <a:gd name="T39" fmla="*/ 949 h 1305"/>
                <a:gd name="T40" fmla="*/ 1933 w 1933"/>
                <a:gd name="T41" fmla="*/ 1002 h 1305"/>
                <a:gd name="T42" fmla="*/ 1917 w 1933"/>
                <a:gd name="T43" fmla="*/ 1089 h 1305"/>
                <a:gd name="T44" fmla="*/ 1891 w 1933"/>
                <a:gd name="T45" fmla="*/ 1121 h 1305"/>
                <a:gd name="T46" fmla="*/ 1811 w 1933"/>
                <a:gd name="T47" fmla="*/ 1153 h 1305"/>
                <a:gd name="T48" fmla="*/ 1582 w 1933"/>
                <a:gd name="T49" fmla="*/ 1222 h 1305"/>
                <a:gd name="T50" fmla="*/ 1350 w 1933"/>
                <a:gd name="T51" fmla="*/ 1265 h 1305"/>
                <a:gd name="T52" fmla="*/ 1157 w 1933"/>
                <a:gd name="T53" fmla="*/ 1292 h 1305"/>
                <a:gd name="T54" fmla="*/ 1032 w 1933"/>
                <a:gd name="T55" fmla="*/ 1303 h 1305"/>
                <a:gd name="T56" fmla="*/ 969 w 1933"/>
                <a:gd name="T57" fmla="*/ 1305 h 1305"/>
                <a:gd name="T58" fmla="*/ 966 w 1933"/>
                <a:gd name="T59" fmla="*/ 1305 h 1305"/>
                <a:gd name="T60" fmla="*/ 903 w 1933"/>
                <a:gd name="T61" fmla="*/ 1303 h 1305"/>
                <a:gd name="T62" fmla="*/ 778 w 1933"/>
                <a:gd name="T63" fmla="*/ 1292 h 1305"/>
                <a:gd name="T64" fmla="*/ 582 w 1933"/>
                <a:gd name="T65" fmla="*/ 1265 h 1305"/>
                <a:gd name="T66" fmla="*/ 353 w 1933"/>
                <a:gd name="T67" fmla="*/ 1222 h 1305"/>
                <a:gd name="T68" fmla="*/ 122 w 1933"/>
                <a:gd name="T69" fmla="*/ 1153 h 1305"/>
                <a:gd name="T70" fmla="*/ 44 w 1933"/>
                <a:gd name="T71" fmla="*/ 1121 h 1305"/>
                <a:gd name="T72" fmla="*/ 17 w 1933"/>
                <a:gd name="T73" fmla="*/ 1089 h 1305"/>
                <a:gd name="T74" fmla="*/ 0 w 1933"/>
                <a:gd name="T75" fmla="*/ 1002 h 1305"/>
                <a:gd name="T76" fmla="*/ 4 w 1933"/>
                <a:gd name="T77" fmla="*/ 949 h 1305"/>
                <a:gd name="T78" fmla="*/ 17 w 1933"/>
                <a:gd name="T79" fmla="*/ 814 h 1305"/>
                <a:gd name="T80" fmla="*/ 44 w 1933"/>
                <a:gd name="T81" fmla="*/ 636 h 1305"/>
                <a:gd name="T82" fmla="*/ 93 w 1933"/>
                <a:gd name="T83" fmla="*/ 449 h 1305"/>
                <a:gd name="T84" fmla="*/ 167 w 1933"/>
                <a:gd name="T85" fmla="*/ 289 h 1305"/>
                <a:gd name="T86" fmla="*/ 190 w 1933"/>
                <a:gd name="T87" fmla="*/ 265 h 1305"/>
                <a:gd name="T88" fmla="*/ 270 w 1933"/>
                <a:gd name="T89" fmla="*/ 212 h 1305"/>
                <a:gd name="T90" fmla="*/ 330 w 1933"/>
                <a:gd name="T91" fmla="*/ 187 h 1305"/>
                <a:gd name="T92" fmla="*/ 412 w 1933"/>
                <a:gd name="T93" fmla="*/ 159 h 1305"/>
                <a:gd name="T94" fmla="*/ 524 w 1933"/>
                <a:gd name="T95" fmla="*/ 113 h 1305"/>
                <a:gd name="T96" fmla="*/ 624 w 1933"/>
                <a:gd name="T97" fmla="*/ 58 h 1305"/>
                <a:gd name="T98" fmla="*/ 677 w 1933"/>
                <a:gd name="T99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33" h="1305">
                  <a:moveTo>
                    <a:pt x="677" y="0"/>
                  </a:moveTo>
                  <a:lnTo>
                    <a:pt x="679" y="5"/>
                  </a:lnTo>
                  <a:lnTo>
                    <a:pt x="685" y="19"/>
                  </a:lnTo>
                  <a:lnTo>
                    <a:pt x="694" y="39"/>
                  </a:lnTo>
                  <a:lnTo>
                    <a:pt x="708" y="66"/>
                  </a:lnTo>
                  <a:lnTo>
                    <a:pt x="725" y="96"/>
                  </a:lnTo>
                  <a:lnTo>
                    <a:pt x="746" y="130"/>
                  </a:lnTo>
                  <a:lnTo>
                    <a:pt x="768" y="164"/>
                  </a:lnTo>
                  <a:lnTo>
                    <a:pt x="795" y="197"/>
                  </a:lnTo>
                  <a:lnTo>
                    <a:pt x="823" y="227"/>
                  </a:lnTo>
                  <a:lnTo>
                    <a:pt x="856" y="253"/>
                  </a:lnTo>
                  <a:lnTo>
                    <a:pt x="892" y="274"/>
                  </a:lnTo>
                  <a:lnTo>
                    <a:pt x="928" y="288"/>
                  </a:lnTo>
                  <a:lnTo>
                    <a:pt x="967" y="291"/>
                  </a:lnTo>
                  <a:lnTo>
                    <a:pt x="1007" y="288"/>
                  </a:lnTo>
                  <a:lnTo>
                    <a:pt x="1043" y="274"/>
                  </a:lnTo>
                  <a:lnTo>
                    <a:pt x="1079" y="253"/>
                  </a:lnTo>
                  <a:lnTo>
                    <a:pt x="1110" y="227"/>
                  </a:lnTo>
                  <a:lnTo>
                    <a:pt x="1140" y="197"/>
                  </a:lnTo>
                  <a:lnTo>
                    <a:pt x="1167" y="164"/>
                  </a:lnTo>
                  <a:lnTo>
                    <a:pt x="1189" y="130"/>
                  </a:lnTo>
                  <a:lnTo>
                    <a:pt x="1210" y="96"/>
                  </a:lnTo>
                  <a:lnTo>
                    <a:pt x="1225" y="66"/>
                  </a:lnTo>
                  <a:lnTo>
                    <a:pt x="1239" y="39"/>
                  </a:lnTo>
                  <a:lnTo>
                    <a:pt x="1250" y="19"/>
                  </a:lnTo>
                  <a:lnTo>
                    <a:pt x="1256" y="5"/>
                  </a:lnTo>
                  <a:lnTo>
                    <a:pt x="1258" y="0"/>
                  </a:lnTo>
                  <a:lnTo>
                    <a:pt x="1267" y="19"/>
                  </a:lnTo>
                  <a:lnTo>
                    <a:pt x="1284" y="39"/>
                  </a:lnTo>
                  <a:lnTo>
                    <a:pt x="1309" y="58"/>
                  </a:lnTo>
                  <a:lnTo>
                    <a:pt x="1339" y="77"/>
                  </a:lnTo>
                  <a:lnTo>
                    <a:pt x="1375" y="96"/>
                  </a:lnTo>
                  <a:lnTo>
                    <a:pt x="1411" y="113"/>
                  </a:lnTo>
                  <a:lnTo>
                    <a:pt x="1449" y="130"/>
                  </a:lnTo>
                  <a:lnTo>
                    <a:pt x="1487" y="146"/>
                  </a:lnTo>
                  <a:lnTo>
                    <a:pt x="1523" y="159"/>
                  </a:lnTo>
                  <a:lnTo>
                    <a:pt x="1555" y="170"/>
                  </a:lnTo>
                  <a:lnTo>
                    <a:pt x="1584" y="180"/>
                  </a:lnTo>
                  <a:lnTo>
                    <a:pt x="1605" y="187"/>
                  </a:lnTo>
                  <a:lnTo>
                    <a:pt x="1620" y="193"/>
                  </a:lnTo>
                  <a:lnTo>
                    <a:pt x="1624" y="193"/>
                  </a:lnTo>
                  <a:lnTo>
                    <a:pt x="1665" y="212"/>
                  </a:lnTo>
                  <a:lnTo>
                    <a:pt x="1699" y="231"/>
                  </a:lnTo>
                  <a:lnTo>
                    <a:pt x="1724" y="248"/>
                  </a:lnTo>
                  <a:lnTo>
                    <a:pt x="1745" y="265"/>
                  </a:lnTo>
                  <a:lnTo>
                    <a:pt x="1758" y="278"/>
                  </a:lnTo>
                  <a:lnTo>
                    <a:pt x="1764" y="288"/>
                  </a:lnTo>
                  <a:lnTo>
                    <a:pt x="1768" y="289"/>
                  </a:lnTo>
                  <a:lnTo>
                    <a:pt x="1794" y="337"/>
                  </a:lnTo>
                  <a:lnTo>
                    <a:pt x="1821" y="392"/>
                  </a:lnTo>
                  <a:lnTo>
                    <a:pt x="1842" y="449"/>
                  </a:lnTo>
                  <a:lnTo>
                    <a:pt x="1861" y="509"/>
                  </a:lnTo>
                  <a:lnTo>
                    <a:pt x="1876" y="572"/>
                  </a:lnTo>
                  <a:lnTo>
                    <a:pt x="1889" y="636"/>
                  </a:lnTo>
                  <a:lnTo>
                    <a:pt x="1900" y="699"/>
                  </a:lnTo>
                  <a:lnTo>
                    <a:pt x="1910" y="757"/>
                  </a:lnTo>
                  <a:lnTo>
                    <a:pt x="1917" y="814"/>
                  </a:lnTo>
                  <a:lnTo>
                    <a:pt x="1923" y="865"/>
                  </a:lnTo>
                  <a:lnTo>
                    <a:pt x="1927" y="911"/>
                  </a:lnTo>
                  <a:lnTo>
                    <a:pt x="1931" y="949"/>
                  </a:lnTo>
                  <a:lnTo>
                    <a:pt x="1933" y="977"/>
                  </a:lnTo>
                  <a:lnTo>
                    <a:pt x="1933" y="994"/>
                  </a:lnTo>
                  <a:lnTo>
                    <a:pt x="1933" y="1002"/>
                  </a:lnTo>
                  <a:lnTo>
                    <a:pt x="1931" y="1038"/>
                  </a:lnTo>
                  <a:lnTo>
                    <a:pt x="1925" y="1068"/>
                  </a:lnTo>
                  <a:lnTo>
                    <a:pt x="1917" y="1089"/>
                  </a:lnTo>
                  <a:lnTo>
                    <a:pt x="1908" y="1104"/>
                  </a:lnTo>
                  <a:lnTo>
                    <a:pt x="1899" y="1116"/>
                  </a:lnTo>
                  <a:lnTo>
                    <a:pt x="1891" y="1121"/>
                  </a:lnTo>
                  <a:lnTo>
                    <a:pt x="1885" y="1123"/>
                  </a:lnTo>
                  <a:lnTo>
                    <a:pt x="1883" y="1125"/>
                  </a:lnTo>
                  <a:lnTo>
                    <a:pt x="1811" y="1153"/>
                  </a:lnTo>
                  <a:lnTo>
                    <a:pt x="1737" y="1180"/>
                  </a:lnTo>
                  <a:lnTo>
                    <a:pt x="1660" y="1203"/>
                  </a:lnTo>
                  <a:lnTo>
                    <a:pt x="1582" y="1222"/>
                  </a:lnTo>
                  <a:lnTo>
                    <a:pt x="1504" y="1239"/>
                  </a:lnTo>
                  <a:lnTo>
                    <a:pt x="1426" y="1254"/>
                  </a:lnTo>
                  <a:lnTo>
                    <a:pt x="1350" y="1265"/>
                  </a:lnTo>
                  <a:lnTo>
                    <a:pt x="1280" y="1277"/>
                  </a:lnTo>
                  <a:lnTo>
                    <a:pt x="1216" y="1284"/>
                  </a:lnTo>
                  <a:lnTo>
                    <a:pt x="1157" y="1292"/>
                  </a:lnTo>
                  <a:lnTo>
                    <a:pt x="1106" y="1297"/>
                  </a:lnTo>
                  <a:lnTo>
                    <a:pt x="1062" y="1299"/>
                  </a:lnTo>
                  <a:lnTo>
                    <a:pt x="1032" y="1303"/>
                  </a:lnTo>
                  <a:lnTo>
                    <a:pt x="1011" y="1303"/>
                  </a:lnTo>
                  <a:lnTo>
                    <a:pt x="1003" y="1305"/>
                  </a:lnTo>
                  <a:lnTo>
                    <a:pt x="969" y="1305"/>
                  </a:lnTo>
                  <a:lnTo>
                    <a:pt x="969" y="1305"/>
                  </a:lnTo>
                  <a:lnTo>
                    <a:pt x="966" y="1305"/>
                  </a:lnTo>
                  <a:lnTo>
                    <a:pt x="966" y="1305"/>
                  </a:lnTo>
                  <a:lnTo>
                    <a:pt x="929" y="1305"/>
                  </a:lnTo>
                  <a:lnTo>
                    <a:pt x="924" y="1303"/>
                  </a:lnTo>
                  <a:lnTo>
                    <a:pt x="903" y="1303"/>
                  </a:lnTo>
                  <a:lnTo>
                    <a:pt x="871" y="1299"/>
                  </a:lnTo>
                  <a:lnTo>
                    <a:pt x="829" y="1297"/>
                  </a:lnTo>
                  <a:lnTo>
                    <a:pt x="778" y="1292"/>
                  </a:lnTo>
                  <a:lnTo>
                    <a:pt x="719" y="1284"/>
                  </a:lnTo>
                  <a:lnTo>
                    <a:pt x="655" y="1277"/>
                  </a:lnTo>
                  <a:lnTo>
                    <a:pt x="582" y="1265"/>
                  </a:lnTo>
                  <a:lnTo>
                    <a:pt x="508" y="1254"/>
                  </a:lnTo>
                  <a:lnTo>
                    <a:pt x="431" y="1239"/>
                  </a:lnTo>
                  <a:lnTo>
                    <a:pt x="353" y="1222"/>
                  </a:lnTo>
                  <a:lnTo>
                    <a:pt x="273" y="1203"/>
                  </a:lnTo>
                  <a:lnTo>
                    <a:pt x="197" y="1180"/>
                  </a:lnTo>
                  <a:lnTo>
                    <a:pt x="122" y="1153"/>
                  </a:lnTo>
                  <a:lnTo>
                    <a:pt x="51" y="1125"/>
                  </a:lnTo>
                  <a:lnTo>
                    <a:pt x="50" y="1123"/>
                  </a:lnTo>
                  <a:lnTo>
                    <a:pt x="44" y="1121"/>
                  </a:lnTo>
                  <a:lnTo>
                    <a:pt x="36" y="1116"/>
                  </a:lnTo>
                  <a:lnTo>
                    <a:pt x="27" y="1104"/>
                  </a:lnTo>
                  <a:lnTo>
                    <a:pt x="17" y="1089"/>
                  </a:lnTo>
                  <a:lnTo>
                    <a:pt x="10" y="1068"/>
                  </a:lnTo>
                  <a:lnTo>
                    <a:pt x="4" y="1038"/>
                  </a:lnTo>
                  <a:lnTo>
                    <a:pt x="0" y="1002"/>
                  </a:lnTo>
                  <a:lnTo>
                    <a:pt x="2" y="994"/>
                  </a:lnTo>
                  <a:lnTo>
                    <a:pt x="2" y="977"/>
                  </a:lnTo>
                  <a:lnTo>
                    <a:pt x="4" y="949"/>
                  </a:lnTo>
                  <a:lnTo>
                    <a:pt x="8" y="911"/>
                  </a:lnTo>
                  <a:lnTo>
                    <a:pt x="12" y="865"/>
                  </a:lnTo>
                  <a:lnTo>
                    <a:pt x="17" y="814"/>
                  </a:lnTo>
                  <a:lnTo>
                    <a:pt x="25" y="757"/>
                  </a:lnTo>
                  <a:lnTo>
                    <a:pt x="33" y="699"/>
                  </a:lnTo>
                  <a:lnTo>
                    <a:pt x="44" y="636"/>
                  </a:lnTo>
                  <a:lnTo>
                    <a:pt x="59" y="572"/>
                  </a:lnTo>
                  <a:lnTo>
                    <a:pt x="74" y="509"/>
                  </a:lnTo>
                  <a:lnTo>
                    <a:pt x="93" y="449"/>
                  </a:lnTo>
                  <a:lnTo>
                    <a:pt x="114" y="392"/>
                  </a:lnTo>
                  <a:lnTo>
                    <a:pt x="139" y="337"/>
                  </a:lnTo>
                  <a:lnTo>
                    <a:pt x="167" y="289"/>
                  </a:lnTo>
                  <a:lnTo>
                    <a:pt x="169" y="288"/>
                  </a:lnTo>
                  <a:lnTo>
                    <a:pt x="177" y="278"/>
                  </a:lnTo>
                  <a:lnTo>
                    <a:pt x="190" y="265"/>
                  </a:lnTo>
                  <a:lnTo>
                    <a:pt x="211" y="248"/>
                  </a:lnTo>
                  <a:lnTo>
                    <a:pt x="235" y="229"/>
                  </a:lnTo>
                  <a:lnTo>
                    <a:pt x="270" y="212"/>
                  </a:lnTo>
                  <a:lnTo>
                    <a:pt x="309" y="193"/>
                  </a:lnTo>
                  <a:lnTo>
                    <a:pt x="315" y="193"/>
                  </a:lnTo>
                  <a:lnTo>
                    <a:pt x="330" y="187"/>
                  </a:lnTo>
                  <a:lnTo>
                    <a:pt x="351" y="180"/>
                  </a:lnTo>
                  <a:lnTo>
                    <a:pt x="380" y="170"/>
                  </a:lnTo>
                  <a:lnTo>
                    <a:pt x="412" y="159"/>
                  </a:lnTo>
                  <a:lnTo>
                    <a:pt x="448" y="146"/>
                  </a:lnTo>
                  <a:lnTo>
                    <a:pt x="486" y="130"/>
                  </a:lnTo>
                  <a:lnTo>
                    <a:pt x="524" y="113"/>
                  </a:lnTo>
                  <a:lnTo>
                    <a:pt x="560" y="96"/>
                  </a:lnTo>
                  <a:lnTo>
                    <a:pt x="594" y="77"/>
                  </a:lnTo>
                  <a:lnTo>
                    <a:pt x="624" y="58"/>
                  </a:lnTo>
                  <a:lnTo>
                    <a:pt x="651" y="39"/>
                  </a:lnTo>
                  <a:lnTo>
                    <a:pt x="668" y="19"/>
                  </a:lnTo>
                  <a:lnTo>
                    <a:pt x="6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-1835150" y="784225"/>
              <a:ext cx="695325" cy="1020763"/>
            </a:xfrm>
            <a:custGeom>
              <a:avLst/>
              <a:gdLst>
                <a:gd name="T0" fmla="*/ 489 w 876"/>
                <a:gd name="T1" fmla="*/ 53 h 1286"/>
                <a:gd name="T2" fmla="*/ 546 w 876"/>
                <a:gd name="T3" fmla="*/ 108 h 1286"/>
                <a:gd name="T4" fmla="*/ 538 w 876"/>
                <a:gd name="T5" fmla="*/ 93 h 1286"/>
                <a:gd name="T6" fmla="*/ 550 w 876"/>
                <a:gd name="T7" fmla="*/ 104 h 1286"/>
                <a:gd name="T8" fmla="*/ 571 w 876"/>
                <a:gd name="T9" fmla="*/ 121 h 1286"/>
                <a:gd name="T10" fmla="*/ 557 w 876"/>
                <a:gd name="T11" fmla="*/ 104 h 1286"/>
                <a:gd name="T12" fmla="*/ 552 w 876"/>
                <a:gd name="T13" fmla="*/ 98 h 1286"/>
                <a:gd name="T14" fmla="*/ 590 w 876"/>
                <a:gd name="T15" fmla="*/ 125 h 1286"/>
                <a:gd name="T16" fmla="*/ 597 w 876"/>
                <a:gd name="T17" fmla="*/ 121 h 1286"/>
                <a:gd name="T18" fmla="*/ 603 w 876"/>
                <a:gd name="T19" fmla="*/ 125 h 1286"/>
                <a:gd name="T20" fmla="*/ 698 w 876"/>
                <a:gd name="T21" fmla="*/ 166 h 1286"/>
                <a:gd name="T22" fmla="*/ 779 w 876"/>
                <a:gd name="T23" fmla="*/ 221 h 1286"/>
                <a:gd name="T24" fmla="*/ 804 w 876"/>
                <a:gd name="T25" fmla="*/ 248 h 1286"/>
                <a:gd name="T26" fmla="*/ 866 w 876"/>
                <a:gd name="T27" fmla="*/ 373 h 1286"/>
                <a:gd name="T28" fmla="*/ 874 w 876"/>
                <a:gd name="T29" fmla="*/ 504 h 1286"/>
                <a:gd name="T30" fmla="*/ 855 w 876"/>
                <a:gd name="T31" fmla="*/ 614 h 1286"/>
                <a:gd name="T32" fmla="*/ 855 w 876"/>
                <a:gd name="T33" fmla="*/ 657 h 1286"/>
                <a:gd name="T34" fmla="*/ 870 w 876"/>
                <a:gd name="T35" fmla="*/ 689 h 1286"/>
                <a:gd name="T36" fmla="*/ 866 w 876"/>
                <a:gd name="T37" fmla="*/ 744 h 1286"/>
                <a:gd name="T38" fmla="*/ 857 w 876"/>
                <a:gd name="T39" fmla="*/ 784 h 1286"/>
                <a:gd name="T40" fmla="*/ 840 w 876"/>
                <a:gd name="T41" fmla="*/ 833 h 1286"/>
                <a:gd name="T42" fmla="*/ 810 w 876"/>
                <a:gd name="T43" fmla="*/ 917 h 1286"/>
                <a:gd name="T44" fmla="*/ 724 w 876"/>
                <a:gd name="T45" fmla="*/ 1093 h 1286"/>
                <a:gd name="T46" fmla="*/ 588 w 876"/>
                <a:gd name="T47" fmla="*/ 1231 h 1286"/>
                <a:gd name="T48" fmla="*/ 423 w 876"/>
                <a:gd name="T49" fmla="*/ 1286 h 1286"/>
                <a:gd name="T50" fmla="*/ 273 w 876"/>
                <a:gd name="T51" fmla="*/ 1233 h 1286"/>
                <a:gd name="T52" fmla="*/ 144 w 876"/>
                <a:gd name="T53" fmla="*/ 1099 h 1286"/>
                <a:gd name="T54" fmla="*/ 61 w 876"/>
                <a:gd name="T55" fmla="*/ 919 h 1286"/>
                <a:gd name="T56" fmla="*/ 30 w 876"/>
                <a:gd name="T57" fmla="*/ 833 h 1286"/>
                <a:gd name="T58" fmla="*/ 13 w 876"/>
                <a:gd name="T59" fmla="*/ 784 h 1286"/>
                <a:gd name="T60" fmla="*/ 4 w 876"/>
                <a:gd name="T61" fmla="*/ 742 h 1286"/>
                <a:gd name="T62" fmla="*/ 0 w 876"/>
                <a:gd name="T63" fmla="*/ 686 h 1286"/>
                <a:gd name="T64" fmla="*/ 19 w 876"/>
                <a:gd name="T65" fmla="*/ 657 h 1286"/>
                <a:gd name="T66" fmla="*/ 15 w 876"/>
                <a:gd name="T67" fmla="*/ 536 h 1286"/>
                <a:gd name="T68" fmla="*/ 11 w 876"/>
                <a:gd name="T69" fmla="*/ 411 h 1286"/>
                <a:gd name="T70" fmla="*/ 19 w 876"/>
                <a:gd name="T71" fmla="*/ 352 h 1286"/>
                <a:gd name="T72" fmla="*/ 42 w 876"/>
                <a:gd name="T73" fmla="*/ 295 h 1286"/>
                <a:gd name="T74" fmla="*/ 127 w 876"/>
                <a:gd name="T75" fmla="*/ 182 h 1286"/>
                <a:gd name="T76" fmla="*/ 218 w 876"/>
                <a:gd name="T77" fmla="*/ 110 h 1286"/>
                <a:gd name="T78" fmla="*/ 277 w 876"/>
                <a:gd name="T79" fmla="*/ 77 h 1286"/>
                <a:gd name="T80" fmla="*/ 298 w 876"/>
                <a:gd name="T81" fmla="*/ 70 h 1286"/>
                <a:gd name="T82" fmla="*/ 343 w 876"/>
                <a:gd name="T83" fmla="*/ 81 h 1286"/>
                <a:gd name="T84" fmla="*/ 377 w 876"/>
                <a:gd name="T85" fmla="*/ 51 h 1286"/>
                <a:gd name="T86" fmla="*/ 419 w 876"/>
                <a:gd name="T87" fmla="*/ 15 h 1286"/>
                <a:gd name="T88" fmla="*/ 415 w 876"/>
                <a:gd name="T89" fmla="*/ 24 h 1286"/>
                <a:gd name="T90" fmla="*/ 419 w 876"/>
                <a:gd name="T91" fmla="*/ 41 h 1286"/>
                <a:gd name="T92" fmla="*/ 457 w 876"/>
                <a:gd name="T93" fmla="*/ 5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6" h="1286">
                  <a:moveTo>
                    <a:pt x="470" y="0"/>
                  </a:moveTo>
                  <a:lnTo>
                    <a:pt x="476" y="28"/>
                  </a:lnTo>
                  <a:lnTo>
                    <a:pt x="489" y="53"/>
                  </a:lnTo>
                  <a:lnTo>
                    <a:pt x="508" y="75"/>
                  </a:lnTo>
                  <a:lnTo>
                    <a:pt x="529" y="94"/>
                  </a:lnTo>
                  <a:lnTo>
                    <a:pt x="546" y="108"/>
                  </a:lnTo>
                  <a:lnTo>
                    <a:pt x="542" y="102"/>
                  </a:lnTo>
                  <a:lnTo>
                    <a:pt x="540" y="96"/>
                  </a:lnTo>
                  <a:lnTo>
                    <a:pt x="538" y="93"/>
                  </a:lnTo>
                  <a:lnTo>
                    <a:pt x="537" y="91"/>
                  </a:lnTo>
                  <a:lnTo>
                    <a:pt x="537" y="89"/>
                  </a:lnTo>
                  <a:lnTo>
                    <a:pt x="550" y="104"/>
                  </a:lnTo>
                  <a:lnTo>
                    <a:pt x="559" y="119"/>
                  </a:lnTo>
                  <a:lnTo>
                    <a:pt x="565" y="119"/>
                  </a:lnTo>
                  <a:lnTo>
                    <a:pt x="571" y="121"/>
                  </a:lnTo>
                  <a:lnTo>
                    <a:pt x="565" y="113"/>
                  </a:lnTo>
                  <a:lnTo>
                    <a:pt x="561" y="108"/>
                  </a:lnTo>
                  <a:lnTo>
                    <a:pt x="557" y="104"/>
                  </a:lnTo>
                  <a:lnTo>
                    <a:pt x="555" y="100"/>
                  </a:lnTo>
                  <a:lnTo>
                    <a:pt x="554" y="98"/>
                  </a:lnTo>
                  <a:lnTo>
                    <a:pt x="552" y="98"/>
                  </a:lnTo>
                  <a:lnTo>
                    <a:pt x="565" y="110"/>
                  </a:lnTo>
                  <a:lnTo>
                    <a:pt x="578" y="123"/>
                  </a:lnTo>
                  <a:lnTo>
                    <a:pt x="590" y="125"/>
                  </a:lnTo>
                  <a:lnTo>
                    <a:pt x="601" y="129"/>
                  </a:lnTo>
                  <a:lnTo>
                    <a:pt x="599" y="125"/>
                  </a:lnTo>
                  <a:lnTo>
                    <a:pt x="597" y="121"/>
                  </a:lnTo>
                  <a:lnTo>
                    <a:pt x="595" y="119"/>
                  </a:lnTo>
                  <a:lnTo>
                    <a:pt x="595" y="119"/>
                  </a:lnTo>
                  <a:lnTo>
                    <a:pt x="603" y="125"/>
                  </a:lnTo>
                  <a:lnTo>
                    <a:pt x="610" y="130"/>
                  </a:lnTo>
                  <a:lnTo>
                    <a:pt x="658" y="147"/>
                  </a:lnTo>
                  <a:lnTo>
                    <a:pt x="698" y="166"/>
                  </a:lnTo>
                  <a:lnTo>
                    <a:pt x="732" y="185"/>
                  </a:lnTo>
                  <a:lnTo>
                    <a:pt x="758" y="204"/>
                  </a:lnTo>
                  <a:lnTo>
                    <a:pt x="779" y="221"/>
                  </a:lnTo>
                  <a:lnTo>
                    <a:pt x="793" y="237"/>
                  </a:lnTo>
                  <a:lnTo>
                    <a:pt x="802" y="246"/>
                  </a:lnTo>
                  <a:lnTo>
                    <a:pt x="804" y="248"/>
                  </a:lnTo>
                  <a:lnTo>
                    <a:pt x="832" y="288"/>
                  </a:lnTo>
                  <a:lnTo>
                    <a:pt x="853" y="329"/>
                  </a:lnTo>
                  <a:lnTo>
                    <a:pt x="866" y="373"/>
                  </a:lnTo>
                  <a:lnTo>
                    <a:pt x="874" y="416"/>
                  </a:lnTo>
                  <a:lnTo>
                    <a:pt x="876" y="462"/>
                  </a:lnTo>
                  <a:lnTo>
                    <a:pt x="874" y="504"/>
                  </a:lnTo>
                  <a:lnTo>
                    <a:pt x="870" y="545"/>
                  </a:lnTo>
                  <a:lnTo>
                    <a:pt x="863" y="581"/>
                  </a:lnTo>
                  <a:lnTo>
                    <a:pt x="855" y="614"/>
                  </a:lnTo>
                  <a:lnTo>
                    <a:pt x="849" y="638"/>
                  </a:lnTo>
                  <a:lnTo>
                    <a:pt x="842" y="657"/>
                  </a:lnTo>
                  <a:lnTo>
                    <a:pt x="855" y="657"/>
                  </a:lnTo>
                  <a:lnTo>
                    <a:pt x="863" y="663"/>
                  </a:lnTo>
                  <a:lnTo>
                    <a:pt x="868" y="674"/>
                  </a:lnTo>
                  <a:lnTo>
                    <a:pt x="870" y="689"/>
                  </a:lnTo>
                  <a:lnTo>
                    <a:pt x="870" y="708"/>
                  </a:lnTo>
                  <a:lnTo>
                    <a:pt x="868" y="725"/>
                  </a:lnTo>
                  <a:lnTo>
                    <a:pt x="866" y="744"/>
                  </a:lnTo>
                  <a:lnTo>
                    <a:pt x="863" y="761"/>
                  </a:lnTo>
                  <a:lnTo>
                    <a:pt x="859" y="775"/>
                  </a:lnTo>
                  <a:lnTo>
                    <a:pt x="857" y="784"/>
                  </a:lnTo>
                  <a:lnTo>
                    <a:pt x="857" y="788"/>
                  </a:lnTo>
                  <a:lnTo>
                    <a:pt x="849" y="814"/>
                  </a:lnTo>
                  <a:lnTo>
                    <a:pt x="840" y="833"/>
                  </a:lnTo>
                  <a:lnTo>
                    <a:pt x="830" y="847"/>
                  </a:lnTo>
                  <a:lnTo>
                    <a:pt x="821" y="854"/>
                  </a:lnTo>
                  <a:lnTo>
                    <a:pt x="810" y="917"/>
                  </a:lnTo>
                  <a:lnTo>
                    <a:pt x="787" y="977"/>
                  </a:lnTo>
                  <a:lnTo>
                    <a:pt x="758" y="1036"/>
                  </a:lnTo>
                  <a:lnTo>
                    <a:pt x="724" y="1093"/>
                  </a:lnTo>
                  <a:lnTo>
                    <a:pt x="683" y="1146"/>
                  </a:lnTo>
                  <a:lnTo>
                    <a:pt x="637" y="1193"/>
                  </a:lnTo>
                  <a:lnTo>
                    <a:pt x="588" y="1231"/>
                  </a:lnTo>
                  <a:lnTo>
                    <a:pt x="535" y="1261"/>
                  </a:lnTo>
                  <a:lnTo>
                    <a:pt x="480" y="1280"/>
                  </a:lnTo>
                  <a:lnTo>
                    <a:pt x="423" y="1286"/>
                  </a:lnTo>
                  <a:lnTo>
                    <a:pt x="372" y="1280"/>
                  </a:lnTo>
                  <a:lnTo>
                    <a:pt x="322" y="1261"/>
                  </a:lnTo>
                  <a:lnTo>
                    <a:pt x="273" y="1233"/>
                  </a:lnTo>
                  <a:lnTo>
                    <a:pt x="227" y="1195"/>
                  </a:lnTo>
                  <a:lnTo>
                    <a:pt x="184" y="1150"/>
                  </a:lnTo>
                  <a:lnTo>
                    <a:pt x="144" y="1099"/>
                  </a:lnTo>
                  <a:lnTo>
                    <a:pt x="110" y="1042"/>
                  </a:lnTo>
                  <a:lnTo>
                    <a:pt x="81" y="981"/>
                  </a:lnTo>
                  <a:lnTo>
                    <a:pt x="61" y="919"/>
                  </a:lnTo>
                  <a:lnTo>
                    <a:pt x="49" y="854"/>
                  </a:lnTo>
                  <a:lnTo>
                    <a:pt x="40" y="847"/>
                  </a:lnTo>
                  <a:lnTo>
                    <a:pt x="30" y="833"/>
                  </a:lnTo>
                  <a:lnTo>
                    <a:pt x="21" y="814"/>
                  </a:lnTo>
                  <a:lnTo>
                    <a:pt x="13" y="788"/>
                  </a:lnTo>
                  <a:lnTo>
                    <a:pt x="13" y="784"/>
                  </a:lnTo>
                  <a:lnTo>
                    <a:pt x="9" y="775"/>
                  </a:lnTo>
                  <a:lnTo>
                    <a:pt x="7" y="759"/>
                  </a:lnTo>
                  <a:lnTo>
                    <a:pt x="4" y="742"/>
                  </a:lnTo>
                  <a:lnTo>
                    <a:pt x="0" y="722"/>
                  </a:lnTo>
                  <a:lnTo>
                    <a:pt x="0" y="703"/>
                  </a:lnTo>
                  <a:lnTo>
                    <a:pt x="0" y="686"/>
                  </a:lnTo>
                  <a:lnTo>
                    <a:pt x="2" y="670"/>
                  </a:lnTo>
                  <a:lnTo>
                    <a:pt x="9" y="661"/>
                  </a:lnTo>
                  <a:lnTo>
                    <a:pt x="19" y="657"/>
                  </a:lnTo>
                  <a:lnTo>
                    <a:pt x="34" y="661"/>
                  </a:lnTo>
                  <a:lnTo>
                    <a:pt x="23" y="595"/>
                  </a:lnTo>
                  <a:lnTo>
                    <a:pt x="15" y="536"/>
                  </a:lnTo>
                  <a:lnTo>
                    <a:pt x="11" y="487"/>
                  </a:lnTo>
                  <a:lnTo>
                    <a:pt x="11" y="445"/>
                  </a:lnTo>
                  <a:lnTo>
                    <a:pt x="11" y="411"/>
                  </a:lnTo>
                  <a:lnTo>
                    <a:pt x="13" y="384"/>
                  </a:lnTo>
                  <a:lnTo>
                    <a:pt x="17" y="365"/>
                  </a:lnTo>
                  <a:lnTo>
                    <a:pt x="19" y="352"/>
                  </a:lnTo>
                  <a:lnTo>
                    <a:pt x="23" y="345"/>
                  </a:lnTo>
                  <a:lnTo>
                    <a:pt x="23" y="341"/>
                  </a:lnTo>
                  <a:lnTo>
                    <a:pt x="42" y="295"/>
                  </a:lnTo>
                  <a:lnTo>
                    <a:pt x="66" y="252"/>
                  </a:lnTo>
                  <a:lnTo>
                    <a:pt x="95" y="216"/>
                  </a:lnTo>
                  <a:lnTo>
                    <a:pt x="127" y="182"/>
                  </a:lnTo>
                  <a:lnTo>
                    <a:pt x="159" y="153"/>
                  </a:lnTo>
                  <a:lnTo>
                    <a:pt x="189" y="129"/>
                  </a:lnTo>
                  <a:lnTo>
                    <a:pt x="218" y="110"/>
                  </a:lnTo>
                  <a:lnTo>
                    <a:pt x="244" y="94"/>
                  </a:lnTo>
                  <a:lnTo>
                    <a:pt x="263" y="83"/>
                  </a:lnTo>
                  <a:lnTo>
                    <a:pt x="277" y="77"/>
                  </a:lnTo>
                  <a:lnTo>
                    <a:pt x="282" y="75"/>
                  </a:lnTo>
                  <a:lnTo>
                    <a:pt x="286" y="74"/>
                  </a:lnTo>
                  <a:lnTo>
                    <a:pt x="298" y="70"/>
                  </a:lnTo>
                  <a:lnTo>
                    <a:pt x="313" y="68"/>
                  </a:lnTo>
                  <a:lnTo>
                    <a:pt x="328" y="70"/>
                  </a:lnTo>
                  <a:lnTo>
                    <a:pt x="343" y="81"/>
                  </a:lnTo>
                  <a:lnTo>
                    <a:pt x="354" y="94"/>
                  </a:lnTo>
                  <a:lnTo>
                    <a:pt x="364" y="72"/>
                  </a:lnTo>
                  <a:lnTo>
                    <a:pt x="377" y="51"/>
                  </a:lnTo>
                  <a:lnTo>
                    <a:pt x="392" y="34"/>
                  </a:lnTo>
                  <a:lnTo>
                    <a:pt x="408" y="22"/>
                  </a:lnTo>
                  <a:lnTo>
                    <a:pt x="419" y="15"/>
                  </a:lnTo>
                  <a:lnTo>
                    <a:pt x="417" y="17"/>
                  </a:lnTo>
                  <a:lnTo>
                    <a:pt x="417" y="19"/>
                  </a:lnTo>
                  <a:lnTo>
                    <a:pt x="415" y="24"/>
                  </a:lnTo>
                  <a:lnTo>
                    <a:pt x="415" y="28"/>
                  </a:lnTo>
                  <a:lnTo>
                    <a:pt x="417" y="36"/>
                  </a:lnTo>
                  <a:lnTo>
                    <a:pt x="419" y="41"/>
                  </a:lnTo>
                  <a:lnTo>
                    <a:pt x="432" y="26"/>
                  </a:lnTo>
                  <a:lnTo>
                    <a:pt x="445" y="15"/>
                  </a:lnTo>
                  <a:lnTo>
                    <a:pt x="457" y="5"/>
                  </a:lnTo>
                  <a:lnTo>
                    <a:pt x="466" y="2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-3260725" y="42863"/>
              <a:ext cx="3530600" cy="4945063"/>
            </a:xfrm>
            <a:custGeom>
              <a:avLst/>
              <a:gdLst>
                <a:gd name="T0" fmla="*/ 231 w 4449"/>
                <a:gd name="T1" fmla="*/ 485 h 6231"/>
                <a:gd name="T2" fmla="*/ 231 w 4449"/>
                <a:gd name="T3" fmla="*/ 6000 h 6231"/>
                <a:gd name="T4" fmla="*/ 4217 w 4449"/>
                <a:gd name="T5" fmla="*/ 6000 h 6231"/>
                <a:gd name="T6" fmla="*/ 4217 w 4449"/>
                <a:gd name="T7" fmla="*/ 485 h 6231"/>
                <a:gd name="T8" fmla="*/ 3605 w 4449"/>
                <a:gd name="T9" fmla="*/ 485 h 6231"/>
                <a:gd name="T10" fmla="*/ 3605 w 4449"/>
                <a:gd name="T11" fmla="*/ 809 h 6231"/>
                <a:gd name="T12" fmla="*/ 3201 w 4449"/>
                <a:gd name="T13" fmla="*/ 809 h 6231"/>
                <a:gd name="T14" fmla="*/ 3201 w 4449"/>
                <a:gd name="T15" fmla="*/ 485 h 6231"/>
                <a:gd name="T16" fmla="*/ 1248 w 4449"/>
                <a:gd name="T17" fmla="*/ 485 h 6231"/>
                <a:gd name="T18" fmla="*/ 1248 w 4449"/>
                <a:gd name="T19" fmla="*/ 809 h 6231"/>
                <a:gd name="T20" fmla="*/ 844 w 4449"/>
                <a:gd name="T21" fmla="*/ 809 h 6231"/>
                <a:gd name="T22" fmla="*/ 844 w 4449"/>
                <a:gd name="T23" fmla="*/ 485 h 6231"/>
                <a:gd name="T24" fmla="*/ 231 w 4449"/>
                <a:gd name="T25" fmla="*/ 485 h 6231"/>
                <a:gd name="T26" fmla="*/ 844 w 4449"/>
                <a:gd name="T27" fmla="*/ 0 h 6231"/>
                <a:gd name="T28" fmla="*/ 1248 w 4449"/>
                <a:gd name="T29" fmla="*/ 0 h 6231"/>
                <a:gd name="T30" fmla="*/ 1248 w 4449"/>
                <a:gd name="T31" fmla="*/ 254 h 6231"/>
                <a:gd name="T32" fmla="*/ 3201 w 4449"/>
                <a:gd name="T33" fmla="*/ 254 h 6231"/>
                <a:gd name="T34" fmla="*/ 3201 w 4449"/>
                <a:gd name="T35" fmla="*/ 0 h 6231"/>
                <a:gd name="T36" fmla="*/ 3605 w 4449"/>
                <a:gd name="T37" fmla="*/ 0 h 6231"/>
                <a:gd name="T38" fmla="*/ 3605 w 4449"/>
                <a:gd name="T39" fmla="*/ 254 h 6231"/>
                <a:gd name="T40" fmla="*/ 4449 w 4449"/>
                <a:gd name="T41" fmla="*/ 254 h 6231"/>
                <a:gd name="T42" fmla="*/ 4449 w 4449"/>
                <a:gd name="T43" fmla="*/ 6231 h 6231"/>
                <a:gd name="T44" fmla="*/ 0 w 4449"/>
                <a:gd name="T45" fmla="*/ 6231 h 6231"/>
                <a:gd name="T46" fmla="*/ 0 w 4449"/>
                <a:gd name="T47" fmla="*/ 254 h 6231"/>
                <a:gd name="T48" fmla="*/ 844 w 4449"/>
                <a:gd name="T49" fmla="*/ 254 h 6231"/>
                <a:gd name="T50" fmla="*/ 844 w 4449"/>
                <a:gd name="T51" fmla="*/ 0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49" h="6231">
                  <a:moveTo>
                    <a:pt x="231" y="485"/>
                  </a:moveTo>
                  <a:lnTo>
                    <a:pt x="231" y="6000"/>
                  </a:lnTo>
                  <a:lnTo>
                    <a:pt x="4217" y="6000"/>
                  </a:lnTo>
                  <a:lnTo>
                    <a:pt x="4217" y="485"/>
                  </a:lnTo>
                  <a:lnTo>
                    <a:pt x="3605" y="485"/>
                  </a:lnTo>
                  <a:lnTo>
                    <a:pt x="3605" y="809"/>
                  </a:lnTo>
                  <a:lnTo>
                    <a:pt x="3201" y="809"/>
                  </a:lnTo>
                  <a:lnTo>
                    <a:pt x="3201" y="485"/>
                  </a:lnTo>
                  <a:lnTo>
                    <a:pt x="1248" y="485"/>
                  </a:lnTo>
                  <a:lnTo>
                    <a:pt x="1248" y="809"/>
                  </a:lnTo>
                  <a:lnTo>
                    <a:pt x="844" y="809"/>
                  </a:lnTo>
                  <a:lnTo>
                    <a:pt x="844" y="485"/>
                  </a:lnTo>
                  <a:lnTo>
                    <a:pt x="231" y="485"/>
                  </a:lnTo>
                  <a:close/>
                  <a:moveTo>
                    <a:pt x="844" y="0"/>
                  </a:moveTo>
                  <a:lnTo>
                    <a:pt x="1248" y="0"/>
                  </a:lnTo>
                  <a:lnTo>
                    <a:pt x="1248" y="254"/>
                  </a:lnTo>
                  <a:lnTo>
                    <a:pt x="3201" y="254"/>
                  </a:lnTo>
                  <a:lnTo>
                    <a:pt x="3201" y="0"/>
                  </a:lnTo>
                  <a:lnTo>
                    <a:pt x="3605" y="0"/>
                  </a:lnTo>
                  <a:lnTo>
                    <a:pt x="3605" y="254"/>
                  </a:lnTo>
                  <a:lnTo>
                    <a:pt x="4449" y="254"/>
                  </a:lnTo>
                  <a:lnTo>
                    <a:pt x="4449" y="6231"/>
                  </a:lnTo>
                  <a:lnTo>
                    <a:pt x="0" y="6231"/>
                  </a:lnTo>
                  <a:lnTo>
                    <a:pt x="0" y="254"/>
                  </a:lnTo>
                  <a:lnTo>
                    <a:pt x="844" y="254"/>
                  </a:lnTo>
                  <a:lnTo>
                    <a:pt x="8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-2651125" y="4186238"/>
              <a:ext cx="1871663" cy="18415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-2651125" y="3095625"/>
              <a:ext cx="2420938" cy="18415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-2651125" y="3468688"/>
              <a:ext cx="2238375" cy="185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-2651125" y="3829050"/>
              <a:ext cx="2054225" cy="18573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50" name="Picture 4" descr="C:\Users\u001\Downloads\excel (1)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846" y="2617781"/>
            <a:ext cx="521072" cy="52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직선 연결선 51"/>
          <p:cNvCxnSpPr/>
          <p:nvPr/>
        </p:nvCxnSpPr>
        <p:spPr>
          <a:xfrm>
            <a:off x="1251885" y="3722463"/>
            <a:ext cx="0" cy="1310766"/>
          </a:xfrm>
          <a:prstGeom prst="line">
            <a:avLst/>
          </a:prstGeom>
          <a:ln w="28575">
            <a:solidFill>
              <a:srgbClr val="00B379"/>
            </a:solidFill>
            <a:headEnd type="oval" w="med" len="me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2784519" y="3748205"/>
            <a:ext cx="0" cy="649375"/>
          </a:xfrm>
          <a:prstGeom prst="line">
            <a:avLst/>
          </a:prstGeom>
          <a:ln w="28575">
            <a:solidFill>
              <a:srgbClr val="01BDAF"/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4572000" y="3729740"/>
            <a:ext cx="0" cy="1057021"/>
          </a:xfrm>
          <a:prstGeom prst="line">
            <a:avLst/>
          </a:prstGeom>
          <a:ln w="28575">
            <a:solidFill>
              <a:srgbClr val="01B2C4"/>
            </a:solidFill>
            <a:headEnd type="oval" w="med" len="me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갈매기형 수장 54"/>
          <p:cNvSpPr/>
          <p:nvPr/>
        </p:nvSpPr>
        <p:spPr>
          <a:xfrm>
            <a:off x="5333581" y="2432658"/>
            <a:ext cx="1725806" cy="1346902"/>
          </a:xfrm>
          <a:prstGeom prst="chevron">
            <a:avLst>
              <a:gd name="adj" fmla="val 15269"/>
            </a:avLst>
          </a:prstGeom>
          <a:solidFill>
            <a:srgbClr val="14A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58" name="갈매기형 수장 57"/>
          <p:cNvSpPr/>
          <p:nvPr/>
        </p:nvSpPr>
        <p:spPr>
          <a:xfrm>
            <a:off x="6974962" y="2439774"/>
            <a:ext cx="1725806" cy="1346902"/>
          </a:xfrm>
          <a:prstGeom prst="chevron">
            <a:avLst>
              <a:gd name="adj" fmla="val 15269"/>
            </a:avLst>
          </a:prstGeom>
          <a:solidFill>
            <a:srgbClr val="417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880614" y="3165397"/>
            <a:ext cx="681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4. </a:t>
            </a:r>
            <a:r>
              <a:rPr lang="ko-KR" altLang="en-US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제출</a:t>
            </a:r>
            <a:endParaRPr lang="ko-KR" altLang="en-US" sz="16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99586" y="3173610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5. </a:t>
            </a:r>
            <a:r>
              <a:rPr lang="ko-KR" altLang="en-US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</a:t>
            </a:r>
            <a:endParaRPr lang="en-US" altLang="ko-KR" sz="1600" b="1" spc="-15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600" b="1" spc="-15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결과조</a:t>
            </a:r>
            <a:r>
              <a:rPr lang="ko-KR" altLang="en-US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</a:t>
            </a:r>
            <a:endParaRPr lang="ko-KR" altLang="en-US" sz="1400" b="1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갈매기형 수장 61"/>
          <p:cNvSpPr/>
          <p:nvPr/>
        </p:nvSpPr>
        <p:spPr>
          <a:xfrm>
            <a:off x="6985353" y="2040066"/>
            <a:ext cx="1627652" cy="317905"/>
          </a:xfrm>
          <a:prstGeom prst="chevron">
            <a:avLst>
              <a:gd name="adj" fmla="val 15269"/>
            </a:avLst>
          </a:prstGeom>
          <a:solidFill>
            <a:srgbClr val="417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r>
              <a:rPr lang="ko-KR" altLang="en-US" sz="16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단계</a:t>
            </a:r>
          </a:p>
        </p:txBody>
      </p:sp>
      <p:grpSp>
        <p:nvGrpSpPr>
          <p:cNvPr id="63" name="그룹 62"/>
          <p:cNvGrpSpPr/>
          <p:nvPr/>
        </p:nvGrpSpPr>
        <p:grpSpPr>
          <a:xfrm>
            <a:off x="6034052" y="2622598"/>
            <a:ext cx="491130" cy="453570"/>
            <a:chOff x="-6423025" y="104776"/>
            <a:chExt cx="7905751" cy="6843713"/>
          </a:xfrm>
          <a:solidFill>
            <a:schemeClr val="bg1"/>
          </a:solidFill>
        </p:grpSpPr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-5970587" y="5197476"/>
              <a:ext cx="3205163" cy="1751013"/>
            </a:xfrm>
            <a:custGeom>
              <a:avLst/>
              <a:gdLst>
                <a:gd name="T0" fmla="*/ 0 w 2019"/>
                <a:gd name="T1" fmla="*/ 0 h 1103"/>
                <a:gd name="T2" fmla="*/ 1994 w 2019"/>
                <a:gd name="T3" fmla="*/ 0 h 1103"/>
                <a:gd name="T4" fmla="*/ 1994 w 2019"/>
                <a:gd name="T5" fmla="*/ 987 h 1103"/>
                <a:gd name="T6" fmla="*/ 1997 w 2019"/>
                <a:gd name="T7" fmla="*/ 1027 h 1103"/>
                <a:gd name="T8" fmla="*/ 2006 w 2019"/>
                <a:gd name="T9" fmla="*/ 1067 h 1103"/>
                <a:gd name="T10" fmla="*/ 2019 w 2019"/>
                <a:gd name="T11" fmla="*/ 1103 h 1103"/>
                <a:gd name="T12" fmla="*/ 106 w 2019"/>
                <a:gd name="T13" fmla="*/ 1103 h 1103"/>
                <a:gd name="T14" fmla="*/ 79 w 2019"/>
                <a:gd name="T15" fmla="*/ 1100 h 1103"/>
                <a:gd name="T16" fmla="*/ 53 w 2019"/>
                <a:gd name="T17" fmla="*/ 1089 h 1103"/>
                <a:gd name="T18" fmla="*/ 32 w 2019"/>
                <a:gd name="T19" fmla="*/ 1073 h 1103"/>
                <a:gd name="T20" fmla="*/ 15 w 2019"/>
                <a:gd name="T21" fmla="*/ 1050 h 1103"/>
                <a:gd name="T22" fmla="*/ 5 w 2019"/>
                <a:gd name="T23" fmla="*/ 1026 h 1103"/>
                <a:gd name="T24" fmla="*/ 0 w 2019"/>
                <a:gd name="T25" fmla="*/ 997 h 1103"/>
                <a:gd name="T26" fmla="*/ 0 w 2019"/>
                <a:gd name="T27" fmla="*/ 0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9" h="1103">
                  <a:moveTo>
                    <a:pt x="0" y="0"/>
                  </a:moveTo>
                  <a:lnTo>
                    <a:pt x="1994" y="0"/>
                  </a:lnTo>
                  <a:lnTo>
                    <a:pt x="1994" y="987"/>
                  </a:lnTo>
                  <a:lnTo>
                    <a:pt x="1997" y="1027"/>
                  </a:lnTo>
                  <a:lnTo>
                    <a:pt x="2006" y="1067"/>
                  </a:lnTo>
                  <a:lnTo>
                    <a:pt x="2019" y="1103"/>
                  </a:lnTo>
                  <a:lnTo>
                    <a:pt x="106" y="1103"/>
                  </a:lnTo>
                  <a:lnTo>
                    <a:pt x="79" y="1100"/>
                  </a:lnTo>
                  <a:lnTo>
                    <a:pt x="53" y="1089"/>
                  </a:lnTo>
                  <a:lnTo>
                    <a:pt x="32" y="1073"/>
                  </a:lnTo>
                  <a:lnTo>
                    <a:pt x="15" y="1050"/>
                  </a:lnTo>
                  <a:lnTo>
                    <a:pt x="5" y="1026"/>
                  </a:lnTo>
                  <a:lnTo>
                    <a:pt x="0" y="9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-6423025" y="2927351"/>
              <a:ext cx="4605338" cy="2008188"/>
            </a:xfrm>
            <a:custGeom>
              <a:avLst/>
              <a:gdLst>
                <a:gd name="T0" fmla="*/ 1830 w 2901"/>
                <a:gd name="T1" fmla="*/ 0 h 1265"/>
                <a:gd name="T2" fmla="*/ 1863 w 2901"/>
                <a:gd name="T3" fmla="*/ 12 h 1265"/>
                <a:gd name="T4" fmla="*/ 1881 w 2901"/>
                <a:gd name="T5" fmla="*/ 39 h 1265"/>
                <a:gd name="T6" fmla="*/ 1878 w 2901"/>
                <a:gd name="T7" fmla="*/ 74 h 1265"/>
                <a:gd name="T8" fmla="*/ 1900 w 2901"/>
                <a:gd name="T9" fmla="*/ 655 h 1265"/>
                <a:gd name="T10" fmla="*/ 1919 w 2901"/>
                <a:gd name="T11" fmla="*/ 737 h 1265"/>
                <a:gd name="T12" fmla="*/ 2014 w 2901"/>
                <a:gd name="T13" fmla="*/ 818 h 1265"/>
                <a:gd name="T14" fmla="*/ 2035 w 2901"/>
                <a:gd name="T15" fmla="*/ 737 h 1265"/>
                <a:gd name="T16" fmla="*/ 2186 w 2901"/>
                <a:gd name="T17" fmla="*/ 92 h 1265"/>
                <a:gd name="T18" fmla="*/ 2211 w 2901"/>
                <a:gd name="T19" fmla="*/ 45 h 1265"/>
                <a:gd name="T20" fmla="*/ 2251 w 2901"/>
                <a:gd name="T21" fmla="*/ 12 h 1265"/>
                <a:gd name="T22" fmla="*/ 2303 w 2901"/>
                <a:gd name="T23" fmla="*/ 0 h 1265"/>
                <a:gd name="T24" fmla="*/ 2638 w 2901"/>
                <a:gd name="T25" fmla="*/ 5 h 1265"/>
                <a:gd name="T26" fmla="*/ 2732 w 2901"/>
                <a:gd name="T27" fmla="*/ 36 h 1265"/>
                <a:gd name="T28" fmla="*/ 2809 w 2901"/>
                <a:gd name="T29" fmla="*/ 92 h 1265"/>
                <a:gd name="T30" fmla="*/ 2866 w 2901"/>
                <a:gd name="T31" fmla="*/ 171 h 1265"/>
                <a:gd name="T32" fmla="*/ 2896 w 2901"/>
                <a:gd name="T33" fmla="*/ 264 h 1265"/>
                <a:gd name="T34" fmla="*/ 2901 w 2901"/>
                <a:gd name="T35" fmla="*/ 544 h 1265"/>
                <a:gd name="T36" fmla="*/ 2723 w 2901"/>
                <a:gd name="T37" fmla="*/ 547 h 1265"/>
                <a:gd name="T38" fmla="*/ 2611 w 2901"/>
                <a:gd name="T39" fmla="*/ 572 h 1265"/>
                <a:gd name="T40" fmla="*/ 2511 w 2901"/>
                <a:gd name="T41" fmla="*/ 622 h 1265"/>
                <a:gd name="T42" fmla="*/ 2424 w 2901"/>
                <a:gd name="T43" fmla="*/ 693 h 1265"/>
                <a:gd name="T44" fmla="*/ 2357 w 2901"/>
                <a:gd name="T45" fmla="*/ 776 h 1265"/>
                <a:gd name="T46" fmla="*/ 2310 w 2901"/>
                <a:gd name="T47" fmla="*/ 871 h 1265"/>
                <a:gd name="T48" fmla="*/ 2283 w 2901"/>
                <a:gd name="T49" fmla="*/ 983 h 1265"/>
                <a:gd name="T50" fmla="*/ 2279 w 2901"/>
                <a:gd name="T51" fmla="*/ 1046 h 1265"/>
                <a:gd name="T52" fmla="*/ 159 w 2901"/>
                <a:gd name="T53" fmla="*/ 1265 h 1265"/>
                <a:gd name="T54" fmla="*/ 89 w 2901"/>
                <a:gd name="T55" fmla="*/ 1250 h 1265"/>
                <a:gd name="T56" fmla="*/ 35 w 2901"/>
                <a:gd name="T57" fmla="*/ 1206 h 1265"/>
                <a:gd name="T58" fmla="*/ 5 w 2901"/>
                <a:gd name="T59" fmla="*/ 1144 h 1265"/>
                <a:gd name="T60" fmla="*/ 0 w 2901"/>
                <a:gd name="T61" fmla="*/ 977 h 1265"/>
                <a:gd name="T62" fmla="*/ 17 w 2901"/>
                <a:gd name="T63" fmla="*/ 907 h 1265"/>
                <a:gd name="T64" fmla="*/ 59 w 2901"/>
                <a:gd name="T65" fmla="*/ 853 h 1265"/>
                <a:gd name="T66" fmla="*/ 122 w 2901"/>
                <a:gd name="T67" fmla="*/ 823 h 1265"/>
                <a:gd name="T68" fmla="*/ 583 w 2901"/>
                <a:gd name="T69" fmla="*/ 818 h 1265"/>
                <a:gd name="T70" fmla="*/ 587 w 2901"/>
                <a:gd name="T71" fmla="*/ 264 h 1265"/>
                <a:gd name="T72" fmla="*/ 618 w 2901"/>
                <a:gd name="T73" fmla="*/ 171 h 1265"/>
                <a:gd name="T74" fmla="*/ 675 w 2901"/>
                <a:gd name="T75" fmla="*/ 92 h 1265"/>
                <a:gd name="T76" fmla="*/ 753 w 2901"/>
                <a:gd name="T77" fmla="*/ 36 h 1265"/>
                <a:gd name="T78" fmla="*/ 846 w 2901"/>
                <a:gd name="T79" fmla="*/ 5 h 1265"/>
                <a:gd name="T80" fmla="*/ 1181 w 2901"/>
                <a:gd name="T81" fmla="*/ 0 h 1265"/>
                <a:gd name="T82" fmla="*/ 1234 w 2901"/>
                <a:gd name="T83" fmla="*/ 12 h 1265"/>
                <a:gd name="T84" fmla="*/ 1274 w 2901"/>
                <a:gd name="T85" fmla="*/ 45 h 1265"/>
                <a:gd name="T86" fmla="*/ 1297 w 2901"/>
                <a:gd name="T87" fmla="*/ 92 h 1265"/>
                <a:gd name="T88" fmla="*/ 1448 w 2901"/>
                <a:gd name="T89" fmla="*/ 737 h 1265"/>
                <a:gd name="T90" fmla="*/ 1469 w 2901"/>
                <a:gd name="T91" fmla="*/ 818 h 1265"/>
                <a:gd name="T92" fmla="*/ 1555 w 2901"/>
                <a:gd name="T93" fmla="*/ 777 h 1265"/>
                <a:gd name="T94" fmla="*/ 1564 w 2901"/>
                <a:gd name="T95" fmla="*/ 716 h 1265"/>
                <a:gd name="T96" fmla="*/ 1688 w 2901"/>
                <a:gd name="T97" fmla="*/ 257 h 1265"/>
                <a:gd name="T98" fmla="*/ 1602 w 2901"/>
                <a:gd name="T99" fmla="*/ 57 h 1265"/>
                <a:gd name="T100" fmla="*/ 1610 w 2901"/>
                <a:gd name="T101" fmla="*/ 24 h 1265"/>
                <a:gd name="T102" fmla="*/ 1635 w 2901"/>
                <a:gd name="T103" fmla="*/ 3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1" h="1265">
                  <a:moveTo>
                    <a:pt x="1653" y="0"/>
                  </a:moveTo>
                  <a:lnTo>
                    <a:pt x="1830" y="0"/>
                  </a:lnTo>
                  <a:lnTo>
                    <a:pt x="1848" y="3"/>
                  </a:lnTo>
                  <a:lnTo>
                    <a:pt x="1863" y="12"/>
                  </a:lnTo>
                  <a:lnTo>
                    <a:pt x="1874" y="24"/>
                  </a:lnTo>
                  <a:lnTo>
                    <a:pt x="1881" y="39"/>
                  </a:lnTo>
                  <a:lnTo>
                    <a:pt x="1883" y="57"/>
                  </a:lnTo>
                  <a:lnTo>
                    <a:pt x="1878" y="74"/>
                  </a:lnTo>
                  <a:lnTo>
                    <a:pt x="1795" y="257"/>
                  </a:lnTo>
                  <a:lnTo>
                    <a:pt x="1900" y="655"/>
                  </a:lnTo>
                  <a:lnTo>
                    <a:pt x="1916" y="723"/>
                  </a:lnTo>
                  <a:lnTo>
                    <a:pt x="1919" y="737"/>
                  </a:lnTo>
                  <a:lnTo>
                    <a:pt x="1927" y="818"/>
                  </a:lnTo>
                  <a:lnTo>
                    <a:pt x="2014" y="818"/>
                  </a:lnTo>
                  <a:lnTo>
                    <a:pt x="2022" y="794"/>
                  </a:lnTo>
                  <a:lnTo>
                    <a:pt x="2035" y="737"/>
                  </a:lnTo>
                  <a:lnTo>
                    <a:pt x="2055" y="655"/>
                  </a:lnTo>
                  <a:lnTo>
                    <a:pt x="2186" y="92"/>
                  </a:lnTo>
                  <a:lnTo>
                    <a:pt x="2196" y="67"/>
                  </a:lnTo>
                  <a:lnTo>
                    <a:pt x="2211" y="45"/>
                  </a:lnTo>
                  <a:lnTo>
                    <a:pt x="2229" y="26"/>
                  </a:lnTo>
                  <a:lnTo>
                    <a:pt x="2251" y="12"/>
                  </a:lnTo>
                  <a:lnTo>
                    <a:pt x="2276" y="3"/>
                  </a:lnTo>
                  <a:lnTo>
                    <a:pt x="2303" y="0"/>
                  </a:lnTo>
                  <a:lnTo>
                    <a:pt x="2587" y="0"/>
                  </a:lnTo>
                  <a:lnTo>
                    <a:pt x="2638" y="5"/>
                  </a:lnTo>
                  <a:lnTo>
                    <a:pt x="2686" y="17"/>
                  </a:lnTo>
                  <a:lnTo>
                    <a:pt x="2732" y="36"/>
                  </a:lnTo>
                  <a:lnTo>
                    <a:pt x="2772" y="61"/>
                  </a:lnTo>
                  <a:lnTo>
                    <a:pt x="2809" y="92"/>
                  </a:lnTo>
                  <a:lnTo>
                    <a:pt x="2840" y="128"/>
                  </a:lnTo>
                  <a:lnTo>
                    <a:pt x="2866" y="171"/>
                  </a:lnTo>
                  <a:lnTo>
                    <a:pt x="2886" y="216"/>
                  </a:lnTo>
                  <a:lnTo>
                    <a:pt x="2896" y="264"/>
                  </a:lnTo>
                  <a:lnTo>
                    <a:pt x="2901" y="314"/>
                  </a:lnTo>
                  <a:lnTo>
                    <a:pt x="2901" y="544"/>
                  </a:lnTo>
                  <a:lnTo>
                    <a:pt x="2781" y="544"/>
                  </a:lnTo>
                  <a:lnTo>
                    <a:pt x="2723" y="547"/>
                  </a:lnTo>
                  <a:lnTo>
                    <a:pt x="2667" y="557"/>
                  </a:lnTo>
                  <a:lnTo>
                    <a:pt x="2611" y="572"/>
                  </a:lnTo>
                  <a:lnTo>
                    <a:pt x="2559" y="595"/>
                  </a:lnTo>
                  <a:lnTo>
                    <a:pt x="2511" y="622"/>
                  </a:lnTo>
                  <a:lnTo>
                    <a:pt x="2466" y="655"/>
                  </a:lnTo>
                  <a:lnTo>
                    <a:pt x="2424" y="693"/>
                  </a:lnTo>
                  <a:lnTo>
                    <a:pt x="2386" y="737"/>
                  </a:lnTo>
                  <a:lnTo>
                    <a:pt x="2357" y="776"/>
                  </a:lnTo>
                  <a:lnTo>
                    <a:pt x="2333" y="818"/>
                  </a:lnTo>
                  <a:lnTo>
                    <a:pt x="2310" y="871"/>
                  </a:lnTo>
                  <a:lnTo>
                    <a:pt x="2294" y="925"/>
                  </a:lnTo>
                  <a:lnTo>
                    <a:pt x="2283" y="983"/>
                  </a:lnTo>
                  <a:lnTo>
                    <a:pt x="2279" y="1042"/>
                  </a:lnTo>
                  <a:lnTo>
                    <a:pt x="2279" y="1046"/>
                  </a:lnTo>
                  <a:lnTo>
                    <a:pt x="2279" y="1265"/>
                  </a:lnTo>
                  <a:lnTo>
                    <a:pt x="159" y="1265"/>
                  </a:lnTo>
                  <a:lnTo>
                    <a:pt x="122" y="1262"/>
                  </a:lnTo>
                  <a:lnTo>
                    <a:pt x="89" y="1250"/>
                  </a:lnTo>
                  <a:lnTo>
                    <a:pt x="59" y="1230"/>
                  </a:lnTo>
                  <a:lnTo>
                    <a:pt x="35" y="1206"/>
                  </a:lnTo>
                  <a:lnTo>
                    <a:pt x="17" y="1177"/>
                  </a:lnTo>
                  <a:lnTo>
                    <a:pt x="5" y="1144"/>
                  </a:lnTo>
                  <a:lnTo>
                    <a:pt x="0" y="1107"/>
                  </a:lnTo>
                  <a:lnTo>
                    <a:pt x="0" y="977"/>
                  </a:lnTo>
                  <a:lnTo>
                    <a:pt x="5" y="941"/>
                  </a:lnTo>
                  <a:lnTo>
                    <a:pt x="17" y="907"/>
                  </a:lnTo>
                  <a:lnTo>
                    <a:pt x="35" y="879"/>
                  </a:lnTo>
                  <a:lnTo>
                    <a:pt x="59" y="853"/>
                  </a:lnTo>
                  <a:lnTo>
                    <a:pt x="89" y="835"/>
                  </a:lnTo>
                  <a:lnTo>
                    <a:pt x="122" y="823"/>
                  </a:lnTo>
                  <a:lnTo>
                    <a:pt x="159" y="818"/>
                  </a:lnTo>
                  <a:lnTo>
                    <a:pt x="583" y="818"/>
                  </a:lnTo>
                  <a:lnTo>
                    <a:pt x="583" y="314"/>
                  </a:lnTo>
                  <a:lnTo>
                    <a:pt x="587" y="264"/>
                  </a:lnTo>
                  <a:lnTo>
                    <a:pt x="599" y="216"/>
                  </a:lnTo>
                  <a:lnTo>
                    <a:pt x="618" y="171"/>
                  </a:lnTo>
                  <a:lnTo>
                    <a:pt x="643" y="128"/>
                  </a:lnTo>
                  <a:lnTo>
                    <a:pt x="675" y="92"/>
                  </a:lnTo>
                  <a:lnTo>
                    <a:pt x="711" y="61"/>
                  </a:lnTo>
                  <a:lnTo>
                    <a:pt x="753" y="36"/>
                  </a:lnTo>
                  <a:lnTo>
                    <a:pt x="797" y="17"/>
                  </a:lnTo>
                  <a:lnTo>
                    <a:pt x="846" y="5"/>
                  </a:lnTo>
                  <a:lnTo>
                    <a:pt x="897" y="0"/>
                  </a:lnTo>
                  <a:lnTo>
                    <a:pt x="1181" y="0"/>
                  </a:lnTo>
                  <a:lnTo>
                    <a:pt x="1208" y="3"/>
                  </a:lnTo>
                  <a:lnTo>
                    <a:pt x="1234" y="12"/>
                  </a:lnTo>
                  <a:lnTo>
                    <a:pt x="1255" y="26"/>
                  </a:lnTo>
                  <a:lnTo>
                    <a:pt x="1274" y="45"/>
                  </a:lnTo>
                  <a:lnTo>
                    <a:pt x="1288" y="67"/>
                  </a:lnTo>
                  <a:lnTo>
                    <a:pt x="1297" y="92"/>
                  </a:lnTo>
                  <a:lnTo>
                    <a:pt x="1430" y="655"/>
                  </a:lnTo>
                  <a:lnTo>
                    <a:pt x="1448" y="737"/>
                  </a:lnTo>
                  <a:lnTo>
                    <a:pt x="1462" y="794"/>
                  </a:lnTo>
                  <a:lnTo>
                    <a:pt x="1469" y="818"/>
                  </a:lnTo>
                  <a:lnTo>
                    <a:pt x="1552" y="818"/>
                  </a:lnTo>
                  <a:lnTo>
                    <a:pt x="1555" y="777"/>
                  </a:lnTo>
                  <a:lnTo>
                    <a:pt x="1561" y="737"/>
                  </a:lnTo>
                  <a:lnTo>
                    <a:pt x="1564" y="716"/>
                  </a:lnTo>
                  <a:lnTo>
                    <a:pt x="1581" y="655"/>
                  </a:lnTo>
                  <a:lnTo>
                    <a:pt x="1688" y="257"/>
                  </a:lnTo>
                  <a:lnTo>
                    <a:pt x="1607" y="74"/>
                  </a:lnTo>
                  <a:lnTo>
                    <a:pt x="1602" y="57"/>
                  </a:lnTo>
                  <a:lnTo>
                    <a:pt x="1602" y="39"/>
                  </a:lnTo>
                  <a:lnTo>
                    <a:pt x="1610" y="24"/>
                  </a:lnTo>
                  <a:lnTo>
                    <a:pt x="1620" y="12"/>
                  </a:lnTo>
                  <a:lnTo>
                    <a:pt x="1635" y="3"/>
                  </a:lnTo>
                  <a:lnTo>
                    <a:pt x="1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>
              <a:off x="-4776787" y="104776"/>
              <a:ext cx="2236788" cy="2554288"/>
            </a:xfrm>
            <a:custGeom>
              <a:avLst/>
              <a:gdLst>
                <a:gd name="T0" fmla="*/ 1261 w 1409"/>
                <a:gd name="T1" fmla="*/ 0 h 1609"/>
                <a:gd name="T2" fmla="*/ 1296 w 1409"/>
                <a:gd name="T3" fmla="*/ 5 h 1609"/>
                <a:gd name="T4" fmla="*/ 1326 w 1409"/>
                <a:gd name="T5" fmla="*/ 18 h 1609"/>
                <a:gd name="T6" fmla="*/ 1353 w 1409"/>
                <a:gd name="T7" fmla="*/ 36 h 1609"/>
                <a:gd name="T8" fmla="*/ 1377 w 1409"/>
                <a:gd name="T9" fmla="*/ 60 h 1609"/>
                <a:gd name="T10" fmla="*/ 1394 w 1409"/>
                <a:gd name="T11" fmla="*/ 89 h 1609"/>
                <a:gd name="T12" fmla="*/ 1406 w 1409"/>
                <a:gd name="T13" fmla="*/ 121 h 1609"/>
                <a:gd name="T14" fmla="*/ 1409 w 1409"/>
                <a:gd name="T15" fmla="*/ 155 h 1609"/>
                <a:gd name="T16" fmla="*/ 1409 w 1409"/>
                <a:gd name="T17" fmla="*/ 904 h 1609"/>
                <a:gd name="T18" fmla="*/ 1405 w 1409"/>
                <a:gd name="T19" fmla="*/ 987 h 1609"/>
                <a:gd name="T20" fmla="*/ 1391 w 1409"/>
                <a:gd name="T21" fmla="*/ 1066 h 1609"/>
                <a:gd name="T22" fmla="*/ 1368 w 1409"/>
                <a:gd name="T23" fmla="*/ 1143 h 1609"/>
                <a:gd name="T24" fmla="*/ 1338 w 1409"/>
                <a:gd name="T25" fmla="*/ 1214 h 1609"/>
                <a:gd name="T26" fmla="*/ 1300 w 1409"/>
                <a:gd name="T27" fmla="*/ 1282 h 1609"/>
                <a:gd name="T28" fmla="*/ 1255 w 1409"/>
                <a:gd name="T29" fmla="*/ 1345 h 1609"/>
                <a:gd name="T30" fmla="*/ 1204 w 1409"/>
                <a:gd name="T31" fmla="*/ 1402 h 1609"/>
                <a:gd name="T32" fmla="*/ 1146 w 1409"/>
                <a:gd name="T33" fmla="*/ 1454 h 1609"/>
                <a:gd name="T34" fmla="*/ 1083 w 1409"/>
                <a:gd name="T35" fmla="*/ 1499 h 1609"/>
                <a:gd name="T36" fmla="*/ 1015 w 1409"/>
                <a:gd name="T37" fmla="*/ 1538 h 1609"/>
                <a:gd name="T38" fmla="*/ 943 w 1409"/>
                <a:gd name="T39" fmla="*/ 1568 h 1609"/>
                <a:gd name="T40" fmla="*/ 867 w 1409"/>
                <a:gd name="T41" fmla="*/ 1591 h 1609"/>
                <a:gd name="T42" fmla="*/ 787 w 1409"/>
                <a:gd name="T43" fmla="*/ 1605 h 1609"/>
                <a:gd name="T44" fmla="*/ 706 w 1409"/>
                <a:gd name="T45" fmla="*/ 1609 h 1609"/>
                <a:gd name="T46" fmla="*/ 622 w 1409"/>
                <a:gd name="T47" fmla="*/ 1605 h 1609"/>
                <a:gd name="T48" fmla="*/ 544 w 1409"/>
                <a:gd name="T49" fmla="*/ 1591 h 1609"/>
                <a:gd name="T50" fmla="*/ 467 w 1409"/>
                <a:gd name="T51" fmla="*/ 1568 h 1609"/>
                <a:gd name="T52" fmla="*/ 394 w 1409"/>
                <a:gd name="T53" fmla="*/ 1538 h 1609"/>
                <a:gd name="T54" fmla="*/ 327 w 1409"/>
                <a:gd name="T55" fmla="*/ 1499 h 1609"/>
                <a:gd name="T56" fmla="*/ 265 w 1409"/>
                <a:gd name="T57" fmla="*/ 1454 h 1609"/>
                <a:gd name="T58" fmla="*/ 207 w 1409"/>
                <a:gd name="T59" fmla="*/ 1402 h 1609"/>
                <a:gd name="T60" fmla="*/ 154 w 1409"/>
                <a:gd name="T61" fmla="*/ 1345 h 1609"/>
                <a:gd name="T62" fmla="*/ 111 w 1409"/>
                <a:gd name="T63" fmla="*/ 1282 h 1609"/>
                <a:gd name="T64" fmla="*/ 71 w 1409"/>
                <a:gd name="T65" fmla="*/ 1214 h 1609"/>
                <a:gd name="T66" fmla="*/ 41 w 1409"/>
                <a:gd name="T67" fmla="*/ 1143 h 1609"/>
                <a:gd name="T68" fmla="*/ 18 w 1409"/>
                <a:gd name="T69" fmla="*/ 1066 h 1609"/>
                <a:gd name="T70" fmla="*/ 5 w 1409"/>
                <a:gd name="T71" fmla="*/ 987 h 1609"/>
                <a:gd name="T72" fmla="*/ 0 w 1409"/>
                <a:gd name="T73" fmla="*/ 904 h 1609"/>
                <a:gd name="T74" fmla="*/ 0 w 1409"/>
                <a:gd name="T75" fmla="*/ 498 h 1609"/>
                <a:gd name="T76" fmla="*/ 3 w 1409"/>
                <a:gd name="T77" fmla="*/ 450 h 1609"/>
                <a:gd name="T78" fmla="*/ 15 w 1409"/>
                <a:gd name="T79" fmla="*/ 403 h 1609"/>
                <a:gd name="T80" fmla="*/ 34 w 1409"/>
                <a:gd name="T81" fmla="*/ 359 h 1609"/>
                <a:gd name="T82" fmla="*/ 58 w 1409"/>
                <a:gd name="T83" fmla="*/ 319 h 1609"/>
                <a:gd name="T84" fmla="*/ 86 w 1409"/>
                <a:gd name="T85" fmla="*/ 282 h 1609"/>
                <a:gd name="T86" fmla="*/ 121 w 1409"/>
                <a:gd name="T87" fmla="*/ 251 h 1609"/>
                <a:gd name="T88" fmla="*/ 162 w 1409"/>
                <a:gd name="T89" fmla="*/ 225 h 1609"/>
                <a:gd name="T90" fmla="*/ 204 w 1409"/>
                <a:gd name="T91" fmla="*/ 204 h 1609"/>
                <a:gd name="T92" fmla="*/ 253 w 1409"/>
                <a:gd name="T93" fmla="*/ 190 h 1609"/>
                <a:gd name="T94" fmla="*/ 324 w 1409"/>
                <a:gd name="T95" fmla="*/ 177 h 1609"/>
                <a:gd name="T96" fmla="*/ 399 w 1409"/>
                <a:gd name="T97" fmla="*/ 162 h 1609"/>
                <a:gd name="T98" fmla="*/ 479 w 1409"/>
                <a:gd name="T99" fmla="*/ 145 h 1609"/>
                <a:gd name="T100" fmla="*/ 562 w 1409"/>
                <a:gd name="T101" fmla="*/ 128 h 1609"/>
                <a:gd name="T102" fmla="*/ 645 w 1409"/>
                <a:gd name="T103" fmla="*/ 112 h 1609"/>
                <a:gd name="T104" fmla="*/ 730 w 1409"/>
                <a:gd name="T105" fmla="*/ 95 h 1609"/>
                <a:gd name="T106" fmla="*/ 813 w 1409"/>
                <a:gd name="T107" fmla="*/ 79 h 1609"/>
                <a:gd name="T108" fmla="*/ 894 w 1409"/>
                <a:gd name="T109" fmla="*/ 63 h 1609"/>
                <a:gd name="T110" fmla="*/ 973 w 1409"/>
                <a:gd name="T111" fmla="*/ 48 h 1609"/>
                <a:gd name="T112" fmla="*/ 1047 w 1409"/>
                <a:gd name="T113" fmla="*/ 35 h 1609"/>
                <a:gd name="T114" fmla="*/ 1113 w 1409"/>
                <a:gd name="T115" fmla="*/ 21 h 1609"/>
                <a:gd name="T116" fmla="*/ 1174 w 1409"/>
                <a:gd name="T117" fmla="*/ 11 h 1609"/>
                <a:gd name="T118" fmla="*/ 1226 w 1409"/>
                <a:gd name="T119" fmla="*/ 2 h 1609"/>
                <a:gd name="T120" fmla="*/ 1261 w 1409"/>
                <a:gd name="T121" fmla="*/ 0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9" h="1609">
                  <a:moveTo>
                    <a:pt x="1261" y="0"/>
                  </a:moveTo>
                  <a:lnTo>
                    <a:pt x="1296" y="5"/>
                  </a:lnTo>
                  <a:lnTo>
                    <a:pt x="1326" y="18"/>
                  </a:lnTo>
                  <a:lnTo>
                    <a:pt x="1353" y="36"/>
                  </a:lnTo>
                  <a:lnTo>
                    <a:pt x="1377" y="60"/>
                  </a:lnTo>
                  <a:lnTo>
                    <a:pt x="1394" y="89"/>
                  </a:lnTo>
                  <a:lnTo>
                    <a:pt x="1406" y="121"/>
                  </a:lnTo>
                  <a:lnTo>
                    <a:pt x="1409" y="155"/>
                  </a:lnTo>
                  <a:lnTo>
                    <a:pt x="1409" y="904"/>
                  </a:lnTo>
                  <a:lnTo>
                    <a:pt x="1405" y="987"/>
                  </a:lnTo>
                  <a:lnTo>
                    <a:pt x="1391" y="1066"/>
                  </a:lnTo>
                  <a:lnTo>
                    <a:pt x="1368" y="1143"/>
                  </a:lnTo>
                  <a:lnTo>
                    <a:pt x="1338" y="1214"/>
                  </a:lnTo>
                  <a:lnTo>
                    <a:pt x="1300" y="1282"/>
                  </a:lnTo>
                  <a:lnTo>
                    <a:pt x="1255" y="1345"/>
                  </a:lnTo>
                  <a:lnTo>
                    <a:pt x="1204" y="1402"/>
                  </a:lnTo>
                  <a:lnTo>
                    <a:pt x="1146" y="1454"/>
                  </a:lnTo>
                  <a:lnTo>
                    <a:pt x="1083" y="1499"/>
                  </a:lnTo>
                  <a:lnTo>
                    <a:pt x="1015" y="1538"/>
                  </a:lnTo>
                  <a:lnTo>
                    <a:pt x="943" y="1568"/>
                  </a:lnTo>
                  <a:lnTo>
                    <a:pt x="867" y="1591"/>
                  </a:lnTo>
                  <a:lnTo>
                    <a:pt x="787" y="1605"/>
                  </a:lnTo>
                  <a:lnTo>
                    <a:pt x="706" y="1609"/>
                  </a:lnTo>
                  <a:lnTo>
                    <a:pt x="622" y="1605"/>
                  </a:lnTo>
                  <a:lnTo>
                    <a:pt x="544" y="1591"/>
                  </a:lnTo>
                  <a:lnTo>
                    <a:pt x="467" y="1568"/>
                  </a:lnTo>
                  <a:lnTo>
                    <a:pt x="394" y="1538"/>
                  </a:lnTo>
                  <a:lnTo>
                    <a:pt x="327" y="1499"/>
                  </a:lnTo>
                  <a:lnTo>
                    <a:pt x="265" y="1454"/>
                  </a:lnTo>
                  <a:lnTo>
                    <a:pt x="207" y="1402"/>
                  </a:lnTo>
                  <a:lnTo>
                    <a:pt x="154" y="1345"/>
                  </a:lnTo>
                  <a:lnTo>
                    <a:pt x="111" y="1282"/>
                  </a:lnTo>
                  <a:lnTo>
                    <a:pt x="71" y="1214"/>
                  </a:lnTo>
                  <a:lnTo>
                    <a:pt x="41" y="1143"/>
                  </a:lnTo>
                  <a:lnTo>
                    <a:pt x="18" y="1066"/>
                  </a:lnTo>
                  <a:lnTo>
                    <a:pt x="5" y="987"/>
                  </a:lnTo>
                  <a:lnTo>
                    <a:pt x="0" y="904"/>
                  </a:lnTo>
                  <a:lnTo>
                    <a:pt x="0" y="498"/>
                  </a:lnTo>
                  <a:lnTo>
                    <a:pt x="3" y="450"/>
                  </a:lnTo>
                  <a:lnTo>
                    <a:pt x="15" y="403"/>
                  </a:lnTo>
                  <a:lnTo>
                    <a:pt x="34" y="359"/>
                  </a:lnTo>
                  <a:lnTo>
                    <a:pt x="58" y="319"/>
                  </a:lnTo>
                  <a:lnTo>
                    <a:pt x="86" y="282"/>
                  </a:lnTo>
                  <a:lnTo>
                    <a:pt x="121" y="251"/>
                  </a:lnTo>
                  <a:lnTo>
                    <a:pt x="162" y="225"/>
                  </a:lnTo>
                  <a:lnTo>
                    <a:pt x="204" y="204"/>
                  </a:lnTo>
                  <a:lnTo>
                    <a:pt x="253" y="190"/>
                  </a:lnTo>
                  <a:lnTo>
                    <a:pt x="324" y="177"/>
                  </a:lnTo>
                  <a:lnTo>
                    <a:pt x="399" y="162"/>
                  </a:lnTo>
                  <a:lnTo>
                    <a:pt x="479" y="145"/>
                  </a:lnTo>
                  <a:lnTo>
                    <a:pt x="562" y="128"/>
                  </a:lnTo>
                  <a:lnTo>
                    <a:pt x="645" y="112"/>
                  </a:lnTo>
                  <a:lnTo>
                    <a:pt x="730" y="95"/>
                  </a:lnTo>
                  <a:lnTo>
                    <a:pt x="813" y="79"/>
                  </a:lnTo>
                  <a:lnTo>
                    <a:pt x="894" y="63"/>
                  </a:lnTo>
                  <a:lnTo>
                    <a:pt x="973" y="48"/>
                  </a:lnTo>
                  <a:lnTo>
                    <a:pt x="1047" y="35"/>
                  </a:lnTo>
                  <a:lnTo>
                    <a:pt x="1113" y="21"/>
                  </a:lnTo>
                  <a:lnTo>
                    <a:pt x="1174" y="11"/>
                  </a:lnTo>
                  <a:lnTo>
                    <a:pt x="1226" y="2"/>
                  </a:lnTo>
                  <a:lnTo>
                    <a:pt x="12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-2554287" y="4041776"/>
              <a:ext cx="4037013" cy="2906713"/>
            </a:xfrm>
            <a:custGeom>
              <a:avLst/>
              <a:gdLst>
                <a:gd name="T0" fmla="*/ 344 w 2543"/>
                <a:gd name="T1" fmla="*/ 0 h 1831"/>
                <a:gd name="T2" fmla="*/ 2199 w 2543"/>
                <a:gd name="T3" fmla="*/ 0 h 1831"/>
                <a:gd name="T4" fmla="*/ 2233 w 2543"/>
                <a:gd name="T5" fmla="*/ 2 h 1831"/>
                <a:gd name="T6" fmla="*/ 2267 w 2543"/>
                <a:gd name="T7" fmla="*/ 6 h 1831"/>
                <a:gd name="T8" fmla="*/ 2318 w 2543"/>
                <a:gd name="T9" fmla="*/ 21 h 1831"/>
                <a:gd name="T10" fmla="*/ 2365 w 2543"/>
                <a:gd name="T11" fmla="*/ 42 h 1831"/>
                <a:gd name="T12" fmla="*/ 2409 w 2543"/>
                <a:gd name="T13" fmla="*/ 71 h 1831"/>
                <a:gd name="T14" fmla="*/ 2446 w 2543"/>
                <a:gd name="T15" fmla="*/ 106 h 1831"/>
                <a:gd name="T16" fmla="*/ 2480 w 2543"/>
                <a:gd name="T17" fmla="*/ 145 h 1831"/>
                <a:gd name="T18" fmla="*/ 2507 w 2543"/>
                <a:gd name="T19" fmla="*/ 189 h 1831"/>
                <a:gd name="T20" fmla="*/ 2526 w 2543"/>
                <a:gd name="T21" fmla="*/ 237 h 1831"/>
                <a:gd name="T22" fmla="*/ 2538 w 2543"/>
                <a:gd name="T23" fmla="*/ 290 h 1831"/>
                <a:gd name="T24" fmla="*/ 2543 w 2543"/>
                <a:gd name="T25" fmla="*/ 344 h 1831"/>
                <a:gd name="T26" fmla="*/ 2543 w 2543"/>
                <a:gd name="T27" fmla="*/ 1715 h 1831"/>
                <a:gd name="T28" fmla="*/ 2538 w 2543"/>
                <a:gd name="T29" fmla="*/ 1746 h 1831"/>
                <a:gd name="T30" fmla="*/ 2526 w 2543"/>
                <a:gd name="T31" fmla="*/ 1774 h 1831"/>
                <a:gd name="T32" fmla="*/ 2508 w 2543"/>
                <a:gd name="T33" fmla="*/ 1798 h 1831"/>
                <a:gd name="T34" fmla="*/ 2486 w 2543"/>
                <a:gd name="T35" fmla="*/ 1816 h 1831"/>
                <a:gd name="T36" fmla="*/ 2457 w 2543"/>
                <a:gd name="T37" fmla="*/ 1826 h 1831"/>
                <a:gd name="T38" fmla="*/ 2427 w 2543"/>
                <a:gd name="T39" fmla="*/ 1831 h 1831"/>
                <a:gd name="T40" fmla="*/ 116 w 2543"/>
                <a:gd name="T41" fmla="*/ 1831 h 1831"/>
                <a:gd name="T42" fmla="*/ 86 w 2543"/>
                <a:gd name="T43" fmla="*/ 1826 h 1831"/>
                <a:gd name="T44" fmla="*/ 58 w 2543"/>
                <a:gd name="T45" fmla="*/ 1816 h 1831"/>
                <a:gd name="T46" fmla="*/ 35 w 2543"/>
                <a:gd name="T47" fmla="*/ 1798 h 1831"/>
                <a:gd name="T48" fmla="*/ 17 w 2543"/>
                <a:gd name="T49" fmla="*/ 1774 h 1831"/>
                <a:gd name="T50" fmla="*/ 5 w 2543"/>
                <a:gd name="T51" fmla="*/ 1746 h 1831"/>
                <a:gd name="T52" fmla="*/ 0 w 2543"/>
                <a:gd name="T53" fmla="*/ 1715 h 1831"/>
                <a:gd name="T54" fmla="*/ 0 w 2543"/>
                <a:gd name="T55" fmla="*/ 344 h 1831"/>
                <a:gd name="T56" fmla="*/ 0 w 2543"/>
                <a:gd name="T57" fmla="*/ 340 h 1831"/>
                <a:gd name="T58" fmla="*/ 5 w 2543"/>
                <a:gd name="T59" fmla="*/ 290 h 1831"/>
                <a:gd name="T60" fmla="*/ 15 w 2543"/>
                <a:gd name="T61" fmla="*/ 242 h 1831"/>
                <a:gd name="T62" fmla="*/ 33 w 2543"/>
                <a:gd name="T63" fmla="*/ 196 h 1831"/>
                <a:gd name="T64" fmla="*/ 58 w 2543"/>
                <a:gd name="T65" fmla="*/ 154 h 1831"/>
                <a:gd name="T66" fmla="*/ 86 w 2543"/>
                <a:gd name="T67" fmla="*/ 116 h 1831"/>
                <a:gd name="T68" fmla="*/ 118 w 2543"/>
                <a:gd name="T69" fmla="*/ 85 h 1831"/>
                <a:gd name="T70" fmla="*/ 154 w 2543"/>
                <a:gd name="T71" fmla="*/ 57 h 1831"/>
                <a:gd name="T72" fmla="*/ 193 w 2543"/>
                <a:gd name="T73" fmla="*/ 35 h 1831"/>
                <a:gd name="T74" fmla="*/ 240 w 2543"/>
                <a:gd name="T75" fmla="*/ 15 h 1831"/>
                <a:gd name="T76" fmla="*/ 292 w 2543"/>
                <a:gd name="T77" fmla="*/ 3 h 1831"/>
                <a:gd name="T78" fmla="*/ 344 w 2543"/>
                <a:gd name="T79" fmla="*/ 0 h 1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43" h="1831">
                  <a:moveTo>
                    <a:pt x="344" y="0"/>
                  </a:moveTo>
                  <a:lnTo>
                    <a:pt x="2199" y="0"/>
                  </a:lnTo>
                  <a:lnTo>
                    <a:pt x="2233" y="2"/>
                  </a:lnTo>
                  <a:lnTo>
                    <a:pt x="2267" y="6"/>
                  </a:lnTo>
                  <a:lnTo>
                    <a:pt x="2318" y="21"/>
                  </a:lnTo>
                  <a:lnTo>
                    <a:pt x="2365" y="42"/>
                  </a:lnTo>
                  <a:lnTo>
                    <a:pt x="2409" y="71"/>
                  </a:lnTo>
                  <a:lnTo>
                    <a:pt x="2446" y="106"/>
                  </a:lnTo>
                  <a:lnTo>
                    <a:pt x="2480" y="145"/>
                  </a:lnTo>
                  <a:lnTo>
                    <a:pt x="2507" y="189"/>
                  </a:lnTo>
                  <a:lnTo>
                    <a:pt x="2526" y="237"/>
                  </a:lnTo>
                  <a:lnTo>
                    <a:pt x="2538" y="290"/>
                  </a:lnTo>
                  <a:lnTo>
                    <a:pt x="2543" y="344"/>
                  </a:lnTo>
                  <a:lnTo>
                    <a:pt x="2543" y="1715"/>
                  </a:lnTo>
                  <a:lnTo>
                    <a:pt x="2538" y="1746"/>
                  </a:lnTo>
                  <a:lnTo>
                    <a:pt x="2526" y="1774"/>
                  </a:lnTo>
                  <a:lnTo>
                    <a:pt x="2508" y="1798"/>
                  </a:lnTo>
                  <a:lnTo>
                    <a:pt x="2486" y="1816"/>
                  </a:lnTo>
                  <a:lnTo>
                    <a:pt x="2457" y="1826"/>
                  </a:lnTo>
                  <a:lnTo>
                    <a:pt x="2427" y="1831"/>
                  </a:lnTo>
                  <a:lnTo>
                    <a:pt x="116" y="1831"/>
                  </a:lnTo>
                  <a:lnTo>
                    <a:pt x="86" y="1826"/>
                  </a:lnTo>
                  <a:lnTo>
                    <a:pt x="58" y="1816"/>
                  </a:lnTo>
                  <a:lnTo>
                    <a:pt x="35" y="1798"/>
                  </a:lnTo>
                  <a:lnTo>
                    <a:pt x="17" y="1774"/>
                  </a:lnTo>
                  <a:lnTo>
                    <a:pt x="5" y="1746"/>
                  </a:lnTo>
                  <a:lnTo>
                    <a:pt x="0" y="1715"/>
                  </a:lnTo>
                  <a:lnTo>
                    <a:pt x="0" y="344"/>
                  </a:lnTo>
                  <a:lnTo>
                    <a:pt x="0" y="340"/>
                  </a:lnTo>
                  <a:lnTo>
                    <a:pt x="5" y="290"/>
                  </a:lnTo>
                  <a:lnTo>
                    <a:pt x="15" y="242"/>
                  </a:lnTo>
                  <a:lnTo>
                    <a:pt x="33" y="196"/>
                  </a:lnTo>
                  <a:lnTo>
                    <a:pt x="58" y="154"/>
                  </a:lnTo>
                  <a:lnTo>
                    <a:pt x="86" y="116"/>
                  </a:lnTo>
                  <a:lnTo>
                    <a:pt x="118" y="85"/>
                  </a:lnTo>
                  <a:lnTo>
                    <a:pt x="154" y="57"/>
                  </a:lnTo>
                  <a:lnTo>
                    <a:pt x="193" y="35"/>
                  </a:lnTo>
                  <a:lnTo>
                    <a:pt x="240" y="15"/>
                  </a:lnTo>
                  <a:lnTo>
                    <a:pt x="292" y="3"/>
                  </a:lnTo>
                  <a:lnTo>
                    <a:pt x="3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-1763712" y="942976"/>
              <a:ext cx="2455863" cy="2801938"/>
            </a:xfrm>
            <a:custGeom>
              <a:avLst/>
              <a:gdLst>
                <a:gd name="T0" fmla="*/ 201 w 1547"/>
                <a:gd name="T1" fmla="*/ 2 h 1765"/>
                <a:gd name="T2" fmla="*/ 316 w 1547"/>
                <a:gd name="T3" fmla="*/ 23 h 1765"/>
                <a:gd name="T4" fmla="*/ 456 w 1547"/>
                <a:gd name="T5" fmla="*/ 49 h 1765"/>
                <a:gd name="T6" fmla="*/ 617 w 1547"/>
                <a:gd name="T7" fmla="*/ 80 h 1765"/>
                <a:gd name="T8" fmla="*/ 786 w 1547"/>
                <a:gd name="T9" fmla="*/ 114 h 1765"/>
                <a:gd name="T10" fmla="*/ 958 w 1547"/>
                <a:gd name="T11" fmla="*/ 147 h 1765"/>
                <a:gd name="T12" fmla="*/ 1121 w 1547"/>
                <a:gd name="T13" fmla="*/ 180 h 1765"/>
                <a:gd name="T14" fmla="*/ 1270 w 1547"/>
                <a:gd name="T15" fmla="*/ 210 h 1765"/>
                <a:gd name="T16" fmla="*/ 1370 w 1547"/>
                <a:gd name="T17" fmla="*/ 246 h 1765"/>
                <a:gd name="T18" fmla="*/ 1452 w 1547"/>
                <a:gd name="T19" fmla="*/ 310 h 1765"/>
                <a:gd name="T20" fmla="*/ 1510 w 1547"/>
                <a:gd name="T21" fmla="*/ 394 h 1765"/>
                <a:gd name="T22" fmla="*/ 1542 w 1547"/>
                <a:gd name="T23" fmla="*/ 494 h 1765"/>
                <a:gd name="T24" fmla="*/ 1547 w 1547"/>
                <a:gd name="T25" fmla="*/ 992 h 1765"/>
                <a:gd name="T26" fmla="*/ 1529 w 1547"/>
                <a:gd name="T27" fmla="*/ 1158 h 1765"/>
                <a:gd name="T28" fmla="*/ 1477 w 1547"/>
                <a:gd name="T29" fmla="*/ 1312 h 1765"/>
                <a:gd name="T30" fmla="*/ 1397 w 1547"/>
                <a:gd name="T31" fmla="*/ 1449 h 1765"/>
                <a:gd name="T32" fmla="*/ 1291 w 1547"/>
                <a:gd name="T33" fmla="*/ 1566 h 1765"/>
                <a:gd name="T34" fmla="*/ 1163 w 1547"/>
                <a:gd name="T35" fmla="*/ 1659 h 1765"/>
                <a:gd name="T36" fmla="*/ 1018 w 1547"/>
                <a:gd name="T37" fmla="*/ 1726 h 1765"/>
                <a:gd name="T38" fmla="*/ 858 w 1547"/>
                <a:gd name="T39" fmla="*/ 1760 h 1765"/>
                <a:gd name="T40" fmla="*/ 689 w 1547"/>
                <a:gd name="T41" fmla="*/ 1760 h 1765"/>
                <a:gd name="T42" fmla="*/ 529 w 1547"/>
                <a:gd name="T43" fmla="*/ 1726 h 1765"/>
                <a:gd name="T44" fmla="*/ 384 w 1547"/>
                <a:gd name="T45" fmla="*/ 1659 h 1765"/>
                <a:gd name="T46" fmla="*/ 256 w 1547"/>
                <a:gd name="T47" fmla="*/ 1567 h 1765"/>
                <a:gd name="T48" fmla="*/ 150 w 1547"/>
                <a:gd name="T49" fmla="*/ 1449 h 1765"/>
                <a:gd name="T50" fmla="*/ 70 w 1547"/>
                <a:gd name="T51" fmla="*/ 1312 h 1765"/>
                <a:gd name="T52" fmla="*/ 19 w 1547"/>
                <a:gd name="T53" fmla="*/ 1158 h 1765"/>
                <a:gd name="T54" fmla="*/ 0 w 1547"/>
                <a:gd name="T55" fmla="*/ 992 h 1765"/>
                <a:gd name="T56" fmla="*/ 3 w 1547"/>
                <a:gd name="T57" fmla="*/ 136 h 1765"/>
                <a:gd name="T58" fmla="*/ 31 w 1547"/>
                <a:gd name="T59" fmla="*/ 74 h 1765"/>
                <a:gd name="T60" fmla="*/ 77 w 1547"/>
                <a:gd name="T61" fmla="*/ 29 h 1765"/>
                <a:gd name="T62" fmla="*/ 138 w 1547"/>
                <a:gd name="T63" fmla="*/ 3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47" h="1765">
                  <a:moveTo>
                    <a:pt x="173" y="0"/>
                  </a:moveTo>
                  <a:lnTo>
                    <a:pt x="201" y="2"/>
                  </a:lnTo>
                  <a:lnTo>
                    <a:pt x="254" y="11"/>
                  </a:lnTo>
                  <a:lnTo>
                    <a:pt x="316" y="23"/>
                  </a:lnTo>
                  <a:lnTo>
                    <a:pt x="382" y="35"/>
                  </a:lnTo>
                  <a:lnTo>
                    <a:pt x="456" y="49"/>
                  </a:lnTo>
                  <a:lnTo>
                    <a:pt x="535" y="64"/>
                  </a:lnTo>
                  <a:lnTo>
                    <a:pt x="617" y="80"/>
                  </a:lnTo>
                  <a:lnTo>
                    <a:pt x="700" y="97"/>
                  </a:lnTo>
                  <a:lnTo>
                    <a:pt x="786" y="114"/>
                  </a:lnTo>
                  <a:lnTo>
                    <a:pt x="872" y="130"/>
                  </a:lnTo>
                  <a:lnTo>
                    <a:pt x="958" y="147"/>
                  </a:lnTo>
                  <a:lnTo>
                    <a:pt x="1041" y="163"/>
                  </a:lnTo>
                  <a:lnTo>
                    <a:pt x="1121" y="180"/>
                  </a:lnTo>
                  <a:lnTo>
                    <a:pt x="1198" y="195"/>
                  </a:lnTo>
                  <a:lnTo>
                    <a:pt x="1270" y="210"/>
                  </a:lnTo>
                  <a:lnTo>
                    <a:pt x="1322" y="225"/>
                  </a:lnTo>
                  <a:lnTo>
                    <a:pt x="1370" y="246"/>
                  </a:lnTo>
                  <a:lnTo>
                    <a:pt x="1414" y="275"/>
                  </a:lnTo>
                  <a:lnTo>
                    <a:pt x="1452" y="310"/>
                  </a:lnTo>
                  <a:lnTo>
                    <a:pt x="1485" y="351"/>
                  </a:lnTo>
                  <a:lnTo>
                    <a:pt x="1510" y="394"/>
                  </a:lnTo>
                  <a:lnTo>
                    <a:pt x="1530" y="443"/>
                  </a:lnTo>
                  <a:lnTo>
                    <a:pt x="1542" y="494"/>
                  </a:lnTo>
                  <a:lnTo>
                    <a:pt x="1547" y="547"/>
                  </a:lnTo>
                  <a:lnTo>
                    <a:pt x="1547" y="992"/>
                  </a:lnTo>
                  <a:lnTo>
                    <a:pt x="1542" y="1077"/>
                  </a:lnTo>
                  <a:lnTo>
                    <a:pt x="1529" y="1158"/>
                  </a:lnTo>
                  <a:lnTo>
                    <a:pt x="1507" y="1237"/>
                  </a:lnTo>
                  <a:lnTo>
                    <a:pt x="1477" y="1312"/>
                  </a:lnTo>
                  <a:lnTo>
                    <a:pt x="1441" y="1383"/>
                  </a:lnTo>
                  <a:lnTo>
                    <a:pt x="1397" y="1449"/>
                  </a:lnTo>
                  <a:lnTo>
                    <a:pt x="1347" y="1510"/>
                  </a:lnTo>
                  <a:lnTo>
                    <a:pt x="1291" y="1566"/>
                  </a:lnTo>
                  <a:lnTo>
                    <a:pt x="1230" y="1617"/>
                  </a:lnTo>
                  <a:lnTo>
                    <a:pt x="1163" y="1659"/>
                  </a:lnTo>
                  <a:lnTo>
                    <a:pt x="1092" y="1697"/>
                  </a:lnTo>
                  <a:lnTo>
                    <a:pt x="1018" y="1726"/>
                  </a:lnTo>
                  <a:lnTo>
                    <a:pt x="940" y="1748"/>
                  </a:lnTo>
                  <a:lnTo>
                    <a:pt x="858" y="1760"/>
                  </a:lnTo>
                  <a:lnTo>
                    <a:pt x="774" y="1765"/>
                  </a:lnTo>
                  <a:lnTo>
                    <a:pt x="689" y="1760"/>
                  </a:lnTo>
                  <a:lnTo>
                    <a:pt x="607" y="1748"/>
                  </a:lnTo>
                  <a:lnTo>
                    <a:pt x="529" y="1726"/>
                  </a:lnTo>
                  <a:lnTo>
                    <a:pt x="455" y="1697"/>
                  </a:lnTo>
                  <a:lnTo>
                    <a:pt x="384" y="1659"/>
                  </a:lnTo>
                  <a:lnTo>
                    <a:pt x="318" y="1617"/>
                  </a:lnTo>
                  <a:lnTo>
                    <a:pt x="256" y="1567"/>
                  </a:lnTo>
                  <a:lnTo>
                    <a:pt x="200" y="1510"/>
                  </a:lnTo>
                  <a:lnTo>
                    <a:pt x="150" y="1449"/>
                  </a:lnTo>
                  <a:lnTo>
                    <a:pt x="106" y="1383"/>
                  </a:lnTo>
                  <a:lnTo>
                    <a:pt x="70" y="1312"/>
                  </a:lnTo>
                  <a:lnTo>
                    <a:pt x="40" y="1237"/>
                  </a:lnTo>
                  <a:lnTo>
                    <a:pt x="19" y="1158"/>
                  </a:lnTo>
                  <a:lnTo>
                    <a:pt x="5" y="1077"/>
                  </a:lnTo>
                  <a:lnTo>
                    <a:pt x="0" y="992"/>
                  </a:lnTo>
                  <a:lnTo>
                    <a:pt x="0" y="171"/>
                  </a:lnTo>
                  <a:lnTo>
                    <a:pt x="3" y="136"/>
                  </a:lnTo>
                  <a:lnTo>
                    <a:pt x="14" y="104"/>
                  </a:lnTo>
                  <a:lnTo>
                    <a:pt x="31" y="74"/>
                  </a:lnTo>
                  <a:lnTo>
                    <a:pt x="52" y="50"/>
                  </a:lnTo>
                  <a:lnTo>
                    <a:pt x="77" y="29"/>
                  </a:lnTo>
                  <a:lnTo>
                    <a:pt x="106" y="12"/>
                  </a:lnTo>
                  <a:lnTo>
                    <a:pt x="138" y="3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7641789" y="2605026"/>
            <a:ext cx="394284" cy="468320"/>
            <a:chOff x="-1236663" y="3151188"/>
            <a:chExt cx="1065213" cy="1265238"/>
          </a:xfrm>
          <a:solidFill>
            <a:schemeClr val="bg1"/>
          </a:solidFill>
        </p:grpSpPr>
        <p:sp>
          <p:nvSpPr>
            <p:cNvPr id="70" name="Freeform 39"/>
            <p:cNvSpPr>
              <a:spLocks/>
            </p:cNvSpPr>
            <p:nvPr/>
          </p:nvSpPr>
          <p:spPr bwMode="auto">
            <a:xfrm>
              <a:off x="-649288" y="3608388"/>
              <a:ext cx="355600" cy="357188"/>
            </a:xfrm>
            <a:custGeom>
              <a:avLst/>
              <a:gdLst>
                <a:gd name="T0" fmla="*/ 559 w 1119"/>
                <a:gd name="T1" fmla="*/ 0 h 1125"/>
                <a:gd name="T2" fmla="*/ 625 w 1119"/>
                <a:gd name="T3" fmla="*/ 3 h 1125"/>
                <a:gd name="T4" fmla="*/ 687 w 1119"/>
                <a:gd name="T5" fmla="*/ 14 h 1125"/>
                <a:gd name="T6" fmla="*/ 748 w 1119"/>
                <a:gd name="T7" fmla="*/ 32 h 1125"/>
                <a:gd name="T8" fmla="*/ 806 w 1119"/>
                <a:gd name="T9" fmla="*/ 56 h 1125"/>
                <a:gd name="T10" fmla="*/ 859 w 1119"/>
                <a:gd name="T11" fmla="*/ 87 h 1125"/>
                <a:gd name="T12" fmla="*/ 909 w 1119"/>
                <a:gd name="T13" fmla="*/ 122 h 1125"/>
                <a:gd name="T14" fmla="*/ 956 w 1119"/>
                <a:gd name="T15" fmla="*/ 164 h 1125"/>
                <a:gd name="T16" fmla="*/ 996 w 1119"/>
                <a:gd name="T17" fmla="*/ 209 h 1125"/>
                <a:gd name="T18" fmla="*/ 1031 w 1119"/>
                <a:gd name="T19" fmla="*/ 260 h 1125"/>
                <a:gd name="T20" fmla="*/ 1062 w 1119"/>
                <a:gd name="T21" fmla="*/ 315 h 1125"/>
                <a:gd name="T22" fmla="*/ 1086 w 1119"/>
                <a:gd name="T23" fmla="*/ 373 h 1125"/>
                <a:gd name="T24" fmla="*/ 1105 w 1119"/>
                <a:gd name="T25" fmla="*/ 433 h 1125"/>
                <a:gd name="T26" fmla="*/ 1116 w 1119"/>
                <a:gd name="T27" fmla="*/ 497 h 1125"/>
                <a:gd name="T28" fmla="*/ 1119 w 1119"/>
                <a:gd name="T29" fmla="*/ 562 h 1125"/>
                <a:gd name="T30" fmla="*/ 1116 w 1119"/>
                <a:gd name="T31" fmla="*/ 628 h 1125"/>
                <a:gd name="T32" fmla="*/ 1105 w 1119"/>
                <a:gd name="T33" fmla="*/ 691 h 1125"/>
                <a:gd name="T34" fmla="*/ 1086 w 1119"/>
                <a:gd name="T35" fmla="*/ 752 h 1125"/>
                <a:gd name="T36" fmla="*/ 1062 w 1119"/>
                <a:gd name="T37" fmla="*/ 810 h 1125"/>
                <a:gd name="T38" fmla="*/ 1031 w 1119"/>
                <a:gd name="T39" fmla="*/ 864 h 1125"/>
                <a:gd name="T40" fmla="*/ 996 w 1119"/>
                <a:gd name="T41" fmla="*/ 914 h 1125"/>
                <a:gd name="T42" fmla="*/ 956 w 1119"/>
                <a:gd name="T43" fmla="*/ 959 h 1125"/>
                <a:gd name="T44" fmla="*/ 909 w 1119"/>
                <a:gd name="T45" fmla="*/ 1001 h 1125"/>
                <a:gd name="T46" fmla="*/ 859 w 1119"/>
                <a:gd name="T47" fmla="*/ 1037 h 1125"/>
                <a:gd name="T48" fmla="*/ 806 w 1119"/>
                <a:gd name="T49" fmla="*/ 1067 h 1125"/>
                <a:gd name="T50" fmla="*/ 748 w 1119"/>
                <a:gd name="T51" fmla="*/ 1092 h 1125"/>
                <a:gd name="T52" fmla="*/ 687 w 1119"/>
                <a:gd name="T53" fmla="*/ 1110 h 1125"/>
                <a:gd name="T54" fmla="*/ 625 w 1119"/>
                <a:gd name="T55" fmla="*/ 1121 h 1125"/>
                <a:gd name="T56" fmla="*/ 559 w 1119"/>
                <a:gd name="T57" fmla="*/ 1125 h 1125"/>
                <a:gd name="T58" fmla="*/ 494 w 1119"/>
                <a:gd name="T59" fmla="*/ 1121 h 1125"/>
                <a:gd name="T60" fmla="*/ 431 w 1119"/>
                <a:gd name="T61" fmla="*/ 1110 h 1125"/>
                <a:gd name="T62" fmla="*/ 371 w 1119"/>
                <a:gd name="T63" fmla="*/ 1092 h 1125"/>
                <a:gd name="T64" fmla="*/ 314 w 1119"/>
                <a:gd name="T65" fmla="*/ 1067 h 1125"/>
                <a:gd name="T66" fmla="*/ 260 w 1119"/>
                <a:gd name="T67" fmla="*/ 1037 h 1125"/>
                <a:gd name="T68" fmla="*/ 210 w 1119"/>
                <a:gd name="T69" fmla="*/ 1001 h 1125"/>
                <a:gd name="T70" fmla="*/ 163 w 1119"/>
                <a:gd name="T71" fmla="*/ 959 h 1125"/>
                <a:gd name="T72" fmla="*/ 123 w 1119"/>
                <a:gd name="T73" fmla="*/ 914 h 1125"/>
                <a:gd name="T74" fmla="*/ 87 w 1119"/>
                <a:gd name="T75" fmla="*/ 864 h 1125"/>
                <a:gd name="T76" fmla="*/ 56 w 1119"/>
                <a:gd name="T77" fmla="*/ 810 h 1125"/>
                <a:gd name="T78" fmla="*/ 33 w 1119"/>
                <a:gd name="T79" fmla="*/ 752 h 1125"/>
                <a:gd name="T80" fmla="*/ 15 w 1119"/>
                <a:gd name="T81" fmla="*/ 691 h 1125"/>
                <a:gd name="T82" fmla="*/ 4 w 1119"/>
                <a:gd name="T83" fmla="*/ 628 h 1125"/>
                <a:gd name="T84" fmla="*/ 0 w 1119"/>
                <a:gd name="T85" fmla="*/ 562 h 1125"/>
                <a:gd name="T86" fmla="*/ 4 w 1119"/>
                <a:gd name="T87" fmla="*/ 497 h 1125"/>
                <a:gd name="T88" fmla="*/ 15 w 1119"/>
                <a:gd name="T89" fmla="*/ 433 h 1125"/>
                <a:gd name="T90" fmla="*/ 33 w 1119"/>
                <a:gd name="T91" fmla="*/ 373 h 1125"/>
                <a:gd name="T92" fmla="*/ 56 w 1119"/>
                <a:gd name="T93" fmla="*/ 315 h 1125"/>
                <a:gd name="T94" fmla="*/ 87 w 1119"/>
                <a:gd name="T95" fmla="*/ 260 h 1125"/>
                <a:gd name="T96" fmla="*/ 123 w 1119"/>
                <a:gd name="T97" fmla="*/ 209 h 1125"/>
                <a:gd name="T98" fmla="*/ 163 w 1119"/>
                <a:gd name="T99" fmla="*/ 164 h 1125"/>
                <a:gd name="T100" fmla="*/ 210 w 1119"/>
                <a:gd name="T101" fmla="*/ 122 h 1125"/>
                <a:gd name="T102" fmla="*/ 260 w 1119"/>
                <a:gd name="T103" fmla="*/ 87 h 1125"/>
                <a:gd name="T104" fmla="*/ 314 w 1119"/>
                <a:gd name="T105" fmla="*/ 56 h 1125"/>
                <a:gd name="T106" fmla="*/ 371 w 1119"/>
                <a:gd name="T107" fmla="*/ 32 h 1125"/>
                <a:gd name="T108" fmla="*/ 431 w 1119"/>
                <a:gd name="T109" fmla="*/ 14 h 1125"/>
                <a:gd name="T110" fmla="*/ 494 w 1119"/>
                <a:gd name="T111" fmla="*/ 3 h 1125"/>
                <a:gd name="T112" fmla="*/ 559 w 1119"/>
                <a:gd name="T113" fmla="*/ 0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19" h="1125">
                  <a:moveTo>
                    <a:pt x="559" y="0"/>
                  </a:moveTo>
                  <a:lnTo>
                    <a:pt x="625" y="3"/>
                  </a:lnTo>
                  <a:lnTo>
                    <a:pt x="687" y="14"/>
                  </a:lnTo>
                  <a:lnTo>
                    <a:pt x="748" y="32"/>
                  </a:lnTo>
                  <a:lnTo>
                    <a:pt x="806" y="56"/>
                  </a:lnTo>
                  <a:lnTo>
                    <a:pt x="859" y="87"/>
                  </a:lnTo>
                  <a:lnTo>
                    <a:pt x="909" y="122"/>
                  </a:lnTo>
                  <a:lnTo>
                    <a:pt x="956" y="164"/>
                  </a:lnTo>
                  <a:lnTo>
                    <a:pt x="996" y="209"/>
                  </a:lnTo>
                  <a:lnTo>
                    <a:pt x="1031" y="260"/>
                  </a:lnTo>
                  <a:lnTo>
                    <a:pt x="1062" y="315"/>
                  </a:lnTo>
                  <a:lnTo>
                    <a:pt x="1086" y="373"/>
                  </a:lnTo>
                  <a:lnTo>
                    <a:pt x="1105" y="433"/>
                  </a:lnTo>
                  <a:lnTo>
                    <a:pt x="1116" y="497"/>
                  </a:lnTo>
                  <a:lnTo>
                    <a:pt x="1119" y="562"/>
                  </a:lnTo>
                  <a:lnTo>
                    <a:pt x="1116" y="628"/>
                  </a:lnTo>
                  <a:lnTo>
                    <a:pt x="1105" y="691"/>
                  </a:lnTo>
                  <a:lnTo>
                    <a:pt x="1086" y="752"/>
                  </a:lnTo>
                  <a:lnTo>
                    <a:pt x="1062" y="810"/>
                  </a:lnTo>
                  <a:lnTo>
                    <a:pt x="1031" y="864"/>
                  </a:lnTo>
                  <a:lnTo>
                    <a:pt x="996" y="914"/>
                  </a:lnTo>
                  <a:lnTo>
                    <a:pt x="956" y="959"/>
                  </a:lnTo>
                  <a:lnTo>
                    <a:pt x="909" y="1001"/>
                  </a:lnTo>
                  <a:lnTo>
                    <a:pt x="859" y="1037"/>
                  </a:lnTo>
                  <a:lnTo>
                    <a:pt x="806" y="1067"/>
                  </a:lnTo>
                  <a:lnTo>
                    <a:pt x="748" y="1092"/>
                  </a:lnTo>
                  <a:lnTo>
                    <a:pt x="687" y="1110"/>
                  </a:lnTo>
                  <a:lnTo>
                    <a:pt x="625" y="1121"/>
                  </a:lnTo>
                  <a:lnTo>
                    <a:pt x="559" y="1125"/>
                  </a:lnTo>
                  <a:lnTo>
                    <a:pt x="494" y="1121"/>
                  </a:lnTo>
                  <a:lnTo>
                    <a:pt x="431" y="1110"/>
                  </a:lnTo>
                  <a:lnTo>
                    <a:pt x="371" y="1092"/>
                  </a:lnTo>
                  <a:lnTo>
                    <a:pt x="314" y="1067"/>
                  </a:lnTo>
                  <a:lnTo>
                    <a:pt x="260" y="1037"/>
                  </a:lnTo>
                  <a:lnTo>
                    <a:pt x="210" y="1001"/>
                  </a:lnTo>
                  <a:lnTo>
                    <a:pt x="163" y="959"/>
                  </a:lnTo>
                  <a:lnTo>
                    <a:pt x="123" y="914"/>
                  </a:lnTo>
                  <a:lnTo>
                    <a:pt x="87" y="864"/>
                  </a:lnTo>
                  <a:lnTo>
                    <a:pt x="56" y="810"/>
                  </a:lnTo>
                  <a:lnTo>
                    <a:pt x="33" y="752"/>
                  </a:lnTo>
                  <a:lnTo>
                    <a:pt x="15" y="691"/>
                  </a:lnTo>
                  <a:lnTo>
                    <a:pt x="4" y="628"/>
                  </a:lnTo>
                  <a:lnTo>
                    <a:pt x="0" y="562"/>
                  </a:lnTo>
                  <a:lnTo>
                    <a:pt x="4" y="497"/>
                  </a:lnTo>
                  <a:lnTo>
                    <a:pt x="15" y="433"/>
                  </a:lnTo>
                  <a:lnTo>
                    <a:pt x="33" y="373"/>
                  </a:lnTo>
                  <a:lnTo>
                    <a:pt x="56" y="315"/>
                  </a:lnTo>
                  <a:lnTo>
                    <a:pt x="87" y="260"/>
                  </a:lnTo>
                  <a:lnTo>
                    <a:pt x="123" y="209"/>
                  </a:lnTo>
                  <a:lnTo>
                    <a:pt x="163" y="164"/>
                  </a:lnTo>
                  <a:lnTo>
                    <a:pt x="210" y="122"/>
                  </a:lnTo>
                  <a:lnTo>
                    <a:pt x="260" y="87"/>
                  </a:lnTo>
                  <a:lnTo>
                    <a:pt x="314" y="56"/>
                  </a:lnTo>
                  <a:lnTo>
                    <a:pt x="371" y="32"/>
                  </a:lnTo>
                  <a:lnTo>
                    <a:pt x="431" y="14"/>
                  </a:lnTo>
                  <a:lnTo>
                    <a:pt x="494" y="3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40"/>
            <p:cNvSpPr>
              <a:spLocks/>
            </p:cNvSpPr>
            <p:nvPr/>
          </p:nvSpPr>
          <p:spPr bwMode="auto">
            <a:xfrm>
              <a:off x="-1236663" y="3151188"/>
              <a:ext cx="1065213" cy="1265238"/>
            </a:xfrm>
            <a:custGeom>
              <a:avLst/>
              <a:gdLst>
                <a:gd name="T0" fmla="*/ 2922 w 3357"/>
                <a:gd name="T1" fmla="*/ 8 h 3983"/>
                <a:gd name="T2" fmla="*/ 3151 w 3357"/>
                <a:gd name="T3" fmla="*/ 36 h 3983"/>
                <a:gd name="T4" fmla="*/ 3302 w 3357"/>
                <a:gd name="T5" fmla="*/ 67 h 3983"/>
                <a:gd name="T6" fmla="*/ 3357 w 3357"/>
                <a:gd name="T7" fmla="*/ 81 h 3983"/>
                <a:gd name="T8" fmla="*/ 3310 w 3357"/>
                <a:gd name="T9" fmla="*/ 90 h 3983"/>
                <a:gd name="T10" fmla="*/ 3183 w 3357"/>
                <a:gd name="T11" fmla="*/ 124 h 3983"/>
                <a:gd name="T12" fmla="*/ 3002 w 3357"/>
                <a:gd name="T13" fmla="*/ 189 h 3983"/>
                <a:gd name="T14" fmla="*/ 2784 w 3357"/>
                <a:gd name="T15" fmla="*/ 294 h 3983"/>
                <a:gd name="T16" fmla="*/ 2556 w 3357"/>
                <a:gd name="T17" fmla="*/ 449 h 3983"/>
                <a:gd name="T18" fmla="*/ 2339 w 3357"/>
                <a:gd name="T19" fmla="*/ 660 h 3983"/>
                <a:gd name="T20" fmla="*/ 2156 w 3357"/>
                <a:gd name="T21" fmla="*/ 936 h 3983"/>
                <a:gd name="T22" fmla="*/ 2053 w 3357"/>
                <a:gd name="T23" fmla="*/ 1192 h 3983"/>
                <a:gd name="T24" fmla="*/ 2042 w 3357"/>
                <a:gd name="T25" fmla="*/ 1232 h 3983"/>
                <a:gd name="T26" fmla="*/ 2010 w 3357"/>
                <a:gd name="T27" fmla="*/ 1310 h 3983"/>
                <a:gd name="T28" fmla="*/ 1948 w 3357"/>
                <a:gd name="T29" fmla="*/ 1415 h 3983"/>
                <a:gd name="T30" fmla="*/ 1849 w 3357"/>
                <a:gd name="T31" fmla="*/ 1531 h 3983"/>
                <a:gd name="T32" fmla="*/ 1705 w 3357"/>
                <a:gd name="T33" fmla="*/ 1645 h 3983"/>
                <a:gd name="T34" fmla="*/ 1507 w 3357"/>
                <a:gd name="T35" fmla="*/ 1742 h 3983"/>
                <a:gd name="T36" fmla="*/ 1247 w 3357"/>
                <a:gd name="T37" fmla="*/ 1807 h 3983"/>
                <a:gd name="T38" fmla="*/ 919 w 3357"/>
                <a:gd name="T39" fmla="*/ 1829 h 3983"/>
                <a:gd name="T40" fmla="*/ 1361 w 3357"/>
                <a:gd name="T41" fmla="*/ 2763 h 3983"/>
                <a:gd name="T42" fmla="*/ 1551 w 3357"/>
                <a:gd name="T43" fmla="*/ 2811 h 3983"/>
                <a:gd name="T44" fmla="*/ 1764 w 3357"/>
                <a:gd name="T45" fmla="*/ 2866 h 3983"/>
                <a:gd name="T46" fmla="*/ 1994 w 3357"/>
                <a:gd name="T47" fmla="*/ 2820 h 3983"/>
                <a:gd name="T48" fmla="*/ 2222 w 3357"/>
                <a:gd name="T49" fmla="*/ 2655 h 3983"/>
                <a:gd name="T50" fmla="*/ 2483 w 3357"/>
                <a:gd name="T51" fmla="*/ 2592 h 3983"/>
                <a:gd name="T52" fmla="*/ 2745 w 3357"/>
                <a:gd name="T53" fmla="*/ 2642 h 3983"/>
                <a:gd name="T54" fmla="*/ 2969 w 3357"/>
                <a:gd name="T55" fmla="*/ 2797 h 3983"/>
                <a:gd name="T56" fmla="*/ 3136 w 3357"/>
                <a:gd name="T57" fmla="*/ 3032 h 3983"/>
                <a:gd name="T58" fmla="*/ 3234 w 3357"/>
                <a:gd name="T59" fmla="*/ 3330 h 3983"/>
                <a:gd name="T60" fmla="*/ 3251 w 3357"/>
                <a:gd name="T61" fmla="*/ 3669 h 3983"/>
                <a:gd name="T62" fmla="*/ 3216 w 3357"/>
                <a:gd name="T63" fmla="*/ 3767 h 3983"/>
                <a:gd name="T64" fmla="*/ 3107 w 3357"/>
                <a:gd name="T65" fmla="*/ 3875 h 3983"/>
                <a:gd name="T66" fmla="*/ 2919 w 3357"/>
                <a:gd name="T67" fmla="*/ 3951 h 3983"/>
                <a:gd name="T68" fmla="*/ 2646 w 3357"/>
                <a:gd name="T69" fmla="*/ 3980 h 3983"/>
                <a:gd name="T70" fmla="*/ 2421 w 3357"/>
                <a:gd name="T71" fmla="*/ 3983 h 3983"/>
                <a:gd name="T72" fmla="*/ 2174 w 3357"/>
                <a:gd name="T73" fmla="*/ 3978 h 3983"/>
                <a:gd name="T74" fmla="*/ 1932 w 3357"/>
                <a:gd name="T75" fmla="*/ 3940 h 3983"/>
                <a:gd name="T76" fmla="*/ 1723 w 3357"/>
                <a:gd name="T77" fmla="*/ 3848 h 3983"/>
                <a:gd name="T78" fmla="*/ 1671 w 3357"/>
                <a:gd name="T79" fmla="*/ 3808 h 3983"/>
                <a:gd name="T80" fmla="*/ 1614 w 3357"/>
                <a:gd name="T81" fmla="*/ 3748 h 3983"/>
                <a:gd name="T82" fmla="*/ 1518 w 3357"/>
                <a:gd name="T83" fmla="*/ 3640 h 3983"/>
                <a:gd name="T84" fmla="*/ 1402 w 3357"/>
                <a:gd name="T85" fmla="*/ 3500 h 3983"/>
                <a:gd name="T86" fmla="*/ 1284 w 3357"/>
                <a:gd name="T87" fmla="*/ 3341 h 3983"/>
                <a:gd name="T88" fmla="*/ 1183 w 3357"/>
                <a:gd name="T89" fmla="*/ 3178 h 3983"/>
                <a:gd name="T90" fmla="*/ 1116 w 3357"/>
                <a:gd name="T91" fmla="*/ 3024 h 3983"/>
                <a:gd name="T92" fmla="*/ 1101 w 3357"/>
                <a:gd name="T93" fmla="*/ 2893 h 3983"/>
                <a:gd name="T94" fmla="*/ 1158 w 3357"/>
                <a:gd name="T95" fmla="*/ 2800 h 3983"/>
                <a:gd name="T96" fmla="*/ 123 w 3357"/>
                <a:gd name="T97" fmla="*/ 1157 h 3983"/>
                <a:gd name="T98" fmla="*/ 202 w 3357"/>
                <a:gd name="T99" fmla="*/ 1163 h 3983"/>
                <a:gd name="T100" fmla="*/ 366 w 3357"/>
                <a:gd name="T101" fmla="*/ 1165 h 3983"/>
                <a:gd name="T102" fmla="*/ 583 w 3357"/>
                <a:gd name="T103" fmla="*/ 1153 h 3983"/>
                <a:gd name="T104" fmla="*/ 827 w 3357"/>
                <a:gd name="T105" fmla="*/ 1113 h 3983"/>
                <a:gd name="T106" fmla="*/ 1070 w 3357"/>
                <a:gd name="T107" fmla="*/ 1032 h 3983"/>
                <a:gd name="T108" fmla="*/ 1284 w 3357"/>
                <a:gd name="T109" fmla="*/ 895 h 3983"/>
                <a:gd name="T110" fmla="*/ 1410 w 3357"/>
                <a:gd name="T111" fmla="*/ 748 h 3983"/>
                <a:gd name="T112" fmla="*/ 1450 w 3357"/>
                <a:gd name="T113" fmla="*/ 686 h 3983"/>
                <a:gd name="T114" fmla="*/ 1545 w 3357"/>
                <a:gd name="T115" fmla="*/ 563 h 3983"/>
                <a:gd name="T116" fmla="*/ 1694 w 3357"/>
                <a:gd name="T117" fmla="*/ 407 h 3983"/>
                <a:gd name="T118" fmla="*/ 1898 w 3357"/>
                <a:gd name="T119" fmla="*/ 246 h 3983"/>
                <a:gd name="T120" fmla="*/ 2156 w 3357"/>
                <a:gd name="T121" fmla="*/ 108 h 3983"/>
                <a:gd name="T122" fmla="*/ 2466 w 3357"/>
                <a:gd name="T123" fmla="*/ 18 h 3983"/>
                <a:gd name="T124" fmla="*/ 2717 w 3357"/>
                <a:gd name="T125" fmla="*/ 0 h 3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57" h="3983">
                  <a:moveTo>
                    <a:pt x="2717" y="0"/>
                  </a:moveTo>
                  <a:lnTo>
                    <a:pt x="2787" y="1"/>
                  </a:lnTo>
                  <a:lnTo>
                    <a:pt x="2856" y="3"/>
                  </a:lnTo>
                  <a:lnTo>
                    <a:pt x="2922" y="8"/>
                  </a:lnTo>
                  <a:lnTo>
                    <a:pt x="2986" y="13"/>
                  </a:lnTo>
                  <a:lnTo>
                    <a:pt x="3044" y="20"/>
                  </a:lnTo>
                  <a:lnTo>
                    <a:pt x="3099" y="28"/>
                  </a:lnTo>
                  <a:lnTo>
                    <a:pt x="3151" y="36"/>
                  </a:lnTo>
                  <a:lnTo>
                    <a:pt x="3196" y="44"/>
                  </a:lnTo>
                  <a:lnTo>
                    <a:pt x="3237" y="52"/>
                  </a:lnTo>
                  <a:lnTo>
                    <a:pt x="3273" y="60"/>
                  </a:lnTo>
                  <a:lnTo>
                    <a:pt x="3302" y="67"/>
                  </a:lnTo>
                  <a:lnTo>
                    <a:pt x="3325" y="72"/>
                  </a:lnTo>
                  <a:lnTo>
                    <a:pt x="3343" y="77"/>
                  </a:lnTo>
                  <a:lnTo>
                    <a:pt x="3353" y="81"/>
                  </a:lnTo>
                  <a:lnTo>
                    <a:pt x="3357" y="81"/>
                  </a:lnTo>
                  <a:lnTo>
                    <a:pt x="3354" y="82"/>
                  </a:lnTo>
                  <a:lnTo>
                    <a:pt x="3345" y="83"/>
                  </a:lnTo>
                  <a:lnTo>
                    <a:pt x="3330" y="87"/>
                  </a:lnTo>
                  <a:lnTo>
                    <a:pt x="3310" y="90"/>
                  </a:lnTo>
                  <a:lnTo>
                    <a:pt x="3285" y="97"/>
                  </a:lnTo>
                  <a:lnTo>
                    <a:pt x="3255" y="104"/>
                  </a:lnTo>
                  <a:lnTo>
                    <a:pt x="3221" y="112"/>
                  </a:lnTo>
                  <a:lnTo>
                    <a:pt x="3183" y="124"/>
                  </a:lnTo>
                  <a:lnTo>
                    <a:pt x="3143" y="137"/>
                  </a:lnTo>
                  <a:lnTo>
                    <a:pt x="3098" y="152"/>
                  </a:lnTo>
                  <a:lnTo>
                    <a:pt x="3050" y="169"/>
                  </a:lnTo>
                  <a:lnTo>
                    <a:pt x="3002" y="189"/>
                  </a:lnTo>
                  <a:lnTo>
                    <a:pt x="2949" y="211"/>
                  </a:lnTo>
                  <a:lnTo>
                    <a:pt x="2895" y="236"/>
                  </a:lnTo>
                  <a:lnTo>
                    <a:pt x="2840" y="263"/>
                  </a:lnTo>
                  <a:lnTo>
                    <a:pt x="2784" y="294"/>
                  </a:lnTo>
                  <a:lnTo>
                    <a:pt x="2728" y="328"/>
                  </a:lnTo>
                  <a:lnTo>
                    <a:pt x="2671" y="365"/>
                  </a:lnTo>
                  <a:lnTo>
                    <a:pt x="2613" y="406"/>
                  </a:lnTo>
                  <a:lnTo>
                    <a:pt x="2556" y="449"/>
                  </a:lnTo>
                  <a:lnTo>
                    <a:pt x="2500" y="495"/>
                  </a:lnTo>
                  <a:lnTo>
                    <a:pt x="2445" y="547"/>
                  </a:lnTo>
                  <a:lnTo>
                    <a:pt x="2391" y="601"/>
                  </a:lnTo>
                  <a:lnTo>
                    <a:pt x="2339" y="660"/>
                  </a:lnTo>
                  <a:lnTo>
                    <a:pt x="2289" y="722"/>
                  </a:lnTo>
                  <a:lnTo>
                    <a:pt x="2242" y="790"/>
                  </a:lnTo>
                  <a:lnTo>
                    <a:pt x="2197" y="861"/>
                  </a:lnTo>
                  <a:lnTo>
                    <a:pt x="2156" y="936"/>
                  </a:lnTo>
                  <a:lnTo>
                    <a:pt x="2118" y="1017"/>
                  </a:lnTo>
                  <a:lnTo>
                    <a:pt x="2084" y="1102"/>
                  </a:lnTo>
                  <a:lnTo>
                    <a:pt x="2053" y="1191"/>
                  </a:lnTo>
                  <a:lnTo>
                    <a:pt x="2053" y="1192"/>
                  </a:lnTo>
                  <a:lnTo>
                    <a:pt x="2052" y="1199"/>
                  </a:lnTo>
                  <a:lnTo>
                    <a:pt x="2049" y="1206"/>
                  </a:lnTo>
                  <a:lnTo>
                    <a:pt x="2047" y="1218"/>
                  </a:lnTo>
                  <a:lnTo>
                    <a:pt x="2042" y="1232"/>
                  </a:lnTo>
                  <a:lnTo>
                    <a:pt x="2036" y="1248"/>
                  </a:lnTo>
                  <a:lnTo>
                    <a:pt x="2029" y="1267"/>
                  </a:lnTo>
                  <a:lnTo>
                    <a:pt x="2020" y="1288"/>
                  </a:lnTo>
                  <a:lnTo>
                    <a:pt x="2010" y="1310"/>
                  </a:lnTo>
                  <a:lnTo>
                    <a:pt x="1998" y="1335"/>
                  </a:lnTo>
                  <a:lnTo>
                    <a:pt x="1983" y="1361"/>
                  </a:lnTo>
                  <a:lnTo>
                    <a:pt x="1966" y="1388"/>
                  </a:lnTo>
                  <a:lnTo>
                    <a:pt x="1948" y="1415"/>
                  </a:lnTo>
                  <a:lnTo>
                    <a:pt x="1927" y="1444"/>
                  </a:lnTo>
                  <a:lnTo>
                    <a:pt x="1904" y="1472"/>
                  </a:lnTo>
                  <a:lnTo>
                    <a:pt x="1879" y="1502"/>
                  </a:lnTo>
                  <a:lnTo>
                    <a:pt x="1849" y="1531"/>
                  </a:lnTo>
                  <a:lnTo>
                    <a:pt x="1817" y="1561"/>
                  </a:lnTo>
                  <a:lnTo>
                    <a:pt x="1783" y="1589"/>
                  </a:lnTo>
                  <a:lnTo>
                    <a:pt x="1745" y="1617"/>
                  </a:lnTo>
                  <a:lnTo>
                    <a:pt x="1705" y="1645"/>
                  </a:lnTo>
                  <a:lnTo>
                    <a:pt x="1661" y="1671"/>
                  </a:lnTo>
                  <a:lnTo>
                    <a:pt x="1614" y="1697"/>
                  </a:lnTo>
                  <a:lnTo>
                    <a:pt x="1562" y="1720"/>
                  </a:lnTo>
                  <a:lnTo>
                    <a:pt x="1507" y="1742"/>
                  </a:lnTo>
                  <a:lnTo>
                    <a:pt x="1449" y="1762"/>
                  </a:lnTo>
                  <a:lnTo>
                    <a:pt x="1385" y="1779"/>
                  </a:lnTo>
                  <a:lnTo>
                    <a:pt x="1319" y="1795"/>
                  </a:lnTo>
                  <a:lnTo>
                    <a:pt x="1247" y="1807"/>
                  </a:lnTo>
                  <a:lnTo>
                    <a:pt x="1173" y="1818"/>
                  </a:lnTo>
                  <a:lnTo>
                    <a:pt x="1092" y="1825"/>
                  </a:lnTo>
                  <a:lnTo>
                    <a:pt x="1008" y="1828"/>
                  </a:lnTo>
                  <a:lnTo>
                    <a:pt x="919" y="1829"/>
                  </a:lnTo>
                  <a:lnTo>
                    <a:pt x="825" y="1826"/>
                  </a:lnTo>
                  <a:lnTo>
                    <a:pt x="726" y="1818"/>
                  </a:lnTo>
                  <a:lnTo>
                    <a:pt x="622" y="1806"/>
                  </a:lnTo>
                  <a:lnTo>
                    <a:pt x="1361" y="2763"/>
                  </a:lnTo>
                  <a:lnTo>
                    <a:pt x="1407" y="2772"/>
                  </a:lnTo>
                  <a:lnTo>
                    <a:pt x="1454" y="2783"/>
                  </a:lnTo>
                  <a:lnTo>
                    <a:pt x="1503" y="2797"/>
                  </a:lnTo>
                  <a:lnTo>
                    <a:pt x="1551" y="2811"/>
                  </a:lnTo>
                  <a:lnTo>
                    <a:pt x="1603" y="2827"/>
                  </a:lnTo>
                  <a:lnTo>
                    <a:pt x="1654" y="2842"/>
                  </a:lnTo>
                  <a:lnTo>
                    <a:pt x="1708" y="2855"/>
                  </a:lnTo>
                  <a:lnTo>
                    <a:pt x="1764" y="2866"/>
                  </a:lnTo>
                  <a:lnTo>
                    <a:pt x="1822" y="2874"/>
                  </a:lnTo>
                  <a:lnTo>
                    <a:pt x="1882" y="2878"/>
                  </a:lnTo>
                  <a:lnTo>
                    <a:pt x="1944" y="2874"/>
                  </a:lnTo>
                  <a:lnTo>
                    <a:pt x="1994" y="2820"/>
                  </a:lnTo>
                  <a:lnTo>
                    <a:pt x="2047" y="2770"/>
                  </a:lnTo>
                  <a:lnTo>
                    <a:pt x="2103" y="2727"/>
                  </a:lnTo>
                  <a:lnTo>
                    <a:pt x="2160" y="2687"/>
                  </a:lnTo>
                  <a:lnTo>
                    <a:pt x="2222" y="2655"/>
                  </a:lnTo>
                  <a:lnTo>
                    <a:pt x="2284" y="2628"/>
                  </a:lnTo>
                  <a:lnTo>
                    <a:pt x="2348" y="2610"/>
                  </a:lnTo>
                  <a:lnTo>
                    <a:pt x="2414" y="2596"/>
                  </a:lnTo>
                  <a:lnTo>
                    <a:pt x="2483" y="2592"/>
                  </a:lnTo>
                  <a:lnTo>
                    <a:pt x="2551" y="2593"/>
                  </a:lnTo>
                  <a:lnTo>
                    <a:pt x="2618" y="2603"/>
                  </a:lnTo>
                  <a:lnTo>
                    <a:pt x="2683" y="2619"/>
                  </a:lnTo>
                  <a:lnTo>
                    <a:pt x="2745" y="2642"/>
                  </a:lnTo>
                  <a:lnTo>
                    <a:pt x="2806" y="2673"/>
                  </a:lnTo>
                  <a:lnTo>
                    <a:pt x="2862" y="2708"/>
                  </a:lnTo>
                  <a:lnTo>
                    <a:pt x="2917" y="2750"/>
                  </a:lnTo>
                  <a:lnTo>
                    <a:pt x="2969" y="2797"/>
                  </a:lnTo>
                  <a:lnTo>
                    <a:pt x="3016" y="2848"/>
                  </a:lnTo>
                  <a:lnTo>
                    <a:pt x="3059" y="2906"/>
                  </a:lnTo>
                  <a:lnTo>
                    <a:pt x="3099" y="2967"/>
                  </a:lnTo>
                  <a:lnTo>
                    <a:pt x="3136" y="3032"/>
                  </a:lnTo>
                  <a:lnTo>
                    <a:pt x="3166" y="3102"/>
                  </a:lnTo>
                  <a:lnTo>
                    <a:pt x="3194" y="3176"/>
                  </a:lnTo>
                  <a:lnTo>
                    <a:pt x="3216" y="3252"/>
                  </a:lnTo>
                  <a:lnTo>
                    <a:pt x="3234" y="3330"/>
                  </a:lnTo>
                  <a:lnTo>
                    <a:pt x="3246" y="3413"/>
                  </a:lnTo>
                  <a:lnTo>
                    <a:pt x="3253" y="3496"/>
                  </a:lnTo>
                  <a:lnTo>
                    <a:pt x="3254" y="3582"/>
                  </a:lnTo>
                  <a:lnTo>
                    <a:pt x="3251" y="3669"/>
                  </a:lnTo>
                  <a:lnTo>
                    <a:pt x="3249" y="3675"/>
                  </a:lnTo>
                  <a:lnTo>
                    <a:pt x="3243" y="3706"/>
                  </a:lnTo>
                  <a:lnTo>
                    <a:pt x="3232" y="3737"/>
                  </a:lnTo>
                  <a:lnTo>
                    <a:pt x="3216" y="3767"/>
                  </a:lnTo>
                  <a:lnTo>
                    <a:pt x="3197" y="3796"/>
                  </a:lnTo>
                  <a:lnTo>
                    <a:pt x="3171" y="3824"/>
                  </a:lnTo>
                  <a:lnTo>
                    <a:pt x="3142" y="3851"/>
                  </a:lnTo>
                  <a:lnTo>
                    <a:pt x="3107" y="3875"/>
                  </a:lnTo>
                  <a:lnTo>
                    <a:pt x="3068" y="3897"/>
                  </a:lnTo>
                  <a:lnTo>
                    <a:pt x="3022" y="3918"/>
                  </a:lnTo>
                  <a:lnTo>
                    <a:pt x="2974" y="3937"/>
                  </a:lnTo>
                  <a:lnTo>
                    <a:pt x="2919" y="3951"/>
                  </a:lnTo>
                  <a:lnTo>
                    <a:pt x="2859" y="3964"/>
                  </a:lnTo>
                  <a:lnTo>
                    <a:pt x="2793" y="3972"/>
                  </a:lnTo>
                  <a:lnTo>
                    <a:pt x="2723" y="3978"/>
                  </a:lnTo>
                  <a:lnTo>
                    <a:pt x="2646" y="3980"/>
                  </a:lnTo>
                  <a:lnTo>
                    <a:pt x="2594" y="3981"/>
                  </a:lnTo>
                  <a:lnTo>
                    <a:pt x="2538" y="3981"/>
                  </a:lnTo>
                  <a:lnTo>
                    <a:pt x="2480" y="3982"/>
                  </a:lnTo>
                  <a:lnTo>
                    <a:pt x="2421" y="3983"/>
                  </a:lnTo>
                  <a:lnTo>
                    <a:pt x="2359" y="3983"/>
                  </a:lnTo>
                  <a:lnTo>
                    <a:pt x="2298" y="3983"/>
                  </a:lnTo>
                  <a:lnTo>
                    <a:pt x="2236" y="3981"/>
                  </a:lnTo>
                  <a:lnTo>
                    <a:pt x="2174" y="3978"/>
                  </a:lnTo>
                  <a:lnTo>
                    <a:pt x="2112" y="3972"/>
                  </a:lnTo>
                  <a:lnTo>
                    <a:pt x="2051" y="3965"/>
                  </a:lnTo>
                  <a:lnTo>
                    <a:pt x="1991" y="3954"/>
                  </a:lnTo>
                  <a:lnTo>
                    <a:pt x="1932" y="3940"/>
                  </a:lnTo>
                  <a:lnTo>
                    <a:pt x="1876" y="3924"/>
                  </a:lnTo>
                  <a:lnTo>
                    <a:pt x="1822" y="3904"/>
                  </a:lnTo>
                  <a:lnTo>
                    <a:pt x="1771" y="3878"/>
                  </a:lnTo>
                  <a:lnTo>
                    <a:pt x="1723" y="3848"/>
                  </a:lnTo>
                  <a:lnTo>
                    <a:pt x="1680" y="3814"/>
                  </a:lnTo>
                  <a:lnTo>
                    <a:pt x="1678" y="3815"/>
                  </a:lnTo>
                  <a:lnTo>
                    <a:pt x="1677" y="3814"/>
                  </a:lnTo>
                  <a:lnTo>
                    <a:pt x="1671" y="3808"/>
                  </a:lnTo>
                  <a:lnTo>
                    <a:pt x="1661" y="3798"/>
                  </a:lnTo>
                  <a:lnTo>
                    <a:pt x="1649" y="3784"/>
                  </a:lnTo>
                  <a:lnTo>
                    <a:pt x="1633" y="3767"/>
                  </a:lnTo>
                  <a:lnTo>
                    <a:pt x="1614" y="3748"/>
                  </a:lnTo>
                  <a:lnTo>
                    <a:pt x="1593" y="3724"/>
                  </a:lnTo>
                  <a:lnTo>
                    <a:pt x="1570" y="3699"/>
                  </a:lnTo>
                  <a:lnTo>
                    <a:pt x="1545" y="3670"/>
                  </a:lnTo>
                  <a:lnTo>
                    <a:pt x="1518" y="3640"/>
                  </a:lnTo>
                  <a:lnTo>
                    <a:pt x="1490" y="3608"/>
                  </a:lnTo>
                  <a:lnTo>
                    <a:pt x="1462" y="3573"/>
                  </a:lnTo>
                  <a:lnTo>
                    <a:pt x="1433" y="3538"/>
                  </a:lnTo>
                  <a:lnTo>
                    <a:pt x="1402" y="3500"/>
                  </a:lnTo>
                  <a:lnTo>
                    <a:pt x="1372" y="3462"/>
                  </a:lnTo>
                  <a:lnTo>
                    <a:pt x="1343" y="3422"/>
                  </a:lnTo>
                  <a:lnTo>
                    <a:pt x="1313" y="3382"/>
                  </a:lnTo>
                  <a:lnTo>
                    <a:pt x="1284" y="3341"/>
                  </a:lnTo>
                  <a:lnTo>
                    <a:pt x="1257" y="3301"/>
                  </a:lnTo>
                  <a:lnTo>
                    <a:pt x="1230" y="3259"/>
                  </a:lnTo>
                  <a:lnTo>
                    <a:pt x="1206" y="3219"/>
                  </a:lnTo>
                  <a:lnTo>
                    <a:pt x="1183" y="3178"/>
                  </a:lnTo>
                  <a:lnTo>
                    <a:pt x="1162" y="3138"/>
                  </a:lnTo>
                  <a:lnTo>
                    <a:pt x="1144" y="3100"/>
                  </a:lnTo>
                  <a:lnTo>
                    <a:pt x="1128" y="3060"/>
                  </a:lnTo>
                  <a:lnTo>
                    <a:pt x="1116" y="3024"/>
                  </a:lnTo>
                  <a:lnTo>
                    <a:pt x="1106" y="2989"/>
                  </a:lnTo>
                  <a:lnTo>
                    <a:pt x="1101" y="2955"/>
                  </a:lnTo>
                  <a:lnTo>
                    <a:pt x="1098" y="2923"/>
                  </a:lnTo>
                  <a:lnTo>
                    <a:pt x="1101" y="2893"/>
                  </a:lnTo>
                  <a:lnTo>
                    <a:pt x="1108" y="2866"/>
                  </a:lnTo>
                  <a:lnTo>
                    <a:pt x="1119" y="2842"/>
                  </a:lnTo>
                  <a:lnTo>
                    <a:pt x="1136" y="2820"/>
                  </a:lnTo>
                  <a:lnTo>
                    <a:pt x="1158" y="2800"/>
                  </a:lnTo>
                  <a:lnTo>
                    <a:pt x="1186" y="2784"/>
                  </a:lnTo>
                  <a:lnTo>
                    <a:pt x="0" y="1249"/>
                  </a:lnTo>
                  <a:lnTo>
                    <a:pt x="119" y="1157"/>
                  </a:lnTo>
                  <a:lnTo>
                    <a:pt x="123" y="1157"/>
                  </a:lnTo>
                  <a:lnTo>
                    <a:pt x="134" y="1158"/>
                  </a:lnTo>
                  <a:lnTo>
                    <a:pt x="151" y="1159"/>
                  </a:lnTo>
                  <a:lnTo>
                    <a:pt x="174" y="1161"/>
                  </a:lnTo>
                  <a:lnTo>
                    <a:pt x="202" y="1163"/>
                  </a:lnTo>
                  <a:lnTo>
                    <a:pt x="237" y="1164"/>
                  </a:lnTo>
                  <a:lnTo>
                    <a:pt x="276" y="1165"/>
                  </a:lnTo>
                  <a:lnTo>
                    <a:pt x="318" y="1165"/>
                  </a:lnTo>
                  <a:lnTo>
                    <a:pt x="366" y="1165"/>
                  </a:lnTo>
                  <a:lnTo>
                    <a:pt x="416" y="1164"/>
                  </a:lnTo>
                  <a:lnTo>
                    <a:pt x="470" y="1163"/>
                  </a:lnTo>
                  <a:lnTo>
                    <a:pt x="525" y="1159"/>
                  </a:lnTo>
                  <a:lnTo>
                    <a:pt x="583" y="1153"/>
                  </a:lnTo>
                  <a:lnTo>
                    <a:pt x="643" y="1147"/>
                  </a:lnTo>
                  <a:lnTo>
                    <a:pt x="704" y="1138"/>
                  </a:lnTo>
                  <a:lnTo>
                    <a:pt x="765" y="1126"/>
                  </a:lnTo>
                  <a:lnTo>
                    <a:pt x="827" y="1113"/>
                  </a:lnTo>
                  <a:lnTo>
                    <a:pt x="890" y="1097"/>
                  </a:lnTo>
                  <a:lnTo>
                    <a:pt x="951" y="1078"/>
                  </a:lnTo>
                  <a:lnTo>
                    <a:pt x="1012" y="1056"/>
                  </a:lnTo>
                  <a:lnTo>
                    <a:pt x="1070" y="1032"/>
                  </a:lnTo>
                  <a:lnTo>
                    <a:pt x="1128" y="1003"/>
                  </a:lnTo>
                  <a:lnTo>
                    <a:pt x="1183" y="972"/>
                  </a:lnTo>
                  <a:lnTo>
                    <a:pt x="1235" y="936"/>
                  </a:lnTo>
                  <a:lnTo>
                    <a:pt x="1284" y="895"/>
                  </a:lnTo>
                  <a:lnTo>
                    <a:pt x="1329" y="853"/>
                  </a:lnTo>
                  <a:lnTo>
                    <a:pt x="1371" y="803"/>
                  </a:lnTo>
                  <a:lnTo>
                    <a:pt x="1407" y="751"/>
                  </a:lnTo>
                  <a:lnTo>
                    <a:pt x="1410" y="748"/>
                  </a:lnTo>
                  <a:lnTo>
                    <a:pt x="1415" y="740"/>
                  </a:lnTo>
                  <a:lnTo>
                    <a:pt x="1423" y="726"/>
                  </a:lnTo>
                  <a:lnTo>
                    <a:pt x="1435" y="708"/>
                  </a:lnTo>
                  <a:lnTo>
                    <a:pt x="1450" y="686"/>
                  </a:lnTo>
                  <a:lnTo>
                    <a:pt x="1470" y="660"/>
                  </a:lnTo>
                  <a:lnTo>
                    <a:pt x="1492" y="630"/>
                  </a:lnTo>
                  <a:lnTo>
                    <a:pt x="1517" y="598"/>
                  </a:lnTo>
                  <a:lnTo>
                    <a:pt x="1545" y="563"/>
                  </a:lnTo>
                  <a:lnTo>
                    <a:pt x="1578" y="526"/>
                  </a:lnTo>
                  <a:lnTo>
                    <a:pt x="1614" y="488"/>
                  </a:lnTo>
                  <a:lnTo>
                    <a:pt x="1653" y="448"/>
                  </a:lnTo>
                  <a:lnTo>
                    <a:pt x="1694" y="407"/>
                  </a:lnTo>
                  <a:lnTo>
                    <a:pt x="1741" y="367"/>
                  </a:lnTo>
                  <a:lnTo>
                    <a:pt x="1791" y="326"/>
                  </a:lnTo>
                  <a:lnTo>
                    <a:pt x="1843" y="286"/>
                  </a:lnTo>
                  <a:lnTo>
                    <a:pt x="1898" y="246"/>
                  </a:lnTo>
                  <a:lnTo>
                    <a:pt x="1958" y="208"/>
                  </a:lnTo>
                  <a:lnTo>
                    <a:pt x="2020" y="173"/>
                  </a:lnTo>
                  <a:lnTo>
                    <a:pt x="2086" y="138"/>
                  </a:lnTo>
                  <a:lnTo>
                    <a:pt x="2156" y="108"/>
                  </a:lnTo>
                  <a:lnTo>
                    <a:pt x="2228" y="79"/>
                  </a:lnTo>
                  <a:lnTo>
                    <a:pt x="2303" y="55"/>
                  </a:lnTo>
                  <a:lnTo>
                    <a:pt x="2383" y="35"/>
                  </a:lnTo>
                  <a:lnTo>
                    <a:pt x="2466" y="18"/>
                  </a:lnTo>
                  <a:lnTo>
                    <a:pt x="2551" y="7"/>
                  </a:lnTo>
                  <a:lnTo>
                    <a:pt x="2640" y="1"/>
                  </a:lnTo>
                  <a:lnTo>
                    <a:pt x="2713" y="0"/>
                  </a:lnTo>
                  <a:lnTo>
                    <a:pt x="27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cxnSp>
        <p:nvCxnSpPr>
          <p:cNvPr id="72" name="직선 연결선 71"/>
          <p:cNvCxnSpPr/>
          <p:nvPr/>
        </p:nvCxnSpPr>
        <p:spPr>
          <a:xfrm>
            <a:off x="6156176" y="3789040"/>
            <a:ext cx="0" cy="649375"/>
          </a:xfrm>
          <a:prstGeom prst="line">
            <a:avLst/>
          </a:prstGeom>
          <a:ln w="28575">
            <a:solidFill>
              <a:srgbClr val="14A3CF"/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연결선 72"/>
          <p:cNvCxnSpPr/>
          <p:nvPr/>
        </p:nvCxnSpPr>
        <p:spPr>
          <a:xfrm>
            <a:off x="7812360" y="3750599"/>
            <a:ext cx="0" cy="1194794"/>
          </a:xfrm>
          <a:prstGeom prst="line">
            <a:avLst/>
          </a:prstGeom>
          <a:ln w="28575">
            <a:solidFill>
              <a:srgbClr val="4173BC"/>
            </a:solidFill>
            <a:headEnd type="oval" w="med" len="me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431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CBDE-FC30-48F6-ADCC-C930279BB8A0}" type="slidenum">
              <a:rPr lang="ko-KR" altLang="en-US" smtClean="0"/>
              <a:t>9</a:t>
            </a:fld>
            <a:endParaRPr lang="ko-KR" altLang="en-US" dirty="0"/>
          </a:p>
        </p:txBody>
      </p:sp>
      <p:sp>
        <p:nvSpPr>
          <p:cNvPr id="10" name="모서리가 둥근 직사각형 3">
            <a:extLst>
              <a:ext uri="{FF2B5EF4-FFF2-40B4-BE49-F238E27FC236}">
                <a16:creationId xmlns:a16="http://schemas.microsoft.com/office/drawing/2014/main" xmlns="" id="{33974D8D-AA1D-4D32-AAE4-620BCEA318A1}"/>
              </a:ext>
            </a:extLst>
          </p:cNvPr>
          <p:cNvSpPr/>
          <p:nvPr/>
        </p:nvSpPr>
        <p:spPr>
          <a:xfrm>
            <a:off x="366459" y="323560"/>
            <a:ext cx="233740" cy="113244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8B0DC51-1018-4C84-8225-26C5EB7459CA}"/>
              </a:ext>
            </a:extLst>
          </p:cNvPr>
          <p:cNvSpPr txBox="1"/>
          <p:nvPr/>
        </p:nvSpPr>
        <p:spPr>
          <a:xfrm>
            <a:off x="640349" y="366336"/>
            <a:ext cx="52405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</a:t>
            </a:r>
            <a:endParaRPr lang="en-US" altLang="ko-KR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4400" b="1" spc="-150" dirty="0">
                <a:ln>
                  <a:solidFill>
                    <a:srgbClr val="1B1819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원료목록 사전보고 절차</a:t>
            </a:r>
            <a:endParaRPr lang="en-US" altLang="ko-KR" sz="4400" b="1" spc="-150" dirty="0">
              <a:ln>
                <a:solidFill>
                  <a:srgbClr val="1B1819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4" name="Picture 2" descr="C:\Users\대한화장품협회\Desktop\124\1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5"/>
            <a:ext cx="719894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 bwMode="auto">
          <a:xfrm>
            <a:off x="6263680" y="4797152"/>
            <a:ext cx="1402804" cy="1431681"/>
          </a:xfrm>
          <a:prstGeom prst="rect">
            <a:avLst/>
          </a:prstGeom>
          <a:solidFill>
            <a:srgbClr val="FFCCFF">
              <a:alpha val="16000"/>
            </a:srgbClr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Y울릉도L" pitchFamily="18" charset="-127"/>
              <a:ea typeface="HY울릉도L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23528" y="6381328"/>
            <a:ext cx="8285404" cy="333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just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협회 홈페이지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  <a:hlinkClick r:id="rId4"/>
              </a:rPr>
              <a:t>http://www.kcia.or.kr</a:t>
            </a:r>
            <a:r>
              <a:rPr lang="en-US" altLang="ko-KR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) → </a:t>
            </a:r>
            <a:r>
              <a:rPr lang="ko-KR" altLang="en-US" sz="1600" dirty="0" smtClean="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rPr>
              <a:t>생산실적 및 원료목록 보고</a:t>
            </a:r>
            <a:endParaRPr lang="en-US" altLang="ko-KR" sz="1600" dirty="0" smtClean="0">
              <a:solidFill>
                <a:schemeClr val="tx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5463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6263</Words>
  <Application>Microsoft Office PowerPoint</Application>
  <PresentationFormat>화면 슬라이드 쇼(4:3)</PresentationFormat>
  <Paragraphs>1320</Paragraphs>
  <Slides>64</Slides>
  <Notes>64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64</vt:i4>
      </vt:variant>
    </vt:vector>
  </HeadingPairs>
  <TitlesOfParts>
    <vt:vector size="6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589</cp:revision>
  <cp:lastPrinted>2019-03-14T01:23:58Z</cp:lastPrinted>
  <dcterms:created xsi:type="dcterms:W3CDTF">2019-01-15T00:27:44Z</dcterms:created>
  <dcterms:modified xsi:type="dcterms:W3CDTF">2019-03-14T01:58:24Z</dcterms:modified>
</cp:coreProperties>
</file>