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1" r:id="rId2"/>
    <p:sldId id="266" r:id="rId3"/>
    <p:sldId id="289" r:id="rId4"/>
    <p:sldId id="291" r:id="rId5"/>
    <p:sldId id="293" r:id="rId6"/>
    <p:sldId id="303" r:id="rId7"/>
    <p:sldId id="302" r:id="rId8"/>
    <p:sldId id="290" r:id="rId9"/>
    <p:sldId id="295" r:id="rId10"/>
    <p:sldId id="296" r:id="rId11"/>
    <p:sldId id="301" r:id="rId12"/>
    <p:sldId id="306" r:id="rId13"/>
    <p:sldId id="284" r:id="rId14"/>
  </p:sldIdLst>
  <p:sldSz cx="9144000" cy="6858000" type="screen4x3"/>
  <p:notesSz cx="6735763" cy="9866313"/>
  <p:embeddedFontLst>
    <p:embeddedFont>
      <p:font typeface="HY견고딕" pitchFamily="18" charset="-127"/>
      <p:regular r:id="rId17"/>
    </p:embeddedFont>
    <p:embeddedFont>
      <p:font typeface="맑은 고딕" pitchFamily="50" charset="-127"/>
      <p:regular r:id="rId18"/>
      <p:bold r:id="rId19"/>
    </p:embeddedFont>
    <p:embeddedFont>
      <p:font typeface="HY헤드라인M" pitchFamily="18" charset="-127"/>
      <p:regular r:id="rId2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기본 구역" id="{429EA0D4-CCC4-4C8B-9ABF-4D5F75DFDFE3}">
          <p14:sldIdLst>
            <p14:sldId id="271"/>
            <p14:sldId id="266"/>
            <p14:sldId id="278"/>
            <p14:sldId id="285"/>
            <p14:sldId id="286"/>
            <p14:sldId id="287"/>
            <p14:sldId id="288"/>
            <p14:sldId id="289"/>
            <p14:sldId id="292"/>
            <p14:sldId id="291"/>
            <p14:sldId id="290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FDDED"/>
    <a:srgbClr val="FBFBFB"/>
    <a:srgbClr val="FFFFCC"/>
    <a:srgbClr val="255997"/>
    <a:srgbClr val="AF0D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9468" autoAdjust="0"/>
  </p:normalViewPr>
  <p:slideViewPr>
    <p:cSldViewPr>
      <p:cViewPr varScale="1">
        <p:scale>
          <a:sx n="103" d="100"/>
          <a:sy n="103" d="100"/>
        </p:scale>
        <p:origin x="-1854" y="-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74" cy="493947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516" y="0"/>
            <a:ext cx="2918673" cy="493947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r">
              <a:defRPr sz="1200"/>
            </a:lvl1pPr>
          </a:lstStyle>
          <a:p>
            <a:fld id="{A9353B93-AD7F-4DA5-B3CB-D8318487026C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0788"/>
            <a:ext cx="2918674" cy="493947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516" y="9370788"/>
            <a:ext cx="2918673" cy="493947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r">
              <a:defRPr sz="1200"/>
            </a:lvl1pPr>
          </a:lstStyle>
          <a:p>
            <a:fld id="{276D8860-5158-46A1-AE65-64C20D0141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67441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18830" cy="493316"/>
          </a:xfrm>
          <a:prstGeom prst="rect">
            <a:avLst/>
          </a:prstGeom>
        </p:spPr>
        <p:txBody>
          <a:bodyPr vert="horz" lIns="90764" tIns="45381" rIns="90764" bIns="4538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6" y="3"/>
            <a:ext cx="2918830" cy="493316"/>
          </a:xfrm>
          <a:prstGeom prst="rect">
            <a:avLst/>
          </a:prstGeom>
        </p:spPr>
        <p:txBody>
          <a:bodyPr vert="horz" lIns="90764" tIns="45381" rIns="90764" bIns="45381" rtlCol="0"/>
          <a:lstStyle>
            <a:lvl1pPr algn="r">
              <a:defRPr sz="1200"/>
            </a:lvl1pPr>
          </a:lstStyle>
          <a:p>
            <a:fld id="{AFA075BE-A155-4BAB-B774-D8B8CB4FE90C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4" tIns="45381" rIns="90764" bIns="4538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502"/>
            <a:ext cx="5388610" cy="4439841"/>
          </a:xfrm>
          <a:prstGeom prst="rect">
            <a:avLst/>
          </a:prstGeom>
        </p:spPr>
        <p:txBody>
          <a:bodyPr vert="horz" lIns="90764" tIns="45381" rIns="90764" bIns="4538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371288"/>
            <a:ext cx="2918830" cy="493316"/>
          </a:xfrm>
          <a:prstGeom prst="rect">
            <a:avLst/>
          </a:prstGeom>
        </p:spPr>
        <p:txBody>
          <a:bodyPr vert="horz" lIns="90764" tIns="45381" rIns="90764" bIns="4538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6" y="9371288"/>
            <a:ext cx="2918830" cy="493316"/>
          </a:xfrm>
          <a:prstGeom prst="rect">
            <a:avLst/>
          </a:prstGeom>
        </p:spPr>
        <p:txBody>
          <a:bodyPr vert="horz" lIns="90764" tIns="45381" rIns="90764" bIns="45381" rtlCol="0" anchor="b"/>
          <a:lstStyle>
            <a:lvl1pPr algn="r">
              <a:defRPr sz="1200"/>
            </a:lvl1pPr>
          </a:lstStyle>
          <a:p>
            <a:fld id="{787BA241-B499-4D48-A8F4-C8106F01EE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80128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A241-B499-4D48-A8F4-C8106F01EE90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4504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572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1622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 userDrawn="1"/>
        </p:nvGrpSpPr>
        <p:grpSpPr>
          <a:xfrm>
            <a:off x="-108520" y="-40135"/>
            <a:ext cx="5789343" cy="6925518"/>
            <a:chOff x="-47847" y="-40135"/>
            <a:chExt cx="5789343" cy="692551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946" t="45527" r="35061"/>
            <a:stretch/>
          </p:blipFill>
          <p:spPr bwMode="auto">
            <a:xfrm rot="10800000">
              <a:off x="-47847" y="3537518"/>
              <a:ext cx="5040895" cy="3347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946" t="45527"/>
            <a:stretch/>
          </p:blipFill>
          <p:spPr bwMode="auto">
            <a:xfrm flipH="1">
              <a:off x="2163809" y="-40135"/>
              <a:ext cx="3577687" cy="2172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946" t="45527" r="35061"/>
            <a:stretch/>
          </p:blipFill>
          <p:spPr bwMode="auto">
            <a:xfrm rot="16200000">
              <a:off x="-846514" y="2691003"/>
              <a:ext cx="5040895" cy="3347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1658" t="44908"/>
            <a:stretch/>
          </p:blipFill>
          <p:spPr bwMode="auto">
            <a:xfrm>
              <a:off x="18281" y="-27384"/>
              <a:ext cx="3934372" cy="3688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282" y="266488"/>
              <a:ext cx="1656185" cy="355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784620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977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8591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3132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8476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4777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936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8354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9182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0B8D-071D-4ECA-BDE5-9D75C7A1F05F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80B32-7CF5-4ED0-AA1D-5EF346D10FE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0673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fds.go.kr/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62429" y1="35989" x2="49718" y2="25462"/>
                        <a14:foregroundMark x1="46751" y1="69559" x2="32345" y2="60313"/>
                        <a14:foregroundMark x1="30932" y1="87624" x2="9463" y2="71835"/>
                        <a14:foregroundMark x1="83898" y1="9673" x2="76695" y2="10242"/>
                        <a14:foregroundMark x1="54096" y1="1565" x2="48588" y2="1138"/>
                        <a14:foregroundMark x1="45480" y1="1849" x2="37853" y2="2418"/>
                        <a14:foregroundMark x1="98446" y1="48933" x2="97316" y2="69275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862" r="12829"/>
          <a:stretch/>
        </p:blipFill>
        <p:spPr bwMode="auto">
          <a:xfrm rot="10800000" flipV="1">
            <a:off x="-1" y="0"/>
            <a:ext cx="5878589" cy="362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62429" y1="35989" x2="49718" y2="25462"/>
                        <a14:foregroundMark x1="46751" y1="69559" x2="32345" y2="60313"/>
                        <a14:foregroundMark x1="30932" y1="87624" x2="9463" y2="71835"/>
                        <a14:foregroundMark x1="83898" y1="9673" x2="76695" y2="10242"/>
                        <a14:foregroundMark x1="54096" y1="1565" x2="48588" y2="1138"/>
                        <a14:foregroundMark x1="45480" y1="1849" x2="37853" y2="2418"/>
                        <a14:foregroundMark x1="98446" y1="48933" x2="97316" y2="69275"/>
                        <a14:backgroundMark x1="7486" y1="52205" x2="1977" y2="43528"/>
                        <a14:backgroundMark x1="12147" y1="52632" x2="7486" y2="51067"/>
                        <a14:backgroundMark x1="12994" y1="53343" x2="1130" y2="53058"/>
                        <a14:backgroundMark x1="13701" y1="53770" x2="10734" y2="57183"/>
                        <a14:backgroundMark x1="1412" y1="40541" x2="4661" y2="21479"/>
                        <a14:backgroundMark x1="5791" y1="41821" x2="5367" y2="33428"/>
                        <a14:backgroundMark x1="6921" y1="33713" x2="6780" y2="29161"/>
                        <a14:backgroundMark x1="8192" y1="31437" x2="7345" y2="26600"/>
                        <a14:backgroundMark x1="8192" y1="30299" x2="9181" y2="23044"/>
                        <a14:backgroundMark x1="8757" y1="30014" x2="9181" y2="24467"/>
                        <a14:backgroundMark x1="9463" y1="28592" x2="11864" y2="22902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117" b="45862"/>
          <a:stretch/>
        </p:blipFill>
        <p:spPr bwMode="auto">
          <a:xfrm rot="10800000">
            <a:off x="-1" y="0"/>
            <a:ext cx="3970884" cy="362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2696" y="1823682"/>
            <a:ext cx="7751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          2019</a:t>
            </a:r>
            <a:r>
              <a:rPr lang="ko-KR" altLang="en-US" sz="44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년 달라지는</a:t>
            </a:r>
            <a:endParaRPr lang="en-US" altLang="ko-KR" sz="4400" dirty="0" smtClean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sz="2000" dirty="0" smtClean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44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기능성화장품 심사제도 안내</a:t>
            </a:r>
            <a:endParaRPr lang="ko-KR" altLang="en-US" sz="4400" dirty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165304"/>
            <a:ext cx="2496890" cy="53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83968" y="5045114"/>
            <a:ext cx="4590532" cy="9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                                 2019.3.</a:t>
            </a: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식품의약품안전평가원  </a:t>
            </a:r>
            <a:r>
              <a:rPr lang="ko-KR" altLang="en-US" sz="2000" dirty="0" err="1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화장품심사과</a:t>
            </a:r>
            <a:endParaRPr lang="ko-KR" altLang="en-US" sz="2000" dirty="0" smtClean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444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rgbClr val="FFFFCC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rgbClr val="FFFFCC"/>
                </a:solidFill>
                <a:latin typeface="+mj-ea"/>
                <a:ea typeface="+mj-ea"/>
              </a:rPr>
              <a:t>2. ’19</a:t>
            </a:r>
            <a:r>
              <a:rPr lang="ko-KR" altLang="en-US" sz="3000" b="1" dirty="0" smtClean="0">
                <a:solidFill>
                  <a:srgbClr val="FFFFCC"/>
                </a:solidFill>
                <a:latin typeface="+mj-ea"/>
                <a:ea typeface="+mj-ea"/>
              </a:rPr>
              <a:t>년 기능성화장품 심사제도 추진방향</a:t>
            </a:r>
            <a:endParaRPr lang="ko-KR" altLang="en-US" sz="3000" b="1" dirty="0">
              <a:solidFill>
                <a:srgbClr val="FFFFCC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3212976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3)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심사에 관한 규정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 flipH="1">
            <a:off x="323519" y="3717032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46786" y="3933056"/>
            <a:ext cx="8352928" cy="1800200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94480" y="4077072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자료제출이 생략되는 기능성화장품의 종류 대상 확대</a:t>
            </a:r>
            <a:endParaRPr lang="ko-KR" altLang="en-US" b="1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4725144"/>
            <a:ext cx="803796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별표 </a:t>
            </a:r>
            <a:r>
              <a:rPr lang="en-US" altLang="ko-KR" dirty="0" smtClean="0"/>
              <a:t>4] </a:t>
            </a:r>
            <a:r>
              <a:rPr lang="ko-KR" altLang="en-US" dirty="0" err="1" smtClean="0"/>
              <a:t>염모제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 </a:t>
            </a:r>
            <a:r>
              <a:rPr lang="ko-KR" altLang="en-US" dirty="0" smtClean="0"/>
              <a:t>보고대상 확대를 위한 자료제출 </a:t>
            </a:r>
            <a:r>
              <a:rPr lang="ko-KR" altLang="en-US" dirty="0" smtClean="0"/>
              <a:t>면제 </a:t>
            </a:r>
            <a:r>
              <a:rPr lang="ko-KR" altLang="en-US" dirty="0" smtClean="0"/>
              <a:t>범위 확대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980728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2)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기준 및 시험방법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 flipH="1">
            <a:off x="323528" y="1412776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95536" y="1628800"/>
            <a:ext cx="8352928" cy="1224136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1700808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미백</a:t>
            </a:r>
            <a:r>
              <a:rPr lang="en-US" altLang="ko-KR" b="1" dirty="0" smtClean="0">
                <a:solidFill>
                  <a:schemeClr val="tx2">
                    <a:lumMod val="75000"/>
                  </a:schemeClr>
                </a:solidFill>
                <a:latin typeface="HY헤드라인M"/>
                <a:ea typeface="HY헤드라인M"/>
              </a:rPr>
              <a:t>·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주름개선 이중 기능성화장품 제제 규격 수재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39552" y="2276872"/>
            <a:ext cx="770485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☞ </a:t>
            </a:r>
            <a:r>
              <a:rPr lang="ko-KR" altLang="en-US" dirty="0" err="1" smtClean="0"/>
              <a:t>에칠아스코빌에텔</a:t>
            </a:r>
            <a:r>
              <a:rPr lang="en-US" altLang="ko-KR" dirty="0" smtClean="0">
                <a:latin typeface="HY헤드라인M"/>
                <a:ea typeface="HY헤드라인M"/>
              </a:rPr>
              <a:t>·</a:t>
            </a:r>
            <a:r>
              <a:rPr lang="ko-KR" altLang="en-US" dirty="0" smtClean="0"/>
              <a:t>아데노신 </a:t>
            </a:r>
            <a:r>
              <a:rPr lang="ko-KR" altLang="en-US" dirty="0" err="1" smtClean="0"/>
              <a:t>복합제</a:t>
            </a:r>
            <a:r>
              <a:rPr lang="ko-KR" altLang="en-US" dirty="0" smtClean="0"/>
              <a:t> 등</a:t>
            </a:r>
            <a:endParaRPr lang="en-US" altLang="ko-KR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563155" y="5229200"/>
            <a:ext cx="26564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☞ </a:t>
            </a:r>
            <a:r>
              <a:rPr lang="ko-KR" altLang="en-US" dirty="0" err="1" smtClean="0"/>
              <a:t>페닐메칠피라졸론</a:t>
            </a:r>
            <a:r>
              <a:rPr lang="ko-KR" altLang="en-US" dirty="0" smtClean="0"/>
              <a:t> 등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rgbClr val="FFFFCC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rgbClr val="FFFFCC"/>
                </a:solidFill>
                <a:latin typeface="+mj-ea"/>
                <a:ea typeface="+mj-ea"/>
              </a:rPr>
              <a:t>2. ’19</a:t>
            </a:r>
            <a:r>
              <a:rPr lang="ko-KR" altLang="en-US" sz="3000" b="1" dirty="0" smtClean="0">
                <a:solidFill>
                  <a:srgbClr val="FFFFCC"/>
                </a:solidFill>
                <a:latin typeface="+mj-ea"/>
                <a:ea typeface="+mj-ea"/>
              </a:rPr>
              <a:t>년 기능성화장품 심사제도 추진방향</a:t>
            </a:r>
            <a:endParaRPr lang="ko-KR" altLang="en-US" sz="3000" b="1" dirty="0">
              <a:solidFill>
                <a:srgbClr val="FFFFCC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836712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4)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유효성 평가를 위한 가이드라인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 flipH="1">
            <a:off x="323528" y="1268760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1427004"/>
            <a:ext cx="8352928" cy="1857980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2566" y="1487634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err="1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튼살로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 인한 붉은 선을 엷게 하는 데 도움을 주는 화장품 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67544" y="2132856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아토피성 피부로 인한 건조함 등을 완화하는 데 도움을 주는 화장품 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780928"/>
            <a:ext cx="8104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☞ </a:t>
            </a:r>
            <a:r>
              <a:rPr lang="ko-KR" altLang="en-US" sz="1700" dirty="0" smtClean="0"/>
              <a:t>피험자 선정 기준</a:t>
            </a:r>
            <a:r>
              <a:rPr lang="en-US" altLang="ko-KR" sz="1700" dirty="0" smtClean="0"/>
              <a:t>, </a:t>
            </a:r>
            <a:r>
              <a:rPr lang="ko-KR" altLang="en-US" sz="1700" dirty="0" err="1" smtClean="0"/>
              <a:t>시험군</a:t>
            </a:r>
            <a:r>
              <a:rPr lang="ko-KR" altLang="en-US" sz="1700" dirty="0" smtClean="0"/>
              <a:t> 및 대조군 설정방법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시험부위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유효성 평가변수 등</a:t>
            </a:r>
            <a:endParaRPr lang="ko-KR" altLang="en-US" sz="1700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3717032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5) </a:t>
            </a:r>
            <a:r>
              <a:rPr lang="ko-KR" altLang="en-US" sz="2300" b="1" dirty="0" smtClean="0">
                <a:latin typeface="+mj-ea"/>
                <a:ea typeface="+mj-ea"/>
              </a:rPr>
              <a:t>화장품 표시 ∙ 광고 실증을 위한 시험방법 가이드라인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24" name="직사각형 23"/>
          <p:cNvSpPr/>
          <p:nvPr/>
        </p:nvSpPr>
        <p:spPr>
          <a:xfrm flipH="1">
            <a:off x="395536" y="4149080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467544" y="4293096"/>
            <a:ext cx="8352928" cy="720080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39552" y="4367954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미세먼지 세정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rgbClr val="FFFFCC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rgbClr val="FFFFCC"/>
                </a:solidFill>
                <a:latin typeface="+mj-ea"/>
                <a:ea typeface="+mj-ea"/>
              </a:rPr>
              <a:t>2. ’19</a:t>
            </a:r>
            <a:r>
              <a:rPr lang="ko-KR" altLang="en-US" sz="3000" b="1" dirty="0" smtClean="0">
                <a:solidFill>
                  <a:srgbClr val="FFFFCC"/>
                </a:solidFill>
                <a:latin typeface="+mj-ea"/>
                <a:ea typeface="+mj-ea"/>
              </a:rPr>
              <a:t>년 기능성화장품 심사제도 추진방향</a:t>
            </a:r>
            <a:endParaRPr lang="ko-KR" altLang="en-US" sz="3000" b="1" dirty="0">
              <a:solidFill>
                <a:srgbClr val="FFFFCC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836712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b="1" dirty="0" smtClean="0">
                <a:latin typeface="+mj-ea"/>
                <a:ea typeface="+mj-ea"/>
              </a:rPr>
              <a:t>기능성화장품 </a:t>
            </a:r>
            <a:r>
              <a:rPr lang="ko-KR" altLang="en-US" sz="2300" b="1" dirty="0" err="1" smtClean="0">
                <a:latin typeface="+mj-ea"/>
                <a:ea typeface="+mj-ea"/>
              </a:rPr>
              <a:t>심사청구권자</a:t>
            </a:r>
            <a:r>
              <a:rPr lang="ko-KR" altLang="en-US" sz="2300" b="1" dirty="0" smtClean="0">
                <a:latin typeface="+mj-ea"/>
                <a:ea typeface="+mj-ea"/>
              </a:rPr>
              <a:t> 확대에 따른 시스템 개선 추진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 flipH="1">
            <a:off x="323528" y="1268760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940152" y="1826240"/>
            <a:ext cx="3203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등록번호 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dirty="0">
              <a:latin typeface="맑은 고딕" pitchFamily="50" charset="-127"/>
              <a:ea typeface="맑은 고딕" pitchFamily="50" charset="-127"/>
            </a:endParaRPr>
          </a:p>
          <a:p>
            <a:pPr marL="26670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책임판매업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제조업에 한함</a:t>
            </a: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marL="26670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연구기관 등은 법인번호</a:t>
            </a: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marL="266700">
              <a:lnSpc>
                <a:spcPct val="150000"/>
              </a:lnSpc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  (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사업자 등록번호</a:t>
            </a:r>
            <a:r>
              <a:rPr lang="en-US" altLang="ko-KR" sz="1400" dirty="0" smtClean="0">
                <a:latin typeface="HY헤드라인M"/>
                <a:ea typeface="HY헤드라인M"/>
              </a:rPr>
              <a:t>×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기재</a:t>
            </a:r>
            <a:endParaRPr lang="ko-KR" altLang="en-US" sz="1400" dirty="0"/>
          </a:p>
        </p:txBody>
      </p:sp>
      <p:sp>
        <p:nvSpPr>
          <p:cNvPr id="22" name="모서리가 둥근 사각형 설명선 21"/>
          <p:cNvSpPr/>
          <p:nvPr/>
        </p:nvSpPr>
        <p:spPr>
          <a:xfrm>
            <a:off x="5868144" y="1844824"/>
            <a:ext cx="3210150" cy="1458744"/>
          </a:xfrm>
          <a:prstGeom prst="wedgeRoundRectCallout">
            <a:avLst>
              <a:gd name="adj1" fmla="val -55578"/>
              <a:gd name="adj2" fmla="val 2815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12776"/>
            <a:ext cx="530240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62429" y1="35989" x2="49718" y2="25462"/>
                        <a14:foregroundMark x1="46751" y1="69559" x2="32345" y2="60313"/>
                        <a14:foregroundMark x1="30932" y1="87624" x2="9463" y2="71835"/>
                        <a14:foregroundMark x1="83898" y1="9673" x2="76695" y2="10242"/>
                        <a14:foregroundMark x1="54096" y1="1565" x2="48588" y2="1138"/>
                        <a14:foregroundMark x1="45480" y1="1849" x2="37853" y2="2418"/>
                        <a14:foregroundMark x1="98446" y1="48933" x2="97316" y2="69275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862" r="12829"/>
          <a:stretch/>
        </p:blipFill>
        <p:spPr bwMode="auto">
          <a:xfrm rot="10800000" flipV="1">
            <a:off x="-1" y="0"/>
            <a:ext cx="5878589" cy="362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62429" y1="35989" x2="49718" y2="25462"/>
                        <a14:foregroundMark x1="46751" y1="69559" x2="32345" y2="60313"/>
                        <a14:foregroundMark x1="30932" y1="87624" x2="9463" y2="71835"/>
                        <a14:foregroundMark x1="83898" y1="9673" x2="76695" y2="10242"/>
                        <a14:foregroundMark x1="54096" y1="1565" x2="48588" y2="1138"/>
                        <a14:foregroundMark x1="45480" y1="1849" x2="37853" y2="2418"/>
                        <a14:foregroundMark x1="98446" y1="48933" x2="97316" y2="69275"/>
                        <a14:backgroundMark x1="7486" y1="52205" x2="1977" y2="43528"/>
                        <a14:backgroundMark x1="12147" y1="52632" x2="7486" y2="51067"/>
                        <a14:backgroundMark x1="12994" y1="53343" x2="1130" y2="53058"/>
                        <a14:backgroundMark x1="13701" y1="53770" x2="10734" y2="57183"/>
                        <a14:backgroundMark x1="1412" y1="40541" x2="4661" y2="21479"/>
                        <a14:backgroundMark x1="5791" y1="41821" x2="5367" y2="33428"/>
                        <a14:backgroundMark x1="6921" y1="33713" x2="6780" y2="29161"/>
                        <a14:backgroundMark x1="8192" y1="31437" x2="7345" y2="26600"/>
                        <a14:backgroundMark x1="8192" y1="30299" x2="9181" y2="23044"/>
                        <a14:backgroundMark x1="8757" y1="30014" x2="9181" y2="24467"/>
                        <a14:backgroundMark x1="9463" y1="28592" x2="11864" y2="22902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117" b="45862"/>
          <a:stretch/>
        </p:blipFill>
        <p:spPr bwMode="auto">
          <a:xfrm rot="10800000">
            <a:off x="-1" y="0"/>
            <a:ext cx="3970884" cy="362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2852936"/>
            <a:ext cx="7751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감사합니다</a:t>
            </a:r>
            <a:r>
              <a:rPr lang="en-US" altLang="ko-KR" sz="44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4400" dirty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165304"/>
            <a:ext cx="2496890" cy="53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952"/>
            <a:ext cx="9203388" cy="6879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284131" y="1966927"/>
            <a:ext cx="4924193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282543" y="2038935"/>
            <a:ext cx="4924193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937879" y="1259041"/>
            <a:ext cx="3613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</a:t>
            </a:r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2929007"/>
            <a:ext cx="81369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1. ’18</a:t>
            </a:r>
            <a:r>
              <a:rPr lang="ko-KR" altLang="en-US" sz="2800" b="1" dirty="0" smtClean="0"/>
              <a:t>년 기능성화장품 심사제도 주요 개정사항</a:t>
            </a:r>
            <a:endParaRPr lang="en-US" altLang="ko-KR" sz="2800" b="1" dirty="0" smtClean="0"/>
          </a:p>
          <a:p>
            <a:endParaRPr lang="en-US" altLang="ko-KR" b="1" dirty="0"/>
          </a:p>
          <a:p>
            <a:r>
              <a:rPr lang="en-US" altLang="ko-KR" sz="2800" b="1" dirty="0" smtClean="0"/>
              <a:t>2. ’19</a:t>
            </a:r>
            <a:r>
              <a:rPr lang="ko-KR" altLang="en-US" sz="2800" b="1" dirty="0" smtClean="0"/>
              <a:t>년 기능성화장품 심사제도 추진방향</a:t>
            </a:r>
            <a:endParaRPr lang="en-US" altLang="ko-KR" sz="2800" b="1" dirty="0" smtClean="0"/>
          </a:p>
          <a:p>
            <a:endParaRPr lang="en-US" altLang="ko-KR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337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+mj-ea"/>
                <a:ea typeface="+mj-ea"/>
              </a:rPr>
              <a:t>1. ’18</a:t>
            </a:r>
            <a:r>
              <a:rPr lang="ko-KR" altLang="en-US" sz="3000" b="1" dirty="0" smtClean="0">
                <a:solidFill>
                  <a:schemeClr val="bg1"/>
                </a:solidFill>
                <a:latin typeface="+mj-ea"/>
                <a:ea typeface="+mj-ea"/>
              </a:rPr>
              <a:t>년 기능성화장품 심사제도 주요 개정사항</a:t>
            </a:r>
            <a:endParaRPr lang="ko-KR" altLang="en-US" sz="3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196752"/>
            <a:ext cx="8712968" cy="4462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64999">
                <a:srgbClr val="F0EBD5"/>
              </a:gs>
              <a:gs pos="0">
                <a:schemeClr val="accent6">
                  <a:lumMod val="60000"/>
                  <a:lumOff val="40000"/>
                </a:schemeClr>
              </a:gs>
            </a:gsLst>
            <a:lin ang="0" scaled="0"/>
            <a:tileRect/>
          </a:gradFill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2300" b="1" dirty="0" smtClean="0">
                <a:latin typeface="+mj-ea"/>
                <a:ea typeface="+mj-ea"/>
              </a:rPr>
              <a:t>기능성화장품 심사 규격 설정 지원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520" y="3284984"/>
            <a:ext cx="8712968" cy="4462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64999">
                <a:srgbClr val="F0EBD5"/>
              </a:gs>
              <a:gs pos="0">
                <a:schemeClr val="accent6">
                  <a:lumMod val="60000"/>
                  <a:lumOff val="40000"/>
                </a:schemeClr>
              </a:gs>
            </a:gsLst>
            <a:lin ang="0" scaled="0"/>
            <a:tileRect/>
          </a:gradFill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2300" b="1" dirty="0" smtClean="0">
                <a:latin typeface="+mj-ea"/>
                <a:ea typeface="+mj-ea"/>
              </a:rPr>
              <a:t>기능성화장품 유효성 평가를 위한 인체시험방법 가이드라인 개정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4798"/>
            <a:ext cx="820891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dirty="0" smtClean="0"/>
              <a:t>☞  </a:t>
            </a:r>
            <a:r>
              <a:rPr lang="ko-KR" altLang="en-US" sz="1700" b="1" dirty="0" smtClean="0"/>
              <a:t>원료 규격 고시 수재 추진 → 별첨규격 설정 대상 축소</a:t>
            </a:r>
            <a:endParaRPr lang="en-US" altLang="ko-KR" sz="1700" b="1" dirty="0" smtClean="0"/>
          </a:p>
          <a:p>
            <a:endParaRPr lang="en-US" altLang="ko-KR" sz="1700" b="1" dirty="0"/>
          </a:p>
          <a:p>
            <a:r>
              <a:rPr lang="ko-KR" altLang="en-US" sz="1700" b="1" dirty="0" smtClean="0"/>
              <a:t>☞  제제 규격 고시 수재 추진 → 보고서 </a:t>
            </a:r>
            <a:r>
              <a:rPr lang="ko-KR" altLang="en-US" sz="1700" b="1" dirty="0" smtClean="0"/>
              <a:t>제출</a:t>
            </a:r>
            <a:r>
              <a:rPr lang="en-US" altLang="ko-KR" sz="1700" b="1" dirty="0" smtClean="0"/>
              <a:t> </a:t>
            </a:r>
            <a:r>
              <a:rPr lang="ko-KR" altLang="en-US" sz="1700" b="1" dirty="0" smtClean="0"/>
              <a:t>대상 확대</a:t>
            </a:r>
            <a:endParaRPr lang="en-US" altLang="ko-KR" sz="1700" b="1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28596" y="4010742"/>
            <a:ext cx="85358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/>
              <a:t>☞  탈모증상의 완화에 도움을 주는 화장품의 인체적용시험 가이드라인 개정 </a:t>
            </a:r>
            <a:endParaRPr lang="en-US" altLang="ko-KR" sz="17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5616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+mj-ea"/>
                <a:ea typeface="+mj-ea"/>
              </a:rPr>
              <a:t>1. ’18</a:t>
            </a:r>
            <a:r>
              <a:rPr lang="ko-KR" altLang="en-US" sz="3000" b="1" dirty="0" smtClean="0">
                <a:solidFill>
                  <a:schemeClr val="bg1"/>
                </a:solidFill>
                <a:latin typeface="+mj-ea"/>
                <a:ea typeface="+mj-ea"/>
              </a:rPr>
              <a:t>년 기능성화장품 심사제도 주요 개정사항</a:t>
            </a:r>
            <a:endParaRPr lang="ko-KR" altLang="en-US" sz="3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764704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1)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기준 및 시험방법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 flipH="1">
            <a:off x="323528" y="1196752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1412776"/>
            <a:ext cx="8352928" cy="1080120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7544" y="1484784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탈모 증상의 완화에 도움을 주는 화장품의 주성분 규격 수재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95536" y="2636912"/>
            <a:ext cx="8352928" cy="1800200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94480" y="2708920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err="1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염모제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 원료 및 제제 규격 수재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95536" y="4581128"/>
            <a:ext cx="8352928" cy="1584176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94480" y="4653136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미백</a:t>
            </a:r>
            <a:r>
              <a:rPr lang="en-US" altLang="ko-KR" b="1" dirty="0" smtClean="0">
                <a:solidFill>
                  <a:schemeClr val="tx2">
                    <a:lumMod val="75000"/>
                  </a:schemeClr>
                </a:solidFill>
                <a:latin typeface="HY헤드라인M"/>
                <a:ea typeface="HY헤드라인M"/>
              </a:rPr>
              <a:t>·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주름개선 이중 기능성화장품 </a:t>
            </a:r>
            <a:r>
              <a:rPr lang="ko-KR" altLang="en-US" b="1" dirty="0" err="1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시험법을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 단일 기능성화장품과 통일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2060848"/>
            <a:ext cx="820891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dirty="0" smtClean="0"/>
              <a:t>☞  </a:t>
            </a:r>
            <a:r>
              <a:rPr lang="ko-KR" altLang="en-US" sz="1700" dirty="0" err="1" smtClean="0"/>
              <a:t>덱스판테놀</a:t>
            </a:r>
            <a:r>
              <a:rPr lang="en-US" altLang="ko-KR" sz="1700" dirty="0" smtClean="0"/>
              <a:t>, </a:t>
            </a:r>
            <a:r>
              <a:rPr lang="ko-KR" altLang="en-US" sz="1700" dirty="0" err="1" smtClean="0"/>
              <a:t>비오틴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엘</a:t>
            </a:r>
            <a:r>
              <a:rPr lang="en-US" altLang="ko-KR" sz="1700" dirty="0" smtClean="0"/>
              <a:t>-</a:t>
            </a:r>
            <a:r>
              <a:rPr lang="ko-KR" altLang="en-US" sz="1700" dirty="0" err="1" smtClean="0"/>
              <a:t>멘톨</a:t>
            </a:r>
            <a:r>
              <a:rPr lang="en-US" altLang="ko-KR" sz="1700" dirty="0" smtClean="0"/>
              <a:t>, </a:t>
            </a:r>
            <a:r>
              <a:rPr lang="ko-KR" altLang="en-US" sz="1700" dirty="0" err="1" smtClean="0"/>
              <a:t>징크피리치온</a:t>
            </a:r>
            <a:r>
              <a:rPr lang="en-US" altLang="ko-KR" sz="1700" dirty="0" smtClean="0"/>
              <a:t>, </a:t>
            </a:r>
            <a:r>
              <a:rPr lang="ko-KR" altLang="en-US" sz="1700" dirty="0" err="1" smtClean="0"/>
              <a:t>징크피리치온</a:t>
            </a:r>
            <a:r>
              <a:rPr lang="ko-KR" altLang="en-US" sz="1700" dirty="0" smtClean="0"/>
              <a:t> 액</a:t>
            </a:r>
            <a:r>
              <a:rPr lang="en-US" altLang="ko-KR" sz="1700" dirty="0" smtClean="0"/>
              <a:t>(50 %)</a:t>
            </a:r>
            <a:endParaRPr lang="en-US" altLang="ko-KR" sz="17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3291081"/>
            <a:ext cx="820891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dirty="0" smtClean="0"/>
              <a:t>☞  원료 </a:t>
            </a:r>
            <a:r>
              <a:rPr lang="en-US" altLang="ko-KR" sz="1700" dirty="0" smtClean="0"/>
              <a:t>: </a:t>
            </a:r>
            <a:r>
              <a:rPr lang="ko-KR" altLang="en-US" sz="1700" dirty="0" err="1" smtClean="0"/>
              <a:t>페닐메칠피라졸론</a:t>
            </a:r>
            <a:endParaRPr lang="en-US" altLang="ko-KR" sz="1700" dirty="0" smtClean="0"/>
          </a:p>
          <a:p>
            <a:endParaRPr lang="en-US" altLang="ko-KR" sz="800" b="1" dirty="0" smtClean="0"/>
          </a:p>
          <a:p>
            <a:r>
              <a:rPr lang="ko-KR" altLang="en-US" sz="1700" dirty="0" smtClean="0"/>
              <a:t>☞  제제 </a:t>
            </a:r>
            <a:r>
              <a:rPr lang="en-US" altLang="ko-KR" sz="1700" dirty="0" smtClean="0"/>
              <a:t>: </a:t>
            </a:r>
            <a:r>
              <a:rPr lang="ko-KR" altLang="en-US" sz="1700" dirty="0" err="1" smtClean="0"/>
              <a:t>과황산나트륨</a:t>
            </a:r>
            <a:r>
              <a:rPr lang="en-US" altLang="ko-KR" sz="1700" dirty="0" smtClean="0"/>
              <a:t>·</a:t>
            </a:r>
            <a:r>
              <a:rPr lang="ko-KR" altLang="en-US" sz="1700" dirty="0" err="1" smtClean="0"/>
              <a:t>과황산암모늄</a:t>
            </a:r>
            <a:r>
              <a:rPr lang="en-US" altLang="ko-KR" sz="1700" dirty="0" smtClean="0"/>
              <a:t>·</a:t>
            </a:r>
            <a:r>
              <a:rPr lang="ko-KR" altLang="en-US" sz="1700" dirty="0" err="1" smtClean="0"/>
              <a:t>과황산칼륨</a:t>
            </a:r>
            <a:r>
              <a:rPr lang="ko-KR" altLang="en-US" sz="1700" dirty="0" smtClean="0"/>
              <a:t> 분말</a:t>
            </a:r>
            <a:endParaRPr lang="en-US" altLang="ko-KR" sz="1700" dirty="0" smtClean="0"/>
          </a:p>
          <a:p>
            <a:endParaRPr lang="en-US" altLang="ko-KR" sz="800" dirty="0" smtClean="0"/>
          </a:p>
          <a:p>
            <a:r>
              <a:rPr lang="ko-KR" altLang="en-US" sz="1700" dirty="0" smtClean="0"/>
              <a:t>☞  기타 </a:t>
            </a:r>
            <a:r>
              <a:rPr lang="en-US" altLang="ko-KR" sz="1700" dirty="0" smtClean="0"/>
              <a:t>: </a:t>
            </a:r>
            <a:r>
              <a:rPr lang="ko-KR" altLang="en-US" sz="1700" dirty="0" smtClean="0"/>
              <a:t>과산화수소수 </a:t>
            </a:r>
            <a:r>
              <a:rPr lang="en-US" altLang="ko-KR" sz="1700" dirty="0" smtClean="0"/>
              <a:t>50% </a:t>
            </a:r>
            <a:r>
              <a:rPr lang="ko-KR" altLang="en-US" sz="1700" dirty="0" smtClean="0"/>
              <a:t>비중 기준 등 </a:t>
            </a:r>
            <a:endParaRPr lang="en-US" altLang="ko-KR" sz="17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5229200"/>
            <a:ext cx="828092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700" dirty="0" smtClean="0"/>
              <a:t>☞  </a:t>
            </a:r>
            <a:r>
              <a:rPr lang="ko-KR" altLang="en-US" sz="1700" dirty="0" err="1" smtClean="0"/>
              <a:t>나이아신아마이드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아데노신 </a:t>
            </a:r>
            <a:r>
              <a:rPr lang="ko-KR" altLang="en-US" sz="1700" dirty="0" err="1" smtClean="0"/>
              <a:t>액제</a:t>
            </a:r>
            <a:r>
              <a:rPr lang="en-US" altLang="ko-KR" sz="1700" dirty="0" smtClean="0">
                <a:latin typeface="HY헤드라인M"/>
                <a:ea typeface="HY헤드라인M"/>
              </a:rPr>
              <a:t>·</a:t>
            </a:r>
            <a:r>
              <a:rPr lang="ko-KR" altLang="en-US" sz="1700" dirty="0" err="1" smtClean="0"/>
              <a:t>로션제</a:t>
            </a:r>
            <a:r>
              <a:rPr lang="en-US" altLang="ko-KR" sz="1700" dirty="0" smtClean="0">
                <a:latin typeface="HY헤드라인M"/>
                <a:ea typeface="HY헤드라인M"/>
              </a:rPr>
              <a:t>·</a:t>
            </a:r>
            <a:r>
              <a:rPr lang="ko-KR" altLang="en-US" sz="1700" dirty="0" err="1" smtClean="0"/>
              <a:t>크림제</a:t>
            </a:r>
            <a:r>
              <a:rPr lang="en-US" altLang="ko-KR" sz="1700" dirty="0" smtClean="0">
                <a:latin typeface="HY헤드라인M"/>
                <a:ea typeface="HY헤드라인M"/>
              </a:rPr>
              <a:t>·</a:t>
            </a:r>
            <a:r>
              <a:rPr lang="ko-KR" altLang="en-US" sz="1700" dirty="0" smtClean="0"/>
              <a:t>침적마스크 단일제 </a:t>
            </a:r>
            <a:r>
              <a:rPr lang="ko-KR" altLang="en-US" sz="1700" dirty="0" err="1" smtClean="0"/>
              <a:t>정량법</a:t>
            </a:r>
            <a:endParaRPr lang="en-US" altLang="ko-KR" sz="1700" dirty="0" smtClean="0"/>
          </a:p>
          <a:p>
            <a:pPr>
              <a:lnSpc>
                <a:spcPct val="150000"/>
              </a:lnSpc>
            </a:pPr>
            <a:r>
              <a:rPr lang="en-US" altLang="ko-KR" sz="1700" b="1" dirty="0" smtClean="0"/>
              <a:t>  → </a:t>
            </a:r>
            <a:r>
              <a:rPr lang="ko-KR" altLang="en-US" sz="1700" dirty="0" err="1" smtClean="0"/>
              <a:t>나이아신아마이드</a:t>
            </a:r>
            <a:r>
              <a:rPr lang="en-US" altLang="ko-KR" sz="1700" dirty="0" smtClean="0">
                <a:latin typeface="HY헤드라인M"/>
                <a:ea typeface="HY헤드라인M"/>
              </a:rPr>
              <a:t>·</a:t>
            </a:r>
            <a:r>
              <a:rPr lang="ko-KR" altLang="en-US" sz="1700" dirty="0" smtClean="0"/>
              <a:t>아데노신 복합제의 정량법과 동일하게 개정 </a:t>
            </a:r>
            <a:endParaRPr lang="en-US" altLang="ko-KR" sz="1700" b="1" dirty="0"/>
          </a:p>
        </p:txBody>
      </p:sp>
    </p:spTree>
    <p:extLst>
      <p:ext uri="{BB962C8B-B14F-4D97-AF65-F5344CB8AC3E}">
        <p14:creationId xmlns:p14="http://schemas.microsoft.com/office/powerpoint/2010/main" xmlns="" val="172143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+mj-ea"/>
                <a:ea typeface="+mj-ea"/>
              </a:rPr>
              <a:t>1. ’18</a:t>
            </a:r>
            <a:r>
              <a:rPr lang="ko-KR" altLang="en-US" sz="3000" b="1" dirty="0" smtClean="0">
                <a:solidFill>
                  <a:schemeClr val="bg1"/>
                </a:solidFill>
                <a:latin typeface="+mj-ea"/>
                <a:ea typeface="+mj-ea"/>
              </a:rPr>
              <a:t>년 기능성화장품 심사제도 주요 개정사항</a:t>
            </a:r>
            <a:endParaRPr lang="ko-KR" altLang="en-US" sz="3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124744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2)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유효성 평가를 위한 가이드라인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 flipH="1">
            <a:off x="323528" y="1556792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1700808"/>
            <a:ext cx="8352928" cy="1224136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2566" y="1775666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탈모 증상 완화에 도움을 주는 화장품 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420888"/>
            <a:ext cx="8104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☞ </a:t>
            </a:r>
            <a:r>
              <a:rPr lang="ko-KR" altLang="en-US" sz="1700" dirty="0" smtClean="0"/>
              <a:t>피험자 선정 기준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피험자 제외기준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중도탈락기준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유효성 평가기준 등</a:t>
            </a:r>
            <a:endParaRPr lang="ko-KR" altLang="en-US" sz="1700" dirty="0"/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395536" y="2996952"/>
          <a:ext cx="8424936" cy="326059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08312"/>
                <a:gridCol w="2808312"/>
                <a:gridCol w="2808312"/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현 행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개 정 안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개정 사유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선정기준 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18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∼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세의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탈모증으로 진단된 남녀 환자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(1) Basic and Specific(BASP)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분류에 의해 진단된 남녀 환자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basic type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M2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 또는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C2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이상으로 진단된 남녀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 환자 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specific type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 또는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이상으로 진단된 남녀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 환자 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(2) Norwood-Hamilton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분류에 의해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이상으로 진단된 남성환자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(3)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생략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선정기준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18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∼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세의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탈모증으로 진단된 남녀 환자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(1) Basic and Specific(BASP)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분류에 의해 진단된 남녀 환자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basic type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M1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 또는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C1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이상으로 진단된 남녀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 환자 </a:t>
                      </a:r>
                      <a:r>
                        <a:rPr lang="ko-KR" altLang="en-US" sz="12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로서</a:t>
                      </a:r>
                      <a:r>
                        <a:rPr lang="en-US" altLang="ko-KR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specific type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 또는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F1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이상으로 진단된 남녀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안드로겐성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탈모증 환자</a:t>
                      </a: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(2) Norwood-Hamilton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분류에 의해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2A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이상으로 진단된 남성환자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그림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(3)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현행과 같음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◦ ‘탈모 증상의 완화에 도움을 주는’ 기능성화장품의 정의에 맞게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시험대상자의 탈모 기준 완화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+mj-ea"/>
                <a:ea typeface="+mj-ea"/>
              </a:rPr>
              <a:t>1. ’18</a:t>
            </a:r>
            <a:r>
              <a:rPr lang="ko-KR" altLang="en-US" sz="3000" b="1" dirty="0" smtClean="0">
                <a:solidFill>
                  <a:schemeClr val="bg1"/>
                </a:solidFill>
                <a:latin typeface="+mj-ea"/>
                <a:ea typeface="+mj-ea"/>
              </a:rPr>
              <a:t>년 기능성화장품 심사제도 주요 개정사항</a:t>
            </a:r>
            <a:endParaRPr lang="ko-KR" altLang="en-US" sz="3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822484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2) </a:t>
            </a:r>
            <a:r>
              <a:rPr lang="ko-KR" altLang="en-US" sz="2300" b="1" dirty="0" smtClean="0">
                <a:latin typeface="+mj-ea"/>
                <a:ea typeface="+mj-ea"/>
              </a:rPr>
              <a:t>기능성화장품 유효성 평가를 위한 가이드라인</a:t>
            </a:r>
            <a:r>
              <a:rPr lang="en-US" altLang="ko-KR" sz="2300" b="1" dirty="0" smtClean="0">
                <a:latin typeface="+mj-ea"/>
                <a:ea typeface="+mj-ea"/>
              </a:rPr>
              <a:t>(</a:t>
            </a:r>
            <a:r>
              <a:rPr lang="ko-KR" altLang="en-US" sz="2300" b="1" dirty="0" smtClean="0">
                <a:latin typeface="+mj-ea"/>
                <a:ea typeface="+mj-ea"/>
              </a:rPr>
              <a:t>계속</a:t>
            </a:r>
            <a:r>
              <a:rPr lang="en-US" altLang="ko-KR" sz="2300" b="1" dirty="0" smtClean="0">
                <a:latin typeface="+mj-ea"/>
                <a:ea typeface="+mj-ea"/>
              </a:rPr>
              <a:t>)</a:t>
            </a:r>
            <a:endParaRPr lang="ko-KR" altLang="en-US" sz="2300" b="1" dirty="0">
              <a:latin typeface="+mj-ea"/>
              <a:ea typeface="+mj-ea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395536" y="1303640"/>
          <a:ext cx="8424936" cy="51481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08312"/>
                <a:gridCol w="2808312"/>
                <a:gridCol w="2808312"/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현 행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개 정 안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/>
                        <a:t>개정 사유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17907" marR="17907" marT="17907" marB="17907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44566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생략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연구기간 동안 동일한 머리모양을 유지할 환자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현행과 같음</a:t>
                      </a:r>
                      <a:r>
                        <a:rPr lang="en-US" altLang="ko-KR" sz="12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연구기간 동안 첫 방문 시점의 머리모양 및 색을 동일하게 유지할 환자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◦ 연구기간 동안 동일하게 유지해야 할 머리 조건을 구체적으로 명시함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선정제외 기준 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~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카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생략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선정제외 기준 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~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카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현행과 같음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과도한 식이제한이나 위 절제술 등으로 영양이 부족하거나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탈모에 영향을 줄 수 있는 영양제를 섭취하는 자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◦ 탈모에 영향을 줄 수 있는 요인 중 영양 관련 사항을 추가하여 선정제외 기준에 반영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시험방법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생략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연구대상 및 방법</a:t>
                      </a:r>
                    </a:p>
                    <a:p>
                      <a:pPr marL="228600" indent="-228600" fontAlgn="base" latinLnBrk="1">
                        <a:lnSpc>
                          <a:spcPct val="100000"/>
                        </a:lnSpc>
                        <a:buAutoNum type="arabicParenBoth"/>
                      </a:pPr>
                      <a:r>
                        <a:rPr lang="ko-KR" altLang="en-US" sz="12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대조군을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사용시 </a:t>
                      </a:r>
                      <a:r>
                        <a:rPr lang="ko-KR" altLang="en-US" sz="12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이중맹검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(double blind)</a:t>
                      </a:r>
                    </a:p>
                    <a:p>
                      <a:pPr marL="228600" indent="-228600" fontAlgn="base" latinLnBrk="1">
                        <a:lnSpc>
                          <a:spcPct val="100000"/>
                        </a:lnSpc>
                        <a:buNone/>
                      </a:pPr>
                      <a:endParaRPr lang="en-US" altLang="ko-KR" sz="1200" b="1" u="sng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(2)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세부적인 프로토콜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측정시간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통계처리방법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대조군설정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시험방법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현행과 같음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연구대상 및 방법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(1)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세부적인 프로토콜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측정시간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통계처리방법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대조군설정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및 계획서 변경사항 등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2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이중맹검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(double blind)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및 무작위배정 방법을 구체적으로 기술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◦ 계획서와 변경된 사항이 있을 경우와 </a:t>
                      </a:r>
                      <a:r>
                        <a:rPr lang="ko-KR" alt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이중맹검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및 무작위배정 방법에 대해 구체적으로 명시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결과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~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생략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첨부물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개인별 시험자료는 증례기록서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시험측정치 및 이상반응 여부 포함한 자료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설문평가자료 등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결과</a:t>
                      </a: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~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현행과 같음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개인별 시험자료는 선정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제외기준으로 평가한 탈모 부위 및 삭모 내 좌표 등을 확인할 수 있는 증례기록서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시험측정치 및 이상반응 여부 포함한 자료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설문평가자료 등을 제출한다</a:t>
                      </a:r>
                      <a:r>
                        <a:rPr lang="en-US" altLang="ko-KR" sz="12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◦ 선정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제외 기준으로 평가한 탈모 부위 및 삭모 내 좌표 등을 </a:t>
                      </a:r>
                      <a:r>
                        <a:rPr lang="ko-KR" alt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증례기록서에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추가함을 구체적으로 명시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+mj-ea"/>
                <a:ea typeface="+mj-ea"/>
              </a:rPr>
              <a:t>1. ’18</a:t>
            </a:r>
            <a:r>
              <a:rPr lang="ko-KR" altLang="en-US" sz="3000" b="1" dirty="0" smtClean="0">
                <a:solidFill>
                  <a:schemeClr val="bg1"/>
                </a:solidFill>
                <a:latin typeface="+mj-ea"/>
                <a:ea typeface="+mj-ea"/>
              </a:rPr>
              <a:t>년 기능성화장품 심사제도 주요 개정사항</a:t>
            </a:r>
            <a:endParaRPr lang="ko-KR" altLang="en-US" sz="3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67544" y="5661248"/>
            <a:ext cx="8352928" cy="432048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/>
              <a:t> </a:t>
            </a:r>
            <a:r>
              <a:rPr lang="ko-KR" altLang="en-US" sz="1800" dirty="0" err="1"/>
              <a:t>우리처</a:t>
            </a:r>
            <a:r>
              <a:rPr lang="ko-KR" altLang="en-US" sz="1800" dirty="0"/>
              <a:t> 홈페이지</a:t>
            </a:r>
            <a:r>
              <a:rPr lang="en-US" altLang="ko-KR" sz="1800" dirty="0"/>
              <a:t>(</a:t>
            </a:r>
            <a:r>
              <a:rPr lang="en-US" altLang="ko-KR" sz="1800" dirty="0">
                <a:hlinkClick r:id="rId5"/>
              </a:rPr>
              <a:t>www.mfds.go.kr</a:t>
            </a:r>
            <a:r>
              <a:rPr lang="en-US" altLang="ko-KR" sz="1800" dirty="0"/>
              <a:t>) &gt; </a:t>
            </a:r>
            <a:r>
              <a:rPr lang="ko-KR" altLang="en-US" sz="1800" dirty="0" smtClean="0"/>
              <a:t>법령자</a:t>
            </a:r>
            <a:r>
              <a:rPr lang="ko-KR" altLang="en-US" sz="1800" dirty="0"/>
              <a:t>료</a:t>
            </a:r>
            <a:r>
              <a:rPr lang="ko-KR" altLang="en-US" sz="1800" dirty="0" smtClean="0"/>
              <a:t> </a:t>
            </a:r>
            <a:r>
              <a:rPr lang="en-US" altLang="ko-KR" sz="1800" dirty="0"/>
              <a:t>&gt; </a:t>
            </a:r>
            <a:r>
              <a:rPr lang="ko-KR" altLang="en-US" sz="1800" dirty="0" smtClean="0"/>
              <a:t>공무원지침서</a:t>
            </a:r>
            <a:r>
              <a:rPr lang="en-US" altLang="ko-KR" sz="1800" dirty="0" smtClean="0"/>
              <a:t>∙</a:t>
            </a:r>
            <a:r>
              <a:rPr lang="ko-KR" altLang="en-US" sz="1800" u="sng" dirty="0" smtClean="0"/>
              <a:t>민원인안내서</a:t>
            </a:r>
            <a:endParaRPr lang="en-US" altLang="ko-KR" sz="1000" b="0" u="sng" dirty="0" smtClean="0">
              <a:latin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908720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3) </a:t>
            </a:r>
            <a:r>
              <a:rPr lang="ko-KR" altLang="en-US" sz="2300" b="1" dirty="0" smtClean="0">
                <a:latin typeface="+mj-ea"/>
                <a:ea typeface="+mj-ea"/>
              </a:rPr>
              <a:t>화장품 표시 ∙ 광고 실증을 위한 시험방법 가이드라인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24" name="직사각형 23"/>
          <p:cNvSpPr/>
          <p:nvPr/>
        </p:nvSpPr>
        <p:spPr>
          <a:xfrm flipH="1">
            <a:off x="251520" y="1340768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23528" y="1484784"/>
            <a:ext cx="8352928" cy="1728192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95536" y="1559642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미세먼지 차단</a:t>
            </a:r>
            <a:endParaRPr lang="ko-KR" altLang="en-US" b="1" dirty="0">
              <a:solidFill>
                <a:schemeClr val="tx2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442" y="2132856"/>
            <a:ext cx="8104990" cy="84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☞ </a:t>
            </a:r>
            <a:r>
              <a:rPr lang="ko-KR" altLang="en-US" sz="1700" dirty="0" smtClean="0"/>
              <a:t>카본 블랙 등 미세먼지 </a:t>
            </a:r>
            <a:r>
              <a:rPr lang="ko-KR" altLang="en-US" sz="1700" dirty="0" err="1" smtClean="0"/>
              <a:t>모사체</a:t>
            </a:r>
            <a:r>
              <a:rPr lang="en-US" altLang="ko-KR" sz="1700" dirty="0" smtClean="0"/>
              <a:t>(</a:t>
            </a:r>
            <a:r>
              <a:rPr lang="ko-KR" altLang="en-US" sz="1700" dirty="0" smtClean="0"/>
              <a:t>평균입자크기 </a:t>
            </a:r>
            <a:r>
              <a:rPr lang="en-US" altLang="ko-KR" sz="1700" dirty="0" smtClean="0"/>
              <a:t>10 µm </a:t>
            </a:r>
            <a:r>
              <a:rPr lang="ko-KR" altLang="en-US" sz="1700" dirty="0" smtClean="0"/>
              <a:t>이하</a:t>
            </a:r>
            <a:r>
              <a:rPr lang="en-US" altLang="ko-KR" sz="1700" dirty="0" smtClean="0"/>
              <a:t>)</a:t>
            </a:r>
            <a:r>
              <a:rPr lang="ko-KR" altLang="en-US" sz="1700" dirty="0" smtClean="0"/>
              <a:t>의 피부 흡착 방지 </a:t>
            </a:r>
            <a:endParaRPr lang="en-US" altLang="ko-KR" sz="1700" dirty="0" smtClean="0"/>
          </a:p>
          <a:p>
            <a:pPr>
              <a:lnSpc>
                <a:spcPct val="150000"/>
              </a:lnSpc>
            </a:pPr>
            <a:r>
              <a:rPr lang="en-US" altLang="ko-KR" sz="1700" dirty="0" smtClean="0"/>
              <a:t>    </a:t>
            </a:r>
            <a:r>
              <a:rPr lang="ko-KR" altLang="en-US" sz="1700" dirty="0" smtClean="0"/>
              <a:t>효과를 입증하는 인체적용시험</a:t>
            </a:r>
          </a:p>
        </p:txBody>
      </p:sp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rgbClr val="FFFFCC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rgbClr val="FFFFCC"/>
                </a:solidFill>
                <a:latin typeface="+mj-ea"/>
                <a:ea typeface="+mj-ea"/>
              </a:rPr>
              <a:t>2. ’19</a:t>
            </a:r>
            <a:r>
              <a:rPr lang="ko-KR" altLang="en-US" sz="3000" b="1" dirty="0" smtClean="0">
                <a:solidFill>
                  <a:srgbClr val="FFFFCC"/>
                </a:solidFill>
                <a:latin typeface="+mj-ea"/>
                <a:ea typeface="+mj-ea"/>
              </a:rPr>
              <a:t>년 기능성화장품 심사제도 추진방향</a:t>
            </a:r>
            <a:endParaRPr lang="ko-KR" altLang="en-US" sz="3000" b="1" dirty="0">
              <a:solidFill>
                <a:srgbClr val="FFFFCC"/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2417113"/>
            <a:ext cx="8712968" cy="4462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64999">
                <a:srgbClr val="F0EBD5"/>
              </a:gs>
              <a:gs pos="0">
                <a:schemeClr val="accent6">
                  <a:lumMod val="60000"/>
                  <a:lumOff val="40000"/>
                </a:schemeClr>
              </a:gs>
            </a:gsLst>
            <a:lin ang="0" scaled="0"/>
            <a:tileRect/>
          </a:gradFill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2300" b="1" dirty="0" smtClean="0">
                <a:latin typeface="+mj-ea"/>
                <a:ea typeface="+mj-ea"/>
              </a:rPr>
              <a:t>기능성화장품 심사 제출자료 면제 대상 확대 추진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1520" y="4206860"/>
            <a:ext cx="8712968" cy="4462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64999">
                <a:srgbClr val="F0EBD5"/>
              </a:gs>
              <a:gs pos="0">
                <a:schemeClr val="accent6">
                  <a:lumMod val="60000"/>
                  <a:lumOff val="40000"/>
                </a:schemeClr>
              </a:gs>
            </a:gsLst>
            <a:lin ang="0" scaled="0"/>
            <a:tileRect/>
          </a:gradFill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ko-KR" altLang="en-US" sz="2300" b="1" spc="-150" dirty="0" smtClean="0">
                <a:latin typeface="+mj-ea"/>
                <a:ea typeface="+mj-ea"/>
              </a:rPr>
              <a:t>기능성화장품 유효성 평가를 위한 인체시험방법 가이드라인 제정 추진</a:t>
            </a:r>
            <a:endParaRPr lang="ko-KR" altLang="en-US" sz="2300" b="1" spc="-150" dirty="0"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7544" y="2996952"/>
            <a:ext cx="82089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/>
              <a:t>☞  제제 규격 고시 수재 추진 → 보고서 제출</a:t>
            </a:r>
            <a:r>
              <a:rPr lang="en-US" altLang="ko-KR" sz="1700" b="1" dirty="0" smtClean="0"/>
              <a:t>(</a:t>
            </a:r>
            <a:r>
              <a:rPr lang="ko-KR" altLang="en-US" sz="1700" b="1" dirty="0" smtClean="0"/>
              <a:t>심사제외</a:t>
            </a:r>
            <a:r>
              <a:rPr lang="en-US" altLang="ko-KR" sz="1700" b="1" dirty="0" smtClean="0"/>
              <a:t>) </a:t>
            </a:r>
            <a:r>
              <a:rPr lang="ko-KR" altLang="en-US" sz="1700" b="1" dirty="0" smtClean="0"/>
              <a:t>대상 확대</a:t>
            </a:r>
            <a:endParaRPr lang="en-US" altLang="ko-KR" sz="1700" b="1" dirty="0" smtClean="0"/>
          </a:p>
          <a:p>
            <a:endParaRPr lang="en-US" altLang="ko-KR" sz="1700" b="1" dirty="0" smtClean="0"/>
          </a:p>
          <a:p>
            <a:r>
              <a:rPr lang="ko-KR" altLang="en-US" sz="1700" b="1" dirty="0" smtClean="0"/>
              <a:t>☞  자료 제출이 생략되는 기능성화장품의 종류 대상 확대</a:t>
            </a:r>
            <a:endParaRPr lang="en-US" altLang="ko-KR" sz="1700" b="1" dirty="0" smtClean="0"/>
          </a:p>
          <a:p>
            <a:endParaRPr lang="en-US" altLang="ko-KR" sz="1700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428596" y="4802830"/>
            <a:ext cx="871540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/>
              <a:t>☞ </a:t>
            </a:r>
            <a:r>
              <a:rPr lang="ko-KR" altLang="en-US" sz="1700" b="1" dirty="0" err="1" smtClean="0"/>
              <a:t>튼살로</a:t>
            </a:r>
            <a:r>
              <a:rPr lang="ko-KR" altLang="en-US" sz="1700" b="1" dirty="0" smtClean="0"/>
              <a:t> 인한 붉은 선을 엷게 하는 데 도움을 주는 화장품 </a:t>
            </a:r>
            <a:r>
              <a:rPr lang="ko-KR" altLang="en-US" sz="1700" b="1" dirty="0" err="1" smtClean="0"/>
              <a:t>인체적용시험법</a:t>
            </a:r>
            <a:r>
              <a:rPr lang="ko-KR" altLang="en-US" sz="1700" b="1" dirty="0" smtClean="0"/>
              <a:t> </a:t>
            </a:r>
            <a:endParaRPr lang="en-US" altLang="ko-KR" sz="1700" b="1" dirty="0" smtClean="0"/>
          </a:p>
          <a:p>
            <a:endParaRPr lang="en-US" altLang="ko-KR" sz="1700" b="1" dirty="0" smtClean="0"/>
          </a:p>
          <a:p>
            <a:r>
              <a:rPr lang="ko-KR" altLang="en-US" sz="1700" b="1" dirty="0" smtClean="0"/>
              <a:t>☞ 아토피성 피부로 인한 건조함 등을 완화하는 데 도움을 주는 화장품 </a:t>
            </a:r>
            <a:r>
              <a:rPr lang="ko-KR" altLang="en-US" sz="1700" b="1" dirty="0" err="1" smtClean="0"/>
              <a:t>인체적용시험법</a:t>
            </a:r>
            <a:endParaRPr lang="en-US" altLang="ko-KR" sz="1700" b="1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251520" y="1196752"/>
            <a:ext cx="8712968" cy="4462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64999">
                <a:srgbClr val="F0EBD5"/>
              </a:gs>
              <a:gs pos="0">
                <a:schemeClr val="accent6">
                  <a:lumMod val="60000"/>
                  <a:lumOff val="40000"/>
                </a:schemeClr>
              </a:gs>
            </a:gsLst>
            <a:lin ang="0" scaled="0"/>
            <a:tileRect/>
          </a:gradFill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2300" b="1" dirty="0" smtClean="0">
                <a:latin typeface="+mj-ea"/>
                <a:ea typeface="+mj-ea"/>
              </a:rPr>
              <a:t>기능성화장품 신속 심사를 위한 보고대상 확대 추진 </a:t>
            </a:r>
            <a:endParaRPr lang="ko-KR" altLang="en-US" sz="2300" b="1" dirty="0">
              <a:latin typeface="+mj-ea"/>
              <a:ea typeface="+mj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596" y="1772816"/>
            <a:ext cx="87154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spc="-150" dirty="0" smtClean="0"/>
              <a:t>☞  </a:t>
            </a:r>
            <a:r>
              <a:rPr lang="ko-KR" altLang="en-US" sz="1700" b="1" spc="-150" dirty="0" err="1" smtClean="0"/>
              <a:t>기심사품목</a:t>
            </a:r>
            <a:r>
              <a:rPr lang="en-US" altLang="ko-KR" sz="1700" b="1" spc="-150" dirty="0" smtClean="0"/>
              <a:t>+</a:t>
            </a:r>
            <a:r>
              <a:rPr lang="ko-KR" altLang="en-US" sz="1700" b="1" spc="-150" dirty="0" smtClean="0"/>
              <a:t>고시성분 조합품목 시행규칙 개정 추진 → 보고서 제출</a:t>
            </a:r>
            <a:r>
              <a:rPr lang="en-US" altLang="ko-KR" sz="1700" b="1" spc="-150" dirty="0" smtClean="0"/>
              <a:t>(</a:t>
            </a:r>
            <a:r>
              <a:rPr lang="ko-KR" altLang="en-US" sz="1700" b="1" spc="-150" dirty="0" smtClean="0"/>
              <a:t>심사제외</a:t>
            </a:r>
            <a:r>
              <a:rPr lang="en-US" altLang="ko-KR" sz="1700" b="1" spc="-150" dirty="0" smtClean="0"/>
              <a:t>) </a:t>
            </a:r>
            <a:r>
              <a:rPr lang="ko-KR" altLang="en-US" sz="1700" b="1" spc="-150" dirty="0" smtClean="0"/>
              <a:t>대상 확대</a:t>
            </a:r>
            <a:endParaRPr lang="en-US" altLang="ko-KR" sz="1700" b="1" spc="-150" dirty="0" smtClean="0"/>
          </a:p>
        </p:txBody>
      </p:sp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3437"/>
            <a:ext cx="1656185" cy="3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5"/>
          <p:cNvGrpSpPr/>
          <p:nvPr/>
        </p:nvGrpSpPr>
        <p:grpSpPr>
          <a:xfrm>
            <a:off x="0" y="1"/>
            <a:ext cx="9158514" cy="692695"/>
            <a:chOff x="504306" y="6841060"/>
            <a:chExt cx="9195026" cy="113347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1176"/>
            <a:stretch/>
          </p:blipFill>
          <p:spPr bwMode="auto">
            <a:xfrm rot="5400000" flipH="1" flipV="1">
              <a:off x="7188886" y="5464090"/>
              <a:ext cx="1133475" cy="388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H="1">
              <a:off x="2761731" y="4583635"/>
              <a:ext cx="1133475" cy="564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0" y="580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>
                <a:solidFill>
                  <a:srgbClr val="FFFFCC"/>
                </a:solidFill>
                <a:latin typeface="+mj-ea"/>
                <a:ea typeface="+mj-ea"/>
              </a:rPr>
              <a:t> </a:t>
            </a:r>
            <a:r>
              <a:rPr lang="en-US" altLang="ko-KR" sz="3000" b="1" dirty="0" smtClean="0">
                <a:solidFill>
                  <a:srgbClr val="FFFFCC"/>
                </a:solidFill>
                <a:latin typeface="+mj-ea"/>
                <a:ea typeface="+mj-ea"/>
              </a:rPr>
              <a:t>2. ’19</a:t>
            </a:r>
            <a:r>
              <a:rPr lang="ko-KR" altLang="en-US" sz="3000" b="1" dirty="0" smtClean="0">
                <a:solidFill>
                  <a:srgbClr val="FFFFCC"/>
                </a:solidFill>
                <a:latin typeface="+mj-ea"/>
                <a:ea typeface="+mj-ea"/>
              </a:rPr>
              <a:t>년 기능성화장품 심사제도 추진방향</a:t>
            </a:r>
            <a:endParaRPr lang="ko-KR" altLang="en-US" sz="3000" b="1" dirty="0">
              <a:solidFill>
                <a:srgbClr val="FFFFCC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46786" y="1556792"/>
            <a:ext cx="8352928" cy="3312368"/>
          </a:xfrm>
          <a:prstGeom prst="roundRect">
            <a:avLst>
              <a:gd name="adj" fmla="val 4888"/>
            </a:avLst>
          </a:prstGeom>
          <a:solidFill>
            <a:schemeClr val="bg1"/>
          </a:solidFill>
          <a:ln w="9525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9000">
                  <a:srgbClr val="F0F0F0">
                    <a:alpha val="19000"/>
                  </a:srgbClr>
                </a:gs>
                <a:gs pos="38000">
                  <a:srgbClr val="EAEAEA">
                    <a:alpha val="19000"/>
                  </a:srgbClr>
                </a:gs>
                <a:gs pos="10000">
                  <a:srgbClr val="D4D4D4"/>
                </a:gs>
                <a:gs pos="49000">
                  <a:schemeClr val="bg1">
                    <a:alpha val="0"/>
                  </a:schemeClr>
                </a:gs>
                <a:gs pos="92000">
                  <a:schemeClr val="bg1">
                    <a:lumMod val="85000"/>
                  </a:schemeClr>
                </a:gs>
              </a:gsLst>
              <a:lin ang="10800000" scaled="0"/>
            </a:gradFill>
            <a:round/>
            <a:headEnd/>
            <a:tailEnd/>
          </a:ln>
          <a:effectLst>
            <a:outerShdw dist="38100" dir="2820000" algn="tl" rotWithShape="0">
              <a:srgbClr val="BABABA">
                <a:alpha val="40000"/>
              </a:srgbClr>
            </a:outerShdw>
          </a:effectLst>
        </p:spPr>
        <p:txBody>
          <a:bodyPr wrap="none" lIns="0" tIns="0" rIns="0" bIns="0" anchor="t" anchorCtr="0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1800" dirty="0" smtClean="0">
                <a:latin typeface="+mj-ea"/>
                <a:ea typeface="+mj-ea"/>
              </a:rPr>
              <a:t> 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ko-KR" sz="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600" dirty="0" smtClean="0">
                <a:latin typeface="+mn-ea"/>
              </a:rPr>
              <a:t>   </a:t>
            </a:r>
            <a:endParaRPr lang="en-US" altLang="ko-KR" sz="1000" b="0" dirty="0" smtClean="0"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94480" y="1628800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chemeClr val="tx2">
                    <a:lumMod val="75000"/>
                  </a:schemeClr>
                </a:solidFill>
                <a:latin typeface="+mj-ea"/>
              </a:rPr>
              <a:t>기능성화장품 </a:t>
            </a:r>
            <a:r>
              <a:rPr lang="en-US" altLang="ko-KR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3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호 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보고 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신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설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 </a:t>
            </a:r>
            <a:endParaRPr lang="ko-KR" altLang="en-US" b="1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2204864"/>
            <a:ext cx="803796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☞ </a:t>
            </a:r>
            <a:r>
              <a:rPr lang="en-US" altLang="ko-KR" dirty="0" smtClean="0"/>
              <a:t>3</a:t>
            </a:r>
            <a:r>
              <a:rPr lang="ko-KR" altLang="en-US" dirty="0" smtClean="0"/>
              <a:t>호 보고 신설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이미 심사를 받은 자외선차단제와 고시성분</a:t>
            </a:r>
            <a:r>
              <a:rPr lang="en-US" altLang="ko-KR" dirty="0" smtClean="0"/>
              <a:t>(</a:t>
            </a:r>
            <a:r>
              <a:rPr lang="ko-KR" altLang="en-US" dirty="0" smtClean="0"/>
              <a:t>미백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주름개선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복합제를 보고서 제출대상으로 확대</a:t>
            </a:r>
            <a:endParaRPr lang="en-US" altLang="ko-KR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51520" y="836712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300" b="1" dirty="0" smtClean="0">
                <a:latin typeface="+mj-ea"/>
                <a:ea typeface="+mj-ea"/>
              </a:rPr>
              <a:t>1) </a:t>
            </a:r>
            <a:r>
              <a:rPr lang="ko-KR" altLang="en-US" sz="2300" b="1" dirty="0" err="1">
                <a:latin typeface="+mj-ea"/>
              </a:rPr>
              <a:t>화장품법</a:t>
            </a:r>
            <a:r>
              <a:rPr lang="ko-KR" altLang="en-US" sz="2300" b="1" dirty="0">
                <a:latin typeface="+mj-ea"/>
              </a:rPr>
              <a:t> 시행규칙 </a:t>
            </a:r>
            <a:r>
              <a:rPr lang="en-US" altLang="ko-KR" sz="2300" b="1" dirty="0">
                <a:latin typeface="+mj-ea"/>
              </a:rPr>
              <a:t>(</a:t>
            </a:r>
            <a:r>
              <a:rPr lang="ko-KR" altLang="en-US" sz="2300" b="1" dirty="0" smtClean="0">
                <a:latin typeface="+mj-ea"/>
              </a:rPr>
              <a:t>제</a:t>
            </a:r>
            <a:r>
              <a:rPr lang="en-US" altLang="ko-KR" sz="2300" b="1" dirty="0" smtClean="0">
                <a:latin typeface="+mj-ea"/>
              </a:rPr>
              <a:t>10</a:t>
            </a:r>
            <a:r>
              <a:rPr lang="ko-KR" altLang="en-US" sz="2300" b="1" dirty="0" smtClean="0">
                <a:latin typeface="+mj-ea"/>
              </a:rPr>
              <a:t>조 보고서 제출 대상 등</a:t>
            </a:r>
            <a:r>
              <a:rPr lang="en-US" altLang="ko-KR" sz="2300" b="1" dirty="0" smtClean="0">
                <a:latin typeface="+mj-ea"/>
              </a:rPr>
              <a:t>)</a:t>
            </a:r>
            <a:endParaRPr lang="ko-KR" altLang="en-US" sz="2300" b="1" dirty="0">
              <a:latin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 flipH="1">
            <a:off x="323528" y="1412776"/>
            <a:ext cx="847619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94480" y="3190732"/>
            <a:ext cx="8181976" cy="501206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chemeClr val="tx2">
                    <a:lumMod val="75000"/>
                  </a:schemeClr>
                </a:solidFill>
                <a:latin typeface="+mj-ea"/>
              </a:rPr>
              <a:t>기능성화장품 </a:t>
            </a:r>
            <a:r>
              <a:rPr lang="en-US" altLang="ko-KR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2</a:t>
            </a:r>
            <a:r>
              <a:rPr lang="ko-KR" altLang="en-US" b="1" dirty="0" smtClean="0">
                <a:solidFill>
                  <a:schemeClr val="tx2">
                    <a:lumMod val="75000"/>
                  </a:schemeClr>
                </a:solidFill>
                <a:latin typeface="+mj-ea"/>
              </a:rPr>
              <a:t>호 보고 </a:t>
            </a:r>
            <a:endParaRPr lang="ko-KR" altLang="en-US" b="1" dirty="0">
              <a:solidFill>
                <a:srgbClr val="FF0000"/>
              </a:solidFill>
              <a:latin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3766796"/>
            <a:ext cx="803796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☞ </a:t>
            </a:r>
            <a:r>
              <a:rPr lang="en-US" altLang="ko-KR" dirty="0" smtClean="0"/>
              <a:t>2</a:t>
            </a:r>
            <a:r>
              <a:rPr lang="ko-KR" altLang="en-US" dirty="0" smtClean="0"/>
              <a:t>호 보고 대상 품목 제형 추가</a:t>
            </a:r>
            <a:endParaRPr lang="en-US" altLang="ko-KR" dirty="0" smtClean="0"/>
          </a:p>
        </p:txBody>
      </p:sp>
      <p:sp>
        <p:nvSpPr>
          <p:cNvPr id="18" name="직사각형 17"/>
          <p:cNvSpPr/>
          <p:nvPr/>
        </p:nvSpPr>
        <p:spPr>
          <a:xfrm>
            <a:off x="996778" y="4145305"/>
            <a:ext cx="27831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 smtClean="0"/>
              <a:t>제</a:t>
            </a:r>
            <a:r>
              <a:rPr lang="en-US" altLang="ko-KR" dirty="0" smtClean="0"/>
              <a:t>10</a:t>
            </a:r>
            <a:r>
              <a:rPr lang="ko-KR" altLang="en-US" dirty="0" smtClean="0"/>
              <a:t>조 제</a:t>
            </a:r>
            <a:r>
              <a:rPr lang="en-US" altLang="ko-KR" dirty="0" smtClean="0"/>
              <a:t>1</a:t>
            </a:r>
            <a:r>
              <a:rPr lang="ko-KR" altLang="en-US" dirty="0" smtClean="0"/>
              <a:t>항 제</a:t>
            </a:r>
            <a:r>
              <a:rPr lang="en-US" altLang="ko-KR" dirty="0" smtClean="0"/>
              <a:t>2</a:t>
            </a:r>
            <a:r>
              <a:rPr lang="ko-KR" altLang="en-US" dirty="0" smtClean="0"/>
              <a:t>호 </a:t>
            </a:r>
            <a:r>
              <a:rPr lang="ko-KR" altLang="en-US" dirty="0" err="1" smtClean="0"/>
              <a:t>마목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6130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4569</TotalTime>
  <Words>1109</Words>
  <Application>Microsoft Office PowerPoint</Application>
  <PresentationFormat>화면 슬라이드 쇼(4:3)</PresentationFormat>
  <Paragraphs>175</Paragraphs>
  <Slides>13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굴림</vt:lpstr>
      <vt:lpstr>Arial</vt:lpstr>
      <vt:lpstr>HY견고딕</vt:lpstr>
      <vt:lpstr>맑은 고딕</vt:lpstr>
      <vt:lpstr>HY헤드라인M</vt:lpstr>
      <vt:lpstr>Wingdings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mfds</dc:creator>
  <cp:lastModifiedBy>a</cp:lastModifiedBy>
  <cp:revision>324</cp:revision>
  <dcterms:created xsi:type="dcterms:W3CDTF">2016-04-27T01:09:32Z</dcterms:created>
  <dcterms:modified xsi:type="dcterms:W3CDTF">2019-03-11T06:42:40Z</dcterms:modified>
</cp:coreProperties>
</file>