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7" r:id="rId2"/>
    <p:sldId id="366" r:id="rId3"/>
    <p:sldId id="360" r:id="rId4"/>
    <p:sldId id="371" r:id="rId5"/>
    <p:sldId id="373" r:id="rId6"/>
    <p:sldId id="375" r:id="rId7"/>
    <p:sldId id="372" r:id="rId8"/>
    <p:sldId id="384" r:id="rId9"/>
    <p:sldId id="383" r:id="rId10"/>
    <p:sldId id="370" r:id="rId11"/>
    <p:sldId id="382" r:id="rId12"/>
    <p:sldId id="385" r:id="rId13"/>
    <p:sldId id="387" r:id="rId14"/>
    <p:sldId id="340" r:id="rId15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0EE"/>
    <a:srgbClr val="003762"/>
    <a:srgbClr val="040ECC"/>
    <a:srgbClr val="F3F8D8"/>
    <a:srgbClr val="953190"/>
    <a:srgbClr val="E6E6E6"/>
    <a:srgbClr val="575756"/>
    <a:srgbClr val="FEACBC"/>
    <a:srgbClr val="E4022D"/>
    <a:srgbClr val="8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1" autoAdjust="0"/>
    <p:restoredTop sz="95332" autoAdjust="0"/>
  </p:normalViewPr>
  <p:slideViewPr>
    <p:cSldViewPr showGuides="1">
      <p:cViewPr>
        <p:scale>
          <a:sx n="123" d="100"/>
          <a:sy n="123" d="100"/>
        </p:scale>
        <p:origin x="-1380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6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CE711-57E7-4EB0-9323-DF398BA6A402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1E804-F0F7-4027-8446-B536E7D25D6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59627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0003-0D97-4A4E-B204-AEC9ED0AD209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FFBD5-1706-4D55-B835-3A9ABD900B3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9628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’19</a:t>
            </a:r>
            <a:r>
              <a:rPr lang="ko-KR" altLang="en-US" dirty="0" smtClean="0"/>
              <a:t>년 화장품 안전관리</a:t>
            </a:r>
            <a:r>
              <a:rPr lang="ko-KR" altLang="en-US" baseline="0" dirty="0" smtClean="0"/>
              <a:t>에 관한 내용을 발표할 화장품정책과 정영이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입니다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지난해 화장품 안전관리를 위한 여러분들의 적극적인 노력에 </a:t>
            </a:r>
            <a:r>
              <a:rPr lang="ko-KR" altLang="en-US" dirty="0" err="1" smtClean="0"/>
              <a:t>다시한번</a:t>
            </a:r>
            <a:r>
              <a:rPr lang="ko-KR" altLang="en-US" dirty="0" smtClean="0"/>
              <a:t> 감사의 말씀 드립니다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다음으로 </a:t>
            </a:r>
            <a:r>
              <a:rPr lang="en-US" altLang="ko-KR" dirty="0" smtClean="0"/>
              <a:t>2019</a:t>
            </a:r>
            <a:r>
              <a:rPr lang="ko-KR" altLang="en-US" dirty="0" smtClean="0"/>
              <a:t>년 제조유통관리 기본계획입니다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지난해의 제조유통관리 기본계획과 </a:t>
            </a:r>
            <a:r>
              <a:rPr lang="ko-KR" altLang="en-US" dirty="0" err="1" smtClean="0"/>
              <a:t>큰틀은</a:t>
            </a:r>
            <a:r>
              <a:rPr lang="ko-KR" altLang="en-US" dirty="0" smtClean="0"/>
              <a:t> 그대로 유지하였습니다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14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마지막으로 올해 새롭게 적용되는 화장품 법 규정에 대해 말씀 드리겠습니다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먼저 맞춤형 화장품 정의 및 맞춤형 화장품 판매업이 </a:t>
            </a:r>
            <a:r>
              <a:rPr lang="en-US" altLang="ko-KR" dirty="0" smtClean="0"/>
              <a:t>’18.3</a:t>
            </a:r>
            <a:r>
              <a:rPr lang="ko-KR" altLang="en-US" dirty="0" smtClean="0"/>
              <a:t>월 신설되어 </a:t>
            </a:r>
            <a:r>
              <a:rPr lang="en-US" altLang="ko-KR" dirty="0" smtClean="0"/>
              <a:t>20.3</a:t>
            </a:r>
            <a:r>
              <a:rPr lang="ko-KR" altLang="en-US" dirty="0" smtClean="0"/>
              <a:t>월 정식시행 예정 입니다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이에 따라 맞춤형화장품</a:t>
            </a:r>
            <a:r>
              <a:rPr lang="ko-KR" altLang="en-US" baseline="0" dirty="0" smtClean="0"/>
              <a:t> 조제관리사를 </a:t>
            </a:r>
            <a:r>
              <a:rPr lang="ko-KR" altLang="en-US" baseline="0" dirty="0" err="1" smtClean="0"/>
              <a:t>국가자격시험으로하여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올해말부터</a:t>
            </a:r>
            <a:r>
              <a:rPr lang="ko-KR" altLang="en-US" baseline="0" dirty="0" smtClean="0"/>
              <a:t> 시험을 실시할 예정입니다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ko-KR" altLang="en-US" baseline="0" dirty="0" err="1" smtClean="0"/>
              <a:t>두번째로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그동안</a:t>
            </a:r>
            <a:r>
              <a:rPr lang="ko-KR" altLang="en-US" baseline="0" dirty="0" smtClean="0"/>
              <a:t> 민원은 많았지만 정확한 정의가 없어 표시광고 등에 혼란이 있었던 </a:t>
            </a:r>
            <a:endParaRPr lang="en-US" altLang="ko-KR" baseline="0" dirty="0" smtClean="0"/>
          </a:p>
          <a:p>
            <a:r>
              <a:rPr lang="ko-KR" altLang="en-US" baseline="0" dirty="0" smtClean="0"/>
              <a:t>천연화장품 정의가 신설되었고 </a:t>
            </a:r>
            <a:r>
              <a:rPr lang="ko-KR" altLang="en-US" baseline="0" dirty="0" err="1" smtClean="0"/>
              <a:t>천연유기농인증제를</a:t>
            </a:r>
            <a:r>
              <a:rPr lang="ko-KR" altLang="en-US" baseline="0" dirty="0" smtClean="0"/>
              <a:t> 도입하였습니다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현재 </a:t>
            </a:r>
            <a:r>
              <a:rPr lang="ko-KR" altLang="en-US" baseline="0" dirty="0" err="1" smtClean="0"/>
              <a:t>천연유기농</a:t>
            </a:r>
            <a:r>
              <a:rPr lang="ko-KR" altLang="en-US" baseline="0" dirty="0" smtClean="0"/>
              <a:t> 인증기관을 지정하여 인증 받을 수 있도록 구체적인 절차 및 표기법 등을 포함한 고시를 </a:t>
            </a:r>
            <a:r>
              <a:rPr lang="ko-KR" altLang="en-US" baseline="0" dirty="0" err="1" smtClean="0"/>
              <a:t>마련중에</a:t>
            </a:r>
            <a:r>
              <a:rPr lang="ko-KR" altLang="en-US" baseline="0" dirty="0" smtClean="0"/>
              <a:t> 있으며  </a:t>
            </a:r>
            <a:r>
              <a:rPr lang="en-US" altLang="ko-KR" baseline="0" dirty="0" smtClean="0"/>
              <a:t>19.3.14</a:t>
            </a:r>
            <a:r>
              <a:rPr lang="ko-KR" altLang="en-US" baseline="0" dirty="0" smtClean="0"/>
              <a:t>일 정식시행 예정 입니다</a:t>
            </a:r>
            <a:r>
              <a:rPr lang="en-US" altLang="ko-KR" baseline="0" dirty="0" smtClean="0"/>
              <a:t>. . </a:t>
            </a:r>
          </a:p>
          <a:p>
            <a:endParaRPr lang="en-US" altLang="ko-KR" baseline="0" dirty="0" smtClean="0"/>
          </a:p>
          <a:p>
            <a:r>
              <a:rPr lang="ko-KR" altLang="en-US" baseline="0" dirty="0" err="1" smtClean="0"/>
              <a:t>세번째는</a:t>
            </a:r>
            <a:r>
              <a:rPr lang="ko-KR" altLang="en-US" baseline="0" dirty="0" smtClean="0"/>
              <a:t> 제조판매업이 화장품책임판매업 명칭이 변경되었습니다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기존에 제조업자와 혼동을 최소화하고 책임소재를 명확히 하기 위한 개정으로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이미 지난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월 부터 </a:t>
            </a:r>
            <a:r>
              <a:rPr lang="ko-KR" altLang="en-US" baseline="0" dirty="0" err="1" smtClean="0"/>
              <a:t>우선적용하도록</a:t>
            </a:r>
            <a:r>
              <a:rPr lang="ko-KR" altLang="en-US" baseline="0" dirty="0" smtClean="0"/>
              <a:t> 하고 있으며 표시 유예기간은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년으로 내년 </a:t>
            </a:r>
            <a:r>
              <a:rPr lang="en-US" altLang="ko-KR" baseline="0" dirty="0" smtClean="0"/>
              <a:t>3.13</a:t>
            </a:r>
            <a:r>
              <a:rPr lang="ko-KR" altLang="en-US" baseline="0" dirty="0" smtClean="0"/>
              <a:t>까지는 제조판매업 명칭 사용이 가능합니다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하지만 현장 점검 시 아직 화장품책임판매업 표기를 모르고 계시는 분들이나 제조판매업 명칭을 사용하고 있는 업체가 있다면 화장품책임판매업자 표기토록 적극 홍보하여 주시기 바랍니다</a:t>
            </a:r>
            <a:r>
              <a:rPr lang="en-US" altLang="ko-KR" baseline="0" dirty="0" smtClean="0"/>
              <a:t>. 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309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마지막으로 올해 새롭게 적용되는 화장품 법 규정에 대해 말씀 드리겠습니다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먼저 맞춤형 화장품 정의 및 맞춤형 화장품 판매업이 </a:t>
            </a:r>
            <a:r>
              <a:rPr lang="en-US" altLang="ko-KR" dirty="0" smtClean="0"/>
              <a:t>’18.3</a:t>
            </a:r>
            <a:r>
              <a:rPr lang="ko-KR" altLang="en-US" dirty="0" smtClean="0"/>
              <a:t>월 신설되어 </a:t>
            </a:r>
            <a:r>
              <a:rPr lang="en-US" altLang="ko-KR" dirty="0" smtClean="0"/>
              <a:t>20.3</a:t>
            </a:r>
            <a:r>
              <a:rPr lang="ko-KR" altLang="en-US" dirty="0" smtClean="0"/>
              <a:t>월 정식시행 예정 입니다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이에 따라 맞춤형화장품</a:t>
            </a:r>
            <a:r>
              <a:rPr lang="ko-KR" altLang="en-US" baseline="0" dirty="0" smtClean="0"/>
              <a:t> 조제관리사를 </a:t>
            </a:r>
            <a:r>
              <a:rPr lang="ko-KR" altLang="en-US" baseline="0" dirty="0" err="1" smtClean="0"/>
              <a:t>국가자격시험으로하여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올해말부터</a:t>
            </a:r>
            <a:r>
              <a:rPr lang="ko-KR" altLang="en-US" baseline="0" dirty="0" smtClean="0"/>
              <a:t> 시험을 실시할 예정입니다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ko-KR" altLang="en-US" baseline="0" dirty="0" err="1" smtClean="0"/>
              <a:t>두번째로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그동안</a:t>
            </a:r>
            <a:r>
              <a:rPr lang="ko-KR" altLang="en-US" baseline="0" dirty="0" smtClean="0"/>
              <a:t> 민원은 많았지만 정확한 정의가 없어 표시광고 등에 혼란이 있었던 </a:t>
            </a:r>
            <a:endParaRPr lang="en-US" altLang="ko-KR" baseline="0" dirty="0" smtClean="0"/>
          </a:p>
          <a:p>
            <a:r>
              <a:rPr lang="ko-KR" altLang="en-US" baseline="0" dirty="0" smtClean="0"/>
              <a:t>천연화장품 정의가 신설되었고 </a:t>
            </a:r>
            <a:r>
              <a:rPr lang="ko-KR" altLang="en-US" baseline="0" dirty="0" err="1" smtClean="0"/>
              <a:t>천연유기농인증제를</a:t>
            </a:r>
            <a:r>
              <a:rPr lang="ko-KR" altLang="en-US" baseline="0" dirty="0" smtClean="0"/>
              <a:t> 도입하였습니다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현재 </a:t>
            </a:r>
            <a:r>
              <a:rPr lang="ko-KR" altLang="en-US" baseline="0" dirty="0" err="1" smtClean="0"/>
              <a:t>천연유기농</a:t>
            </a:r>
            <a:r>
              <a:rPr lang="ko-KR" altLang="en-US" baseline="0" dirty="0" smtClean="0"/>
              <a:t> 인증기관을 지정하여 인증 받을 수 있도록 구체적인 절차 및 표기법 등을 포함한 고시를 </a:t>
            </a:r>
            <a:r>
              <a:rPr lang="ko-KR" altLang="en-US" baseline="0" dirty="0" err="1" smtClean="0"/>
              <a:t>마련중에</a:t>
            </a:r>
            <a:r>
              <a:rPr lang="ko-KR" altLang="en-US" baseline="0" dirty="0" smtClean="0"/>
              <a:t> 있으며  </a:t>
            </a:r>
            <a:r>
              <a:rPr lang="en-US" altLang="ko-KR" baseline="0" dirty="0" smtClean="0"/>
              <a:t>19.3.14</a:t>
            </a:r>
            <a:r>
              <a:rPr lang="ko-KR" altLang="en-US" baseline="0" dirty="0" smtClean="0"/>
              <a:t>일 정식시행 예정 입니다</a:t>
            </a:r>
            <a:r>
              <a:rPr lang="en-US" altLang="ko-KR" baseline="0" dirty="0" smtClean="0"/>
              <a:t>. . </a:t>
            </a:r>
          </a:p>
          <a:p>
            <a:endParaRPr lang="en-US" altLang="ko-KR" baseline="0" dirty="0" smtClean="0"/>
          </a:p>
          <a:p>
            <a:r>
              <a:rPr lang="ko-KR" altLang="en-US" baseline="0" dirty="0" err="1" smtClean="0"/>
              <a:t>세번째는</a:t>
            </a:r>
            <a:r>
              <a:rPr lang="ko-KR" altLang="en-US" baseline="0" dirty="0" smtClean="0"/>
              <a:t> 제조판매업이 화장품책임판매업 명칭이 변경되었습니다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기존에 제조업자와 혼동을 최소화하고 책임소재를 명확히 하기 위한 개정으로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이미 지난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월 부터 </a:t>
            </a:r>
            <a:r>
              <a:rPr lang="ko-KR" altLang="en-US" baseline="0" dirty="0" err="1" smtClean="0"/>
              <a:t>우선적용하도록</a:t>
            </a:r>
            <a:r>
              <a:rPr lang="ko-KR" altLang="en-US" baseline="0" dirty="0" smtClean="0"/>
              <a:t> 하고 있으며 표시 유예기간은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년으로 내년 </a:t>
            </a:r>
            <a:r>
              <a:rPr lang="en-US" altLang="ko-KR" baseline="0" dirty="0" smtClean="0"/>
              <a:t>3.13</a:t>
            </a:r>
            <a:r>
              <a:rPr lang="ko-KR" altLang="en-US" baseline="0" dirty="0" smtClean="0"/>
              <a:t>까지는 제조판매업 명칭 사용이 가능합니다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하지만 현장 점검 시 아직 화장품책임판매업 표기를 모르고 계시는 분들이나 제조판매업 명칭을 사용하고 있는 업체가 있다면 화장품책임판매업자 표기토록 적극 홍보하여 주시기 바랍니다</a:t>
            </a:r>
            <a:r>
              <a:rPr lang="en-US" altLang="ko-KR" baseline="0" dirty="0" smtClean="0"/>
              <a:t>. 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3099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다음으로 정부회수폐기 명령의 범위를 기존에 법</a:t>
            </a:r>
            <a:r>
              <a:rPr lang="en-US" altLang="ko-KR" dirty="0" smtClean="0"/>
              <a:t>9</a:t>
            </a:r>
            <a:r>
              <a:rPr lang="ko-KR" altLang="en-US" dirty="0" smtClean="0"/>
              <a:t>조 안전용기 포장위반이나 </a:t>
            </a:r>
            <a:r>
              <a:rPr lang="en-US" altLang="ko-KR" dirty="0" smtClean="0"/>
              <a:t>15</a:t>
            </a:r>
            <a:r>
              <a:rPr lang="ko-KR" altLang="en-US" dirty="0" smtClean="0"/>
              <a:t>조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조 등의 제조판매 등의 금지조항 </a:t>
            </a:r>
            <a:r>
              <a:rPr lang="ko-KR" altLang="en-US" dirty="0" err="1" smtClean="0"/>
              <a:t>위반에따른</a:t>
            </a:r>
            <a:r>
              <a:rPr lang="ko-KR" altLang="en-US" dirty="0" smtClean="0"/>
              <a:t> 한정된 범위에서</a:t>
            </a:r>
            <a:r>
              <a:rPr lang="en-US" altLang="ko-KR" dirty="0" smtClean="0"/>
              <a:t>….</a:t>
            </a:r>
          </a:p>
          <a:p>
            <a:r>
              <a:rPr lang="ko-KR" altLang="en-US" dirty="0" err="1" smtClean="0"/>
              <a:t>화장품법을</a:t>
            </a:r>
            <a:r>
              <a:rPr lang="ko-KR" altLang="en-US" dirty="0" smtClean="0"/>
              <a:t> 위반하여 국민보건에 </a:t>
            </a:r>
            <a:r>
              <a:rPr lang="ko-KR" altLang="en-US" dirty="0" err="1" smtClean="0"/>
              <a:t>위해를</a:t>
            </a:r>
            <a:r>
              <a:rPr lang="ko-KR" altLang="en-US" dirty="0" smtClean="0"/>
              <a:t> 끼칠 우려가 있는 경우로 포괄적으로 적용하도록 개정되었습니다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영업자가 </a:t>
            </a:r>
            <a:r>
              <a:rPr lang="ko-KR" altLang="en-US" dirty="0" err="1" smtClean="0"/>
              <a:t>위해화장품</a:t>
            </a:r>
            <a:r>
              <a:rPr lang="ko-KR" altLang="en-US" dirty="0" smtClean="0"/>
              <a:t> 회수의무를 </a:t>
            </a:r>
            <a:r>
              <a:rPr lang="ko-KR" altLang="en-US" dirty="0" err="1" smtClean="0"/>
              <a:t>미이행시</a:t>
            </a:r>
            <a:r>
              <a:rPr lang="ko-KR" altLang="en-US" dirty="0" smtClean="0"/>
              <a:t> 처벌할 수 있도록 근거를 마련하였습니다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법제</a:t>
            </a:r>
            <a:r>
              <a:rPr lang="en-US" altLang="ko-KR" dirty="0" smtClean="0"/>
              <a:t>5</a:t>
            </a:r>
            <a:r>
              <a:rPr lang="ko-KR" altLang="en-US" dirty="0" smtClean="0"/>
              <a:t>조의</a:t>
            </a:r>
            <a:r>
              <a:rPr lang="en-US" altLang="ko-KR" dirty="0" smtClean="0"/>
              <a:t>2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위해화장품의</a:t>
            </a:r>
            <a:r>
              <a:rPr lang="ko-KR" altLang="en-US" baseline="0" dirty="0" smtClean="0"/>
              <a:t> 회수에 관한 </a:t>
            </a:r>
            <a:r>
              <a:rPr lang="ko-KR" altLang="en-US" baseline="0" dirty="0" err="1" smtClean="0"/>
              <a:t>규정에따라</a:t>
            </a:r>
            <a:r>
              <a:rPr lang="ko-KR" altLang="en-US" baseline="0" dirty="0" smtClean="0"/>
              <a:t> 회수를 적절히 이행하지 </a:t>
            </a:r>
            <a:r>
              <a:rPr lang="ko-KR" altLang="en-US" baseline="0" dirty="0" err="1" smtClean="0"/>
              <a:t>않을때에는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200</a:t>
            </a:r>
            <a:r>
              <a:rPr lang="ko-KR" altLang="en-US" baseline="0" dirty="0" smtClean="0"/>
              <a:t>만원의 벌금과 함께 행정처분을 부과하도록 하였습니다</a:t>
            </a:r>
            <a:r>
              <a:rPr lang="en-US" altLang="ko-KR" baseline="0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가격표시 의무 </a:t>
            </a:r>
            <a:r>
              <a:rPr lang="ko-KR" altLang="en-US" dirty="0" err="1" smtClean="0"/>
              <a:t>위반시</a:t>
            </a:r>
            <a:r>
              <a:rPr lang="ko-KR" altLang="en-US" dirty="0" smtClean="0"/>
              <a:t> 벌칙을 기존 </a:t>
            </a:r>
            <a:r>
              <a:rPr lang="en-US" altLang="ko-KR" dirty="0" smtClean="0"/>
              <a:t>200</a:t>
            </a:r>
            <a:r>
              <a:rPr lang="ko-KR" altLang="en-US" dirty="0" err="1" smtClean="0"/>
              <a:t>만원이하</a:t>
            </a:r>
            <a:r>
              <a:rPr lang="ko-KR" altLang="en-US" dirty="0" smtClean="0"/>
              <a:t> 벌금에서 과태료로 완화</a:t>
            </a:r>
            <a:r>
              <a:rPr lang="ko-KR" altLang="en-US" baseline="0" dirty="0" smtClean="0"/>
              <a:t> 하였습니다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과징금 </a:t>
            </a:r>
            <a:r>
              <a:rPr lang="ko-KR" altLang="en-US" baseline="0" dirty="0" err="1" smtClean="0"/>
              <a:t>상한액을</a:t>
            </a:r>
            <a:r>
              <a:rPr lang="ko-KR" altLang="en-US" baseline="0" dirty="0" smtClean="0"/>
              <a:t> 기존 </a:t>
            </a:r>
            <a:r>
              <a:rPr lang="en-US" altLang="ko-KR" baseline="0" dirty="0" smtClean="0"/>
              <a:t>5</a:t>
            </a:r>
            <a:r>
              <a:rPr lang="ko-KR" altLang="en-US" baseline="0" dirty="0" err="1" smtClean="0"/>
              <a:t>천만원에서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10</a:t>
            </a:r>
            <a:r>
              <a:rPr lang="ko-KR" altLang="en-US" baseline="0" dirty="0" err="1" smtClean="0"/>
              <a:t>억원으로</a:t>
            </a:r>
            <a:r>
              <a:rPr lang="ko-KR" altLang="en-US" baseline="0" dirty="0" smtClean="0"/>
              <a:t> 상한을 조정하여 입법의 실효성을 강화하였습니다</a:t>
            </a:r>
            <a:r>
              <a:rPr lang="en-US" altLang="ko-KR" baseline="0" dirty="0" smtClean="0"/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0134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지루한 강의 들어주셔서 감사합니다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질문이 있으시면 받겠습니다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없으시면 이상으로 강의를 마치겠습니다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감사합니다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469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오늘 발표할 내용은 </a:t>
            </a:r>
            <a:endParaRPr lang="en-US" altLang="ko-KR" dirty="0" smtClean="0"/>
          </a:p>
          <a:p>
            <a:r>
              <a:rPr lang="ko-KR" altLang="en-US" dirty="0" smtClean="0"/>
              <a:t>먼저 대략적인 화장품 산업동향에 대해 말씀 드리고 </a:t>
            </a:r>
            <a:endParaRPr lang="en-US" altLang="ko-KR" dirty="0" smtClean="0"/>
          </a:p>
          <a:p>
            <a:r>
              <a:rPr lang="ko-KR" altLang="en-US" dirty="0" err="1" smtClean="0"/>
              <a:t>두번째로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년에 여러분들과 함께 추진했던 화장품 관련 안전관리 추진 현황</a:t>
            </a:r>
            <a:endParaRPr lang="en-US" altLang="ko-KR" dirty="0" smtClean="0"/>
          </a:p>
          <a:p>
            <a:r>
              <a:rPr lang="ko-KR" altLang="en-US" dirty="0" err="1" smtClean="0"/>
              <a:t>세번째로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2019</a:t>
            </a:r>
            <a:r>
              <a:rPr lang="ko-KR" altLang="en-US" dirty="0" smtClean="0"/>
              <a:t>년 제조유통관리 기본계획 중 기본적인 기획감시 내용과 정기적인 보고 내용</a:t>
            </a:r>
            <a:endParaRPr lang="en-US" altLang="ko-KR" dirty="0" smtClean="0"/>
          </a:p>
          <a:p>
            <a:r>
              <a:rPr lang="ko-KR" altLang="en-US" dirty="0" smtClean="0"/>
              <a:t>마지막으로 법개정 등으로  </a:t>
            </a:r>
            <a:r>
              <a:rPr lang="en-US" altLang="ko-KR" dirty="0" smtClean="0"/>
              <a:t>2019</a:t>
            </a:r>
            <a:r>
              <a:rPr lang="ko-KR" altLang="en-US" dirty="0" smtClean="0"/>
              <a:t>년 새롭게 적용되는 규정들에 대해서 간략히 말씀 드리겠습니다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이러한 화장품의 성장에 발맞추어 그 </a:t>
            </a:r>
            <a:r>
              <a:rPr lang="ko-KR" altLang="en-US" dirty="0" err="1" smtClean="0"/>
              <a:t>어느때보다</a:t>
            </a:r>
            <a:r>
              <a:rPr lang="ko-KR" altLang="en-US" dirty="0" smtClean="0"/>
              <a:t> 화장품의 안전관리가 중요시 되는 시점으로 </a:t>
            </a:r>
            <a:endParaRPr lang="en-US" altLang="ko-KR" dirty="0" smtClean="0"/>
          </a:p>
          <a:p>
            <a:r>
              <a:rPr lang="ko-KR" altLang="en-US" dirty="0" err="1" smtClean="0"/>
              <a:t>우리처는</a:t>
            </a:r>
            <a:r>
              <a:rPr lang="ko-KR" altLang="en-US" dirty="0" smtClean="0"/>
              <a:t> 지난 한해 동안 여러분의 도움으로 화장품 안전관리를 추진해 왔습니다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먼저 화장품 </a:t>
            </a:r>
            <a:r>
              <a:rPr lang="ko-KR" altLang="en-US" dirty="0" err="1" smtClean="0"/>
              <a:t>민감계층의</a:t>
            </a:r>
            <a:r>
              <a:rPr lang="ko-KR" altLang="en-US" dirty="0" smtClean="0"/>
              <a:t> 안전관리 </a:t>
            </a:r>
            <a:r>
              <a:rPr lang="ko-KR" altLang="en-US" dirty="0" err="1" smtClean="0"/>
              <a:t>첫번째로</a:t>
            </a:r>
            <a:r>
              <a:rPr lang="ko-KR" altLang="en-US" dirty="0" smtClean="0"/>
              <a:t> 어린이 화장품 안전관리를</a:t>
            </a:r>
            <a:r>
              <a:rPr lang="ko-KR" altLang="en-US" baseline="0" dirty="0" smtClean="0"/>
              <a:t> 추진하였습니다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지난 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월 분장용 및 문구점에서 어린이를 대상으로 판매하는 화장품 들에 대해 </a:t>
            </a:r>
            <a:endParaRPr lang="en-US" altLang="ko-KR" baseline="0" dirty="0" smtClean="0"/>
          </a:p>
          <a:p>
            <a:r>
              <a:rPr lang="ko-KR" altLang="en-US" baseline="0" dirty="0" smtClean="0"/>
              <a:t>제조업체 </a:t>
            </a:r>
            <a:r>
              <a:rPr lang="en-US" altLang="ko-KR" baseline="0" dirty="0" smtClean="0"/>
              <a:t>37</a:t>
            </a:r>
            <a:r>
              <a:rPr lang="ko-KR" altLang="en-US" baseline="0" dirty="0" smtClean="0"/>
              <a:t>곳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문구점 </a:t>
            </a:r>
            <a:r>
              <a:rPr lang="en-US" altLang="ko-KR" baseline="0" dirty="0" smtClean="0"/>
              <a:t>33</a:t>
            </a:r>
            <a:r>
              <a:rPr lang="ko-KR" altLang="en-US" baseline="0" dirty="0" smtClean="0"/>
              <a:t>곳을 점검하여 표시기재위반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광고위반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건을 적발 한 바 있습니다</a:t>
            </a:r>
            <a:r>
              <a:rPr lang="en-US" altLang="ko-KR" baseline="0" dirty="0" smtClean="0"/>
              <a:t>. 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9</a:t>
            </a:r>
            <a:r>
              <a:rPr lang="ko-KR" altLang="en-US" baseline="0" dirty="0" smtClean="0"/>
              <a:t>월에는 </a:t>
            </a:r>
            <a:r>
              <a:rPr lang="ko-KR" altLang="en-US" baseline="0" dirty="0" err="1" smtClean="0"/>
              <a:t>우리처에서</a:t>
            </a:r>
            <a:r>
              <a:rPr lang="ko-KR" altLang="en-US" baseline="0" dirty="0" smtClean="0"/>
              <a:t> 추진하는 핵심사업으로 국민청원 안전검사제를 추진하고 있는데 </a:t>
            </a:r>
            <a:endParaRPr lang="en-US" altLang="ko-KR" baseline="0" dirty="0" smtClean="0"/>
          </a:p>
          <a:p>
            <a:r>
              <a:rPr lang="ko-KR" altLang="en-US" baseline="0" dirty="0" smtClean="0"/>
              <a:t>그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호 청원검사로  영유아가 주로 사용하는 </a:t>
            </a:r>
            <a:r>
              <a:rPr lang="ko-KR" altLang="en-US" baseline="0" dirty="0" err="1" smtClean="0"/>
              <a:t>물휴지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147</a:t>
            </a:r>
            <a:r>
              <a:rPr lang="ko-KR" altLang="en-US" baseline="0" dirty="0" smtClean="0"/>
              <a:t>종을 수거하여 미생물 등을 검사하여</a:t>
            </a:r>
            <a:endParaRPr lang="en-US" altLang="ko-KR" baseline="0" dirty="0" smtClean="0"/>
          </a:p>
          <a:p>
            <a:r>
              <a:rPr lang="ko-KR" altLang="en-US" baseline="0" dirty="0" smtClean="0"/>
              <a:t>이중 </a:t>
            </a:r>
            <a:r>
              <a:rPr lang="en-US" altLang="ko-KR" baseline="0" dirty="0" smtClean="0"/>
              <a:t>14</a:t>
            </a:r>
            <a:r>
              <a:rPr lang="ko-KR" altLang="en-US" baseline="0" dirty="0" smtClean="0"/>
              <a:t>개 제품에서 미생물 부적합으로 회수폐기 한 바 있습니다</a:t>
            </a:r>
            <a:r>
              <a:rPr lang="en-US" altLang="ko-KR" baseline="0" dirty="0" smtClean="0"/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882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화장품 </a:t>
            </a:r>
            <a:r>
              <a:rPr lang="ko-KR" altLang="en-US" dirty="0" err="1" smtClean="0"/>
              <a:t>민감계층</a:t>
            </a:r>
            <a:r>
              <a:rPr lang="ko-KR" altLang="en-US" dirty="0" smtClean="0"/>
              <a:t> 안전관리 </a:t>
            </a:r>
            <a:r>
              <a:rPr lang="ko-KR" altLang="en-US" dirty="0" err="1" smtClean="0"/>
              <a:t>두번째로</a:t>
            </a:r>
            <a:r>
              <a:rPr lang="ko-KR" altLang="en-US" dirty="0" smtClean="0"/>
              <a:t> 여성 화장품 안전관리 입니다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지난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부산 </a:t>
            </a:r>
            <a:r>
              <a:rPr lang="en-US" altLang="ko-KR" dirty="0" smtClean="0"/>
              <a:t>YWCA</a:t>
            </a:r>
            <a:r>
              <a:rPr lang="ko-KR" altLang="en-US" dirty="0" smtClean="0"/>
              <a:t>와 함께 </a:t>
            </a:r>
            <a:r>
              <a:rPr lang="ko-KR" altLang="en-US" dirty="0" err="1" smtClean="0"/>
              <a:t>여성청결제</a:t>
            </a:r>
            <a:r>
              <a:rPr lang="ko-KR" altLang="en-US" dirty="0" smtClean="0"/>
              <a:t> </a:t>
            </a:r>
            <a:r>
              <a:rPr lang="en-US" altLang="ko-KR" dirty="0" smtClean="0"/>
              <a:t>69</a:t>
            </a:r>
            <a:r>
              <a:rPr lang="ko-KR" altLang="en-US" dirty="0" smtClean="0"/>
              <a:t>품목을 수거하여 </a:t>
            </a:r>
            <a:r>
              <a:rPr lang="ko-KR" altLang="en-US" dirty="0" err="1" smtClean="0"/>
              <a:t>보존제</a:t>
            </a:r>
            <a:r>
              <a:rPr lang="ko-KR" altLang="en-US" dirty="0" smtClean="0"/>
              <a:t> </a:t>
            </a:r>
            <a:r>
              <a:rPr lang="en-US" altLang="ko-KR" dirty="0" smtClean="0"/>
              <a:t>20</a:t>
            </a:r>
            <a:r>
              <a:rPr lang="ko-KR" altLang="en-US" dirty="0" smtClean="0"/>
              <a:t>종 검사하였습니다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아울러 여성이 주로 사용하는 색조화장품 등 </a:t>
            </a:r>
            <a:r>
              <a:rPr lang="en-US" altLang="ko-KR" dirty="0" smtClean="0"/>
              <a:t>1000</a:t>
            </a:r>
            <a:r>
              <a:rPr lang="ko-KR" altLang="en-US" dirty="0" smtClean="0"/>
              <a:t>여 품목을  집중 수거하여 </a:t>
            </a:r>
            <a:endParaRPr lang="en-US" altLang="ko-KR" dirty="0" smtClean="0"/>
          </a:p>
          <a:p>
            <a:r>
              <a:rPr lang="ko-KR" altLang="en-US" dirty="0" smtClean="0"/>
              <a:t>화장품 안전기준에 맞는지 검사하였습니다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123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이와함께</a:t>
            </a:r>
            <a:r>
              <a:rPr lang="ko-KR" altLang="en-US" dirty="0" smtClean="0"/>
              <a:t> 지난 </a:t>
            </a:r>
            <a:r>
              <a:rPr lang="en-US" altLang="ko-KR" dirty="0" smtClean="0"/>
              <a:t>6</a:t>
            </a:r>
            <a:r>
              <a:rPr lang="ko-KR" altLang="en-US" dirty="0" smtClean="0"/>
              <a:t>월에는 배합금지 원료 사용 의심 화장품에 대해서 대대적인 기획감시를 실시한바 있습니다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2</a:t>
            </a:r>
            <a:r>
              <a:rPr lang="ko-KR" altLang="en-US" dirty="0" smtClean="0"/>
              <a:t>월말까지 보고 된 약 </a:t>
            </a:r>
            <a:r>
              <a:rPr lang="en-US" altLang="ko-KR" dirty="0" smtClean="0"/>
              <a:t>20</a:t>
            </a:r>
            <a:r>
              <a:rPr lang="ko-KR" altLang="en-US" dirty="0" smtClean="0"/>
              <a:t>만개 품목의 원료목록을 검토하여 사용금지 성분 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천</a:t>
            </a:r>
            <a:r>
              <a:rPr lang="en-US" altLang="ko-KR" baseline="0" dirty="0" smtClean="0"/>
              <a:t>30</a:t>
            </a:r>
            <a:r>
              <a:rPr lang="ko-KR" altLang="en-US" baseline="0" dirty="0" smtClean="0"/>
              <a:t>여종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만개 </a:t>
            </a:r>
            <a:r>
              <a:rPr lang="ko-KR" altLang="en-US" baseline="0" dirty="0" err="1" smtClean="0"/>
              <a:t>물질에대한</a:t>
            </a:r>
            <a:r>
              <a:rPr lang="ko-KR" altLang="en-US" baseline="0" dirty="0" smtClean="0"/>
              <a:t> 사용이 의심 제품을 걸러내서 기획감시를 실시한바 있습니다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그 결과 </a:t>
            </a:r>
            <a:r>
              <a:rPr lang="en-US" altLang="ko-KR" baseline="0" dirty="0" smtClean="0"/>
              <a:t>21</a:t>
            </a:r>
            <a:r>
              <a:rPr lang="ko-KR" altLang="en-US" baseline="0" dirty="0" smtClean="0"/>
              <a:t>개 업체 </a:t>
            </a:r>
            <a:r>
              <a:rPr lang="en-US" altLang="ko-KR" baseline="0" dirty="0" smtClean="0"/>
              <a:t>36</a:t>
            </a:r>
            <a:r>
              <a:rPr lang="ko-KR" altLang="en-US" baseline="0" dirty="0" smtClean="0"/>
              <a:t>품목에 대해 위반 적발 하였습니다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3095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이와 함께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8</a:t>
            </a:r>
            <a:r>
              <a:rPr lang="ko-KR" altLang="en-US" dirty="0" smtClean="0"/>
              <a:t>월 톱스타 등을 동원하여 의약품적 효능효과를 표방하는 스포츠 마사지용 겔 허위과대 표시광고 위반여부에 대해</a:t>
            </a:r>
            <a:endParaRPr lang="en-US" altLang="ko-KR" dirty="0" smtClean="0"/>
          </a:p>
          <a:p>
            <a:r>
              <a:rPr lang="en-US" altLang="ko-KR" dirty="0" smtClean="0"/>
              <a:t>33</a:t>
            </a:r>
            <a:r>
              <a:rPr lang="ko-KR" altLang="en-US" dirty="0" err="1" smtClean="0"/>
              <a:t>개업체</a:t>
            </a:r>
            <a:r>
              <a:rPr lang="ko-KR" altLang="en-US" dirty="0" smtClean="0"/>
              <a:t> </a:t>
            </a:r>
            <a:r>
              <a:rPr lang="en-US" altLang="ko-KR" dirty="0" smtClean="0"/>
              <a:t>36</a:t>
            </a:r>
            <a:r>
              <a:rPr lang="ko-KR" altLang="en-US" dirty="0" smtClean="0"/>
              <a:t>품목을 점검 하여 </a:t>
            </a:r>
            <a:r>
              <a:rPr lang="en-US" altLang="ko-KR" dirty="0" smtClean="0"/>
              <a:t>19</a:t>
            </a:r>
            <a:r>
              <a:rPr lang="ko-KR" altLang="en-US" dirty="0" smtClean="0"/>
              <a:t>개 업체 </a:t>
            </a:r>
            <a:r>
              <a:rPr lang="en-US" altLang="ko-KR" dirty="0" smtClean="0"/>
              <a:t>21</a:t>
            </a:r>
            <a:r>
              <a:rPr lang="ko-KR" altLang="en-US" dirty="0" smtClean="0"/>
              <a:t>품목의 위반을 적발한바 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아울러 제품회수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행정처분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해외 부작용 및 회수 정보 등을 </a:t>
            </a:r>
            <a:r>
              <a:rPr lang="ko-KR" altLang="en-US" baseline="0" dirty="0" err="1" smtClean="0"/>
              <a:t>식약처</a:t>
            </a:r>
            <a:r>
              <a:rPr lang="ko-KR" altLang="en-US" baseline="0" dirty="0" smtClean="0"/>
              <a:t> 홈페이지에 실시간으로 공개토록 조치 하였으며</a:t>
            </a:r>
            <a:endParaRPr lang="en-US" altLang="ko-KR" baseline="0" dirty="0" smtClean="0"/>
          </a:p>
          <a:p>
            <a:r>
              <a:rPr lang="ko-KR" altLang="en-US" baseline="0" dirty="0" smtClean="0"/>
              <a:t>회수폐기 정보는 </a:t>
            </a:r>
            <a:r>
              <a:rPr lang="ko-KR" altLang="en-US" baseline="0" dirty="0" err="1" smtClean="0"/>
              <a:t>공정위와</a:t>
            </a:r>
            <a:r>
              <a:rPr lang="ko-KR" altLang="en-US" baseline="0" dirty="0" smtClean="0"/>
              <a:t> 협의하여 </a:t>
            </a:r>
            <a:r>
              <a:rPr lang="ko-KR" altLang="en-US" baseline="0" dirty="0" err="1" smtClean="0"/>
              <a:t>공정위</a:t>
            </a:r>
            <a:r>
              <a:rPr lang="ko-KR" altLang="en-US" baseline="0" dirty="0" smtClean="0"/>
              <a:t> 소비자 알림 시스템인 행복드림을 통해서도 실시간으로 공개토록 하였습니다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4913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2018</a:t>
            </a:r>
            <a:r>
              <a:rPr lang="ko-KR" altLang="en-US" dirty="0" smtClean="0"/>
              <a:t>년</a:t>
            </a:r>
            <a:r>
              <a:rPr lang="en-US" altLang="ko-KR" dirty="0" smtClean="0"/>
              <a:t> </a:t>
            </a:r>
            <a:r>
              <a:rPr lang="ko-KR" altLang="en-US" dirty="0" smtClean="0"/>
              <a:t>화장품 안전관리 추진 현황 </a:t>
            </a:r>
            <a:r>
              <a:rPr lang="ko-KR" altLang="en-US" dirty="0" err="1" smtClean="0"/>
              <a:t>두번째로</a:t>
            </a:r>
            <a:r>
              <a:rPr lang="ko-KR" altLang="en-US" dirty="0" smtClean="0"/>
              <a:t> 원료단계부터 예방적 안전관리 추진 현황입니다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지난해 </a:t>
            </a:r>
            <a:r>
              <a:rPr lang="en-US" altLang="ko-KR" dirty="0" smtClean="0"/>
              <a:t>3</a:t>
            </a:r>
            <a:r>
              <a:rPr lang="ko-KR" altLang="en-US" dirty="0" smtClean="0"/>
              <a:t>월 법개정으로 매년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월말까지 보고하던 원료목록 사후 보고를 사전보고로 전화하였으며 관련 보고 전산시스템 정비를 완료하였습니다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2019</a:t>
            </a:r>
            <a:r>
              <a:rPr lang="ko-KR" altLang="en-US" baseline="0" dirty="0" smtClean="0"/>
              <a:t>년 </a:t>
            </a:r>
            <a:r>
              <a:rPr lang="en-US" altLang="ko-KR" baseline="0" dirty="0" smtClean="0"/>
              <a:t>3.14</a:t>
            </a:r>
            <a:r>
              <a:rPr lang="ko-KR" altLang="en-US" baseline="0" dirty="0" smtClean="0"/>
              <a:t>부터는 화장품책임판매업자는 수입 또는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제조한 화장품을 유통판매 </a:t>
            </a:r>
            <a:r>
              <a:rPr lang="ko-KR" altLang="en-US" baseline="0" dirty="0" err="1" smtClean="0"/>
              <a:t>하기전에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의약품수출입협회와 대한화장품협회 전산시스템을 통해 사전 보고 하도록 하였습니다</a:t>
            </a:r>
            <a:r>
              <a:rPr lang="en-US" altLang="ko-KR" baseline="0" dirty="0" smtClean="0"/>
              <a:t>.  </a:t>
            </a:r>
          </a:p>
          <a:p>
            <a:endParaRPr lang="en-US" altLang="ko-KR" baseline="0" dirty="0" smtClean="0"/>
          </a:p>
          <a:p>
            <a:r>
              <a:rPr lang="ko-KR" altLang="en-US" baseline="0" dirty="0" err="1" smtClean="0"/>
              <a:t>두번째로</a:t>
            </a:r>
            <a:r>
              <a:rPr lang="ko-KR" altLang="en-US" baseline="0" dirty="0" smtClean="0"/>
              <a:t> 자체 </a:t>
            </a:r>
            <a:r>
              <a:rPr lang="ko-KR" altLang="en-US" baseline="0" dirty="0" err="1" smtClean="0"/>
              <a:t>위해평가</a:t>
            </a:r>
            <a:r>
              <a:rPr lang="ko-KR" altLang="en-US" baseline="0" dirty="0" smtClean="0"/>
              <a:t> 및 유럽의 규제동향을 반영하여 배합금지 및 사용한도 원료의 사용기준을 개선하였습니다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유럽의 사용금지 향료성분 </a:t>
            </a:r>
            <a:r>
              <a:rPr lang="en-US" altLang="ko-KR" baseline="0" dirty="0" smtClean="0"/>
              <a:t>3</a:t>
            </a:r>
            <a:r>
              <a:rPr lang="ko-KR" altLang="en-US" baseline="0" dirty="0" smtClean="0"/>
              <a:t>종을 배합금지로 </a:t>
            </a:r>
            <a:r>
              <a:rPr lang="ko-KR" altLang="en-US" baseline="0" dirty="0" err="1" smtClean="0"/>
              <a:t>보존제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종에 대해서는 사용한도를 설정하였습니다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7174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2018</a:t>
            </a:r>
            <a:r>
              <a:rPr lang="ko-KR" altLang="en-US" dirty="0" smtClean="0"/>
              <a:t>년</a:t>
            </a:r>
            <a:r>
              <a:rPr lang="en-US" altLang="ko-KR" dirty="0" smtClean="0"/>
              <a:t> </a:t>
            </a:r>
            <a:r>
              <a:rPr lang="ko-KR" altLang="en-US" dirty="0" smtClean="0"/>
              <a:t>화장품 안전관리 추진 현황 </a:t>
            </a:r>
            <a:r>
              <a:rPr lang="ko-KR" altLang="en-US" dirty="0" err="1" smtClean="0"/>
              <a:t>두번째로</a:t>
            </a:r>
            <a:r>
              <a:rPr lang="ko-KR" altLang="en-US" dirty="0" smtClean="0"/>
              <a:t> 원료단계부터 예방적 안전관리 추진 현황입니다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지난해 </a:t>
            </a:r>
            <a:r>
              <a:rPr lang="en-US" altLang="ko-KR" dirty="0" smtClean="0"/>
              <a:t>3</a:t>
            </a:r>
            <a:r>
              <a:rPr lang="ko-KR" altLang="en-US" dirty="0" smtClean="0"/>
              <a:t>월 법개정으로 매년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월말까지 보고하던 원료목록 사후 보고를 사전보고로 전화하였으며 관련 보고 전산시스템 정비를 완료하였습니다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2019</a:t>
            </a:r>
            <a:r>
              <a:rPr lang="ko-KR" altLang="en-US" baseline="0" dirty="0" smtClean="0"/>
              <a:t>년 </a:t>
            </a:r>
            <a:r>
              <a:rPr lang="en-US" altLang="ko-KR" baseline="0" dirty="0" smtClean="0"/>
              <a:t>3.14</a:t>
            </a:r>
            <a:r>
              <a:rPr lang="ko-KR" altLang="en-US" baseline="0" dirty="0" smtClean="0"/>
              <a:t>부터는 화장품책임판매업자는 수입 또는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제조한 화장품을 유통판매 </a:t>
            </a:r>
            <a:r>
              <a:rPr lang="ko-KR" altLang="en-US" baseline="0" dirty="0" err="1" smtClean="0"/>
              <a:t>하기전에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의약품수출입협회와 대한화장품협회 전산시스템을 통해 사전 보고 하도록 하였습니다</a:t>
            </a:r>
            <a:r>
              <a:rPr lang="en-US" altLang="ko-KR" baseline="0" dirty="0" smtClean="0"/>
              <a:t>.  </a:t>
            </a:r>
          </a:p>
          <a:p>
            <a:endParaRPr lang="en-US" altLang="ko-KR" baseline="0" dirty="0" smtClean="0"/>
          </a:p>
          <a:p>
            <a:r>
              <a:rPr lang="ko-KR" altLang="en-US" baseline="0" dirty="0" err="1" smtClean="0"/>
              <a:t>두번째로</a:t>
            </a:r>
            <a:r>
              <a:rPr lang="ko-KR" altLang="en-US" baseline="0" dirty="0" smtClean="0"/>
              <a:t> 자체 </a:t>
            </a:r>
            <a:r>
              <a:rPr lang="ko-KR" altLang="en-US" baseline="0" dirty="0" err="1" smtClean="0"/>
              <a:t>위해평가</a:t>
            </a:r>
            <a:r>
              <a:rPr lang="ko-KR" altLang="en-US" baseline="0" dirty="0" smtClean="0"/>
              <a:t> 및 유럽의 규제동향을 반영하여 배합금지 및 사용한도 원료의 사용기준을 개선하였습니다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유럽의 사용금지 향료성분 </a:t>
            </a:r>
            <a:r>
              <a:rPr lang="en-US" altLang="ko-KR" baseline="0" dirty="0" smtClean="0"/>
              <a:t>3</a:t>
            </a:r>
            <a:r>
              <a:rPr lang="ko-KR" altLang="en-US" baseline="0" dirty="0" smtClean="0"/>
              <a:t>종을 배합금지로 </a:t>
            </a:r>
            <a:r>
              <a:rPr lang="ko-KR" altLang="en-US" baseline="0" dirty="0" err="1" smtClean="0"/>
              <a:t>보존제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종에 대해서는 사용한도를 설정하였습니다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717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이와 함께 어린이 화장품 안전관리를 위해 </a:t>
            </a:r>
            <a:endParaRPr lang="en-US" altLang="ko-KR" dirty="0" smtClean="0"/>
          </a:p>
          <a:p>
            <a:r>
              <a:rPr lang="ko-KR" altLang="en-US" dirty="0" err="1" smtClean="0"/>
              <a:t>영유아</a:t>
            </a:r>
            <a:r>
              <a:rPr lang="ko-KR" altLang="en-US" dirty="0" smtClean="0"/>
              <a:t> 및 어린이를 대상으로 판매한다고 표방한 화장품에 대해 </a:t>
            </a:r>
            <a:r>
              <a:rPr lang="ko-KR" altLang="en-US" dirty="0" err="1" smtClean="0"/>
              <a:t>보존제</a:t>
            </a:r>
            <a:r>
              <a:rPr lang="ko-KR" altLang="en-US" dirty="0" smtClean="0"/>
              <a:t> 함량을 표시하도록 의무화 하였으며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어린이 청소년 대상 화장품 교육을 위해 </a:t>
            </a:r>
            <a:r>
              <a:rPr lang="en-US" altLang="ko-KR" dirty="0" smtClean="0"/>
              <a:t>’18</a:t>
            </a:r>
            <a:r>
              <a:rPr lang="ko-KR" altLang="en-US" dirty="0" smtClean="0"/>
              <a:t>년에는 </a:t>
            </a:r>
            <a:r>
              <a:rPr lang="en-US" altLang="ko-KR" dirty="0" smtClean="0"/>
              <a:t>171</a:t>
            </a:r>
            <a:r>
              <a:rPr lang="ko-KR" altLang="en-US" dirty="0" smtClean="0"/>
              <a:t>개교를 방문하여 약 </a:t>
            </a:r>
            <a:r>
              <a:rPr lang="en-US" altLang="ko-KR" dirty="0" smtClean="0"/>
              <a:t>26,000</a:t>
            </a:r>
            <a:r>
              <a:rPr lang="ko-KR" altLang="en-US" dirty="0" smtClean="0"/>
              <a:t>명 대상으로 </a:t>
            </a:r>
            <a:endParaRPr lang="en-US" altLang="ko-KR" dirty="0" smtClean="0"/>
          </a:p>
          <a:p>
            <a:r>
              <a:rPr lang="ko-KR" altLang="en-US" dirty="0" smtClean="0"/>
              <a:t>화장품 선택방법 및 올바른 사용법에 대해 교육을 실시하였습니다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아울러 </a:t>
            </a:r>
            <a:r>
              <a:rPr lang="ko-KR" altLang="en-US" dirty="0" err="1" smtClean="0"/>
              <a:t>영유아</a:t>
            </a:r>
            <a:r>
              <a:rPr lang="ko-KR" altLang="en-US" dirty="0" smtClean="0"/>
              <a:t> 또는 어린이 사용화장품에 대해 교육 및 홍보를 할 수 있도록 </a:t>
            </a:r>
            <a:r>
              <a:rPr lang="ko-KR" altLang="en-US" dirty="0" err="1" smtClean="0"/>
              <a:t>화장품법에</a:t>
            </a:r>
            <a:r>
              <a:rPr lang="ko-KR" altLang="en-US" dirty="0" smtClean="0"/>
              <a:t> 근거를 마련하여 </a:t>
            </a:r>
            <a:r>
              <a:rPr lang="en-US" altLang="ko-KR" dirty="0" smtClean="0"/>
              <a:t>19.12.12 </a:t>
            </a:r>
            <a:r>
              <a:rPr lang="ko-KR" altLang="en-US" dirty="0" smtClean="0"/>
              <a:t>시행 예정입니다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FBD5-1706-4D55-B835-3A9ABD900B32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534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2014.00 |  </a:t>
            </a:r>
            <a:r>
              <a:rPr lang="ko-KR" altLang="en-US" dirty="0" smtClean="0"/>
              <a:t>부서이름</a:t>
            </a:r>
            <a:endParaRPr lang="ko-KR" altLang="en-US" dirty="0"/>
          </a:p>
        </p:txBody>
      </p:sp>
      <p:sp>
        <p:nvSpPr>
          <p:cNvPr id="9" name="제목 8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자유형 5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73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14" name="자유형 13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 smtClean="0"/>
              <a:t>소제목</a:t>
            </a:r>
            <a:endParaRPr lang="ko-KR" altLang="en-US" dirty="0"/>
          </a:p>
        </p:txBody>
      </p:sp>
      <p:sp>
        <p:nvSpPr>
          <p:cNvPr id="7" name="자유형 6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5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05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227" y="116632"/>
            <a:ext cx="52188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>
          <a:xfrm>
            <a:off x="755576" y="0"/>
            <a:ext cx="8388424" cy="7647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5030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차트 개체 틀 3"/>
          <p:cNvSpPr>
            <a:spLocks noGrp="1"/>
          </p:cNvSpPr>
          <p:nvPr>
            <p:ph type="chart" sz="quarter" idx="10"/>
          </p:nvPr>
        </p:nvSpPr>
        <p:spPr>
          <a:xfrm>
            <a:off x="5148064" y="980728"/>
            <a:ext cx="3240360" cy="46793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1"/>
          </p:nvPr>
        </p:nvSpPr>
        <p:spPr>
          <a:xfrm>
            <a:off x="755576" y="980728"/>
            <a:ext cx="4176464" cy="72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그림 개체 틀 7"/>
          <p:cNvSpPr>
            <a:spLocks noGrp="1"/>
          </p:cNvSpPr>
          <p:nvPr>
            <p:ph type="pic" sz="quarter" idx="12"/>
          </p:nvPr>
        </p:nvSpPr>
        <p:spPr>
          <a:xfrm>
            <a:off x="755650" y="4508500"/>
            <a:ext cx="4176713" cy="1150938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227" y="116632"/>
            <a:ext cx="52188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 userDrawn="1"/>
        </p:nvSpPr>
        <p:spPr>
          <a:xfrm>
            <a:off x="755576" y="0"/>
            <a:ext cx="8388424" cy="7647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95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01_ing\2014-07-21_식약처매뉴얼\2014-09-13_식약처_매뉴얼3차-전체수정\PPT-소스파일\Logo_White_Hor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252734"/>
            <a:ext cx="1728192" cy="4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감사합니다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자유형 10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13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31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 rot="10800000">
            <a:off x="0" y="5786454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0037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4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7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spcBef>
          <a:spcPct val="0"/>
        </a:spcBef>
        <a:buNone/>
        <a:defRPr sz="3200" b="1" i="0" kern="1200" spc="-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628800"/>
            <a:ext cx="9144000" cy="17281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-1016" y="2132856"/>
            <a:ext cx="9145016" cy="122413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ko-KR" sz="40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‘19</a:t>
            </a:r>
            <a:r>
              <a:rPr lang="ko-KR" altLang="en-US" sz="40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년 화장품 감시계획</a:t>
            </a:r>
            <a:endParaRPr lang="ko-KR" altLang="en-US" sz="40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1"/>
          </p:nvPr>
        </p:nvSpPr>
        <p:spPr>
          <a:xfrm>
            <a:off x="2699792" y="4005064"/>
            <a:ext cx="3960440" cy="792088"/>
          </a:xfrm>
        </p:spPr>
        <p:txBody>
          <a:bodyPr/>
          <a:lstStyle/>
          <a:p>
            <a:r>
              <a:rPr lang="en-US" altLang="ko-KR" sz="2000" b="1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2019. 3.14</a:t>
            </a:r>
          </a:p>
          <a:p>
            <a:r>
              <a:rPr lang="ko-KR" altLang="en-US" sz="2000" b="1" dirty="0" err="1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바이오생약국</a:t>
            </a:r>
            <a:r>
              <a:rPr lang="ko-KR" altLang="en-US" sz="2000" b="1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 화장품정책과</a:t>
            </a:r>
            <a:endParaRPr lang="ko-KR" altLang="en-US" sz="2000" b="1" dirty="0"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1/22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627183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193973" y="1916832"/>
            <a:ext cx="8266459" cy="3888432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5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b="1" dirty="0"/>
              <a:t> </a:t>
            </a:r>
            <a:r>
              <a:rPr lang="ko-KR" altLang="en-US" sz="2600" b="1" dirty="0" smtClean="0"/>
              <a:t>감시목표 </a:t>
            </a:r>
            <a:r>
              <a:rPr lang="en-US" altLang="ko-KR" sz="2600" b="1" dirty="0" smtClean="0"/>
              <a:t>: </a:t>
            </a:r>
            <a:r>
              <a:rPr lang="ko-KR" altLang="en-US" sz="2600" b="1" dirty="0" smtClean="0"/>
              <a:t>유통화장품 신뢰확보를 위한 점검 실시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/>
              <a:t> - </a:t>
            </a:r>
            <a:r>
              <a:rPr lang="ko-KR" altLang="en-US" sz="2400" dirty="0" smtClean="0"/>
              <a:t>기능성화장품 등의 표시기재 적정성 점검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안전기준 위반여부 등에 대한 점검 </a:t>
            </a:r>
            <a:endParaRPr lang="ko-KR" altLang="en-US" sz="2000" dirty="0"/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b="1" dirty="0"/>
              <a:t> </a:t>
            </a:r>
            <a:r>
              <a:rPr lang="ko-KR" altLang="en-US" sz="2600" b="1" dirty="0" smtClean="0"/>
              <a:t>수거목표 </a:t>
            </a:r>
            <a:r>
              <a:rPr lang="en-US" altLang="ko-KR" sz="2600" b="1" dirty="0" smtClean="0"/>
              <a:t>: </a:t>
            </a:r>
            <a:r>
              <a:rPr lang="ko-KR" altLang="en-US" sz="2600" b="1" dirty="0" smtClean="0"/>
              <a:t>중점관리 화장품에 대한 집중 수거검사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600" dirty="0" smtClean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영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유아 어린이 사용 목적 화장품의 안전기준 준수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여성 다빈도 사용제품의 안전기준 및 품질관리 준수 </a:t>
            </a:r>
            <a:endParaRPr lang="ko-KR" altLang="en-US" sz="2400" spc="-15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III</a:t>
            </a:r>
            <a:r>
              <a:rPr lang="en-US" altLang="ko-KR" sz="32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 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제조유통관리 기본계획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5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화장품 감시 및 수거 목표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13/22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9210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III</a:t>
            </a:r>
            <a:r>
              <a:rPr lang="en-US" altLang="ko-KR" sz="32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 </a:t>
            </a:r>
            <a:r>
              <a:rPr lang="ko-KR" altLang="en-US" sz="3200" dirty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제조유통관리 기본계획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19/22</a:t>
            </a:r>
            <a:endParaRPr lang="ko-KR" altLang="en-US" sz="1400" dirty="0"/>
          </a:p>
        </p:txBody>
      </p:sp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337989" y="1916832"/>
            <a:ext cx="8194451" cy="3744416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5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b="1" dirty="0" smtClean="0"/>
              <a:t> </a:t>
            </a:r>
            <a:r>
              <a:rPr lang="en-US" altLang="ko-KR" sz="2600" b="1" dirty="0" smtClean="0"/>
              <a:t>2</a:t>
            </a:r>
            <a:r>
              <a:rPr lang="ko-KR" altLang="en-US" sz="2600" b="1" dirty="0" smtClean="0"/>
              <a:t>분기 기획감시 </a:t>
            </a:r>
            <a:r>
              <a:rPr lang="en-US" altLang="ko-KR" sz="2000" b="1" dirty="0"/>
              <a:t>(</a:t>
            </a:r>
            <a:r>
              <a:rPr lang="ko-KR" altLang="en-US" sz="2000" b="1" dirty="0"/>
              <a:t>본부</a:t>
            </a:r>
            <a:r>
              <a:rPr lang="en-US" altLang="ko-KR" sz="2000" b="1" dirty="0"/>
              <a:t>, </a:t>
            </a:r>
            <a:r>
              <a:rPr lang="ko-KR" altLang="en-US" sz="2000" b="1" dirty="0" smtClean="0"/>
              <a:t>지방청</a:t>
            </a:r>
            <a:r>
              <a:rPr lang="en-US" altLang="ko-KR" sz="2000" b="1" dirty="0" smtClean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/>
              <a:t> - </a:t>
            </a:r>
            <a:r>
              <a:rPr lang="ko-KR" altLang="en-US" sz="2400" dirty="0"/>
              <a:t>화장품 안전기준</a:t>
            </a:r>
            <a:r>
              <a:rPr lang="en-US" altLang="ko-KR" sz="2400" dirty="0"/>
              <a:t>(</a:t>
            </a:r>
            <a:r>
              <a:rPr lang="ko-KR" altLang="en-US" sz="2400" dirty="0"/>
              <a:t>배합한도 원료 기준 등</a:t>
            </a:r>
            <a:r>
              <a:rPr lang="en-US" altLang="ko-KR" sz="2400" dirty="0"/>
              <a:t>) </a:t>
            </a:r>
            <a:r>
              <a:rPr lang="ko-KR" altLang="en-US" sz="2400" dirty="0" smtClean="0"/>
              <a:t>위반 </a:t>
            </a:r>
            <a:r>
              <a:rPr lang="ko-KR" altLang="en-US" sz="2400" dirty="0"/>
              <a:t>등 </a:t>
            </a:r>
            <a:r>
              <a:rPr lang="ko-KR" altLang="en-US" sz="2400" dirty="0" smtClean="0"/>
              <a:t>점검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감시대상 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화장품제조업자 및 화장품책임판매업자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b="1" dirty="0" smtClean="0"/>
              <a:t> </a:t>
            </a:r>
            <a:r>
              <a:rPr lang="en-US" altLang="ko-KR" sz="2600" b="1" dirty="0" smtClean="0"/>
              <a:t>3</a:t>
            </a:r>
            <a:r>
              <a:rPr lang="ko-KR" altLang="en-US" sz="2600" b="1" dirty="0" smtClean="0"/>
              <a:t>분기 기획감시 </a:t>
            </a:r>
            <a:r>
              <a:rPr lang="en-US" altLang="ko-KR" sz="2000" b="1" dirty="0"/>
              <a:t>(</a:t>
            </a:r>
            <a:r>
              <a:rPr lang="ko-KR" altLang="en-US" sz="2000" b="1" dirty="0"/>
              <a:t>본부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지방청</a:t>
            </a:r>
            <a:r>
              <a:rPr lang="en-US" altLang="ko-KR" sz="2000" b="1" dirty="0"/>
              <a:t>, </a:t>
            </a:r>
            <a:r>
              <a:rPr lang="ko-KR" altLang="en-US" sz="2000" b="1" dirty="0" err="1"/>
              <a:t>지자체</a:t>
            </a:r>
            <a:r>
              <a:rPr lang="en-US" altLang="ko-KR" sz="2000" b="1" dirty="0" smtClean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/>
              <a:t> </a:t>
            </a:r>
            <a:r>
              <a:rPr lang="en-US" altLang="ko-KR" sz="2400" dirty="0"/>
              <a:t>- </a:t>
            </a:r>
            <a:r>
              <a:rPr lang="en-US" altLang="ko-KR" sz="2400" dirty="0" smtClean="0"/>
              <a:t>‘</a:t>
            </a:r>
            <a:r>
              <a:rPr lang="ko-KR" altLang="en-US" sz="2400" dirty="0" err="1" smtClean="0"/>
              <a:t>코스메슈티컬</a:t>
            </a:r>
            <a:r>
              <a:rPr lang="en-US" altLang="ko-KR" sz="2400" dirty="0" smtClean="0"/>
              <a:t>’, ‘</a:t>
            </a:r>
            <a:r>
              <a:rPr lang="ko-KR" altLang="en-US" sz="2400" dirty="0" err="1" smtClean="0"/>
              <a:t>더마코스메틱</a:t>
            </a:r>
            <a:r>
              <a:rPr lang="en-US" altLang="ko-KR" sz="2400" dirty="0" smtClean="0"/>
              <a:t>’ </a:t>
            </a:r>
            <a:r>
              <a:rPr lang="ko-KR" altLang="en-US" sz="2400" dirty="0" smtClean="0"/>
              <a:t>표방 제품 표시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광고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/>
              <a:t> - </a:t>
            </a:r>
            <a:r>
              <a:rPr lang="ko-KR" altLang="en-US" sz="2400" dirty="0" smtClean="0"/>
              <a:t>감시대상 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화장품책임판매업자 및 판매업자</a:t>
            </a:r>
            <a:endParaRPr lang="ko-KR" altLang="en-US" sz="2400" spc="-15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5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 2.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화장품 기획 감시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076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86401"/>
              </p:ext>
            </p:extLst>
          </p:nvPr>
        </p:nvGraphicFramePr>
        <p:xfrm>
          <a:off x="611560" y="1340768"/>
          <a:ext cx="7992887" cy="2779594"/>
        </p:xfrm>
        <a:graphic>
          <a:graphicData uri="http://schemas.openxmlformats.org/drawingml/2006/table">
            <a:tbl>
              <a:tblPr/>
              <a:tblGrid>
                <a:gridCol w="6296775"/>
                <a:gridCol w="848056"/>
                <a:gridCol w="848056"/>
              </a:tblGrid>
              <a:tr h="5248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주 요 내 용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개 정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시 행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818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▶ 천연화장품 정의 신설 및 </a:t>
                      </a:r>
                      <a:r>
                        <a:rPr lang="ko-KR" altLang="en-US" sz="1800" b="1" kern="0" spc="-1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천연</a:t>
                      </a:r>
                      <a:r>
                        <a:rPr lang="en-US" altLang="ko-KR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·</a:t>
                      </a:r>
                      <a:r>
                        <a:rPr lang="ko-KR" altLang="en-US" sz="1800" b="1" kern="0" spc="-110" dirty="0" err="1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유기농화장품</a:t>
                      </a:r>
                      <a:r>
                        <a:rPr lang="ko-KR" altLang="en-US" sz="1800" b="1" kern="0" spc="-1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800" b="1" kern="0" spc="-110" dirty="0" err="1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인증제</a:t>
                      </a:r>
                      <a:r>
                        <a:rPr lang="ko-KR" altLang="en-US" sz="1800" b="1" kern="0" spc="-11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도입</a:t>
                      </a:r>
                      <a:endParaRPr lang="ko-KR" altLang="en-US" sz="1800" b="1" kern="0" spc="-11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 </a:t>
                      </a: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*  </a:t>
                      </a:r>
                      <a:r>
                        <a:rPr lang="ko-KR" altLang="en-US" sz="1400" kern="0" spc="-180" dirty="0" err="1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식약처장이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정한 기준에 부합할 경우 천연 또는 </a:t>
                      </a:r>
                      <a:r>
                        <a:rPr lang="ko-KR" altLang="en-US" sz="1400" kern="0" spc="-1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유기농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화장품으로 표시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·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광고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가능하고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, </a:t>
                      </a:r>
                      <a:endParaRPr lang="en-US" altLang="ko-KR" sz="1400" kern="0" spc="-180" dirty="0" smtClean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      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인증기관을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지정하여 인증할 수 있도록 함 </a:t>
                      </a:r>
                      <a:endParaRPr lang="ko-KR" altLang="en-US" sz="1400" kern="0" spc="-18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‘18.3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‘19.3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294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▶ 화장품책임판매업자 명칭변경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  * 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제조업자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및 제조판매업자 ⇒ 화장품제조업자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화장품책임판매업자로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표기</a:t>
                      </a:r>
                      <a:endParaRPr lang="ko-KR" altLang="en-US" sz="1400" kern="0" spc="-18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‘18.3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‘19.3</a:t>
                      </a:r>
                      <a:endParaRPr lang="en-US" sz="1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19/22</a:t>
            </a:r>
            <a:endParaRPr lang="ko-KR" altLang="en-US" sz="1400" dirty="0"/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8359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Ⅳ</a:t>
            </a:r>
            <a:r>
              <a:rPr lang="en-US" altLang="ko-KR" sz="3200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 </a:t>
            </a:r>
            <a:r>
              <a:rPr lang="ko-KR" altLang="en-US" sz="320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실행되는 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새로운 규정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806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901506"/>
              </p:ext>
            </p:extLst>
          </p:nvPr>
        </p:nvGraphicFramePr>
        <p:xfrm>
          <a:off x="611560" y="1412776"/>
          <a:ext cx="8064894" cy="4103221"/>
        </p:xfrm>
        <a:graphic>
          <a:graphicData uri="http://schemas.openxmlformats.org/drawingml/2006/table">
            <a:tbl>
              <a:tblPr/>
              <a:tblGrid>
                <a:gridCol w="6339666"/>
                <a:gridCol w="862614"/>
                <a:gridCol w="862614"/>
              </a:tblGrid>
              <a:tr h="5417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주 요 내 용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개 정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시 행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12702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▶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정부 회수</a:t>
                      </a: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·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폐기 명령의 범위 확대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06680" marR="0" indent="-10668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 *    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기존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9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조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15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조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16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조제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항 위반 시 회수 </a:t>
                      </a:r>
                      <a:endParaRPr lang="en-US" altLang="ko-KR" sz="1400" kern="0" spc="-18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106680" marR="0" indent="-10668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  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→ 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개선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기존 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+ 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법을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위반하여 국민보건에 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400" kern="0" spc="-180" dirty="0" err="1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위해를</a:t>
                      </a: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끼칠 우려가 있는 경우까지 포함</a:t>
                      </a:r>
                      <a:endParaRPr lang="ko-KR" altLang="en-US" sz="1400" kern="0" spc="-18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</a:t>
                      </a: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18.12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</a:t>
                      </a: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19.12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5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▶ </a:t>
                      </a:r>
                      <a:r>
                        <a:rPr lang="ko-KR" altLang="en-US" sz="1800" b="1" kern="0" spc="-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영업자 </a:t>
                      </a:r>
                      <a:r>
                        <a:rPr lang="ko-KR" altLang="en-US" sz="1800" b="1" kern="0" spc="-2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위해화장품</a:t>
                      </a:r>
                      <a:r>
                        <a:rPr lang="ko-KR" altLang="en-US" sz="1800" b="1" kern="0" spc="-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회수의무 </a:t>
                      </a:r>
                      <a:r>
                        <a:rPr lang="ko-KR" altLang="en-US" sz="1800" b="1" kern="0" spc="-2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미이행</a:t>
                      </a:r>
                      <a:r>
                        <a:rPr lang="ko-KR" altLang="en-US" sz="1800" b="1" kern="0" spc="-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시 처벌 근거 마련</a:t>
                      </a:r>
                      <a:endParaRPr lang="ko-KR" altLang="en-US" sz="1800" b="1" kern="0" spc="-2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11760" marR="0" indent="-1117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*  </a:t>
                      </a:r>
                      <a:r>
                        <a:rPr lang="ko-KR" altLang="en-US" sz="1400" kern="0" spc="-19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정부회수 </a:t>
                      </a:r>
                      <a:r>
                        <a:rPr lang="ko-KR" altLang="en-US" sz="1400" kern="0" spc="-19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미이행</a:t>
                      </a:r>
                      <a:r>
                        <a:rPr lang="ko-KR" altLang="en-US" sz="1400" kern="0" spc="-19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시 처벌과 마찬가지로 영업자 회수 </a:t>
                      </a:r>
                      <a:r>
                        <a:rPr lang="ko-KR" altLang="en-US" sz="1400" kern="0" spc="-19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미이행</a:t>
                      </a:r>
                      <a:r>
                        <a:rPr lang="ko-KR" altLang="en-US" sz="1400" kern="0" spc="-19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시 처분을 할 수</a:t>
                      </a:r>
                      <a:r>
                        <a:rPr lang="ko-KR" altLang="en-US" sz="1400" kern="0" spc="-21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ko-KR" altLang="en-US" sz="1400" kern="0" spc="-2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있도록</a:t>
                      </a:r>
                      <a:endParaRPr lang="en-US" altLang="ko-KR" sz="1400" kern="0" spc="-21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111760" marR="0" indent="-1117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2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   </a:t>
                      </a:r>
                      <a:r>
                        <a:rPr lang="ko-KR" altLang="en-US" sz="1400" kern="0" spc="-2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 처분 </a:t>
                      </a:r>
                      <a:r>
                        <a:rPr lang="ko-KR" altLang="en-US" sz="1400" kern="0" spc="-2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근거 마련 </a:t>
                      </a:r>
                      <a:endParaRPr lang="ko-KR" altLang="en-US" sz="1400" kern="0" spc="-2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‘18.12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‘19.12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▶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가격표시 의무 위반 시 벌칙을 과태료로 완화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‘18.12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‘19.12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78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-1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▶ 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과징금 </a:t>
                      </a:r>
                      <a:r>
                        <a:rPr lang="ko-KR" altLang="en-US" sz="1800" b="1" kern="0" spc="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상한액</a:t>
                      </a: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조정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*  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기존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 5</a:t>
                      </a:r>
                      <a:r>
                        <a:rPr lang="ko-KR" altLang="en-US" sz="1400" kern="0" spc="-1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천만원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→ 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400" kern="0" spc="-18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개선</a:t>
                      </a:r>
                      <a:r>
                        <a:rPr lang="en-US" altLang="ko-KR" sz="1400" kern="0" spc="-18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 10</a:t>
                      </a:r>
                      <a:r>
                        <a:rPr lang="ko-KR" altLang="en-US" sz="1400" kern="0" spc="-18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억원</a:t>
                      </a:r>
                      <a:endParaRPr lang="ko-KR" altLang="en-US" sz="1400" kern="0" spc="-18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‘18.12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‘19.12</a:t>
                      </a:r>
                      <a:endParaRPr lang="en-US" sz="18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21/22</a:t>
            </a:r>
            <a:endParaRPr lang="ko-KR" altLang="en-US" sz="1400" dirty="0"/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Ⅳ</a:t>
            </a:r>
            <a:r>
              <a:rPr lang="en-US" altLang="ko-KR" sz="3200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 </a:t>
            </a:r>
            <a:r>
              <a:rPr lang="ko-KR" altLang="en-US" sz="3200" dirty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실행되는 새로운 규정</a:t>
            </a:r>
          </a:p>
        </p:txBody>
      </p:sp>
    </p:spTree>
    <p:extLst>
      <p:ext uri="{BB962C8B-B14F-4D97-AF65-F5344CB8AC3E}">
        <p14:creationId xmlns:p14="http://schemas.microsoft.com/office/powerpoint/2010/main" val="22576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071670" y="2500306"/>
            <a:ext cx="5071015" cy="1080120"/>
          </a:xfrm>
        </p:spPr>
        <p:txBody>
          <a:bodyPr/>
          <a:lstStyle/>
          <a:p>
            <a:r>
              <a:rPr lang="ko-KR" altLang="en-US" sz="5400" b="1" dirty="0" smtClean="0">
                <a:solidFill>
                  <a:schemeClr val="accent1">
                    <a:lumMod val="50000"/>
                  </a:schemeClr>
                </a:solidFill>
              </a:rPr>
              <a:t>감사합니다</a:t>
            </a:r>
            <a:endParaRPr lang="ko-KR" altLang="en-US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22/22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6597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1187624" y="980728"/>
            <a:ext cx="5652120" cy="98072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제목 11"/>
          <p:cNvSpPr>
            <a:spLocks noGrp="1"/>
          </p:cNvSpPr>
          <p:nvPr>
            <p:ph type="title"/>
          </p:nvPr>
        </p:nvSpPr>
        <p:spPr>
          <a:xfrm>
            <a:off x="1835696" y="1219064"/>
            <a:ext cx="3405978" cy="504056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ko-KR" altLang="en-US" sz="32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목  차</a:t>
            </a:r>
            <a:endParaRPr lang="ko-KR" altLang="en-US" sz="32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8" name="텍스트 개체 틀 5"/>
          <p:cNvSpPr>
            <a:spLocks noGrp="1"/>
          </p:cNvSpPr>
          <p:nvPr>
            <p:ph type="body" sz="quarter" idx="4294967295"/>
          </p:nvPr>
        </p:nvSpPr>
        <p:spPr>
          <a:xfrm>
            <a:off x="683568" y="2765822"/>
            <a:ext cx="7056784" cy="51916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Ⅰ</a:t>
            </a:r>
            <a:r>
              <a:rPr lang="en-US" altLang="ko-K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2018 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화장품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감시 추진현황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latin typeface="HY수평선B" pitchFamily="18" charset="-127"/>
              <a:ea typeface="HY수평선B" pitchFamily="18" charset="-127"/>
            </a:endParaRPr>
          </a:p>
          <a:p>
            <a:pPr marL="0" indent="0">
              <a:buNone/>
            </a:pPr>
            <a:endParaRPr lang="ko-KR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텍스트 개체 틀 5"/>
          <p:cNvSpPr>
            <a:spLocks noGrp="1"/>
          </p:cNvSpPr>
          <p:nvPr>
            <p:ph type="body" sz="quarter" idx="11"/>
          </p:nvPr>
        </p:nvSpPr>
        <p:spPr>
          <a:xfrm>
            <a:off x="683568" y="3501008"/>
            <a:ext cx="6984776" cy="519162"/>
          </a:xfrm>
        </p:spPr>
        <p:txBody>
          <a:bodyPr/>
          <a:lstStyle/>
          <a:p>
            <a:pPr algn="l"/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Ⅱ</a:t>
            </a: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. 2019 </a:t>
            </a:r>
            <a:r>
              <a:rPr lang="ko-KR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달라진 화장품 관리</a:t>
            </a:r>
            <a:endParaRPr lang="ko-KR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1" name="텍스트 개체 틀 5"/>
          <p:cNvSpPr txBox="1">
            <a:spLocks/>
          </p:cNvSpPr>
          <p:nvPr/>
        </p:nvSpPr>
        <p:spPr>
          <a:xfrm>
            <a:off x="665312" y="4205982"/>
            <a:ext cx="7507088" cy="5191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Tx/>
              <a:buNone/>
              <a:defRPr sz="1400" kern="12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Ⅲ</a:t>
            </a: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. 2019 </a:t>
            </a:r>
            <a:r>
              <a:rPr lang="ko-KR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수평선B" pitchFamily="18" charset="-127"/>
                <a:ea typeface="HY수평선B" pitchFamily="18" charset="-127"/>
              </a:rPr>
              <a:t>제조유통관리 기본계획</a:t>
            </a:r>
            <a:endParaRPr lang="ko-KR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2/22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258195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395536" y="1916832"/>
            <a:ext cx="8194451" cy="3816424"/>
          </a:xfrm>
          <a:prstGeom prst="rect">
            <a:avLst/>
          </a:prstGeom>
          <a:solidFill>
            <a:srgbClr val="F5F5F5"/>
          </a:solidFill>
          <a:ln w="3175">
            <a:solidFill>
              <a:srgbClr val="00B050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>
              <a:lnSpc>
                <a:spcPct val="150000"/>
              </a:lnSpc>
            </a:pPr>
            <a:endParaRPr lang="en-US" altLang="ko-KR" sz="700" b="1" dirty="0" smtClean="0"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 smtClean="0"/>
              <a:t> </a:t>
            </a:r>
            <a:r>
              <a:rPr lang="ko-KR" altLang="en-US" sz="2600" b="1" dirty="0" smtClean="0"/>
              <a:t>유통화장품 관리</a:t>
            </a:r>
            <a:endParaRPr lang="en-US" altLang="ko-KR" sz="2600" b="1" dirty="0"/>
          </a:p>
          <a:p>
            <a:pPr fontAlgn="base">
              <a:lnSpc>
                <a:spcPct val="150000"/>
              </a:lnSpc>
            </a:pPr>
            <a:r>
              <a:rPr lang="ko-KR" altLang="en-US" sz="2400" dirty="0" smtClean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b="1" dirty="0" smtClean="0"/>
              <a:t>분장용 </a:t>
            </a:r>
            <a:r>
              <a:rPr lang="ko-KR" altLang="en-US" sz="2400" b="1" dirty="0"/>
              <a:t>및 문구점 화장품 판매 점검</a:t>
            </a:r>
            <a:r>
              <a:rPr lang="en-US" altLang="ko-KR" sz="2400" dirty="0"/>
              <a:t>(4</a:t>
            </a:r>
            <a:r>
              <a:rPr lang="ko-KR" altLang="en-US" sz="2400" dirty="0"/>
              <a:t>월</a:t>
            </a:r>
            <a:r>
              <a:rPr lang="en-US" altLang="ko-KR" sz="2400" dirty="0"/>
              <a:t>)</a:t>
            </a:r>
            <a:endParaRPr lang="ko-KR" altLang="en-US" sz="2400" dirty="0"/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/>
              <a:t> 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b="1" dirty="0" smtClean="0"/>
              <a:t>영</a:t>
            </a:r>
            <a:r>
              <a:rPr lang="en-US" altLang="ko-KR" sz="2400" b="1" dirty="0"/>
              <a:t>·</a:t>
            </a:r>
            <a:r>
              <a:rPr lang="ko-KR" altLang="en-US" sz="2400" b="1" dirty="0"/>
              <a:t>유아가 주로 사용하는 </a:t>
            </a:r>
            <a:r>
              <a:rPr lang="ko-KR" altLang="en-US" sz="2400" b="1" dirty="0" err="1"/>
              <a:t>물휴지</a:t>
            </a:r>
            <a:r>
              <a:rPr lang="ko-KR" altLang="en-US" sz="2400" b="1" dirty="0"/>
              <a:t> 검사</a:t>
            </a:r>
            <a:r>
              <a:rPr lang="en-US" altLang="ko-KR" sz="2400" dirty="0"/>
              <a:t>(9</a:t>
            </a:r>
            <a:r>
              <a:rPr lang="ko-KR" altLang="en-US" sz="2400" dirty="0"/>
              <a:t>월</a:t>
            </a:r>
            <a:r>
              <a:rPr lang="en-US" altLang="ko-KR" sz="2400" dirty="0"/>
              <a:t>) </a:t>
            </a:r>
            <a:endParaRPr lang="ko-KR" altLang="en-US" sz="2400" dirty="0"/>
          </a:p>
          <a:p>
            <a:pPr fontAlgn="base">
              <a:lnSpc>
                <a:spcPct val="150000"/>
              </a:lnSpc>
            </a:pPr>
            <a:r>
              <a:rPr lang="ko-KR" altLang="en-US" dirty="0" smtClean="0"/>
              <a:t>    * </a:t>
            </a:r>
            <a:r>
              <a:rPr lang="ko-KR" altLang="en-US" dirty="0"/>
              <a:t>국민청원 안전검사제 </a:t>
            </a:r>
            <a:r>
              <a:rPr lang="en-US" altLang="ko-KR" dirty="0"/>
              <a:t>1</a:t>
            </a:r>
            <a:r>
              <a:rPr lang="ko-KR" altLang="en-US" dirty="0" smtClean="0"/>
              <a:t>호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err="1"/>
              <a:t>물휴지</a:t>
            </a:r>
            <a:r>
              <a:rPr lang="ko-KR" altLang="en-US" dirty="0"/>
              <a:t> </a:t>
            </a:r>
            <a:r>
              <a:rPr lang="en-US" altLang="ko-KR" dirty="0"/>
              <a:t>147</a:t>
            </a:r>
            <a:r>
              <a:rPr lang="ko-KR" altLang="en-US" dirty="0"/>
              <a:t>종을 </a:t>
            </a:r>
            <a:r>
              <a:rPr lang="ko-KR" altLang="en-US" dirty="0" smtClean="0"/>
              <a:t>수거</a:t>
            </a:r>
            <a:r>
              <a:rPr lang="en-US" altLang="ko-KR" dirty="0" smtClean="0"/>
              <a:t>, </a:t>
            </a:r>
            <a:r>
              <a:rPr lang="ko-KR" altLang="en-US" dirty="0" smtClean="0"/>
              <a:t> </a:t>
            </a:r>
            <a:r>
              <a:rPr lang="ko-KR" altLang="en-US" dirty="0"/>
              <a:t>미생물 등 검사</a:t>
            </a:r>
          </a:p>
          <a:p>
            <a:pPr fontAlgn="base">
              <a:lnSpc>
                <a:spcPct val="150000"/>
              </a:lnSpc>
            </a:pPr>
            <a:endParaRPr lang="ko-KR" altLang="en-US" sz="2200" dirty="0" smtClean="0">
              <a:latin typeface="HY헤드라인M" pitchFamily="18" charset="-127"/>
              <a:ea typeface="HY헤드라인M" pitchFamily="18" charset="-127"/>
            </a:endParaRPr>
          </a:p>
          <a:p>
            <a:pPr algn="just" fontAlgn="base">
              <a:lnSpc>
                <a:spcPct val="150000"/>
              </a:lnSpc>
            </a:pPr>
            <a:endParaRPr lang="en-US" altLang="ko-KR" spc="-150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algn="dist" fontAlgn="base">
              <a:lnSpc>
                <a:spcPct val="150000"/>
              </a:lnSpc>
            </a:pPr>
            <a:endParaRPr lang="ko-KR" altLang="en-US" sz="2400" spc="-15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63944" y="1183446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1.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화장품 </a:t>
            </a:r>
            <a:r>
              <a:rPr lang="ko-KR" altLang="en-US" sz="2400" dirty="0" err="1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민감계층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안전관리 </a:t>
            </a:r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어린이 화장품  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2018 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화장품 안전관리 추진 현황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6/22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836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265981" y="2060848"/>
            <a:ext cx="8266459" cy="3600400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3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/>
              <a:t> </a:t>
            </a:r>
            <a:r>
              <a:rPr lang="ko-KR" altLang="en-US" sz="2800" b="1" dirty="0" smtClean="0"/>
              <a:t>여성 안심을 위한 여성 다빈도 화장품 품질확보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-</a:t>
            </a:r>
            <a:r>
              <a:rPr lang="en-US" altLang="ko-KR" sz="2400" dirty="0" smtClean="0"/>
              <a:t> </a:t>
            </a:r>
            <a:r>
              <a:rPr lang="ko-KR" altLang="en-US" sz="2400" b="1" dirty="0"/>
              <a:t>시민단체</a:t>
            </a:r>
            <a:r>
              <a:rPr lang="en-US" altLang="ko-KR" sz="2400" b="1" dirty="0"/>
              <a:t>(YWCA)</a:t>
            </a:r>
            <a:r>
              <a:rPr lang="ko-KR" altLang="en-US" sz="2400" b="1" dirty="0"/>
              <a:t>와 함께 </a:t>
            </a:r>
            <a:r>
              <a:rPr lang="ko-KR" altLang="en-US" sz="2400" b="1" dirty="0" err="1"/>
              <a:t>여성청결제</a:t>
            </a:r>
            <a:r>
              <a:rPr lang="ko-KR" altLang="en-US" sz="2400" b="1" dirty="0"/>
              <a:t> 수거검사</a:t>
            </a:r>
            <a:r>
              <a:rPr lang="en-US" altLang="ko-KR" sz="2400" dirty="0"/>
              <a:t>(4</a:t>
            </a:r>
            <a:r>
              <a:rPr lang="ko-KR" altLang="en-US" sz="2400" dirty="0"/>
              <a:t>월</a:t>
            </a:r>
            <a:r>
              <a:rPr lang="en-US" altLang="ko-KR" sz="2400" dirty="0"/>
              <a:t>)</a:t>
            </a:r>
          </a:p>
          <a:p>
            <a:pPr fontAlgn="base">
              <a:lnSpc>
                <a:spcPct val="150000"/>
              </a:lnSpc>
            </a:pPr>
            <a:endParaRPr lang="en-US" altLang="ko-KR" sz="24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/>
              <a:t> </a:t>
            </a:r>
            <a:r>
              <a:rPr lang="en-US" altLang="ko-KR" sz="2400" b="1" dirty="0" smtClean="0"/>
              <a:t>- </a:t>
            </a:r>
            <a:r>
              <a:rPr lang="ko-KR" altLang="en-US" sz="2400" b="1" dirty="0" smtClean="0"/>
              <a:t>여성이 </a:t>
            </a:r>
            <a:r>
              <a:rPr lang="ko-KR" altLang="en-US" sz="2400" b="1" dirty="0"/>
              <a:t>주로 </a:t>
            </a:r>
            <a:r>
              <a:rPr lang="ko-KR" altLang="en-US" sz="2400" b="1" dirty="0" smtClean="0"/>
              <a:t>사용하는 </a:t>
            </a:r>
            <a:r>
              <a:rPr lang="ko-KR" altLang="en-US" sz="2400" b="1" dirty="0"/>
              <a:t>화장품 </a:t>
            </a:r>
            <a:r>
              <a:rPr lang="ko-KR" altLang="en-US" sz="2400" b="1" dirty="0" smtClean="0"/>
              <a:t>수거검사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연중</a:t>
            </a:r>
            <a:r>
              <a:rPr lang="en-US" altLang="ko-KR" sz="2000" dirty="0" smtClean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* </a:t>
            </a:r>
            <a:r>
              <a:rPr lang="ko-KR" altLang="en-US" dirty="0" smtClean="0"/>
              <a:t>색조 화장품 등 연중 </a:t>
            </a:r>
            <a:r>
              <a:rPr lang="en-US" altLang="ko-KR" dirty="0" smtClean="0"/>
              <a:t>1,000</a:t>
            </a:r>
            <a:r>
              <a:rPr lang="ko-KR" altLang="en-US" dirty="0" smtClean="0"/>
              <a:t>여 품목</a:t>
            </a:r>
            <a:endParaRPr lang="ko-KR" altLang="en-US" spc="-15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1.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화장품 </a:t>
            </a:r>
            <a:r>
              <a:rPr lang="ko-KR" altLang="en-US" sz="2400" dirty="0" err="1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민감계층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안전관리 </a:t>
            </a:r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여성 화장품 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8/22</a:t>
            </a:r>
            <a:endParaRPr lang="ko-KR" altLang="en-US" sz="1400" dirty="0"/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</a:t>
            </a:r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2018 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화장품 안전관리 추진 현황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92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265981" y="1916832"/>
            <a:ext cx="8266459" cy="3240360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3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/>
              <a:t> </a:t>
            </a:r>
            <a:r>
              <a:rPr lang="ko-KR" altLang="en-US" sz="2800" b="1" dirty="0" smtClean="0"/>
              <a:t>배합금지 원료사용 의심 화장품 기획점검</a:t>
            </a:r>
            <a:r>
              <a:rPr lang="en-US" altLang="ko-KR" sz="2800" b="1" dirty="0" smtClean="0"/>
              <a:t>(6</a:t>
            </a:r>
            <a:r>
              <a:rPr lang="ko-KR" altLang="en-US" sz="2800" b="1" dirty="0" smtClean="0"/>
              <a:t>월</a:t>
            </a:r>
            <a:r>
              <a:rPr lang="en-US" altLang="ko-KR" sz="2800" b="1" dirty="0" smtClean="0"/>
              <a:t>)</a:t>
            </a:r>
            <a:r>
              <a:rPr lang="ko-KR" altLang="en-US" sz="2800" b="1" dirty="0" smtClean="0"/>
              <a:t> 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-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약 </a:t>
            </a:r>
            <a:r>
              <a:rPr lang="en-US" altLang="ko-KR" sz="2400" dirty="0" smtClean="0"/>
              <a:t>20</a:t>
            </a:r>
            <a:r>
              <a:rPr lang="ko-KR" altLang="en-US" sz="2400" dirty="0"/>
              <a:t>만 개 품목 사용금지 성분</a:t>
            </a:r>
            <a:r>
              <a:rPr lang="en-US" altLang="ko-KR" sz="2400" dirty="0"/>
              <a:t>(</a:t>
            </a:r>
            <a:r>
              <a:rPr lang="ko-KR" altLang="en-US" sz="2400" dirty="0"/>
              <a:t>약 </a:t>
            </a:r>
            <a:r>
              <a:rPr lang="en-US" altLang="ko-KR" sz="2400" dirty="0"/>
              <a:t>1,030</a:t>
            </a:r>
            <a:r>
              <a:rPr lang="ko-KR" altLang="en-US" sz="2400" dirty="0"/>
              <a:t>종</a:t>
            </a:r>
            <a:r>
              <a:rPr lang="en-US" altLang="ko-KR" sz="2400" dirty="0"/>
              <a:t>, 20,000</a:t>
            </a:r>
            <a:r>
              <a:rPr lang="ko-KR" altLang="en-US" sz="2400" dirty="0"/>
              <a:t>물질</a:t>
            </a:r>
            <a:r>
              <a:rPr lang="en-US" altLang="ko-KR" sz="2400" dirty="0"/>
              <a:t>)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함유여부 </a:t>
            </a:r>
            <a:r>
              <a:rPr lang="ko-KR" altLang="en-US" sz="2400" dirty="0"/>
              <a:t>조사</a:t>
            </a:r>
          </a:p>
          <a:p>
            <a:pPr fontAlgn="base"/>
            <a:endParaRPr lang="ko-KR" altLang="en-US" sz="2400" dirty="0"/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2.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원료단계부터 예방적 안전관리 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10/22</a:t>
            </a:r>
            <a:endParaRPr lang="ko-KR" altLang="en-US" sz="1400" dirty="0"/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2018 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화장품 안전관리 추진 현황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893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265981" y="1916832"/>
            <a:ext cx="8194451" cy="3744416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3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/>
              <a:t> </a:t>
            </a:r>
            <a:r>
              <a:rPr lang="ko-KR" altLang="en-US" sz="2800" b="1" dirty="0" smtClean="0"/>
              <a:t>소비자 현혹 허위</a:t>
            </a:r>
            <a:r>
              <a:rPr lang="en-US" altLang="ko-KR" sz="2800" b="1" dirty="0" smtClean="0"/>
              <a:t>·</a:t>
            </a:r>
            <a:r>
              <a:rPr lang="ko-KR" altLang="en-US" sz="2800" b="1" dirty="0" smtClean="0"/>
              <a:t>과대 표시</a:t>
            </a:r>
            <a:r>
              <a:rPr lang="en-US" altLang="ko-KR" sz="2800" b="1" dirty="0" smtClean="0"/>
              <a:t>·</a:t>
            </a:r>
            <a:r>
              <a:rPr lang="ko-KR" altLang="en-US" sz="2800" b="1" dirty="0" smtClean="0"/>
              <a:t>광고 집중 점검  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-</a:t>
            </a:r>
            <a:r>
              <a:rPr lang="en-US" altLang="ko-KR" sz="2400" dirty="0" smtClean="0"/>
              <a:t> </a:t>
            </a:r>
            <a:r>
              <a:rPr lang="ko-KR" altLang="en-US" sz="2400" dirty="0"/>
              <a:t>톱스타 등을 동원하여 의약품적 효능</a:t>
            </a:r>
            <a:r>
              <a:rPr lang="en-US" altLang="ko-KR" sz="2400" dirty="0"/>
              <a:t>·</a:t>
            </a:r>
            <a:r>
              <a:rPr lang="ko-KR" altLang="en-US" sz="2400" dirty="0"/>
              <a:t>효과를 </a:t>
            </a:r>
            <a:r>
              <a:rPr lang="ko-KR" altLang="en-US" sz="2400" dirty="0" smtClean="0"/>
              <a:t>표방하는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ko-KR" altLang="en-US" sz="2400" dirty="0" smtClean="0"/>
              <a:t>  ‘</a:t>
            </a:r>
            <a:r>
              <a:rPr lang="ko-KR" altLang="en-US" sz="2400" dirty="0"/>
              <a:t>스포츠마사지용 겔’ </a:t>
            </a:r>
            <a:r>
              <a:rPr lang="ko-KR" altLang="en-US" sz="2400" dirty="0" smtClean="0"/>
              <a:t>허위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과대 </a:t>
            </a:r>
            <a:r>
              <a:rPr lang="ko-KR" altLang="en-US" sz="2400" dirty="0"/>
              <a:t>표시</a:t>
            </a:r>
            <a:r>
              <a:rPr lang="en-US" altLang="ko-KR" sz="2400" dirty="0"/>
              <a:t>·</a:t>
            </a:r>
            <a:r>
              <a:rPr lang="ko-KR" altLang="en-US" sz="2400" dirty="0"/>
              <a:t>광고 점검</a:t>
            </a:r>
            <a:r>
              <a:rPr lang="en-US" altLang="ko-KR" sz="2400" dirty="0"/>
              <a:t>(8</a:t>
            </a:r>
            <a:r>
              <a:rPr lang="ko-KR" altLang="en-US" sz="2400" dirty="0" smtClean="0"/>
              <a:t>월</a:t>
            </a:r>
            <a:r>
              <a:rPr lang="en-US" altLang="ko-KR" sz="2400" dirty="0" smtClean="0"/>
              <a:t>) 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 smtClean="0"/>
              <a:t> </a:t>
            </a:r>
            <a:r>
              <a:rPr lang="ko-KR" altLang="en-US" sz="2800" b="1" dirty="0" smtClean="0"/>
              <a:t>대국민 화장품 안전정보 공개 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</a:t>
            </a:r>
            <a:r>
              <a:rPr lang="en-US" altLang="ko-KR" sz="2400" b="1" dirty="0"/>
              <a:t>-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제품회수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행정처분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해외 부작용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및 회수정보 등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err="1" smtClean="0"/>
              <a:t>식약처</a:t>
            </a:r>
            <a:r>
              <a:rPr lang="ko-KR" altLang="en-US" sz="2400" dirty="0" smtClean="0"/>
              <a:t> 홈페이지에 실시간 공개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연중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3.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소비자 화장품 안전관리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12/22</a:t>
            </a:r>
            <a:endParaRPr lang="ko-KR" altLang="en-US" sz="1400" dirty="0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</a:t>
            </a:r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2018 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화장품 안전관리 추진 현황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870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179512" y="1916832"/>
            <a:ext cx="8338467" cy="3888432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3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/>
              <a:t> </a:t>
            </a:r>
            <a:r>
              <a:rPr lang="ko-KR" altLang="en-US" sz="2800" b="1" dirty="0" smtClean="0"/>
              <a:t>원료목록 </a:t>
            </a:r>
            <a:r>
              <a:rPr lang="ko-KR" altLang="en-US" sz="2800" b="1" dirty="0" err="1" smtClean="0"/>
              <a:t>판매전</a:t>
            </a:r>
            <a:r>
              <a:rPr lang="ko-KR" altLang="en-US" sz="2800" b="1" dirty="0" smtClean="0"/>
              <a:t> </a:t>
            </a:r>
            <a:r>
              <a:rPr lang="ko-KR" altLang="en-US" sz="2800" b="1" dirty="0" err="1" smtClean="0"/>
              <a:t>사전보고제</a:t>
            </a:r>
            <a:r>
              <a:rPr lang="ko-KR" altLang="en-US" sz="2800" b="1" dirty="0" smtClean="0"/>
              <a:t> 시행 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-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원료목록 사후보고를 </a:t>
            </a:r>
            <a:r>
              <a:rPr lang="ko-KR" altLang="en-US" sz="2400" dirty="0"/>
              <a:t>판매 전 보고로 전환</a:t>
            </a:r>
            <a:r>
              <a:rPr lang="en-US" altLang="ko-KR" sz="2400" dirty="0"/>
              <a:t>(‘</a:t>
            </a:r>
            <a:r>
              <a:rPr lang="en-US" altLang="ko-KR" sz="2400" dirty="0" smtClean="0"/>
              <a:t>18.3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법 개정</a:t>
            </a:r>
            <a:r>
              <a:rPr lang="en-US" altLang="ko-KR" sz="2400" dirty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/>
              <a:t> - </a:t>
            </a:r>
            <a:r>
              <a:rPr lang="ko-KR" altLang="en-US" sz="2400" dirty="0" smtClean="0"/>
              <a:t>원료목록 사전보고 </a:t>
            </a:r>
            <a:r>
              <a:rPr lang="ko-KR" altLang="en-US" sz="2400" dirty="0"/>
              <a:t>전산시스템 등 정비 완료</a:t>
            </a:r>
            <a:r>
              <a:rPr lang="en-US" altLang="ko-KR" sz="2400" dirty="0" smtClean="0"/>
              <a:t>(12</a:t>
            </a:r>
            <a:r>
              <a:rPr lang="ko-KR" altLang="en-US" sz="2400" dirty="0"/>
              <a:t>월</a:t>
            </a:r>
            <a:r>
              <a:rPr lang="en-US" altLang="ko-KR" sz="2400" dirty="0" smtClean="0"/>
              <a:t>)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b="1" dirty="0"/>
              <a:t> </a:t>
            </a:r>
            <a:r>
              <a:rPr lang="ko-KR" altLang="en-US" sz="2800" b="1" dirty="0" smtClean="0"/>
              <a:t>금지 및 사용한도 원료의 사용기준 개선  </a:t>
            </a:r>
            <a:endParaRPr lang="en-US" altLang="ko-KR" sz="2600" b="1" dirty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/>
              <a:t> -</a:t>
            </a:r>
            <a:r>
              <a:rPr lang="en-US" altLang="ko-KR" sz="2400" dirty="0"/>
              <a:t> </a:t>
            </a:r>
            <a:r>
              <a:rPr lang="ko-KR" altLang="en-US" sz="2400" dirty="0" err="1" smtClean="0"/>
              <a:t>위해평가</a:t>
            </a:r>
            <a:r>
              <a:rPr lang="ko-KR" altLang="en-US" sz="2400" dirty="0" smtClean="0"/>
              <a:t> 및 유럽 등 규제동향을 반영하여 기준 강화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* </a:t>
            </a:r>
            <a:r>
              <a:rPr lang="en-US" altLang="ko-KR" dirty="0" err="1"/>
              <a:t>유럽</a:t>
            </a:r>
            <a:r>
              <a:rPr lang="en-US" altLang="ko-KR" dirty="0"/>
              <a:t> </a:t>
            </a:r>
            <a:r>
              <a:rPr lang="en-US" altLang="ko-KR" dirty="0" err="1"/>
              <a:t>사용금지</a:t>
            </a:r>
            <a:r>
              <a:rPr lang="en-US" altLang="ko-KR" dirty="0"/>
              <a:t> </a:t>
            </a:r>
            <a:r>
              <a:rPr lang="en-US" altLang="ko-KR" dirty="0" err="1"/>
              <a:t>향료성분</a:t>
            </a:r>
            <a:r>
              <a:rPr lang="en-US" altLang="ko-KR" dirty="0"/>
              <a:t> 3종 </a:t>
            </a:r>
            <a:r>
              <a:rPr lang="en-US" altLang="ko-KR" dirty="0" err="1"/>
              <a:t>배합금지</a:t>
            </a:r>
            <a:r>
              <a:rPr lang="en-US" altLang="ko-KR" dirty="0"/>
              <a:t>, </a:t>
            </a:r>
            <a:r>
              <a:rPr lang="en-US" altLang="ko-KR" dirty="0" err="1"/>
              <a:t>보존제</a:t>
            </a:r>
            <a:r>
              <a:rPr lang="en-US" altLang="ko-KR" dirty="0"/>
              <a:t> 5종 </a:t>
            </a:r>
            <a:r>
              <a:rPr lang="en-US" altLang="ko-KR" dirty="0" err="1"/>
              <a:t>사용한도</a:t>
            </a:r>
            <a:r>
              <a:rPr lang="en-US" altLang="ko-KR" dirty="0"/>
              <a:t> </a:t>
            </a:r>
            <a:r>
              <a:rPr lang="en-US" altLang="ko-KR" dirty="0" err="1"/>
              <a:t>강화</a:t>
            </a:r>
            <a:r>
              <a:rPr lang="en-US" altLang="ko-KR" dirty="0"/>
              <a:t> </a:t>
            </a:r>
          </a:p>
          <a:p>
            <a:pPr fontAlgn="base"/>
            <a:endParaRPr lang="ko-KR" altLang="en-US" sz="2400" dirty="0"/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1.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원료단계부터 예방적 안전관리 강화 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9/22</a:t>
            </a:r>
            <a:endParaRPr lang="ko-KR" altLang="en-US" sz="1400" dirty="0"/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II.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년 달라진 화장품 관리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396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9/22</a:t>
            </a:r>
            <a:endParaRPr lang="ko-KR" altLang="en-US" sz="1400" dirty="0"/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683568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II. </a:t>
            </a:r>
            <a:r>
              <a:rPr lang="en-US" altLang="ko-KR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</a:t>
            </a:r>
            <a:r>
              <a:rPr lang="ko-KR" altLang="en-US" sz="3200" b="0" dirty="0" smtClean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년 달라진 화장품 관리</a:t>
            </a:r>
            <a:endParaRPr lang="ko-KR" altLang="en-US" sz="3200" b="0" dirty="0">
              <a:solidFill>
                <a:schemeClr val="bg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467544" y="1772816"/>
            <a:ext cx="8266459" cy="4032448"/>
          </a:xfrm>
          <a:prstGeom prst="rect">
            <a:avLst/>
          </a:prstGeom>
          <a:solidFill>
            <a:srgbClr val="F5F5F5"/>
          </a:solidFill>
          <a:ln w="3175">
            <a:solidFill>
              <a:schemeClr val="accent3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/>
              <a:t> </a:t>
            </a:r>
            <a:r>
              <a:rPr lang="ko-KR" altLang="en-US" sz="2800" b="1" dirty="0" smtClean="0"/>
              <a:t>소비자화장품안전관리감시원 제도 도입 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-</a:t>
            </a:r>
            <a:r>
              <a:rPr lang="en-US" altLang="ko-KR" sz="2400" dirty="0" smtClean="0"/>
              <a:t> </a:t>
            </a:r>
            <a:r>
              <a:rPr lang="ko-KR" altLang="en-US" sz="2400" dirty="0"/>
              <a:t>소비자 </a:t>
            </a:r>
            <a:r>
              <a:rPr lang="ko-KR" altLang="en-US" sz="2400" dirty="0" smtClean="0"/>
              <a:t>단체소속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등 자격을 갖춘 자를 위촉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ko-KR" altLang="en-US" sz="2400" dirty="0" err="1" smtClean="0"/>
              <a:t>화장품법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위반여부를 모니터링하고 공무원이 하는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안전관리 </a:t>
            </a:r>
            <a:r>
              <a:rPr lang="ko-KR" altLang="en-US" sz="2400" dirty="0"/>
              <a:t>업무를 지원</a:t>
            </a:r>
            <a:r>
              <a:rPr lang="en-US" altLang="ko-KR" sz="2400" dirty="0"/>
              <a:t>(‘</a:t>
            </a:r>
            <a:r>
              <a:rPr lang="en-US" altLang="ko-KR" sz="2400" dirty="0" smtClean="0"/>
              <a:t>18.3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법 개정</a:t>
            </a:r>
            <a:r>
              <a:rPr lang="en-US" altLang="ko-KR" sz="2400" dirty="0"/>
              <a:t>) 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 smtClean="0"/>
              <a:t> </a:t>
            </a:r>
            <a:r>
              <a:rPr lang="ko-KR" altLang="en-US" sz="2800" b="1" dirty="0" smtClean="0"/>
              <a:t>알레르기 유발 성분 표시기재 의무화  </a:t>
            </a:r>
            <a:endParaRPr lang="en-US" altLang="ko-KR" sz="2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</a:t>
            </a:r>
            <a:r>
              <a:rPr lang="en-US" altLang="ko-KR" sz="2400" b="1" dirty="0"/>
              <a:t>-</a:t>
            </a:r>
            <a:r>
              <a:rPr lang="en-US" altLang="ko-KR" sz="2400" dirty="0"/>
              <a:t> </a:t>
            </a:r>
            <a:r>
              <a:rPr lang="ko-KR" altLang="en-US" sz="2400" dirty="0"/>
              <a:t>화장품 </a:t>
            </a:r>
            <a:r>
              <a:rPr lang="ko-KR" altLang="en-US" sz="2400" dirty="0" err="1"/>
              <a:t>착향제</a:t>
            </a:r>
            <a:r>
              <a:rPr lang="ko-KR" altLang="en-US" sz="2400" dirty="0"/>
              <a:t> 구성성분 중 알레르기 유발물질</a:t>
            </a:r>
            <a:r>
              <a:rPr lang="en-US" altLang="ko-KR" sz="2400" dirty="0"/>
              <a:t>(26</a:t>
            </a:r>
            <a:r>
              <a:rPr lang="ko-KR" altLang="en-US" sz="2400" dirty="0"/>
              <a:t>종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은</a:t>
            </a:r>
            <a:endParaRPr lang="en-US" altLang="ko-KR" sz="2400" dirty="0" smtClean="0"/>
          </a:p>
          <a:p>
            <a:pPr fontAlgn="base">
              <a:lnSpc>
                <a:spcPct val="150000"/>
              </a:lnSpc>
            </a:pPr>
            <a:r>
              <a:rPr lang="ko-KR" altLang="en-US" sz="2400" dirty="0" smtClean="0"/>
              <a:t>   </a:t>
            </a:r>
            <a:r>
              <a:rPr lang="ko-KR" altLang="en-US" sz="2400" dirty="0"/>
              <a:t>반드시 표시</a:t>
            </a:r>
            <a:r>
              <a:rPr lang="en-US" altLang="ko-KR" sz="2400" dirty="0"/>
              <a:t>·</a:t>
            </a:r>
            <a:r>
              <a:rPr lang="ko-KR" altLang="en-US" sz="2400" dirty="0"/>
              <a:t>기재토록 의무화</a:t>
            </a:r>
            <a:r>
              <a:rPr lang="en-US" altLang="ko-KR" sz="2400" dirty="0"/>
              <a:t>(‘</a:t>
            </a:r>
            <a:r>
              <a:rPr lang="en-US" altLang="ko-KR" sz="2400" dirty="0" smtClean="0"/>
              <a:t>18.12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시행규칙 개정</a:t>
            </a:r>
            <a:r>
              <a:rPr lang="en-US" altLang="ko-KR" sz="2400" dirty="0"/>
              <a:t>)</a:t>
            </a:r>
            <a:endParaRPr lang="ko-KR" altLang="en-US" sz="2400" dirty="0"/>
          </a:p>
          <a:p>
            <a:pPr fontAlgn="base"/>
            <a:endParaRPr lang="ko-KR" altLang="en-US" sz="2400" dirty="0"/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2.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소비자 화장품 안전사용 환경 조성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79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2"/>
          <p:cNvSpPr>
            <a:spLocks noChangeArrowheads="1"/>
          </p:cNvSpPr>
          <p:nvPr/>
        </p:nvSpPr>
        <p:spPr bwMode="auto">
          <a:xfrm>
            <a:off x="337989" y="1916832"/>
            <a:ext cx="8194451" cy="3888432"/>
          </a:xfrm>
          <a:prstGeom prst="rect">
            <a:avLst/>
          </a:prstGeom>
          <a:solidFill>
            <a:srgbClr val="F5F5F5"/>
          </a:solidFill>
          <a:ln w="3175">
            <a:solidFill>
              <a:srgbClr val="00B050"/>
            </a:solidFill>
            <a:miter lim="800000"/>
            <a:headEnd/>
            <a:tailEnd/>
          </a:ln>
        </p:spPr>
        <p:txBody>
          <a:bodyPr lIns="144000" anchor="t" anchorCtr="0"/>
          <a:lstStyle/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dirty="0"/>
              <a:t> </a:t>
            </a:r>
            <a:r>
              <a:rPr lang="ko-KR" altLang="en-US" sz="2600" b="1" dirty="0" smtClean="0"/>
              <a:t>표시기재 강화</a:t>
            </a:r>
            <a:endParaRPr lang="en-US" altLang="ko-KR" sz="2600" b="1" dirty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- </a:t>
            </a:r>
            <a:r>
              <a:rPr lang="ko-KR" altLang="en-US" sz="2400" b="1" dirty="0" err="1" smtClean="0"/>
              <a:t>보존제</a:t>
            </a:r>
            <a:r>
              <a:rPr lang="ko-KR" altLang="en-US" sz="2400" b="1" dirty="0" smtClean="0"/>
              <a:t> </a:t>
            </a:r>
            <a:r>
              <a:rPr lang="ko-KR" altLang="en-US" sz="2400" b="1" dirty="0"/>
              <a:t>함량까지 표시</a:t>
            </a:r>
            <a:r>
              <a:rPr lang="en-US" altLang="ko-KR" sz="2400" b="1" dirty="0"/>
              <a:t>·</a:t>
            </a:r>
            <a:r>
              <a:rPr lang="ko-KR" altLang="en-US" sz="2400" b="1" dirty="0" smtClean="0"/>
              <a:t>기재 </a:t>
            </a:r>
            <a:r>
              <a:rPr lang="ko-KR" altLang="en-US" sz="2400" b="1" dirty="0"/>
              <a:t>의무화</a:t>
            </a:r>
            <a:r>
              <a:rPr lang="en-US" altLang="ko-KR" sz="2000" dirty="0" smtClean="0"/>
              <a:t>(‘</a:t>
            </a:r>
            <a:r>
              <a:rPr lang="en-US" altLang="ko-KR" sz="2000" dirty="0" smtClean="0"/>
              <a:t>18.12 </a:t>
            </a:r>
            <a:r>
              <a:rPr lang="ko-KR" altLang="en-US" sz="2000" dirty="0" smtClean="0"/>
              <a:t>시행규칙 개정</a:t>
            </a:r>
            <a:r>
              <a:rPr lang="en-US" altLang="ko-KR" sz="2000" dirty="0" smtClean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dirty="0"/>
              <a:t> </a:t>
            </a:r>
            <a:r>
              <a:rPr lang="en-US" altLang="ko-KR" dirty="0"/>
              <a:t>* </a:t>
            </a:r>
            <a:r>
              <a:rPr lang="en-US" altLang="ko-KR" dirty="0" smtClean="0"/>
              <a:t> </a:t>
            </a:r>
            <a:r>
              <a:rPr lang="ko-KR" altLang="en-US" dirty="0" smtClean="0"/>
              <a:t>영</a:t>
            </a:r>
            <a:r>
              <a:rPr lang="en-US" altLang="ko-KR" dirty="0" smtClean="0"/>
              <a:t>·</a:t>
            </a:r>
            <a:r>
              <a:rPr lang="ko-KR" altLang="en-US" dirty="0" smtClean="0"/>
              <a:t>유아 및 어린이 대상 화장품은 </a:t>
            </a:r>
            <a:r>
              <a:rPr lang="ko-KR" altLang="en-US" dirty="0" err="1" smtClean="0"/>
              <a:t>보존제</a:t>
            </a:r>
            <a:r>
              <a:rPr lang="ko-KR" altLang="en-US" dirty="0" smtClean="0"/>
              <a:t> 함량까지 표시 의무</a:t>
            </a:r>
            <a:endParaRPr lang="ko-KR" altLang="en-US" dirty="0"/>
          </a:p>
          <a:p>
            <a:pPr fontAlgn="base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600" b="1" dirty="0"/>
              <a:t> </a:t>
            </a:r>
            <a:r>
              <a:rPr lang="ko-KR" altLang="en-US" sz="2600" b="1" dirty="0" smtClean="0"/>
              <a:t>안전사용 교육</a:t>
            </a:r>
            <a:endParaRPr lang="en-US" altLang="ko-KR" sz="2600" b="1" dirty="0"/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/>
              <a:t> </a:t>
            </a:r>
            <a:r>
              <a:rPr lang="en-US" altLang="ko-KR" sz="2400" b="1" dirty="0"/>
              <a:t>- </a:t>
            </a:r>
            <a:r>
              <a:rPr lang="ko-KR" altLang="en-US" sz="2400" b="1" dirty="0" smtClean="0"/>
              <a:t>어린이</a:t>
            </a:r>
            <a:r>
              <a:rPr lang="en-US" altLang="ko-KR" sz="2400" b="1" dirty="0"/>
              <a:t>·</a:t>
            </a:r>
            <a:r>
              <a:rPr lang="ko-KR" altLang="en-US" sz="2400" b="1" dirty="0"/>
              <a:t>청소년 대상 교육</a:t>
            </a:r>
            <a:r>
              <a:rPr lang="en-US" altLang="ko-KR" sz="2400" b="1" dirty="0"/>
              <a:t>·</a:t>
            </a:r>
            <a:r>
              <a:rPr lang="ko-KR" altLang="en-US" sz="2400" b="1" dirty="0"/>
              <a:t>홍보 </a:t>
            </a:r>
            <a:r>
              <a:rPr lang="ko-KR" altLang="en-US" sz="2400" b="1" dirty="0" smtClean="0"/>
              <a:t>근거 </a:t>
            </a:r>
            <a:r>
              <a:rPr lang="ko-KR" altLang="en-US" sz="2400" b="1" dirty="0"/>
              <a:t>마련</a:t>
            </a:r>
            <a:r>
              <a:rPr lang="en-US" altLang="ko-KR" sz="2000" dirty="0"/>
              <a:t>(‘18.12 </a:t>
            </a:r>
            <a:r>
              <a:rPr lang="ko-KR" altLang="en-US" sz="2000" dirty="0"/>
              <a:t>법 개정</a:t>
            </a:r>
            <a:r>
              <a:rPr lang="en-US" altLang="ko-KR" sz="2000" dirty="0"/>
              <a:t>) </a:t>
            </a:r>
            <a:endParaRPr lang="ko-KR" altLang="en-US" sz="2400" dirty="0"/>
          </a:p>
          <a:p>
            <a:pPr fontAlgn="base">
              <a:lnSpc>
                <a:spcPct val="150000"/>
              </a:lnSpc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</a:t>
            </a:r>
            <a:r>
              <a:rPr lang="en-US" altLang="ko-KR" dirty="0" smtClean="0"/>
              <a:t>* </a:t>
            </a:r>
            <a:r>
              <a:rPr lang="ko-KR" altLang="en-US" dirty="0" smtClean="0"/>
              <a:t> </a:t>
            </a:r>
            <a:r>
              <a:rPr lang="ko-KR" altLang="en-US" dirty="0"/>
              <a:t>‘</a:t>
            </a:r>
            <a:r>
              <a:rPr lang="en-US" altLang="ko-KR" dirty="0"/>
              <a:t>18</a:t>
            </a:r>
            <a:r>
              <a:rPr lang="ko-KR" altLang="en-US" dirty="0"/>
              <a:t>년 </a:t>
            </a:r>
            <a:r>
              <a:rPr lang="en-US" altLang="ko-KR" dirty="0"/>
              <a:t>171</a:t>
            </a:r>
            <a:r>
              <a:rPr lang="ko-KR" altLang="en-US" dirty="0"/>
              <a:t>개교 </a:t>
            </a:r>
            <a:r>
              <a:rPr lang="en-US" altLang="ko-KR" dirty="0"/>
              <a:t>322</a:t>
            </a:r>
            <a:r>
              <a:rPr lang="ko-KR" altLang="en-US" dirty="0"/>
              <a:t>회 </a:t>
            </a:r>
            <a:r>
              <a:rPr lang="en-US" altLang="ko-KR" dirty="0" smtClean="0"/>
              <a:t>(</a:t>
            </a:r>
            <a:r>
              <a:rPr lang="ko-KR" altLang="en-US" dirty="0"/>
              <a:t>약 </a:t>
            </a:r>
            <a:r>
              <a:rPr lang="en-US" altLang="ko-KR" dirty="0"/>
              <a:t>26,000</a:t>
            </a:r>
            <a:r>
              <a:rPr lang="ko-KR" altLang="en-US" dirty="0"/>
              <a:t>명 대상</a:t>
            </a:r>
            <a:r>
              <a:rPr lang="en-US" altLang="ko-KR" dirty="0"/>
              <a:t>) </a:t>
            </a:r>
            <a:r>
              <a:rPr lang="ko-KR" altLang="en-US" dirty="0" smtClean="0"/>
              <a:t>화장품 </a:t>
            </a:r>
            <a:r>
              <a:rPr lang="ko-KR" altLang="en-US" dirty="0"/>
              <a:t>선택방법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올바른 </a:t>
            </a:r>
            <a:r>
              <a:rPr lang="ko-KR" altLang="en-US" dirty="0"/>
              <a:t>사용법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ko-KR" altLang="en-US" dirty="0" smtClean="0"/>
              <a:t>      학교방문 </a:t>
            </a:r>
            <a:r>
              <a:rPr lang="ko-KR" altLang="en-US" dirty="0"/>
              <a:t>교육 및 사용실태 조사 </a:t>
            </a:r>
          </a:p>
          <a:p>
            <a:pPr fontAlgn="base">
              <a:lnSpc>
                <a:spcPct val="150000"/>
              </a:lnSpc>
            </a:pPr>
            <a:endParaRPr lang="ko-KR" altLang="en-US" sz="2400" dirty="0"/>
          </a:p>
          <a:p>
            <a:pPr fontAlgn="base">
              <a:lnSpc>
                <a:spcPct val="150000"/>
              </a:lnSpc>
            </a:pPr>
            <a:endParaRPr lang="ko-KR" altLang="en-US" sz="2200" dirty="0" smtClean="0">
              <a:latin typeface="HY헤드라인M" pitchFamily="18" charset="-127"/>
              <a:ea typeface="HY헤드라인M" pitchFamily="18" charset="-127"/>
            </a:endParaRPr>
          </a:p>
          <a:p>
            <a:pPr algn="just" fontAlgn="base">
              <a:lnSpc>
                <a:spcPct val="150000"/>
              </a:lnSpc>
            </a:pPr>
            <a:endParaRPr lang="en-US" altLang="ko-KR" spc="-150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algn="dist" fontAlgn="base">
              <a:lnSpc>
                <a:spcPct val="150000"/>
              </a:lnSpc>
            </a:pPr>
            <a:endParaRPr lang="ko-KR" altLang="en-US" sz="2400" spc="-15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263944" y="1196752"/>
            <a:ext cx="7404400" cy="414564"/>
          </a:xfrm>
          <a:prstGeom prst="rect">
            <a:avLst/>
          </a:prstGeom>
          <a:solidFill>
            <a:schemeClr val="accent3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3. 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화장품 </a:t>
            </a:r>
            <a:r>
              <a:rPr lang="ko-KR" altLang="en-US" sz="2400" dirty="0" err="1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민감계층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안전관리 강</a:t>
            </a:r>
            <a:r>
              <a:rPr lang="ko-KR" altLang="en-US" sz="2400" dirty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화</a:t>
            </a:r>
            <a:r>
              <a:rPr lang="ko-KR" altLang="en-US" sz="2400" dirty="0" smtClean="0">
                <a:solidFill>
                  <a:schemeClr val="bg1"/>
                </a:solidFill>
                <a:latin typeface="Tahoma" pitchFamily="34" charset="0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chemeClr val="bg1"/>
              </a:solidFill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65253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7/22</a:t>
            </a:r>
            <a:endParaRPr lang="ko-KR" altLang="en-US" sz="1400" dirty="0"/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868560" y="116632"/>
            <a:ext cx="7735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ko-KR" sz="3200" b="1" dirty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II. </a:t>
            </a:r>
            <a:r>
              <a:rPr lang="en-US" altLang="ko-KR" sz="3200" dirty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2019</a:t>
            </a:r>
            <a:r>
              <a:rPr lang="ko-KR" altLang="en-US" sz="3200" dirty="0">
                <a:solidFill>
                  <a:schemeClr val="bg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년 달라진 화장품 관리</a:t>
            </a:r>
          </a:p>
        </p:txBody>
      </p:sp>
    </p:spTree>
    <p:extLst>
      <p:ext uri="{BB962C8B-B14F-4D97-AF65-F5344CB8AC3E}">
        <p14:creationId xmlns:p14="http://schemas.microsoft.com/office/powerpoint/2010/main" val="334807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FDS_GraphicMotif_PPT_Format(서식파일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7531</TotalTime>
  <Words>1808</Words>
  <Application>Microsoft Office PowerPoint</Application>
  <PresentationFormat>화면 슬라이드 쇼(4:3)</PresentationFormat>
  <Paragraphs>239</Paragraphs>
  <Slides>14</Slides>
  <Notes>14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MFDS_GraphicMotif_PPT_Format(서식파일)</vt:lpstr>
      <vt:lpstr>‘19년 화장품 감시계획</vt:lpstr>
      <vt:lpstr>목  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신지혜</dc:creator>
  <cp:lastModifiedBy>a</cp:lastModifiedBy>
  <cp:revision>404</cp:revision>
  <cp:lastPrinted>2019-03-11T06:52:29Z</cp:lastPrinted>
  <dcterms:created xsi:type="dcterms:W3CDTF">2016-03-31T04:11:55Z</dcterms:created>
  <dcterms:modified xsi:type="dcterms:W3CDTF">2019-03-11T08:13:22Z</dcterms:modified>
</cp:coreProperties>
</file>