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theme/theme2.xml" ContentType="application/vnd.openxmlformats-officedocument.theme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theme/theme3.xml" ContentType="application/vnd.openxmlformats-officedocument.theme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theme/theme4.xml" ContentType="application/vnd.openxmlformats-officedocument.theme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theme/theme5.xml" ContentType="application/vnd.openxmlformats-officedocument.theme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theme/theme6.xml" ContentType="application/vnd.openxmlformats-officedocument.theme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7.xml" ContentType="application/vnd.openxmlformats-officedocument.theme+xml"/>
  <Override PartName="/ppt/theme/theme8.xml" ContentType="application/vnd.openxmlformats-officedocument.theme+xml"/>
  <Override PartName="/ppt/theme/theme9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760" r:id="rId2"/>
    <p:sldMasterId id="2147483748" r:id="rId3"/>
    <p:sldMasterId id="2147483666" r:id="rId4"/>
    <p:sldMasterId id="2147483678" r:id="rId5"/>
    <p:sldMasterId id="2147483684" r:id="rId6"/>
    <p:sldMasterId id="2147483690" r:id="rId7"/>
  </p:sldMasterIdLst>
  <p:notesMasterIdLst>
    <p:notesMasterId r:id="rId47"/>
  </p:notesMasterIdLst>
  <p:handoutMasterIdLst>
    <p:handoutMasterId r:id="rId48"/>
  </p:handoutMasterIdLst>
  <p:sldIdLst>
    <p:sldId id="678" r:id="rId8"/>
    <p:sldId id="733" r:id="rId9"/>
    <p:sldId id="786" r:id="rId10"/>
    <p:sldId id="734" r:id="rId11"/>
    <p:sldId id="768" r:id="rId12"/>
    <p:sldId id="787" r:id="rId13"/>
    <p:sldId id="776" r:id="rId14"/>
    <p:sldId id="777" r:id="rId15"/>
    <p:sldId id="771" r:id="rId16"/>
    <p:sldId id="774" r:id="rId17"/>
    <p:sldId id="778" r:id="rId18"/>
    <p:sldId id="779" r:id="rId19"/>
    <p:sldId id="791" r:id="rId20"/>
    <p:sldId id="781" r:id="rId21"/>
    <p:sldId id="782" r:id="rId22"/>
    <p:sldId id="783" r:id="rId23"/>
    <p:sldId id="790" r:id="rId24"/>
    <p:sldId id="784" r:id="rId25"/>
    <p:sldId id="794" r:id="rId26"/>
    <p:sldId id="808" r:id="rId27"/>
    <p:sldId id="809" r:id="rId28"/>
    <p:sldId id="810" r:id="rId29"/>
    <p:sldId id="788" r:id="rId30"/>
    <p:sldId id="789" r:id="rId31"/>
    <p:sldId id="796" r:id="rId32"/>
    <p:sldId id="797" r:id="rId33"/>
    <p:sldId id="798" r:id="rId34"/>
    <p:sldId id="799" r:id="rId35"/>
    <p:sldId id="802" r:id="rId36"/>
    <p:sldId id="803" r:id="rId37"/>
    <p:sldId id="806" r:id="rId38"/>
    <p:sldId id="807" r:id="rId39"/>
    <p:sldId id="812" r:id="rId40"/>
    <p:sldId id="811" r:id="rId41"/>
    <p:sldId id="815" r:id="rId42"/>
    <p:sldId id="816" r:id="rId43"/>
    <p:sldId id="817" r:id="rId44"/>
    <p:sldId id="818" r:id="rId45"/>
    <p:sldId id="819" r:id="rId46"/>
  </p:sldIdLst>
  <p:sldSz cx="9144000" cy="6858000" type="screen4x3"/>
  <p:notesSz cx="6807200" cy="9939338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799">
          <p15:clr>
            <a:srgbClr val="A4A3A4"/>
          </p15:clr>
        </p15:guide>
        <p15:guide id="2" orient="horz" pos="3203">
          <p15:clr>
            <a:srgbClr val="A4A3A4"/>
          </p15:clr>
        </p15:guide>
        <p15:guide id="3" orient="horz" pos="1071">
          <p15:clr>
            <a:srgbClr val="A4A3A4"/>
          </p15:clr>
        </p15:guide>
        <p15:guide id="4" pos="3016">
          <p15:clr>
            <a:srgbClr val="A4A3A4"/>
          </p15:clr>
        </p15:guide>
        <p15:guide id="5" pos="340">
          <p15:clr>
            <a:srgbClr val="A4A3A4"/>
          </p15:clr>
        </p15:guide>
        <p15:guide id="6" pos="612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3124">
          <p15:clr>
            <a:srgbClr val="A4A3A4"/>
          </p15:clr>
        </p15:guide>
        <p15:guide id="2" pos="2100">
          <p15:clr>
            <a:srgbClr val="A4A3A4"/>
          </p15:clr>
        </p15:guide>
        <p15:guide id="3" orient="horz" pos="3131">
          <p15:clr>
            <a:srgbClr val="A4A3A4"/>
          </p15:clr>
        </p15:guide>
        <p15:guide id="4" pos="2143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00FF"/>
    <a:srgbClr val="EB700B"/>
    <a:srgbClr val="89CCFF"/>
    <a:srgbClr val="66CCFF"/>
    <a:srgbClr val="6DD9FF"/>
    <a:srgbClr val="00CC66"/>
    <a:srgbClr val="B9FDED"/>
    <a:srgbClr val="FDE7B1"/>
    <a:srgbClr val="FEBA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보통 스타일 2 - 강조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D5ABB26-0587-4C30-8999-92F81FD0307C}" styleName="스타일 없음, 눈금 없음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18603FDC-E32A-4AB5-989C-0864C3EAD2B8}" styleName="테마 스타일 2 - 강조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D113A9D2-9D6B-4929-AA2D-F23B5EE8CBE7}" styleName="테마 스타일 2 - 강조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284E427A-3D55-4303-BF80-6455036E1DE7}" styleName="테마 스타일 1 - 강조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0E3FDE45-AF77-4B5C-9715-49D594BDF05E}" styleName="밝은 스타일 1 - 강조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72833802-FEF1-4C79-8D5D-14CF1EAF98D9}" styleName="밝은 스타일 2 - 강조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DA37D80-6434-44D0-A028-1B22A696006F}" styleName="밝은 스타일 3 - 강조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BDBED569-4797-4DF1-A0F4-6AAB3CD982D8}" styleName="밝은 스타일 3 - 강조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BC89EF96-8CEA-46FF-86C4-4CE0E7609802}" styleName="밝은 스타일 3 - 강조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CF1AB2-1976-4502-BF36-3FF5EA218861}" styleName="보통 스타일 4 - 강조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0505E3EF-67EA-436B-97B2-0124C06EBD24}" styleName="보통 스타일 4 - 강조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16D9F66E-5EB9-4882-86FB-DCBF35E3C3E4}" styleName="보통 스타일 4 - 강조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C4B1156A-380E-4F78-BDF5-A606A8083BF9}" styleName="보통 스타일 4 - 강조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E8B1032C-EA38-4F05-BA0D-38AFFFC7BED3}" styleName="밝은 스타일 3 - 강조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00A15C55-8517-42AA-B614-E9B94910E393}" styleName="보통 스타일 2 - 강조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073A0DAA-6AF3-43AB-8588-CEC1D06C72B9}" styleName="보통 스타일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681" autoAdjust="0"/>
    <p:restoredTop sz="95810" autoAdjust="0"/>
  </p:normalViewPr>
  <p:slideViewPr>
    <p:cSldViewPr showGuides="1">
      <p:cViewPr>
        <p:scale>
          <a:sx n="100" d="100"/>
          <a:sy n="100" d="100"/>
        </p:scale>
        <p:origin x="-1890" y="-366"/>
      </p:cViewPr>
      <p:guideLst>
        <p:guide orient="horz" pos="799"/>
        <p:guide orient="horz" pos="3203"/>
        <p:guide orient="horz" pos="1071"/>
        <p:guide pos="3016"/>
        <p:guide pos="340"/>
        <p:guide pos="612"/>
      </p:guideLst>
    </p:cSldViewPr>
  </p:slideViewPr>
  <p:outlineViewPr>
    <p:cViewPr>
      <p:scale>
        <a:sx n="33" d="100"/>
        <a:sy n="33" d="100"/>
      </p:scale>
      <p:origin x="0" y="11604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5" d="100"/>
          <a:sy n="85" d="100"/>
        </p:scale>
        <p:origin x="-3918" y="-72"/>
      </p:cViewPr>
      <p:guideLst>
        <p:guide orient="horz" pos="3124"/>
        <p:guide orient="horz" pos="3131"/>
        <p:guide pos="2101"/>
        <p:guide pos="2143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6.xml"/><Relationship Id="rId18" Type="http://schemas.openxmlformats.org/officeDocument/2006/relationships/slide" Target="slides/slide11.xml"/><Relationship Id="rId26" Type="http://schemas.openxmlformats.org/officeDocument/2006/relationships/slide" Target="slides/slide19.xml"/><Relationship Id="rId39" Type="http://schemas.openxmlformats.org/officeDocument/2006/relationships/slide" Target="slides/slide32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4.xml"/><Relationship Id="rId34" Type="http://schemas.openxmlformats.org/officeDocument/2006/relationships/slide" Target="slides/slide27.xml"/><Relationship Id="rId42" Type="http://schemas.openxmlformats.org/officeDocument/2006/relationships/slide" Target="slides/slide35.xml"/><Relationship Id="rId47" Type="http://schemas.openxmlformats.org/officeDocument/2006/relationships/notesMaster" Target="notesMasters/notesMaster1.xml"/><Relationship Id="rId50" Type="http://schemas.openxmlformats.org/officeDocument/2006/relationships/viewProps" Target="viewProps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5.xml"/><Relationship Id="rId17" Type="http://schemas.openxmlformats.org/officeDocument/2006/relationships/slide" Target="slides/slide10.xml"/><Relationship Id="rId25" Type="http://schemas.openxmlformats.org/officeDocument/2006/relationships/slide" Target="slides/slide18.xml"/><Relationship Id="rId33" Type="http://schemas.openxmlformats.org/officeDocument/2006/relationships/slide" Target="slides/slide26.xml"/><Relationship Id="rId38" Type="http://schemas.openxmlformats.org/officeDocument/2006/relationships/slide" Target="slides/slide31.xml"/><Relationship Id="rId46" Type="http://schemas.openxmlformats.org/officeDocument/2006/relationships/slide" Target="slides/slide39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9.xml"/><Relationship Id="rId20" Type="http://schemas.openxmlformats.org/officeDocument/2006/relationships/slide" Target="slides/slide13.xml"/><Relationship Id="rId29" Type="http://schemas.openxmlformats.org/officeDocument/2006/relationships/slide" Target="slides/slide22.xml"/><Relationship Id="rId41" Type="http://schemas.openxmlformats.org/officeDocument/2006/relationships/slide" Target="slides/slide34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4.xml"/><Relationship Id="rId24" Type="http://schemas.openxmlformats.org/officeDocument/2006/relationships/slide" Target="slides/slide17.xml"/><Relationship Id="rId32" Type="http://schemas.openxmlformats.org/officeDocument/2006/relationships/slide" Target="slides/slide25.xml"/><Relationship Id="rId37" Type="http://schemas.openxmlformats.org/officeDocument/2006/relationships/slide" Target="slides/slide30.xml"/><Relationship Id="rId40" Type="http://schemas.openxmlformats.org/officeDocument/2006/relationships/slide" Target="slides/slide33.xml"/><Relationship Id="rId45" Type="http://schemas.openxmlformats.org/officeDocument/2006/relationships/slide" Target="slides/slide38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8.xml"/><Relationship Id="rId23" Type="http://schemas.openxmlformats.org/officeDocument/2006/relationships/slide" Target="slides/slide16.xml"/><Relationship Id="rId28" Type="http://schemas.openxmlformats.org/officeDocument/2006/relationships/slide" Target="slides/slide21.xml"/><Relationship Id="rId36" Type="http://schemas.openxmlformats.org/officeDocument/2006/relationships/slide" Target="slides/slide29.xml"/><Relationship Id="rId49" Type="http://schemas.openxmlformats.org/officeDocument/2006/relationships/presProps" Target="presProps.xml"/><Relationship Id="rId10" Type="http://schemas.openxmlformats.org/officeDocument/2006/relationships/slide" Target="slides/slide3.xml"/><Relationship Id="rId19" Type="http://schemas.openxmlformats.org/officeDocument/2006/relationships/slide" Target="slides/slide12.xml"/><Relationship Id="rId31" Type="http://schemas.openxmlformats.org/officeDocument/2006/relationships/slide" Target="slides/slide24.xml"/><Relationship Id="rId44" Type="http://schemas.openxmlformats.org/officeDocument/2006/relationships/slide" Target="slides/slide37.xml"/><Relationship Id="rId52" Type="http://schemas.openxmlformats.org/officeDocument/2006/relationships/tableStyles" Target="tableStyle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2.xml"/><Relationship Id="rId14" Type="http://schemas.openxmlformats.org/officeDocument/2006/relationships/slide" Target="slides/slide7.xml"/><Relationship Id="rId22" Type="http://schemas.openxmlformats.org/officeDocument/2006/relationships/slide" Target="slides/slide15.xml"/><Relationship Id="rId27" Type="http://schemas.openxmlformats.org/officeDocument/2006/relationships/slide" Target="slides/slide20.xml"/><Relationship Id="rId30" Type="http://schemas.openxmlformats.org/officeDocument/2006/relationships/slide" Target="slides/slide23.xml"/><Relationship Id="rId35" Type="http://schemas.openxmlformats.org/officeDocument/2006/relationships/slide" Target="slides/slide28.xml"/><Relationship Id="rId43" Type="http://schemas.openxmlformats.org/officeDocument/2006/relationships/slide" Target="slides/slide36.xml"/><Relationship Id="rId48" Type="http://schemas.openxmlformats.org/officeDocument/2006/relationships/handoutMaster" Target="handoutMasters/handoutMaster1.xml"/><Relationship Id="rId8" Type="http://schemas.openxmlformats.org/officeDocument/2006/relationships/slide" Target="slides/slide1.xml"/><Relationship Id="rId51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2949786" cy="496966"/>
          </a:xfrm>
          <a:prstGeom prst="rect">
            <a:avLst/>
          </a:prstGeom>
        </p:spPr>
        <p:txBody>
          <a:bodyPr vert="horz" lIns="92301" tIns="46151" rIns="92301" bIns="46151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55839" y="2"/>
            <a:ext cx="2949786" cy="496966"/>
          </a:xfrm>
          <a:prstGeom prst="rect">
            <a:avLst/>
          </a:prstGeom>
        </p:spPr>
        <p:txBody>
          <a:bodyPr vert="horz" lIns="92301" tIns="46151" rIns="92301" bIns="46151" rtlCol="0"/>
          <a:lstStyle>
            <a:lvl1pPr algn="r">
              <a:defRPr sz="1200"/>
            </a:lvl1pPr>
          </a:lstStyle>
          <a:p>
            <a:fld id="{6EDE2E99-1042-4DB2-8920-6C87B3D6810B}" type="datetimeFigureOut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2" y="9440647"/>
            <a:ext cx="2949786" cy="496966"/>
          </a:xfrm>
          <a:prstGeom prst="rect">
            <a:avLst/>
          </a:prstGeom>
        </p:spPr>
        <p:txBody>
          <a:bodyPr vert="horz" lIns="92301" tIns="46151" rIns="92301" bIns="46151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55839" y="9440647"/>
            <a:ext cx="2949786" cy="496966"/>
          </a:xfrm>
          <a:prstGeom prst="rect">
            <a:avLst/>
          </a:prstGeom>
        </p:spPr>
        <p:txBody>
          <a:bodyPr vert="horz" lIns="92301" tIns="46151" rIns="92301" bIns="46151" rtlCol="0" anchor="b"/>
          <a:lstStyle>
            <a:lvl1pPr algn="r">
              <a:defRPr sz="1200"/>
            </a:lvl1pPr>
          </a:lstStyle>
          <a:p>
            <a:fld id="{C471A722-61C5-4C50-928D-6A45E7B4D157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2255153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8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2949786" cy="496966"/>
          </a:xfrm>
          <a:prstGeom prst="rect">
            <a:avLst/>
          </a:prstGeom>
        </p:spPr>
        <p:txBody>
          <a:bodyPr vert="horz" lIns="92301" tIns="46151" rIns="92301" bIns="46151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55839" y="2"/>
            <a:ext cx="2949786" cy="496966"/>
          </a:xfrm>
          <a:prstGeom prst="rect">
            <a:avLst/>
          </a:prstGeom>
        </p:spPr>
        <p:txBody>
          <a:bodyPr vert="horz" lIns="92301" tIns="46151" rIns="92301" bIns="46151" rtlCol="0"/>
          <a:lstStyle>
            <a:lvl1pPr algn="r">
              <a:defRPr sz="1200"/>
            </a:lvl1pPr>
          </a:lstStyle>
          <a:p>
            <a:fld id="{5A1865F4-9002-4A68-BF20-865039CB8D83}" type="datetimeFigureOut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72050" cy="37290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301" tIns="46151" rIns="92301" bIns="46151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0722" y="4721187"/>
            <a:ext cx="5445760" cy="4472703"/>
          </a:xfrm>
          <a:prstGeom prst="rect">
            <a:avLst/>
          </a:prstGeom>
        </p:spPr>
        <p:txBody>
          <a:bodyPr vert="horz" lIns="92301" tIns="46151" rIns="92301" bIns="46151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2" y="9440647"/>
            <a:ext cx="2949786" cy="496966"/>
          </a:xfrm>
          <a:prstGeom prst="rect">
            <a:avLst/>
          </a:prstGeom>
        </p:spPr>
        <p:txBody>
          <a:bodyPr vert="horz" lIns="92301" tIns="46151" rIns="92301" bIns="46151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55839" y="9440647"/>
            <a:ext cx="2949786" cy="496966"/>
          </a:xfrm>
          <a:prstGeom prst="rect">
            <a:avLst/>
          </a:prstGeom>
        </p:spPr>
        <p:txBody>
          <a:bodyPr vert="horz" lIns="92301" tIns="46151" rIns="92301" bIns="46151" rtlCol="0" anchor="b"/>
          <a:lstStyle>
            <a:lvl1pPr algn="r">
              <a:defRPr sz="1200"/>
            </a:lvl1pPr>
          </a:lstStyle>
          <a:p>
            <a:fld id="{182EDBFD-FC11-4AB7-84EF-3CB5EE89D9C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3307488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2EDBFD-FC11-4AB7-84EF-3CB5EE89D9CD}" type="slidenum">
              <a:rPr lang="ko-KR" altLang="en-US" smtClean="0"/>
              <a:pPr/>
              <a:t>1</a:t>
            </a:fld>
            <a:endParaRPr lang="ko-KR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2152616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2152616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21526162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215261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53849034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87517205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875172054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875172054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53849034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875172054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2EDBFD-FC11-4AB7-84EF-3CB5EE89D9CD}" type="slidenum">
              <a:rPr lang="ko-KR" altLang="en-US" smtClean="0"/>
              <a:pPr/>
              <a:t>25</a:t>
            </a:fld>
            <a:endParaRPr lang="ko-KR" alt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53849034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53849034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5384903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53849034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069257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2152616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5384903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2152616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2152616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215261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4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4.xml"/></Relationships>
</file>

<file path=ppt/slideLayouts/_rels/slideLayout6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4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6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4.xml"/></Relationships>
</file>

<file path=ppt/slideLayouts/_rels/slideLayout6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5.xml"/></Relationships>
</file>

<file path=ppt/slideLayouts/_rels/slideLayout6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5.xml"/></Relationships>
</file>

<file path=ppt/slideLayouts/_rels/slideLayout6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5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5.xml"/></Relationships>
</file>

<file path=ppt/slideLayouts/_rels/slideLayout6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6.xml"/></Relationships>
</file>

<file path=ppt/slideLayouts/_rels/slideLayout7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6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6.xml"/></Relationships>
</file>

<file path=ppt/slideLayouts/_rels/slideLayout7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7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제목 개체 틀 1"/>
          <p:cNvSpPr>
            <a:spLocks noGrp="1"/>
          </p:cNvSpPr>
          <p:nvPr>
            <p:ph type="title"/>
          </p:nvPr>
        </p:nvSpPr>
        <p:spPr>
          <a:xfrm>
            <a:off x="1979712" y="2780928"/>
            <a:ext cx="5227781" cy="72008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마스터 제목 스타일 편집</a:t>
            </a:r>
          </a:p>
        </p:txBody>
      </p:sp>
      <p:sp>
        <p:nvSpPr>
          <p:cNvPr id="14" name="텍스트 개체 틀 13"/>
          <p:cNvSpPr>
            <a:spLocks noGrp="1"/>
          </p:cNvSpPr>
          <p:nvPr>
            <p:ph type="body" sz="quarter" idx="11" hasCustomPrompt="1"/>
          </p:nvPr>
        </p:nvSpPr>
        <p:spPr>
          <a:xfrm>
            <a:off x="2979316" y="3645024"/>
            <a:ext cx="3246278" cy="216073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 sz="1400" spc="0" baseline="0">
                <a:solidFill>
                  <a:srgbClr val="575756"/>
                </a:solidFill>
                <a:latin typeface="Arial" pitchFamily="34" charset="0"/>
                <a:ea typeface="맑은 고딕" pitchFamily="50" charset="-127"/>
              </a:defRPr>
            </a:lvl1pPr>
          </a:lstStyle>
          <a:p>
            <a:pPr lvl="0"/>
            <a:r>
              <a:rPr lang="en-US" altLang="ko-KR" dirty="0"/>
              <a:t>2014.00 |  </a:t>
            </a:r>
            <a:r>
              <a:rPr lang="ko-KR" altLang="en-US" dirty="0"/>
              <a:t>부서이름</a:t>
            </a:r>
          </a:p>
        </p:txBody>
      </p:sp>
      <p:sp>
        <p:nvSpPr>
          <p:cNvPr id="8" name="자유형 7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E402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  <p:pic>
        <p:nvPicPr>
          <p:cNvPr id="2" name="그림 1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19578" y="4797152"/>
            <a:ext cx="3786372" cy="82058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946732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8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0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5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6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7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0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1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06EDFFB-3EB1-4384-B213-EB137E381159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9DA51D5-6ABA-46CA-8ABC-81FF2BE4202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1" name="텍스트 개체 틀 22"/>
          <p:cNvSpPr>
            <a:spLocks noGrp="1"/>
          </p:cNvSpPr>
          <p:nvPr>
            <p:ph type="body" sz="quarter" idx="15" hasCustomPrompt="1"/>
          </p:nvPr>
        </p:nvSpPr>
        <p:spPr>
          <a:xfrm>
            <a:off x="4296886" y="453255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2" name="텍스트 개체 틀 22"/>
          <p:cNvSpPr>
            <a:spLocks noGrp="1"/>
          </p:cNvSpPr>
          <p:nvPr>
            <p:ph type="body" sz="quarter" idx="16" hasCustomPrompt="1"/>
          </p:nvPr>
        </p:nvSpPr>
        <p:spPr>
          <a:xfrm>
            <a:off x="4296886" y="489259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14" name="자유형 13"/>
          <p:cNvSpPr/>
          <p:nvPr userDrawn="1"/>
        </p:nvSpPr>
        <p:spPr>
          <a:xfrm>
            <a:off x="3643306" y="357166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E402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2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3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4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5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6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8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9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0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1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2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소제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2888607"/>
            <a:ext cx="3405978" cy="712879"/>
          </a:xfrm>
          <a:prstGeom prst="rect">
            <a:avLst/>
          </a:prstGeom>
        </p:spPr>
        <p:txBody>
          <a:bodyPr/>
          <a:lstStyle>
            <a:lvl1pPr>
              <a:defRPr sz="36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소제목</a:t>
            </a:r>
          </a:p>
        </p:txBody>
      </p:sp>
      <p:sp>
        <p:nvSpPr>
          <p:cNvPr id="7" name="자유형 6"/>
          <p:cNvSpPr/>
          <p:nvPr userDrawn="1"/>
        </p:nvSpPr>
        <p:spPr>
          <a:xfrm>
            <a:off x="3643306" y="357166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E402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  <p:pic>
        <p:nvPicPr>
          <p:cNvPr id="5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65505563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3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4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5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9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사용자정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latin typeface="나눔고딕" pitchFamily="50" charset="-127"/>
                <a:ea typeface="나눔고딕" pitchFamily="50" charset="-127"/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  <a:latin typeface="나눔고딕" pitchFamily="50" charset="-127"/>
                <a:ea typeface="나눔고딕" pitchFamily="50" charset="-127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>
            <a:lvl1pPr marL="342900" indent="-342900">
              <a:lnSpc>
                <a:spcPct val="130000"/>
              </a:lnSpc>
              <a:buFont typeface="Wingdings" panose="05000000000000000000" pitchFamily="2" charset="2"/>
              <a:buChar char="§"/>
              <a:defRPr>
                <a:latin typeface="HY견고딕" panose="02030600000101010101" pitchFamily="18" charset="-127"/>
                <a:ea typeface="HY견고딕" panose="02030600000101010101" pitchFamily="18" charset="-127"/>
              </a:defRPr>
            </a:lvl1pPr>
            <a:lvl2pPr marL="742950" indent="-285750" latinLnBrk="0">
              <a:lnSpc>
                <a:spcPct val="130000"/>
              </a:lnSpc>
              <a:buFont typeface="맑은 고딕" panose="020B0503020000020004" pitchFamily="50" charset="-127"/>
              <a:buChar char="–"/>
              <a:defRPr sz="1700" b="0" baseline="0">
                <a:latin typeface="+mj-lt"/>
                <a:ea typeface="맑은 고딕" panose="020B0503020000020004" pitchFamily="50" charset="-127"/>
              </a:defRPr>
            </a:lvl2pPr>
            <a:lvl3pPr marL="1143000" indent="-228600" latinLnBrk="0">
              <a:lnSpc>
                <a:spcPct val="130000"/>
              </a:lnSpc>
              <a:buFont typeface="Arial" panose="020B0604020202020204" pitchFamily="34" charset="0"/>
              <a:buChar char="•"/>
              <a:defRPr lang="ko-KR" altLang="en-US" sz="1700" b="0" kern="1200" baseline="0" dirty="0" smtClean="0">
                <a:solidFill>
                  <a:schemeClr val="tx1"/>
                </a:solidFill>
                <a:latin typeface="+mj-lt"/>
                <a:ea typeface="맑은 고딕" panose="020B0503020000020004" pitchFamily="50" charset="-127"/>
                <a:cs typeface="+mn-cs"/>
              </a:defRPr>
            </a:lvl3pPr>
            <a:lvl4pPr latinLnBrk="0">
              <a:lnSpc>
                <a:spcPct val="130000"/>
              </a:lnSpc>
              <a:defRPr lang="ko-KR" altLang="en-US" sz="1800" b="0" kern="1200" baseline="0" dirty="0" smtClean="0">
                <a:solidFill>
                  <a:schemeClr val="tx1"/>
                </a:solidFill>
                <a:latin typeface="+mj-lt"/>
                <a:ea typeface="맑은 고딕" panose="020B0503020000020004" pitchFamily="50" charset="-127"/>
                <a:cs typeface="+mn-cs"/>
              </a:defRPr>
            </a:lvl4pPr>
            <a:lvl5pPr latinLnBrk="0">
              <a:lnSpc>
                <a:spcPct val="130000"/>
              </a:lnSpc>
              <a:defRPr lang="ko-KR" altLang="en-US" sz="1800" b="0" kern="1200" baseline="0" dirty="0">
                <a:solidFill>
                  <a:schemeClr val="tx1"/>
                </a:solidFill>
                <a:latin typeface="+mj-lt"/>
                <a:ea typeface="맑은 고딕" panose="020B0503020000020004" pitchFamily="50" charset="-127"/>
                <a:cs typeface="+mn-cs"/>
              </a:defRPr>
            </a:lvl5pPr>
          </a:lstStyle>
          <a:p>
            <a:pPr lvl="0"/>
            <a:r>
              <a:rPr lang="ko-KR" altLang="en-US" dirty="0" smtClean="0"/>
              <a:t>마스터 텍스트 스타일을 편집합니다</a:t>
            </a:r>
          </a:p>
          <a:p>
            <a:pPr lvl="1"/>
            <a:r>
              <a:rPr lang="ko-KR" altLang="en-US" dirty="0" smtClean="0"/>
              <a:t>둘째 수준</a:t>
            </a:r>
          </a:p>
          <a:p>
            <a:pPr lvl="2"/>
            <a:r>
              <a:rPr lang="ko-KR" altLang="en-US" dirty="0" smtClean="0"/>
              <a:t>셋째 수준</a:t>
            </a:r>
          </a:p>
          <a:p>
            <a:pPr lvl="3"/>
            <a:r>
              <a:rPr lang="ko-KR" altLang="en-US" dirty="0" smtClean="0"/>
              <a:t>넷째 수준</a:t>
            </a:r>
          </a:p>
          <a:p>
            <a:pPr lvl="4"/>
            <a:r>
              <a:rPr lang="ko-KR" altLang="en-US" dirty="0" smtClean="0"/>
              <a:t>다섯째 수준</a:t>
            </a:r>
            <a:endParaRPr lang="ko-KR" altLang="en-US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DF77697-30B4-4531-9091-918BED8ED4C5}" type="datetime1">
              <a:rPr lang="ko-KR" altLang="en-US" smtClean="0"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62F6464E-7D28-4D69-AE1B-D3ACF41BC1C8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963075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2F5DD-6374-4816-A2C0-5AEEB5B3FB28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3317154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3AD2-FB57-49A7-9C05-F9592E47E740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65887894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C35C6-E22A-4E87-ABE3-3401644F6BF0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416285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본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75030571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4AA077-394E-4BBF-9DBE-5D9A2B1189D9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69356309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43B138-9C20-4ADA-A078-69FB10777B07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02405464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3A142-506D-4144-AD3C-B1142A2AC0EF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99639844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BF8AF-C185-4BF7-B78F-E60016A5E0B9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88272965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CECB2-B488-4369-A6B7-E3CA2791F379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56614617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27ACE-570B-4133-93B1-143CA4AF1664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10061201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8706A-431D-4E30-B920-3CA3F9DC8307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73010484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3CEA7-D912-4CA0-B393-A6FE0F7ACB4E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80314396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149B64-6E63-4730-9B29-2D8F00FB01BC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03476025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87DC73-1F5A-448D-8861-3A6963367319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685683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마무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텍스트 개체 틀 3"/>
          <p:cNvSpPr>
            <a:spLocks noGrp="1"/>
          </p:cNvSpPr>
          <p:nvPr>
            <p:ph type="body" sz="quarter" idx="10" hasCustomPrompt="1"/>
          </p:nvPr>
        </p:nvSpPr>
        <p:spPr>
          <a:xfrm>
            <a:off x="2370207" y="2996952"/>
            <a:ext cx="4608512" cy="64814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b="1">
                <a:solidFill>
                  <a:srgbClr val="575756"/>
                </a:solidFill>
              </a:defRPr>
            </a:lvl1pPr>
          </a:lstStyle>
          <a:p>
            <a:pPr lvl="0"/>
            <a:r>
              <a:rPr lang="ko-KR" altLang="en-US" dirty="0"/>
              <a:t>감사합니다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sp>
        <p:nvSpPr>
          <p:cNvPr id="15" name="자유형 14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E402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  <p:pic>
        <p:nvPicPr>
          <p:cNvPr id="6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085" y="5430880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992169369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97E71-E75E-4D41-AECC-85845621B6DD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79948381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87A25-7397-421E-BF7C-D14EE0A7133A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5122308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3B1DC0-01EF-43F4-8B7F-C7BD8FF17FF1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67835253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CD744-445A-4FCD-866F-8EB350666756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7855550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261F6-6177-440A-8059-2DBE0E1AB4AD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0278123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40B7A1-ED97-44FC-BA51-4A767FADEB39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79302353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52520-7DB5-4C82-A814-9E593D667443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68360309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2953E-F33F-4DE5-9DA6-21E4DC35A604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76614561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A5450-3053-4F6B-8259-82EB510451AF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69603597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085" y="5430880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제목 개체 틀 1"/>
          <p:cNvSpPr>
            <a:spLocks noGrp="1"/>
          </p:cNvSpPr>
          <p:nvPr>
            <p:ph type="title"/>
          </p:nvPr>
        </p:nvSpPr>
        <p:spPr>
          <a:xfrm>
            <a:off x="1979712" y="2780928"/>
            <a:ext cx="5227781" cy="72008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마스터 제목 스타일 편집</a:t>
            </a:r>
          </a:p>
        </p:txBody>
      </p:sp>
      <p:sp>
        <p:nvSpPr>
          <p:cNvPr id="14" name="텍스트 개체 틀 13"/>
          <p:cNvSpPr>
            <a:spLocks noGrp="1"/>
          </p:cNvSpPr>
          <p:nvPr>
            <p:ph type="body" sz="quarter" idx="11" hasCustomPrompt="1"/>
          </p:nvPr>
        </p:nvSpPr>
        <p:spPr>
          <a:xfrm>
            <a:off x="2979316" y="3645024"/>
            <a:ext cx="3246278" cy="216073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 sz="1400" spc="0" baseline="0">
                <a:solidFill>
                  <a:srgbClr val="575756"/>
                </a:solidFill>
                <a:latin typeface="Arial" pitchFamily="34" charset="0"/>
                <a:ea typeface="맑은 고딕" pitchFamily="50" charset="-127"/>
              </a:defRPr>
            </a:lvl1pPr>
          </a:lstStyle>
          <a:p>
            <a:pPr lvl="0"/>
            <a:r>
              <a:rPr lang="en-US" altLang="ko-KR" dirty="0"/>
              <a:t>2014.00 |  </a:t>
            </a:r>
            <a:r>
              <a:rPr lang="ko-KR" altLang="en-US" dirty="0"/>
              <a:t>부서이름</a:t>
            </a:r>
          </a:p>
        </p:txBody>
      </p:sp>
      <p:sp>
        <p:nvSpPr>
          <p:cNvPr id="8" name="자유형 7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89CC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35926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1" name="텍스트 개체 틀 22"/>
          <p:cNvSpPr>
            <a:spLocks noGrp="1"/>
          </p:cNvSpPr>
          <p:nvPr>
            <p:ph type="body" sz="quarter" idx="15" hasCustomPrompt="1"/>
          </p:nvPr>
        </p:nvSpPr>
        <p:spPr>
          <a:xfrm>
            <a:off x="4296886" y="453255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2" name="텍스트 개체 틀 22"/>
          <p:cNvSpPr>
            <a:spLocks noGrp="1"/>
          </p:cNvSpPr>
          <p:nvPr>
            <p:ph type="body" sz="quarter" idx="16" hasCustomPrompt="1"/>
          </p:nvPr>
        </p:nvSpPr>
        <p:spPr>
          <a:xfrm>
            <a:off x="4296886" y="489259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14" name="자유형 13"/>
          <p:cNvSpPr/>
          <p:nvPr userDrawn="1"/>
        </p:nvSpPr>
        <p:spPr>
          <a:xfrm>
            <a:off x="3643306" y="357166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89CC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70552281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소제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2888607"/>
            <a:ext cx="3405978" cy="712879"/>
          </a:xfrm>
          <a:prstGeom prst="rect">
            <a:avLst/>
          </a:prstGeom>
        </p:spPr>
        <p:txBody>
          <a:bodyPr/>
          <a:lstStyle>
            <a:lvl1pPr>
              <a:defRPr sz="36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소제목</a:t>
            </a:r>
          </a:p>
        </p:txBody>
      </p:sp>
      <p:sp>
        <p:nvSpPr>
          <p:cNvPr id="7" name="자유형 6"/>
          <p:cNvSpPr/>
          <p:nvPr userDrawn="1"/>
        </p:nvSpPr>
        <p:spPr>
          <a:xfrm>
            <a:off x="3643306" y="357166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89CC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  <p:pic>
        <p:nvPicPr>
          <p:cNvPr id="5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3750166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본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92604110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마무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텍스트 개체 틀 3"/>
          <p:cNvSpPr>
            <a:spLocks noGrp="1"/>
          </p:cNvSpPr>
          <p:nvPr>
            <p:ph type="body" sz="quarter" idx="10" hasCustomPrompt="1"/>
          </p:nvPr>
        </p:nvSpPr>
        <p:spPr>
          <a:xfrm>
            <a:off x="2370207" y="2996952"/>
            <a:ext cx="4608512" cy="64814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b="1">
                <a:solidFill>
                  <a:srgbClr val="575756"/>
                </a:solidFill>
              </a:defRPr>
            </a:lvl1pPr>
          </a:lstStyle>
          <a:p>
            <a:pPr lvl="0"/>
            <a:r>
              <a:rPr lang="ko-KR" altLang="en-US" dirty="0"/>
              <a:t>감사합니다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sp>
        <p:nvSpPr>
          <p:cNvPr id="15" name="자유형 14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89CC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  <p:pic>
        <p:nvPicPr>
          <p:cNvPr id="6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085" y="5430880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27731777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085" y="5430880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제목 개체 틀 1"/>
          <p:cNvSpPr>
            <a:spLocks noGrp="1"/>
          </p:cNvSpPr>
          <p:nvPr>
            <p:ph type="title"/>
          </p:nvPr>
        </p:nvSpPr>
        <p:spPr>
          <a:xfrm>
            <a:off x="1979712" y="2780928"/>
            <a:ext cx="5227781" cy="72008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마스터 제목 스타일 편집</a:t>
            </a:r>
          </a:p>
        </p:txBody>
      </p:sp>
      <p:sp>
        <p:nvSpPr>
          <p:cNvPr id="14" name="텍스트 개체 틀 13"/>
          <p:cNvSpPr>
            <a:spLocks noGrp="1"/>
          </p:cNvSpPr>
          <p:nvPr>
            <p:ph type="body" sz="quarter" idx="11" hasCustomPrompt="1"/>
          </p:nvPr>
        </p:nvSpPr>
        <p:spPr>
          <a:xfrm>
            <a:off x="2979316" y="3645024"/>
            <a:ext cx="3246278" cy="216073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 sz="1400" spc="0" baseline="0">
                <a:solidFill>
                  <a:srgbClr val="575756"/>
                </a:solidFill>
                <a:latin typeface="Arial" pitchFamily="34" charset="0"/>
                <a:ea typeface="맑은 고딕" pitchFamily="50" charset="-127"/>
              </a:defRPr>
            </a:lvl1pPr>
          </a:lstStyle>
          <a:p>
            <a:pPr lvl="0"/>
            <a:r>
              <a:rPr lang="en-US" altLang="ko-KR" dirty="0"/>
              <a:t>2014.00 |  </a:t>
            </a:r>
            <a:r>
              <a:rPr lang="ko-KR" altLang="en-US" dirty="0"/>
              <a:t>부서이름</a:t>
            </a:r>
          </a:p>
        </p:txBody>
      </p:sp>
      <p:sp>
        <p:nvSpPr>
          <p:cNvPr id="8" name="자유형 7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FEAC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301342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1" name="텍스트 개체 틀 22"/>
          <p:cNvSpPr>
            <a:spLocks noGrp="1"/>
          </p:cNvSpPr>
          <p:nvPr>
            <p:ph type="body" sz="quarter" idx="15" hasCustomPrompt="1"/>
          </p:nvPr>
        </p:nvSpPr>
        <p:spPr>
          <a:xfrm>
            <a:off x="4296886" y="453255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2" name="텍스트 개체 틀 22"/>
          <p:cNvSpPr>
            <a:spLocks noGrp="1"/>
          </p:cNvSpPr>
          <p:nvPr>
            <p:ph type="body" sz="quarter" idx="16" hasCustomPrompt="1"/>
          </p:nvPr>
        </p:nvSpPr>
        <p:spPr>
          <a:xfrm>
            <a:off x="4296886" y="489259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14" name="자유형 13"/>
          <p:cNvSpPr/>
          <p:nvPr userDrawn="1"/>
        </p:nvSpPr>
        <p:spPr>
          <a:xfrm>
            <a:off x="3643306" y="357166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FEAC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91649622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소제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2888607"/>
            <a:ext cx="3405978" cy="712879"/>
          </a:xfrm>
          <a:prstGeom prst="rect">
            <a:avLst/>
          </a:prstGeom>
        </p:spPr>
        <p:txBody>
          <a:bodyPr/>
          <a:lstStyle>
            <a:lvl1pPr>
              <a:defRPr sz="36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소제목</a:t>
            </a:r>
          </a:p>
        </p:txBody>
      </p:sp>
      <p:sp>
        <p:nvSpPr>
          <p:cNvPr id="7" name="자유형 6"/>
          <p:cNvSpPr/>
          <p:nvPr userDrawn="1"/>
        </p:nvSpPr>
        <p:spPr>
          <a:xfrm>
            <a:off x="3643306" y="357166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FEAC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  <p:pic>
        <p:nvPicPr>
          <p:cNvPr id="5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092518944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본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29705708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마무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텍스트 개체 틀 3"/>
          <p:cNvSpPr>
            <a:spLocks noGrp="1"/>
          </p:cNvSpPr>
          <p:nvPr>
            <p:ph type="body" sz="quarter" idx="10" hasCustomPrompt="1"/>
          </p:nvPr>
        </p:nvSpPr>
        <p:spPr>
          <a:xfrm>
            <a:off x="2370207" y="2996952"/>
            <a:ext cx="4608512" cy="64814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b="1">
                <a:solidFill>
                  <a:srgbClr val="575756"/>
                </a:solidFill>
              </a:defRPr>
            </a:lvl1pPr>
          </a:lstStyle>
          <a:p>
            <a:pPr lvl="0"/>
            <a:r>
              <a:rPr lang="ko-KR" altLang="en-US" dirty="0"/>
              <a:t>감사합니다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sp>
        <p:nvSpPr>
          <p:cNvPr id="15" name="자유형 14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FEACB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  <p:pic>
        <p:nvPicPr>
          <p:cNvPr id="6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085" y="5430880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189684133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085" y="5430880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제목 개체 틀 1"/>
          <p:cNvSpPr>
            <a:spLocks noGrp="1"/>
          </p:cNvSpPr>
          <p:nvPr>
            <p:ph type="title"/>
          </p:nvPr>
        </p:nvSpPr>
        <p:spPr>
          <a:xfrm>
            <a:off x="1979712" y="2780928"/>
            <a:ext cx="5227781" cy="72008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마스터 제목 스타일 편집</a:t>
            </a:r>
          </a:p>
        </p:txBody>
      </p:sp>
      <p:sp>
        <p:nvSpPr>
          <p:cNvPr id="14" name="텍스트 개체 틀 13"/>
          <p:cNvSpPr>
            <a:spLocks noGrp="1"/>
          </p:cNvSpPr>
          <p:nvPr>
            <p:ph type="body" sz="quarter" idx="11" hasCustomPrompt="1"/>
          </p:nvPr>
        </p:nvSpPr>
        <p:spPr>
          <a:xfrm>
            <a:off x="2979316" y="3645024"/>
            <a:ext cx="3246278" cy="216073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 sz="1400" spc="0" baseline="0">
                <a:solidFill>
                  <a:srgbClr val="575756"/>
                </a:solidFill>
                <a:latin typeface="Arial" pitchFamily="34" charset="0"/>
                <a:ea typeface="맑은 고딕" pitchFamily="50" charset="-127"/>
              </a:defRPr>
            </a:lvl1pPr>
          </a:lstStyle>
          <a:p>
            <a:pPr lvl="0"/>
            <a:r>
              <a:rPr lang="en-US" altLang="ko-KR" dirty="0"/>
              <a:t>2014.00 |  </a:t>
            </a:r>
            <a:r>
              <a:rPr lang="ko-KR" altLang="en-US" dirty="0"/>
              <a:t>부서이름</a:t>
            </a:r>
          </a:p>
        </p:txBody>
      </p:sp>
      <p:sp>
        <p:nvSpPr>
          <p:cNvPr id="8" name="자유형 7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5757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21363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1" name="텍스트 개체 틀 22"/>
          <p:cNvSpPr>
            <a:spLocks noGrp="1"/>
          </p:cNvSpPr>
          <p:nvPr>
            <p:ph type="body" sz="quarter" idx="15" hasCustomPrompt="1"/>
          </p:nvPr>
        </p:nvSpPr>
        <p:spPr>
          <a:xfrm>
            <a:off x="4296886" y="453255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2" name="텍스트 개체 틀 22"/>
          <p:cNvSpPr>
            <a:spLocks noGrp="1"/>
          </p:cNvSpPr>
          <p:nvPr>
            <p:ph type="body" sz="quarter" idx="16" hasCustomPrompt="1"/>
          </p:nvPr>
        </p:nvSpPr>
        <p:spPr>
          <a:xfrm>
            <a:off x="4296886" y="489259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14" name="자유형 13"/>
          <p:cNvSpPr/>
          <p:nvPr userDrawn="1"/>
        </p:nvSpPr>
        <p:spPr>
          <a:xfrm>
            <a:off x="3643306" y="357166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5757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56924884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소제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2888607"/>
            <a:ext cx="3405978" cy="712879"/>
          </a:xfrm>
          <a:prstGeom prst="rect">
            <a:avLst/>
          </a:prstGeom>
        </p:spPr>
        <p:txBody>
          <a:bodyPr/>
          <a:lstStyle>
            <a:lvl1pPr>
              <a:defRPr sz="36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소제목</a:t>
            </a:r>
          </a:p>
        </p:txBody>
      </p:sp>
      <p:sp>
        <p:nvSpPr>
          <p:cNvPr id="7" name="자유형 6"/>
          <p:cNvSpPr/>
          <p:nvPr userDrawn="1"/>
        </p:nvSpPr>
        <p:spPr>
          <a:xfrm>
            <a:off x="3643306" y="357165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5757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  <p:pic>
        <p:nvPicPr>
          <p:cNvPr id="5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60881368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본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33017763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마무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텍스트 개체 틀 3"/>
          <p:cNvSpPr>
            <a:spLocks noGrp="1"/>
          </p:cNvSpPr>
          <p:nvPr>
            <p:ph type="body" sz="quarter" idx="10" hasCustomPrompt="1"/>
          </p:nvPr>
        </p:nvSpPr>
        <p:spPr>
          <a:xfrm>
            <a:off x="2370207" y="2996952"/>
            <a:ext cx="4608512" cy="64814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b="1">
                <a:solidFill>
                  <a:srgbClr val="575756"/>
                </a:solidFill>
              </a:defRPr>
            </a:lvl1pPr>
          </a:lstStyle>
          <a:p>
            <a:pPr lvl="0"/>
            <a:r>
              <a:rPr lang="ko-KR" altLang="en-US" dirty="0"/>
              <a:t>감사합니다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sp>
        <p:nvSpPr>
          <p:cNvPr id="15" name="자유형 14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5757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  <p:pic>
        <p:nvPicPr>
          <p:cNvPr id="6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085" y="5430880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375394401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085" y="5430880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제목 개체 틀 1"/>
          <p:cNvSpPr>
            <a:spLocks noGrp="1"/>
          </p:cNvSpPr>
          <p:nvPr>
            <p:ph type="title"/>
          </p:nvPr>
        </p:nvSpPr>
        <p:spPr>
          <a:xfrm>
            <a:off x="1979712" y="2780928"/>
            <a:ext cx="5227781" cy="72008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마스터 제목 스타일 편집</a:t>
            </a:r>
          </a:p>
        </p:txBody>
      </p:sp>
      <p:sp>
        <p:nvSpPr>
          <p:cNvPr id="14" name="텍스트 개체 틀 13"/>
          <p:cNvSpPr>
            <a:spLocks noGrp="1"/>
          </p:cNvSpPr>
          <p:nvPr>
            <p:ph type="body" sz="quarter" idx="11" hasCustomPrompt="1"/>
          </p:nvPr>
        </p:nvSpPr>
        <p:spPr>
          <a:xfrm>
            <a:off x="2979316" y="3645024"/>
            <a:ext cx="3246278" cy="216073"/>
          </a:xfrm>
          <a:prstGeom prst="rect">
            <a:avLst/>
          </a:prstGeom>
        </p:spPr>
        <p:txBody>
          <a:bodyPr/>
          <a:lstStyle>
            <a:lvl1pPr marL="0" indent="0" algn="ctr">
              <a:buFontTx/>
              <a:buNone/>
              <a:defRPr sz="1400" spc="0" baseline="0">
                <a:solidFill>
                  <a:srgbClr val="575756"/>
                </a:solidFill>
                <a:latin typeface="Arial" pitchFamily="34" charset="0"/>
                <a:ea typeface="맑은 고딕" pitchFamily="50" charset="-127"/>
              </a:defRPr>
            </a:lvl1pPr>
          </a:lstStyle>
          <a:p>
            <a:pPr lvl="0"/>
            <a:r>
              <a:rPr lang="en-US" altLang="ko-KR" dirty="0"/>
              <a:t>2014.00 |  </a:t>
            </a:r>
            <a:r>
              <a:rPr lang="ko-KR" altLang="en-US" dirty="0"/>
              <a:t>부서이름</a:t>
            </a:r>
          </a:p>
        </p:txBody>
      </p:sp>
      <p:sp>
        <p:nvSpPr>
          <p:cNvPr id="8" name="자유형 7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5757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7014329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1" name="텍스트 개체 틀 22"/>
          <p:cNvSpPr>
            <a:spLocks noGrp="1"/>
          </p:cNvSpPr>
          <p:nvPr>
            <p:ph type="body" sz="quarter" idx="15" hasCustomPrompt="1"/>
          </p:nvPr>
        </p:nvSpPr>
        <p:spPr>
          <a:xfrm>
            <a:off x="4296886" y="453255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2" name="텍스트 개체 틀 22"/>
          <p:cNvSpPr>
            <a:spLocks noGrp="1"/>
          </p:cNvSpPr>
          <p:nvPr>
            <p:ph type="body" sz="quarter" idx="16" hasCustomPrompt="1"/>
          </p:nvPr>
        </p:nvSpPr>
        <p:spPr>
          <a:xfrm>
            <a:off x="4296886" y="489259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14" name="자유형 13"/>
          <p:cNvSpPr/>
          <p:nvPr userDrawn="1"/>
        </p:nvSpPr>
        <p:spPr>
          <a:xfrm>
            <a:off x="3643306" y="357166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5757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46611759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소제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2888607"/>
            <a:ext cx="3405978" cy="712879"/>
          </a:xfrm>
          <a:prstGeom prst="rect">
            <a:avLst/>
          </a:prstGeom>
        </p:spPr>
        <p:txBody>
          <a:bodyPr/>
          <a:lstStyle>
            <a:lvl1pPr>
              <a:defRPr sz="36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소제목</a:t>
            </a:r>
          </a:p>
        </p:txBody>
      </p:sp>
      <p:sp>
        <p:nvSpPr>
          <p:cNvPr id="7" name="자유형 6"/>
          <p:cNvSpPr/>
          <p:nvPr userDrawn="1"/>
        </p:nvSpPr>
        <p:spPr>
          <a:xfrm>
            <a:off x="3643306" y="357165"/>
            <a:ext cx="5500694" cy="785817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13042333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13042333"/>
              <a:gd name="connsiteY0" fmla="*/ 5576 h 1147729"/>
              <a:gd name="connsiteX1" fmla="*/ 1080000 w 13042333"/>
              <a:gd name="connsiteY1" fmla="*/ 0 h 1147729"/>
              <a:gd name="connsiteX2" fmla="*/ 8034059 w 13042333"/>
              <a:gd name="connsiteY2" fmla="*/ 0 h 1147729"/>
              <a:gd name="connsiteX3" fmla="*/ 13042333 w 13042333"/>
              <a:gd name="connsiteY3" fmla="*/ 313017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0" fmla="*/ 969576 w 8034059"/>
              <a:gd name="connsiteY0" fmla="*/ 5576 h 1147729"/>
              <a:gd name="connsiteX1" fmla="*/ 1080000 w 8034059"/>
              <a:gd name="connsiteY1" fmla="*/ 0 h 1147729"/>
              <a:gd name="connsiteX2" fmla="*/ 8034059 w 8034059"/>
              <a:gd name="connsiteY2" fmla="*/ 0 h 1147729"/>
              <a:gd name="connsiteX3" fmla="*/ 8034059 w 8034059"/>
              <a:gd name="connsiteY3" fmla="*/ 313017 h 1147729"/>
              <a:gd name="connsiteX4" fmla="*/ 1147729 w 8034059"/>
              <a:gd name="connsiteY4" fmla="*/ 313017 h 1147729"/>
              <a:gd name="connsiteX5" fmla="*/ 313017 w 8034059"/>
              <a:gd name="connsiteY5" fmla="*/ 1147729 h 1147729"/>
              <a:gd name="connsiteX6" fmla="*/ 0 w 8034059"/>
              <a:gd name="connsiteY6" fmla="*/ 1147729 h 1147729"/>
              <a:gd name="connsiteX7" fmla="*/ 969576 w 8034059"/>
              <a:gd name="connsiteY7" fmla="*/ 5576 h 1147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034059" h="1147729">
                <a:moveTo>
                  <a:pt x="969576" y="5576"/>
                </a:moveTo>
                <a:lnTo>
                  <a:pt x="1080000" y="0"/>
                </a:lnTo>
                <a:lnTo>
                  <a:pt x="8034059" y="0"/>
                </a:lnTo>
                <a:lnTo>
                  <a:pt x="8034059" y="313017"/>
                </a:lnTo>
                <a:lnTo>
                  <a:pt x="1147729" y="313017"/>
                </a:lnTo>
                <a:cubicBezTo>
                  <a:pt x="750084" y="313017"/>
                  <a:pt x="313017" y="750084"/>
                  <a:pt x="313017" y="1147729"/>
                </a:cubicBezTo>
                <a:lnTo>
                  <a:pt x="0" y="1147729"/>
                </a:lnTo>
                <a:cubicBezTo>
                  <a:pt x="0" y="588540"/>
                  <a:pt x="424979" y="60883"/>
                  <a:pt x="969576" y="5576"/>
                </a:cubicBezTo>
                <a:close/>
              </a:path>
            </a:pathLst>
          </a:custGeom>
          <a:solidFill>
            <a:srgbClr val="5757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pc="0">
              <a:solidFill>
                <a:prstClr val="white"/>
              </a:solidFill>
            </a:endParaRPr>
          </a:p>
        </p:txBody>
      </p:sp>
      <p:pic>
        <p:nvPicPr>
          <p:cNvPr id="5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655711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37559435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본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7087269"/>
      </p:ext>
    </p:extLst>
  </p:cSld>
  <p:clrMapOvr>
    <a:masterClrMapping/>
  </p:clrMapOvr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마무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텍스트 개체 틀 3"/>
          <p:cNvSpPr>
            <a:spLocks noGrp="1"/>
          </p:cNvSpPr>
          <p:nvPr>
            <p:ph type="body" sz="quarter" idx="10" hasCustomPrompt="1"/>
          </p:nvPr>
        </p:nvSpPr>
        <p:spPr>
          <a:xfrm>
            <a:off x="2370207" y="2996952"/>
            <a:ext cx="4608512" cy="64814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b="1">
                <a:solidFill>
                  <a:srgbClr val="575756"/>
                </a:solidFill>
              </a:defRPr>
            </a:lvl1pPr>
          </a:lstStyle>
          <a:p>
            <a:pPr lvl="0"/>
            <a:r>
              <a:rPr lang="ko-KR" altLang="en-US" dirty="0"/>
              <a:t>감사합니다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  <p:sp>
        <p:nvSpPr>
          <p:cNvPr id="15" name="자유형 14"/>
          <p:cNvSpPr/>
          <p:nvPr userDrawn="1"/>
        </p:nvSpPr>
        <p:spPr>
          <a:xfrm>
            <a:off x="214282" y="285728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5757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  <p:pic>
        <p:nvPicPr>
          <p:cNvPr id="6" name="Picture 2" descr="D:\바탕 화면\양식\CI 2016 - 식약처\식약처_국_좌우.jpg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085" y="5430880"/>
            <a:ext cx="2491829" cy="51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840957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목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4067944" y="1772816"/>
            <a:ext cx="3405978" cy="504056"/>
          </a:xfrm>
          <a:prstGeom prst="rect">
            <a:avLst/>
          </a:prstGeom>
        </p:spPr>
        <p:txBody>
          <a:bodyPr/>
          <a:lstStyle>
            <a:lvl1pPr>
              <a:defRPr sz="2400" b="1" spc="0" baseline="0">
                <a:solidFill>
                  <a:srgbClr val="003762"/>
                </a:solidFill>
              </a:defRPr>
            </a:lvl1pPr>
          </a:lstStyle>
          <a:p>
            <a:r>
              <a:rPr lang="ko-KR" altLang="en-US" dirty="0"/>
              <a:t>목차</a:t>
            </a:r>
          </a:p>
        </p:txBody>
      </p:sp>
      <p:sp>
        <p:nvSpPr>
          <p:cNvPr id="23" name="텍스트 개체 틀 22"/>
          <p:cNvSpPr>
            <a:spLocks noGrp="1"/>
          </p:cNvSpPr>
          <p:nvPr>
            <p:ph type="body" sz="quarter" idx="10" hasCustomPrompt="1"/>
          </p:nvPr>
        </p:nvSpPr>
        <p:spPr>
          <a:xfrm>
            <a:off x="4070031" y="2492896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1.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4" name="텍스트 개체 틀 22"/>
          <p:cNvSpPr>
            <a:spLocks noGrp="1"/>
          </p:cNvSpPr>
          <p:nvPr>
            <p:ph type="body" sz="quarter" idx="11" hasCustomPrompt="1"/>
          </p:nvPr>
        </p:nvSpPr>
        <p:spPr>
          <a:xfrm>
            <a:off x="4070031" y="2920571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8" name="텍스트 개체 틀 22"/>
          <p:cNvSpPr>
            <a:spLocks noGrp="1"/>
          </p:cNvSpPr>
          <p:nvPr>
            <p:ph type="body" sz="quarter" idx="12" hasCustomPrompt="1"/>
          </p:nvPr>
        </p:nvSpPr>
        <p:spPr>
          <a:xfrm>
            <a:off x="4061939" y="3352619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29" name="텍스트 개체 틀 22"/>
          <p:cNvSpPr>
            <a:spLocks noGrp="1"/>
          </p:cNvSpPr>
          <p:nvPr>
            <p:ph type="body" sz="quarter" idx="13" hasCustomPrompt="1"/>
          </p:nvPr>
        </p:nvSpPr>
        <p:spPr>
          <a:xfrm>
            <a:off x="4061939" y="3784667"/>
            <a:ext cx="3881913" cy="315838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6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  <p:sp>
        <p:nvSpPr>
          <p:cNvPr id="30" name="텍스트 개체 틀 22"/>
          <p:cNvSpPr>
            <a:spLocks noGrp="1"/>
          </p:cNvSpPr>
          <p:nvPr>
            <p:ph type="body" sz="quarter" idx="14" hasCustomPrompt="1"/>
          </p:nvPr>
        </p:nvSpPr>
        <p:spPr>
          <a:xfrm>
            <a:off x="4296886" y="4172513"/>
            <a:ext cx="3643607" cy="216024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맑은 고딕" pitchFamily="50" charset="-127"/>
                <a:ea typeface="맑은 고딕" pitchFamily="50" charset="-127"/>
              </a:defRPr>
            </a:lvl1pPr>
          </a:lstStyle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a. </a:t>
            </a:r>
            <a:r>
              <a:rPr kumimoji="0" lang="ko-KR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컨텐츠를</a:t>
            </a:r>
            <a:r>
              <a:rPr kumimoji="0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입력하시오</a:t>
            </a:r>
          </a:p>
        </p:txBody>
      </p:sp>
    </p:spTree>
    <p:extLst>
      <p:ext uri="{BB962C8B-B14F-4D97-AF65-F5344CB8AC3E}">
        <p14:creationId xmlns:p14="http://schemas.microsoft.com/office/powerpoint/2010/main" val="36502126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34" Type="http://schemas.openxmlformats.org/officeDocument/2006/relationships/slideLayout" Target="../slideLayouts/slideLayout34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37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36" Type="http://schemas.openxmlformats.org/officeDocument/2006/relationships/slideLayout" Target="../slideLayouts/slideLayout36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slideLayout" Target="../slideLayouts/slideLayout3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Relationship Id="rId35" Type="http://schemas.openxmlformats.org/officeDocument/2006/relationships/slideLayout" Target="../slideLayouts/slideLayout35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5.xml"/><Relationship Id="rId3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4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49.xml"/><Relationship Id="rId1" Type="http://schemas.openxmlformats.org/officeDocument/2006/relationships/slideLayout" Target="../slideLayouts/slideLayout48.xml"/><Relationship Id="rId6" Type="http://schemas.openxmlformats.org/officeDocument/2006/relationships/slideLayout" Target="../slideLayouts/slideLayout53.xml"/><Relationship Id="rId11" Type="http://schemas.openxmlformats.org/officeDocument/2006/relationships/slideLayout" Target="../slideLayouts/slideLayout58.xml"/><Relationship Id="rId5" Type="http://schemas.openxmlformats.org/officeDocument/2006/relationships/slideLayout" Target="../slideLayouts/slideLayout52.xml"/><Relationship Id="rId10" Type="http://schemas.openxmlformats.org/officeDocument/2006/relationships/slideLayout" Target="../slideLayouts/slideLayout57.xml"/><Relationship Id="rId4" Type="http://schemas.openxmlformats.org/officeDocument/2006/relationships/slideLayout" Target="../slideLayouts/slideLayout51.xml"/><Relationship Id="rId9" Type="http://schemas.openxmlformats.org/officeDocument/2006/relationships/slideLayout" Target="../slideLayouts/slideLayout56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61.xml"/><Relationship Id="rId2" Type="http://schemas.openxmlformats.org/officeDocument/2006/relationships/slideLayout" Target="../slideLayouts/slideLayout60.xml"/><Relationship Id="rId1" Type="http://schemas.openxmlformats.org/officeDocument/2006/relationships/slideLayout" Target="../slideLayouts/slideLayout59.xml"/><Relationship Id="rId6" Type="http://schemas.openxmlformats.org/officeDocument/2006/relationships/theme" Target="../theme/theme4.xml"/><Relationship Id="rId5" Type="http://schemas.openxmlformats.org/officeDocument/2006/relationships/slideLayout" Target="../slideLayouts/slideLayout63.xml"/><Relationship Id="rId4" Type="http://schemas.openxmlformats.org/officeDocument/2006/relationships/slideLayout" Target="../slideLayouts/slideLayout62.xml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66.xml"/><Relationship Id="rId2" Type="http://schemas.openxmlformats.org/officeDocument/2006/relationships/slideLayout" Target="../slideLayouts/slideLayout65.xml"/><Relationship Id="rId1" Type="http://schemas.openxmlformats.org/officeDocument/2006/relationships/slideLayout" Target="../slideLayouts/slideLayout64.xml"/><Relationship Id="rId6" Type="http://schemas.openxmlformats.org/officeDocument/2006/relationships/theme" Target="../theme/theme5.xml"/><Relationship Id="rId5" Type="http://schemas.openxmlformats.org/officeDocument/2006/relationships/slideLayout" Target="../slideLayouts/slideLayout68.xml"/><Relationship Id="rId4" Type="http://schemas.openxmlformats.org/officeDocument/2006/relationships/slideLayout" Target="../slideLayouts/slideLayout67.xml"/></Relationships>
</file>

<file path=ppt/slideMasters/_rels/slideMaster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71.xml"/><Relationship Id="rId2" Type="http://schemas.openxmlformats.org/officeDocument/2006/relationships/slideLayout" Target="../slideLayouts/slideLayout70.xml"/><Relationship Id="rId1" Type="http://schemas.openxmlformats.org/officeDocument/2006/relationships/slideLayout" Target="../slideLayouts/slideLayout69.xml"/><Relationship Id="rId6" Type="http://schemas.openxmlformats.org/officeDocument/2006/relationships/theme" Target="../theme/theme6.xml"/><Relationship Id="rId5" Type="http://schemas.openxmlformats.org/officeDocument/2006/relationships/slideLayout" Target="../slideLayouts/slideLayout73.xml"/><Relationship Id="rId4" Type="http://schemas.openxmlformats.org/officeDocument/2006/relationships/slideLayout" Target="../slideLayouts/slideLayout72.xml"/></Relationships>
</file>

<file path=ppt/slideMasters/_rels/slideMaster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76.xml"/><Relationship Id="rId2" Type="http://schemas.openxmlformats.org/officeDocument/2006/relationships/slideLayout" Target="../slideLayouts/slideLayout75.xml"/><Relationship Id="rId1" Type="http://schemas.openxmlformats.org/officeDocument/2006/relationships/slideLayout" Target="../slideLayouts/slideLayout74.xml"/><Relationship Id="rId6" Type="http://schemas.openxmlformats.org/officeDocument/2006/relationships/theme" Target="../theme/theme7.xml"/><Relationship Id="rId5" Type="http://schemas.openxmlformats.org/officeDocument/2006/relationships/slideLayout" Target="../slideLayouts/slideLayout78.xml"/><Relationship Id="rId4" Type="http://schemas.openxmlformats.org/officeDocument/2006/relationships/slideLayout" Target="../slideLayouts/slideLayout7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자유형 1"/>
          <p:cNvSpPr/>
          <p:nvPr userDrawn="1"/>
        </p:nvSpPr>
        <p:spPr>
          <a:xfrm rot="10800000">
            <a:off x="0" y="5786454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00376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44433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98" r:id="rId6"/>
    <p:sldLayoutId id="2147483699" r:id="rId7"/>
    <p:sldLayoutId id="2147483700" r:id="rId8"/>
    <p:sldLayoutId id="2147483701" r:id="rId9"/>
    <p:sldLayoutId id="2147483702" r:id="rId10"/>
    <p:sldLayoutId id="2147483703" r:id="rId11"/>
    <p:sldLayoutId id="2147483705" r:id="rId12"/>
    <p:sldLayoutId id="2147483706" r:id="rId13"/>
    <p:sldLayoutId id="2147483720" r:id="rId14"/>
    <p:sldLayoutId id="2147483721" r:id="rId15"/>
    <p:sldLayoutId id="2147483722" r:id="rId16"/>
    <p:sldLayoutId id="2147483725" r:id="rId17"/>
    <p:sldLayoutId id="2147483726" r:id="rId18"/>
    <p:sldLayoutId id="2147483727" r:id="rId19"/>
    <p:sldLayoutId id="2147483728" r:id="rId20"/>
    <p:sldLayoutId id="2147483729" r:id="rId21"/>
    <p:sldLayoutId id="2147483730" r:id="rId22"/>
    <p:sldLayoutId id="2147483731" r:id="rId23"/>
    <p:sldLayoutId id="2147483732" r:id="rId24"/>
    <p:sldLayoutId id="2147483734" r:id="rId25"/>
    <p:sldLayoutId id="2147483735" r:id="rId26"/>
    <p:sldLayoutId id="2147483736" r:id="rId27"/>
    <p:sldLayoutId id="2147483737" r:id="rId28"/>
    <p:sldLayoutId id="2147483738" r:id="rId29"/>
    <p:sldLayoutId id="2147483740" r:id="rId30"/>
    <p:sldLayoutId id="2147483741" r:id="rId31"/>
    <p:sldLayoutId id="2147483742" r:id="rId32"/>
    <p:sldLayoutId id="2147483746" r:id="rId33"/>
    <p:sldLayoutId id="2147483747" r:id="rId34"/>
    <p:sldLayoutId id="2147483772" r:id="rId35"/>
    <p:sldLayoutId id="2147483773" r:id="rId36"/>
  </p:sldLayoutIdLst>
  <p:hf hdr="0" ftr="0" dt="0"/>
  <p:txStyles>
    <p:titleStyle>
      <a:lvl1pPr algn="l" defTabSz="914400" rtl="0" eaLnBrk="1" latinLnBrk="1" hangingPunct="1">
        <a:spcBef>
          <a:spcPct val="0"/>
        </a:spcBef>
        <a:buNone/>
        <a:defRPr sz="3200" b="1" i="0" kern="1200" spc="-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DF9C85-B26A-408C-8FD7-8C3484842AC2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E52139-157B-466B-BE85-F33450714DB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004948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1" r:id="rId1"/>
    <p:sldLayoutId id="2147483762" r:id="rId2"/>
    <p:sldLayoutId id="2147483763" r:id="rId3"/>
    <p:sldLayoutId id="2147483764" r:id="rId4"/>
    <p:sldLayoutId id="2147483765" r:id="rId5"/>
    <p:sldLayoutId id="2147483766" r:id="rId6"/>
    <p:sldLayoutId id="2147483767" r:id="rId7"/>
    <p:sldLayoutId id="2147483768" r:id="rId8"/>
    <p:sldLayoutId id="2147483769" r:id="rId9"/>
    <p:sldLayoutId id="2147483770" r:id="rId10"/>
    <p:sldLayoutId id="2147483771" r:id="rId11"/>
  </p:sldLayoutIdLst>
  <p:hf hdr="0" ftr="0" dt="0"/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7213A8-894F-418A-A0FC-56FD197540F7}" type="datetime1">
              <a:rPr lang="ko-KR" altLang="en-US" smtClean="0"/>
              <a:pPr/>
              <a:t>2019-03-11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042E60-E297-43F2-B8D4-07D9EB17495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29282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  <p:sldLayoutId id="2147483750" r:id="rId2"/>
    <p:sldLayoutId id="2147483751" r:id="rId3"/>
    <p:sldLayoutId id="2147483752" r:id="rId4"/>
    <p:sldLayoutId id="2147483753" r:id="rId5"/>
    <p:sldLayoutId id="2147483754" r:id="rId6"/>
    <p:sldLayoutId id="2147483755" r:id="rId7"/>
    <p:sldLayoutId id="2147483756" r:id="rId8"/>
    <p:sldLayoutId id="2147483757" r:id="rId9"/>
    <p:sldLayoutId id="2147483758" r:id="rId10"/>
    <p:sldLayoutId id="2147483759" r:id="rId11"/>
  </p:sldLayoutIdLst>
  <p:hf hdr="0" ftr="0" dt="0"/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자유형 1"/>
          <p:cNvSpPr/>
          <p:nvPr userDrawn="1"/>
        </p:nvSpPr>
        <p:spPr>
          <a:xfrm rot="10800000">
            <a:off x="0" y="5786454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00376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44691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</p:sldLayoutIdLst>
  <p:hf hdr="0" ftr="0" dt="0"/>
  <p:txStyles>
    <p:titleStyle>
      <a:lvl1pPr algn="l" defTabSz="914400" rtl="0" eaLnBrk="1" latinLnBrk="1" hangingPunct="1">
        <a:spcBef>
          <a:spcPct val="0"/>
        </a:spcBef>
        <a:buNone/>
        <a:defRPr sz="3200" b="1" i="0" kern="1200" spc="-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자유형 1"/>
          <p:cNvSpPr/>
          <p:nvPr userDrawn="1"/>
        </p:nvSpPr>
        <p:spPr>
          <a:xfrm rot="10800000">
            <a:off x="0" y="5786454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E402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7342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</p:sldLayoutIdLst>
  <p:hf hdr="0" ftr="0" dt="0"/>
  <p:txStyles>
    <p:titleStyle>
      <a:lvl1pPr algn="l" defTabSz="914400" rtl="0" eaLnBrk="1" latinLnBrk="1" hangingPunct="1">
        <a:spcBef>
          <a:spcPct val="0"/>
        </a:spcBef>
        <a:buNone/>
        <a:defRPr sz="3200" b="1" i="0" kern="1200" spc="-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자유형 1"/>
          <p:cNvSpPr/>
          <p:nvPr userDrawn="1"/>
        </p:nvSpPr>
        <p:spPr>
          <a:xfrm rot="10800000">
            <a:off x="0" y="5786454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00376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6492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</p:sldLayoutIdLst>
  <p:hf hdr="0" ftr="0" dt="0"/>
  <p:txStyles>
    <p:titleStyle>
      <a:lvl1pPr algn="l" defTabSz="914400" rtl="0" eaLnBrk="1" latinLnBrk="1" hangingPunct="1">
        <a:spcBef>
          <a:spcPct val="0"/>
        </a:spcBef>
        <a:buNone/>
        <a:defRPr sz="3200" b="1" i="0" kern="1200" spc="-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자유형 1"/>
          <p:cNvSpPr/>
          <p:nvPr userDrawn="1"/>
        </p:nvSpPr>
        <p:spPr>
          <a:xfrm rot="10800000">
            <a:off x="0" y="5786454"/>
            <a:ext cx="8929718" cy="857255"/>
          </a:xfrm>
          <a:custGeom>
            <a:avLst/>
            <a:gdLst>
              <a:gd name="connsiteX0" fmla="*/ 1079999 w 11685972"/>
              <a:gd name="connsiteY0" fmla="*/ 0 h 1080000"/>
              <a:gd name="connsiteX1" fmla="*/ 1080000 w 11685972"/>
              <a:gd name="connsiteY1" fmla="*/ 0 h 1080000"/>
              <a:gd name="connsiteX2" fmla="*/ 11685972 w 11685972"/>
              <a:gd name="connsiteY2" fmla="*/ 0 h 1080000"/>
              <a:gd name="connsiteX3" fmla="*/ 11685972 w 11685972"/>
              <a:gd name="connsiteY3" fmla="*/ 360000 h 1080000"/>
              <a:gd name="connsiteX4" fmla="*/ 1080000 w 11685972"/>
              <a:gd name="connsiteY4" fmla="*/ 360000 h 1080000"/>
              <a:gd name="connsiteX5" fmla="*/ 360000 w 11685972"/>
              <a:gd name="connsiteY5" fmla="*/ 1080000 h 1080000"/>
              <a:gd name="connsiteX6" fmla="*/ 0 w 11685972"/>
              <a:gd name="connsiteY6" fmla="*/ 1080000 h 1080000"/>
              <a:gd name="connsiteX7" fmla="*/ 969576 w 11685972"/>
              <a:gd name="connsiteY7" fmla="*/ 5576 h 1080000"/>
              <a:gd name="connsiteX8" fmla="*/ 1079999 w 11685972"/>
              <a:gd name="connsiteY8" fmla="*/ 0 h 108000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080000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30"/>
              <a:gd name="connsiteX1" fmla="*/ 1080000 w 11685972"/>
              <a:gd name="connsiteY1" fmla="*/ 0 h 1147730"/>
              <a:gd name="connsiteX2" fmla="*/ 11685972 w 11685972"/>
              <a:gd name="connsiteY2" fmla="*/ 0 h 1147730"/>
              <a:gd name="connsiteX3" fmla="*/ 11685972 w 11685972"/>
              <a:gd name="connsiteY3" fmla="*/ 360000 h 1147730"/>
              <a:gd name="connsiteX4" fmla="*/ 1080000 w 11685972"/>
              <a:gd name="connsiteY4" fmla="*/ 360000 h 1147730"/>
              <a:gd name="connsiteX5" fmla="*/ 417356 w 11685972"/>
              <a:gd name="connsiteY5" fmla="*/ 1147730 h 1147730"/>
              <a:gd name="connsiteX6" fmla="*/ 0 w 11685972"/>
              <a:gd name="connsiteY6" fmla="*/ 1147729 h 1147730"/>
              <a:gd name="connsiteX7" fmla="*/ 969576 w 11685972"/>
              <a:gd name="connsiteY7" fmla="*/ 5576 h 1147730"/>
              <a:gd name="connsiteX8" fmla="*/ 1079999 w 11685972"/>
              <a:gd name="connsiteY8" fmla="*/ 0 h 1147730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080000 w 11685972"/>
              <a:gd name="connsiteY4" fmla="*/ 360000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1685972"/>
              <a:gd name="connsiteY0" fmla="*/ 0 h 1147729"/>
              <a:gd name="connsiteX1" fmla="*/ 1080000 w 11685972"/>
              <a:gd name="connsiteY1" fmla="*/ 0 h 1147729"/>
              <a:gd name="connsiteX2" fmla="*/ 11685972 w 11685972"/>
              <a:gd name="connsiteY2" fmla="*/ 0 h 1147729"/>
              <a:gd name="connsiteX3" fmla="*/ 11685972 w 11685972"/>
              <a:gd name="connsiteY3" fmla="*/ 360000 h 1147729"/>
              <a:gd name="connsiteX4" fmla="*/ 1147729 w 11685972"/>
              <a:gd name="connsiteY4" fmla="*/ 313017 h 1147729"/>
              <a:gd name="connsiteX5" fmla="*/ 313017 w 11685972"/>
              <a:gd name="connsiteY5" fmla="*/ 1147729 h 1147729"/>
              <a:gd name="connsiteX6" fmla="*/ 0 w 11685972"/>
              <a:gd name="connsiteY6" fmla="*/ 1147729 h 1147729"/>
              <a:gd name="connsiteX7" fmla="*/ 969576 w 11685972"/>
              <a:gd name="connsiteY7" fmla="*/ 5576 h 1147729"/>
              <a:gd name="connsiteX8" fmla="*/ 1079999 w 11685972"/>
              <a:gd name="connsiteY8" fmla="*/ 0 h 1147729"/>
              <a:gd name="connsiteX0" fmla="*/ 1079999 w 13042333"/>
              <a:gd name="connsiteY0" fmla="*/ 0 h 1147729"/>
              <a:gd name="connsiteX1" fmla="*/ 1080000 w 13042333"/>
              <a:gd name="connsiteY1" fmla="*/ 0 h 1147729"/>
              <a:gd name="connsiteX2" fmla="*/ 11685972 w 13042333"/>
              <a:gd name="connsiteY2" fmla="*/ 0 h 1147729"/>
              <a:gd name="connsiteX3" fmla="*/ 13042333 w 13042333"/>
              <a:gd name="connsiteY3" fmla="*/ 208678 h 1147729"/>
              <a:gd name="connsiteX4" fmla="*/ 1147729 w 13042333"/>
              <a:gd name="connsiteY4" fmla="*/ 313017 h 1147729"/>
              <a:gd name="connsiteX5" fmla="*/ 313017 w 13042333"/>
              <a:gd name="connsiteY5" fmla="*/ 1147729 h 1147729"/>
              <a:gd name="connsiteX6" fmla="*/ 0 w 13042333"/>
              <a:gd name="connsiteY6" fmla="*/ 1147729 h 1147729"/>
              <a:gd name="connsiteX7" fmla="*/ 969576 w 13042333"/>
              <a:gd name="connsiteY7" fmla="*/ 5576 h 1147729"/>
              <a:gd name="connsiteX8" fmla="*/ 1079999 w 13042333"/>
              <a:gd name="connsiteY8" fmla="*/ 0 h 1147729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313017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79999 w 13042333"/>
              <a:gd name="connsiteY0" fmla="*/ 104339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79999 w 13042333"/>
              <a:gd name="connsiteY8" fmla="*/ 104339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0 h 1252068"/>
              <a:gd name="connsiteX3" fmla="*/ 13042333 w 13042333"/>
              <a:gd name="connsiteY3" fmla="*/ 417356 h 1252068"/>
              <a:gd name="connsiteX4" fmla="*/ 1147729 w 13042333"/>
              <a:gd name="connsiteY4" fmla="*/ 417356 h 1252068"/>
              <a:gd name="connsiteX5" fmla="*/ 313017 w 13042333"/>
              <a:gd name="connsiteY5" fmla="*/ 1252068 h 1252068"/>
              <a:gd name="connsiteX6" fmla="*/ 0 w 13042333"/>
              <a:gd name="connsiteY6" fmla="*/ 1252068 h 1252068"/>
              <a:gd name="connsiteX7" fmla="*/ 969576 w 13042333"/>
              <a:gd name="connsiteY7" fmla="*/ 109915 h 1252068"/>
              <a:gd name="connsiteX8" fmla="*/ 1043390 w 13042333"/>
              <a:gd name="connsiteY8" fmla="*/ 0 h 1252068"/>
              <a:gd name="connsiteX0" fmla="*/ 1043390 w 13042333"/>
              <a:gd name="connsiteY0" fmla="*/ 0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  <a:gd name="connsiteX9" fmla="*/ 1043390 w 13042333"/>
              <a:gd name="connsiteY9" fmla="*/ 0 h 1252068"/>
              <a:gd name="connsiteX0" fmla="*/ 969576 w 13042333"/>
              <a:gd name="connsiteY0" fmla="*/ 109915 h 1252068"/>
              <a:gd name="connsiteX1" fmla="*/ 1080000 w 13042333"/>
              <a:gd name="connsiteY1" fmla="*/ 104339 h 1252068"/>
              <a:gd name="connsiteX2" fmla="*/ 13042333 w 13042333"/>
              <a:gd name="connsiteY2" fmla="*/ 104339 h 1252068"/>
              <a:gd name="connsiteX3" fmla="*/ 13042333 w 13042333"/>
              <a:gd name="connsiteY3" fmla="*/ 0 h 1252068"/>
              <a:gd name="connsiteX4" fmla="*/ 13042333 w 13042333"/>
              <a:gd name="connsiteY4" fmla="*/ 417356 h 1252068"/>
              <a:gd name="connsiteX5" fmla="*/ 1147729 w 13042333"/>
              <a:gd name="connsiteY5" fmla="*/ 417356 h 1252068"/>
              <a:gd name="connsiteX6" fmla="*/ 313017 w 13042333"/>
              <a:gd name="connsiteY6" fmla="*/ 1252068 h 1252068"/>
              <a:gd name="connsiteX7" fmla="*/ 0 w 13042333"/>
              <a:gd name="connsiteY7" fmla="*/ 1252068 h 1252068"/>
              <a:gd name="connsiteX8" fmla="*/ 969576 w 13042333"/>
              <a:gd name="connsiteY8" fmla="*/ 109915 h 1252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042333" h="1252068">
                <a:moveTo>
                  <a:pt x="969576" y="109915"/>
                </a:moveTo>
                <a:lnTo>
                  <a:pt x="1080000" y="104339"/>
                </a:lnTo>
                <a:lnTo>
                  <a:pt x="13042333" y="104339"/>
                </a:lnTo>
                <a:lnTo>
                  <a:pt x="13042333" y="0"/>
                </a:lnTo>
                <a:lnTo>
                  <a:pt x="13042333" y="417356"/>
                </a:lnTo>
                <a:lnTo>
                  <a:pt x="1147729" y="417356"/>
                </a:lnTo>
                <a:cubicBezTo>
                  <a:pt x="750084" y="417356"/>
                  <a:pt x="313017" y="854423"/>
                  <a:pt x="313017" y="1252068"/>
                </a:cubicBezTo>
                <a:lnTo>
                  <a:pt x="0" y="1252068"/>
                </a:lnTo>
                <a:cubicBezTo>
                  <a:pt x="0" y="692879"/>
                  <a:pt x="424979" y="165222"/>
                  <a:pt x="969576" y="109915"/>
                </a:cubicBezTo>
                <a:close/>
              </a:path>
            </a:pathLst>
          </a:custGeom>
          <a:solidFill>
            <a:srgbClr val="E402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51836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</p:sldLayoutIdLst>
  <p:hf hdr="0" ftr="0" dt="0"/>
  <p:txStyles>
    <p:titleStyle>
      <a:lvl1pPr algn="l" defTabSz="914400" rtl="0" eaLnBrk="1" latinLnBrk="1" hangingPunct="1">
        <a:spcBef>
          <a:spcPct val="0"/>
        </a:spcBef>
        <a:buNone/>
        <a:defRPr sz="3200" b="1" i="0" kern="1200" spc="-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3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3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3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3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3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3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3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3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3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3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3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3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3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3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3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3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36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36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36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36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3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제목 3"/>
          <p:cNvSpPr>
            <a:spLocks noGrp="1"/>
          </p:cNvSpPr>
          <p:nvPr/>
        </p:nvSpPr>
        <p:spPr>
          <a:xfrm>
            <a:off x="2843808" y="3501008"/>
            <a:ext cx="3240360" cy="108012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3200" b="1" i="0" kern="1200" spc="0" baseline="0">
                <a:solidFill>
                  <a:srgbClr val="003762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50000"/>
              </a:lnSpc>
            </a:pPr>
            <a:r>
              <a:rPr lang="en-US" altLang="ko-KR" sz="1800" dirty="0" smtClean="0">
                <a:solidFill>
                  <a:schemeClr val="tx2">
                    <a:lumMod val="50000"/>
                  </a:schemeClr>
                </a:solidFill>
              </a:rPr>
              <a:t>2019. 3. 14. </a:t>
            </a:r>
            <a:r>
              <a:rPr lang="ko-KR" altLang="en-US" sz="1800" dirty="0" smtClean="0">
                <a:solidFill>
                  <a:schemeClr val="tx2">
                    <a:lumMod val="50000"/>
                  </a:schemeClr>
                </a:solidFill>
              </a:rPr>
              <a:t>정책설명회</a:t>
            </a:r>
            <a:endParaRPr lang="en-US" altLang="ko-KR" sz="1800" dirty="0" smtClean="0">
              <a:solidFill>
                <a:schemeClr val="tx2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ko-KR" altLang="en-US" sz="1800" dirty="0" smtClean="0">
                <a:solidFill>
                  <a:schemeClr val="tx2">
                    <a:lumMod val="50000"/>
                  </a:schemeClr>
                </a:solidFill>
              </a:rPr>
              <a:t>화장품정책</a:t>
            </a:r>
            <a:r>
              <a:rPr lang="ko-KR" altLang="en-US" sz="1800" dirty="0">
                <a:solidFill>
                  <a:schemeClr val="tx2">
                    <a:lumMod val="50000"/>
                  </a:schemeClr>
                </a:solidFill>
              </a:rPr>
              <a:t>과</a:t>
            </a:r>
            <a:r>
              <a:rPr lang="en-US" altLang="ko-KR" sz="1800" dirty="0" smtClean="0">
                <a:solidFill>
                  <a:schemeClr val="tx2">
                    <a:lumMod val="50000"/>
                  </a:schemeClr>
                </a:solidFill>
              </a:rPr>
              <a:t> </a:t>
            </a:r>
            <a:endParaRPr lang="ko-KR" altLang="en-US" sz="1800" spc="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11560" y="2420888"/>
            <a:ext cx="78822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200" b="1" dirty="0" smtClean="0">
                <a:solidFill>
                  <a:schemeClr val="tx2">
                    <a:lumMod val="50000"/>
                  </a:schemeClr>
                </a:solidFill>
              </a:rPr>
              <a:t>화장품 안전기준 등에 관한 규정 개정사항</a:t>
            </a:r>
            <a:endParaRPr lang="ko-KR" altLang="en-US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4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380860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683568" y="212090"/>
            <a:ext cx="8208912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 </a:t>
            </a:r>
            <a:r>
              <a:rPr lang="en-US" altLang="ko-KR" sz="2000" dirty="0" smtClean="0"/>
              <a:t>– </a:t>
            </a:r>
            <a:r>
              <a:rPr lang="ko-KR" altLang="en-US" sz="2400" dirty="0"/>
              <a:t>기능성화장품 확대 관련</a:t>
            </a:r>
          </a:p>
          <a:p>
            <a:endParaRPr lang="ko-KR" altLang="en-US" dirty="0"/>
          </a:p>
        </p:txBody>
      </p:sp>
      <p:sp>
        <p:nvSpPr>
          <p:cNvPr id="38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19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  <p:graphicFrame>
        <p:nvGraphicFramePr>
          <p:cNvPr id="7" name="표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7210314"/>
              </p:ext>
            </p:extLst>
          </p:nvPr>
        </p:nvGraphicFramePr>
        <p:xfrm>
          <a:off x="251520" y="980728"/>
          <a:ext cx="8640960" cy="33843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16824"/>
                <a:gridCol w="1224136"/>
              </a:tblGrid>
              <a:tr h="873002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내용</a:t>
                      </a: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개정일</a:t>
                      </a:r>
                      <a:endParaRPr lang="en-US" altLang="ko-KR" sz="1600" b="1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ctr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시행일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1225409">
                <a:tc rowSpan="2">
                  <a:txBody>
                    <a:bodyPr/>
                    <a:lstStyle/>
                    <a:p>
                      <a:pPr marL="285750" marR="0" indent="-285750" algn="l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 panose="05000000000000000000" pitchFamily="2" charset="2"/>
                        <a:buChar char="§"/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기능성화장품 확대에 따른 안전기준 개정</a:t>
                      </a:r>
                      <a:endParaRPr lang="en-US" altLang="ko-KR" sz="1600" b="1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l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None/>
                      </a:pP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 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-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6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의약외품에서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전환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: </a:t>
                      </a:r>
                      <a:r>
                        <a:rPr lang="ko-KR" altLang="en-US" sz="16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염모제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탈염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.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탈색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6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제모제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6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탈모여드름성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피부 완화</a:t>
                      </a:r>
                      <a:endParaRPr lang="en-US" altLang="ko-KR" sz="16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266700" marR="0" indent="-266700" algn="l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None/>
                      </a:pP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 - 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신규 기능성화장품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: 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아토피성 피부로 인한 건조함 완화에 도움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6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튼살로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인한 붉은 선 완화 </a:t>
                      </a:r>
                      <a:endParaRPr lang="en-US" altLang="ko-KR" sz="16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l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altLang="ko-KR" sz="16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l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i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* </a:t>
                      </a:r>
                      <a:r>
                        <a:rPr lang="ko-KR" altLang="en-US" sz="1600" i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이어지는 슬라이드 참조</a:t>
                      </a:r>
                      <a:endParaRPr lang="ko-KR" altLang="en-US" sz="1600" i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algn="ctr" latinLnBrk="1">
                        <a:lnSpc>
                          <a:spcPct val="130000"/>
                        </a:lnSpc>
                      </a:pPr>
                      <a:r>
                        <a:rPr lang="ko-KR" altLang="en-US" sz="1600" spc="-100" baseline="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비규제</a:t>
                      </a:r>
                      <a:endParaRPr lang="en-US" altLang="ko-KR" sz="1600" spc="-100" baseline="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algn="ctr" latinLnBrk="1">
                        <a:lnSpc>
                          <a:spcPct val="130000"/>
                        </a:lnSpc>
                      </a:pPr>
                      <a:r>
                        <a:rPr lang="en-US" altLang="ko-KR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‘17. 5. 23.</a:t>
                      </a:r>
                    </a:p>
                    <a:p>
                      <a:pPr algn="ctr" latinLnBrk="1">
                        <a:lnSpc>
                          <a:spcPct val="130000"/>
                        </a:lnSpc>
                      </a:pPr>
                      <a:r>
                        <a:rPr lang="en-US" altLang="ko-KR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(‘17. 5. 30.)</a:t>
                      </a:r>
                      <a:endParaRPr lang="ko-KR" altLang="en-US" sz="1600" b="1" spc="-100" baseline="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</a:tr>
              <a:tr h="1285964">
                <a:tc vMerge="1">
                  <a:txBody>
                    <a:bodyPr/>
                    <a:lstStyle/>
                    <a:p>
                      <a:pPr marL="0" marR="0" algn="l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600" i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algn="ctr" latinLnBrk="1">
                        <a:lnSpc>
                          <a:spcPct val="130000"/>
                        </a:lnSpc>
                      </a:pPr>
                      <a:r>
                        <a:rPr lang="ko-KR" altLang="en-US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규제</a:t>
                      </a:r>
                      <a:endParaRPr lang="en-US" altLang="ko-KR" sz="1600" spc="-100" baseline="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algn="ctr" latinLnBrk="1">
                        <a:lnSpc>
                          <a:spcPct val="130000"/>
                        </a:lnSpc>
                      </a:pPr>
                      <a:r>
                        <a:rPr lang="en-US" altLang="ko-KR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‘17. 6. 13.</a:t>
                      </a:r>
                    </a:p>
                    <a:p>
                      <a:pPr algn="ctr" latinLnBrk="1">
                        <a:lnSpc>
                          <a:spcPct val="130000"/>
                        </a:lnSpc>
                      </a:pPr>
                      <a:r>
                        <a:rPr lang="en-US" altLang="ko-KR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(‘17. 6. 13.)</a:t>
                      </a:r>
                      <a:endParaRPr lang="ko-KR" altLang="en-US" sz="1600" b="1" spc="-100" baseline="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547940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부제목 2"/>
          <p:cNvSpPr txBox="1">
            <a:spLocks/>
          </p:cNvSpPr>
          <p:nvPr/>
        </p:nvSpPr>
        <p:spPr>
          <a:xfrm>
            <a:off x="467544" y="1196752"/>
            <a:ext cx="8298432" cy="47729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indent="-342900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사용금지로 지정되어 있는 표준제조기준</a:t>
            </a:r>
            <a:r>
              <a:rPr lang="en-US" altLang="ko-KR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&lt;</a:t>
            </a: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구분 </a:t>
            </a:r>
            <a:r>
              <a:rPr lang="en-US" altLang="ko-KR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I&gt; </a:t>
            </a: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삭제 </a:t>
            </a:r>
            <a:endParaRPr lang="en-US" altLang="ko-KR" sz="2400" b="1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11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11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83568" y="2996952"/>
            <a:ext cx="3456384" cy="40483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altLang="ko-KR" b="1" dirty="0" smtClean="0"/>
              <a:t>&lt; </a:t>
            </a:r>
            <a:r>
              <a:rPr lang="ko-KR" altLang="en-US" b="1" dirty="0" smtClean="0"/>
              <a:t>개정 전 </a:t>
            </a:r>
            <a:r>
              <a:rPr lang="en-US" altLang="ko-KR" b="1" dirty="0" smtClean="0"/>
              <a:t>&gt;</a:t>
            </a:r>
          </a:p>
          <a:p>
            <a:pPr algn="ctr">
              <a:lnSpc>
                <a:spcPct val="120000"/>
              </a:lnSpc>
            </a:pPr>
            <a:endParaRPr lang="en-US" altLang="ko-KR" dirty="0" smtClean="0"/>
          </a:p>
          <a:p>
            <a:pPr>
              <a:lnSpc>
                <a:spcPct val="120000"/>
              </a:lnSpc>
            </a:pPr>
            <a:r>
              <a:rPr lang="en-US" altLang="ko-KR" dirty="0" smtClean="0"/>
              <a:t>[</a:t>
            </a:r>
            <a:r>
              <a:rPr lang="ko-KR" altLang="en-US" dirty="0" smtClean="0"/>
              <a:t>별표</a:t>
            </a:r>
            <a:r>
              <a:rPr lang="en-US" altLang="ko-KR" dirty="0" smtClean="0"/>
              <a:t>1] </a:t>
            </a:r>
            <a:r>
              <a:rPr lang="ko-KR" altLang="en-US" dirty="0" smtClean="0"/>
              <a:t>사용할 수 없는 원료 중</a:t>
            </a:r>
            <a:endParaRPr lang="en-US" altLang="ko-KR" dirty="0" smtClean="0"/>
          </a:p>
          <a:p>
            <a:pPr>
              <a:lnSpc>
                <a:spcPct val="120000"/>
              </a:lnSpc>
            </a:pPr>
            <a:endParaRPr lang="en-US" altLang="ko-KR" dirty="0" smtClean="0"/>
          </a:p>
          <a:p>
            <a:pPr>
              <a:lnSpc>
                <a:spcPct val="120000"/>
              </a:lnSpc>
            </a:pPr>
            <a:r>
              <a:rPr lang="en-US" altLang="ko-KR" dirty="0" smtClean="0"/>
              <a:t>‘</a:t>
            </a:r>
            <a:r>
              <a:rPr lang="ko-KR" altLang="en-US" dirty="0" err="1" smtClean="0"/>
              <a:t>의약품등</a:t>
            </a:r>
            <a:r>
              <a:rPr lang="ko-KR" altLang="en-US" dirty="0" smtClean="0"/>
              <a:t> 표준제조기준</a:t>
            </a:r>
            <a:r>
              <a:rPr lang="en-US" altLang="ko-KR" dirty="0" smtClean="0"/>
              <a:t>’(</a:t>
            </a:r>
            <a:r>
              <a:rPr lang="ko-KR" altLang="en-US" dirty="0" err="1" smtClean="0"/>
              <a:t>식품의약품안전처</a:t>
            </a:r>
            <a:r>
              <a:rPr lang="ko-KR" altLang="en-US" dirty="0" smtClean="0"/>
              <a:t> 고시</a:t>
            </a:r>
            <a:r>
              <a:rPr lang="en-US" altLang="ko-KR" dirty="0" smtClean="0"/>
              <a:t>) </a:t>
            </a:r>
            <a:r>
              <a:rPr lang="ko-KR" altLang="en-US" dirty="0" smtClean="0"/>
              <a:t>별표</a:t>
            </a:r>
            <a:r>
              <a:rPr lang="en-US" altLang="ko-KR" dirty="0" smtClean="0"/>
              <a:t>2. </a:t>
            </a:r>
            <a:r>
              <a:rPr lang="ko-KR" altLang="en-US" dirty="0" err="1" smtClean="0"/>
              <a:t>의약외품의</a:t>
            </a:r>
            <a:r>
              <a:rPr lang="ko-KR" altLang="en-US" dirty="0" smtClean="0"/>
              <a:t> 표준제조기준 제</a:t>
            </a:r>
            <a:r>
              <a:rPr lang="en-US" altLang="ko-KR" dirty="0" smtClean="0"/>
              <a:t>1</a:t>
            </a:r>
            <a:r>
              <a:rPr lang="ko-KR" altLang="en-US" dirty="0" smtClean="0"/>
              <a:t>장 </a:t>
            </a:r>
            <a:r>
              <a:rPr lang="ko-KR" altLang="en-US" dirty="0" err="1" smtClean="0"/>
              <a:t>염모제등의</a:t>
            </a:r>
            <a:r>
              <a:rPr lang="ko-KR" altLang="en-US" dirty="0" smtClean="0"/>
              <a:t> 표준제조기준 </a:t>
            </a:r>
            <a:r>
              <a:rPr lang="en-US" altLang="ko-KR" dirty="0" smtClean="0"/>
              <a:t>&lt;</a:t>
            </a:r>
            <a:r>
              <a:rPr lang="ko-KR" altLang="en-US" dirty="0" smtClean="0"/>
              <a:t>표</a:t>
            </a:r>
            <a:r>
              <a:rPr lang="en-US" altLang="ko-KR" dirty="0" smtClean="0"/>
              <a:t>1&gt; </a:t>
            </a:r>
            <a:r>
              <a:rPr lang="ko-KR" altLang="en-US" dirty="0" smtClean="0"/>
              <a:t>유효성분의 종류 중 </a:t>
            </a:r>
            <a:r>
              <a:rPr lang="en-US" altLang="ko-KR" dirty="0" smtClean="0"/>
              <a:t>“</a:t>
            </a:r>
            <a:r>
              <a:rPr lang="ko-KR" altLang="en-US" dirty="0" smtClean="0"/>
              <a:t>구분</a:t>
            </a:r>
            <a:r>
              <a:rPr lang="en-US" altLang="ko-KR" dirty="0" smtClean="0"/>
              <a:t>I” </a:t>
            </a:r>
            <a:r>
              <a:rPr lang="ko-KR" altLang="en-US" dirty="0" smtClean="0"/>
              <a:t>항에 수재되어 있는 원료</a:t>
            </a:r>
            <a:endParaRPr lang="en-US" altLang="ko-KR" dirty="0" smtClean="0"/>
          </a:p>
          <a:p>
            <a:pPr>
              <a:lnSpc>
                <a:spcPct val="120000"/>
              </a:lnSpc>
            </a:pPr>
            <a:endParaRPr lang="en-US" altLang="ko-KR" dirty="0" smtClean="0"/>
          </a:p>
          <a:p>
            <a:pPr>
              <a:lnSpc>
                <a:spcPct val="120000"/>
              </a:lnSpc>
            </a:pPr>
            <a:endParaRPr lang="ko-KR" alt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4860032" y="2996952"/>
            <a:ext cx="4139952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altLang="ko-KR" b="1" dirty="0" smtClean="0"/>
              <a:t>&lt; </a:t>
            </a:r>
            <a:r>
              <a:rPr lang="ko-KR" altLang="en-US" b="1" dirty="0" smtClean="0"/>
              <a:t>개정 후 </a:t>
            </a:r>
            <a:r>
              <a:rPr lang="en-US" altLang="ko-KR" b="1" dirty="0" smtClean="0"/>
              <a:t>&gt;</a:t>
            </a:r>
          </a:p>
          <a:p>
            <a:pPr algn="ctr">
              <a:lnSpc>
                <a:spcPct val="120000"/>
              </a:lnSpc>
            </a:pPr>
            <a:endParaRPr lang="en-US" altLang="ko-KR" dirty="0" smtClean="0"/>
          </a:p>
          <a:p>
            <a:pPr>
              <a:lnSpc>
                <a:spcPct val="120000"/>
              </a:lnSpc>
            </a:pPr>
            <a:r>
              <a:rPr lang="en-US" altLang="ko-KR" dirty="0" smtClean="0"/>
              <a:t>[</a:t>
            </a:r>
            <a:r>
              <a:rPr lang="ko-KR" altLang="en-US" dirty="0" smtClean="0"/>
              <a:t>별표</a:t>
            </a:r>
            <a:r>
              <a:rPr lang="en-US" altLang="ko-KR" dirty="0" smtClean="0"/>
              <a:t>1] </a:t>
            </a:r>
            <a:r>
              <a:rPr lang="ko-KR" altLang="en-US" dirty="0" smtClean="0"/>
              <a:t>사용할 수 없는 원료 중 해당 항목 삭제</a:t>
            </a:r>
            <a:endParaRPr lang="en-US" altLang="ko-KR" dirty="0" smtClean="0"/>
          </a:p>
          <a:p>
            <a:pPr>
              <a:lnSpc>
                <a:spcPct val="120000"/>
              </a:lnSpc>
            </a:pPr>
            <a:endParaRPr lang="en-US" altLang="ko-KR" dirty="0" smtClean="0"/>
          </a:p>
          <a:p>
            <a:pPr>
              <a:lnSpc>
                <a:spcPct val="120000"/>
              </a:lnSpc>
            </a:pPr>
            <a:r>
              <a:rPr lang="en-US" altLang="ko-KR" dirty="0" smtClean="0"/>
              <a:t>[</a:t>
            </a:r>
            <a:r>
              <a:rPr lang="ko-KR" altLang="en-US" dirty="0" smtClean="0"/>
              <a:t>별표</a:t>
            </a:r>
            <a:r>
              <a:rPr lang="en-US" altLang="ko-KR" dirty="0" smtClean="0"/>
              <a:t>2] </a:t>
            </a:r>
            <a:r>
              <a:rPr lang="ko-KR" altLang="en-US" dirty="0" smtClean="0"/>
              <a:t>사용상의 제한이 필요한 원료 중 </a:t>
            </a:r>
            <a:r>
              <a:rPr lang="en-US" altLang="ko-KR" dirty="0" smtClean="0"/>
              <a:t>* </a:t>
            </a:r>
            <a:r>
              <a:rPr lang="ko-KR" altLang="en-US" dirty="0" err="1" smtClean="0"/>
              <a:t>염모제</a:t>
            </a:r>
            <a:r>
              <a:rPr lang="ko-KR" altLang="en-US" dirty="0" smtClean="0"/>
              <a:t> 성분 표 신설하여</a:t>
            </a:r>
            <a:r>
              <a:rPr lang="en-US" altLang="ko-KR" dirty="0" smtClean="0"/>
              <a:t>, </a:t>
            </a:r>
            <a:r>
              <a:rPr lang="ko-KR" altLang="en-US" dirty="0" err="1" smtClean="0"/>
              <a:t>염모제</a:t>
            </a:r>
            <a:r>
              <a:rPr lang="ko-KR" altLang="en-US" dirty="0" smtClean="0"/>
              <a:t> 표준제조기준에 해당하는 </a:t>
            </a:r>
            <a:r>
              <a:rPr lang="en-US" altLang="ko-KR" dirty="0" smtClean="0"/>
              <a:t>41</a:t>
            </a:r>
            <a:r>
              <a:rPr lang="ko-KR" altLang="en-US" dirty="0" smtClean="0"/>
              <a:t>개 성분에 대해 </a:t>
            </a:r>
            <a:r>
              <a:rPr lang="ko-KR" altLang="en-US" dirty="0" err="1" smtClean="0"/>
              <a:t>염모제성분으로</a:t>
            </a:r>
            <a:r>
              <a:rPr lang="ko-KR" altLang="en-US" dirty="0" smtClean="0"/>
              <a:t> 신설</a:t>
            </a:r>
            <a:endParaRPr lang="en-US" altLang="ko-KR" dirty="0" smtClean="0"/>
          </a:p>
          <a:p>
            <a:pPr>
              <a:lnSpc>
                <a:spcPct val="120000"/>
              </a:lnSpc>
            </a:pPr>
            <a:endParaRPr lang="ko-KR" altLang="en-US" dirty="0"/>
          </a:p>
        </p:txBody>
      </p:sp>
      <p:sp>
        <p:nvSpPr>
          <p:cNvPr id="12" name="오른쪽 화살표 11"/>
          <p:cNvSpPr/>
          <p:nvPr/>
        </p:nvSpPr>
        <p:spPr>
          <a:xfrm>
            <a:off x="4427984" y="4264065"/>
            <a:ext cx="288032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TextBox 12"/>
          <p:cNvSpPr txBox="1"/>
          <p:nvPr/>
        </p:nvSpPr>
        <p:spPr>
          <a:xfrm>
            <a:off x="755576" y="1916832"/>
            <a:ext cx="8010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80975" indent="-180975">
              <a:lnSpc>
                <a:spcPct val="150000"/>
              </a:lnSpc>
            </a:pPr>
            <a:r>
              <a:rPr lang="en-US" altLang="ko-KR" dirty="0" smtClean="0"/>
              <a:t>- [</a:t>
            </a:r>
            <a:r>
              <a:rPr lang="ko-KR" altLang="en-US" dirty="0" smtClean="0"/>
              <a:t>별표</a:t>
            </a:r>
            <a:r>
              <a:rPr lang="en-US" altLang="ko-KR" dirty="0" smtClean="0"/>
              <a:t>1] </a:t>
            </a:r>
            <a:r>
              <a:rPr lang="ko-KR" altLang="en-US" dirty="0" smtClean="0"/>
              <a:t>사용할 수 없는 원료 중 </a:t>
            </a:r>
            <a:r>
              <a:rPr lang="en-US" altLang="ko-KR" dirty="0" smtClean="0"/>
              <a:t>‘</a:t>
            </a:r>
            <a:r>
              <a:rPr lang="ko-KR" altLang="en-US" dirty="0" err="1" smtClean="0"/>
              <a:t>염모제</a:t>
            </a:r>
            <a:r>
              <a:rPr lang="ko-KR" altLang="en-US" dirty="0" smtClean="0"/>
              <a:t> 표준제조기준 </a:t>
            </a:r>
            <a:r>
              <a:rPr lang="en-US" altLang="ko-KR" dirty="0" smtClean="0"/>
              <a:t>&lt;</a:t>
            </a:r>
            <a:r>
              <a:rPr lang="ko-KR" altLang="en-US" dirty="0" smtClean="0"/>
              <a:t>구분</a:t>
            </a:r>
            <a:r>
              <a:rPr lang="en-US" altLang="ko-KR" dirty="0" smtClean="0"/>
              <a:t>I&gt;’</a:t>
            </a:r>
            <a:r>
              <a:rPr lang="ko-KR" altLang="en-US" dirty="0" smtClean="0"/>
              <a:t>항을 삭제하고 </a:t>
            </a:r>
            <a:r>
              <a:rPr lang="en-US" altLang="ko-KR" dirty="0" smtClean="0"/>
              <a:t>[</a:t>
            </a:r>
            <a:r>
              <a:rPr lang="ko-KR" altLang="en-US" dirty="0" smtClean="0"/>
              <a:t>별표</a:t>
            </a:r>
            <a:r>
              <a:rPr lang="en-US" altLang="ko-KR" dirty="0" smtClean="0"/>
              <a:t>2] </a:t>
            </a:r>
            <a:r>
              <a:rPr lang="ko-KR" altLang="en-US" dirty="0" smtClean="0"/>
              <a:t>사용상의 제한이 필요한 원료에 </a:t>
            </a:r>
            <a:r>
              <a:rPr lang="en-US" altLang="ko-KR" dirty="0" smtClean="0"/>
              <a:t>‘</a:t>
            </a:r>
            <a:r>
              <a:rPr lang="ko-KR" altLang="en-US" dirty="0" err="1" smtClean="0"/>
              <a:t>염모제</a:t>
            </a:r>
            <a:r>
              <a:rPr lang="ko-KR" altLang="en-US" dirty="0" smtClean="0"/>
              <a:t> 성분</a:t>
            </a:r>
            <a:r>
              <a:rPr lang="en-US" altLang="ko-KR" dirty="0" smtClean="0"/>
              <a:t>’</a:t>
            </a:r>
            <a:r>
              <a:rPr lang="ko-KR" altLang="en-US" dirty="0" smtClean="0"/>
              <a:t> 리스트 추가 </a:t>
            </a:r>
            <a:endParaRPr lang="ko-KR" altLang="en-US" dirty="0"/>
          </a:p>
        </p:txBody>
      </p:sp>
      <p:sp>
        <p:nvSpPr>
          <p:cNvPr id="14" name="TextBox 3"/>
          <p:cNvSpPr txBox="1"/>
          <p:nvPr/>
        </p:nvSpPr>
        <p:spPr>
          <a:xfrm>
            <a:off x="683568" y="212090"/>
            <a:ext cx="846043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 </a:t>
            </a:r>
            <a:r>
              <a:rPr lang="en-US" altLang="ko-KR" sz="2000" dirty="0" smtClean="0"/>
              <a:t>– </a:t>
            </a:r>
            <a:r>
              <a:rPr lang="ko-KR" altLang="en-US" sz="2400" dirty="0" smtClean="0"/>
              <a:t>기능성화장품 확대 관련</a:t>
            </a:r>
            <a:endParaRPr lang="ko-KR" altLang="en-US" sz="2400" dirty="0"/>
          </a:p>
        </p:txBody>
      </p:sp>
      <p:sp>
        <p:nvSpPr>
          <p:cNvPr id="15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7525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부제목 2"/>
          <p:cNvSpPr txBox="1">
            <a:spLocks/>
          </p:cNvSpPr>
          <p:nvPr/>
        </p:nvSpPr>
        <p:spPr>
          <a:xfrm>
            <a:off x="467544" y="1102678"/>
            <a:ext cx="7920880" cy="47729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indent="-342900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사용금지 중 </a:t>
            </a:r>
            <a:r>
              <a:rPr lang="ko-KR" altLang="en-US" sz="2400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염모제</a:t>
            </a: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성분에 대한 단서조항 신설</a:t>
            </a:r>
            <a:endParaRPr lang="en-US" altLang="ko-KR" sz="2400" b="1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13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12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683568" y="2909843"/>
            <a:ext cx="381642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 smtClean="0"/>
              <a:t>&lt; </a:t>
            </a:r>
            <a:r>
              <a:rPr lang="ko-KR" altLang="en-US" b="1" dirty="0" smtClean="0"/>
              <a:t>개정 전 </a:t>
            </a:r>
            <a:r>
              <a:rPr lang="en-US" altLang="ko-KR" b="1" dirty="0" smtClean="0"/>
              <a:t>&gt;</a:t>
            </a:r>
          </a:p>
          <a:p>
            <a:pPr algn="ctr"/>
            <a:endParaRPr lang="en-US" altLang="ko-KR" dirty="0" smtClean="0"/>
          </a:p>
          <a:p>
            <a:r>
              <a:rPr lang="en-US" altLang="ko-KR" dirty="0" smtClean="0"/>
              <a:t>[</a:t>
            </a:r>
            <a:r>
              <a:rPr lang="ko-KR" altLang="en-US" dirty="0" smtClean="0"/>
              <a:t>별표</a:t>
            </a:r>
            <a:r>
              <a:rPr lang="en-US" altLang="ko-KR" dirty="0" smtClean="0"/>
              <a:t>1] </a:t>
            </a:r>
            <a:r>
              <a:rPr lang="ko-KR" altLang="en-US" dirty="0" smtClean="0"/>
              <a:t>사용할 수 없는 원료</a:t>
            </a:r>
            <a:endParaRPr lang="en-US" altLang="ko-KR" dirty="0" smtClean="0"/>
          </a:p>
          <a:p>
            <a:r>
              <a:rPr lang="en-US" altLang="ko-KR" dirty="0" smtClean="0">
                <a:latin typeface="+mn-ea"/>
              </a:rPr>
              <a:t>‘2,7-</a:t>
            </a:r>
            <a:r>
              <a:rPr lang="ko-KR" altLang="en-US" dirty="0" err="1" smtClean="0">
                <a:latin typeface="+mn-ea"/>
              </a:rPr>
              <a:t>나프탈렌디올</a:t>
            </a:r>
            <a:r>
              <a:rPr lang="ko-KR" altLang="en-US" dirty="0" smtClean="0">
                <a:latin typeface="+mn-ea"/>
              </a:rPr>
              <a:t> 및 그 </a:t>
            </a:r>
            <a:r>
              <a:rPr lang="ko-KR" altLang="en-US" dirty="0" err="1" smtClean="0">
                <a:latin typeface="+mn-ea"/>
              </a:rPr>
              <a:t>염류</a:t>
            </a:r>
            <a:r>
              <a:rPr lang="en-US" altLang="ko-KR" dirty="0" smtClean="0">
                <a:latin typeface="+mn-ea"/>
              </a:rPr>
              <a:t>’ </a:t>
            </a:r>
            <a:r>
              <a:rPr lang="ko-KR" altLang="en-US" dirty="0" smtClean="0">
                <a:latin typeface="+mn-ea"/>
              </a:rPr>
              <a:t>등</a:t>
            </a:r>
            <a:endParaRPr lang="ko-KR" altLang="en-US" dirty="0">
              <a:latin typeface="+mn-ea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004048" y="2909843"/>
            <a:ext cx="3816424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 smtClean="0"/>
              <a:t>&lt; </a:t>
            </a:r>
            <a:r>
              <a:rPr lang="ko-KR" altLang="en-US" b="1" dirty="0" smtClean="0"/>
              <a:t>개정 후 </a:t>
            </a:r>
            <a:r>
              <a:rPr lang="en-US" altLang="ko-KR" b="1" dirty="0" smtClean="0"/>
              <a:t>&gt;</a:t>
            </a:r>
          </a:p>
          <a:p>
            <a:pPr algn="ctr"/>
            <a:endParaRPr lang="en-US" altLang="ko-KR" dirty="0" smtClean="0"/>
          </a:p>
          <a:p>
            <a:r>
              <a:rPr lang="en-US" altLang="ko-KR" dirty="0" smtClean="0"/>
              <a:t>[</a:t>
            </a:r>
            <a:r>
              <a:rPr lang="ko-KR" altLang="en-US" dirty="0" smtClean="0"/>
              <a:t>별표</a:t>
            </a:r>
            <a:r>
              <a:rPr lang="en-US" altLang="ko-KR" dirty="0" smtClean="0"/>
              <a:t>1] </a:t>
            </a:r>
            <a:r>
              <a:rPr lang="ko-KR" altLang="en-US" dirty="0" smtClean="0"/>
              <a:t>사용할 수 없는 원료</a:t>
            </a:r>
            <a:endParaRPr lang="en-US" altLang="ko-KR" dirty="0" smtClean="0"/>
          </a:p>
          <a:p>
            <a:r>
              <a:rPr lang="en-US" altLang="ko-KR" dirty="0" smtClean="0">
                <a:latin typeface="+mn-ea"/>
              </a:rPr>
              <a:t>‘2,7-</a:t>
            </a:r>
            <a:r>
              <a:rPr lang="ko-KR" altLang="en-US" dirty="0" err="1" smtClean="0">
                <a:latin typeface="+mn-ea"/>
              </a:rPr>
              <a:t>나프탈렌디올</a:t>
            </a:r>
            <a:r>
              <a:rPr lang="ko-KR" altLang="en-US" dirty="0" smtClean="0">
                <a:latin typeface="+mn-ea"/>
              </a:rPr>
              <a:t> 및 그 </a:t>
            </a:r>
            <a:r>
              <a:rPr lang="ko-KR" altLang="en-US" dirty="0" err="1" smtClean="0">
                <a:latin typeface="+mn-ea"/>
              </a:rPr>
              <a:t>염류</a:t>
            </a:r>
            <a:r>
              <a:rPr lang="en-US" altLang="ko-KR" u="sng" dirty="0" smtClean="0">
                <a:solidFill>
                  <a:srgbClr val="0000FF"/>
                </a:solidFill>
                <a:latin typeface="+mn-ea"/>
              </a:rPr>
              <a:t>(</a:t>
            </a:r>
            <a:r>
              <a:rPr lang="ko-KR" altLang="en-US" u="sng" dirty="0" smtClean="0">
                <a:solidFill>
                  <a:srgbClr val="0000FF"/>
                </a:solidFill>
                <a:latin typeface="+mn-ea"/>
              </a:rPr>
              <a:t>다만</a:t>
            </a:r>
            <a:r>
              <a:rPr lang="en-US" altLang="ko-KR" u="sng" dirty="0" smtClean="0">
                <a:solidFill>
                  <a:srgbClr val="0000FF"/>
                </a:solidFill>
                <a:latin typeface="+mn-ea"/>
              </a:rPr>
              <a:t>, 2,7-</a:t>
            </a:r>
            <a:r>
              <a:rPr lang="ko-KR" altLang="en-US" u="sng" dirty="0" err="1" smtClean="0">
                <a:solidFill>
                  <a:srgbClr val="0000FF"/>
                </a:solidFill>
                <a:latin typeface="+mn-ea"/>
              </a:rPr>
              <a:t>나프탈렌디올은</a:t>
            </a:r>
            <a:r>
              <a:rPr lang="ko-KR" altLang="en-US" u="sng" dirty="0" smtClean="0">
                <a:solidFill>
                  <a:srgbClr val="0000FF"/>
                </a:solidFill>
                <a:latin typeface="+mn-ea"/>
              </a:rPr>
              <a:t> </a:t>
            </a:r>
            <a:r>
              <a:rPr lang="ko-KR" altLang="en-US" u="sng" dirty="0" err="1" smtClean="0">
                <a:solidFill>
                  <a:srgbClr val="0000FF"/>
                </a:solidFill>
                <a:latin typeface="+mn-ea"/>
              </a:rPr>
              <a:t>염모제에서</a:t>
            </a:r>
            <a:r>
              <a:rPr lang="ko-KR" altLang="en-US" u="sng" dirty="0" smtClean="0">
                <a:solidFill>
                  <a:srgbClr val="0000FF"/>
                </a:solidFill>
                <a:latin typeface="+mn-ea"/>
              </a:rPr>
              <a:t> 용법</a:t>
            </a:r>
            <a:r>
              <a:rPr lang="en-US" altLang="ko-KR" u="sng" dirty="0" smtClean="0">
                <a:solidFill>
                  <a:srgbClr val="0000FF"/>
                </a:solidFill>
                <a:latin typeface="+mn-ea"/>
              </a:rPr>
              <a:t>·</a:t>
            </a:r>
            <a:r>
              <a:rPr lang="ko-KR" altLang="en-US" u="sng" dirty="0" smtClean="0">
                <a:solidFill>
                  <a:srgbClr val="0000FF"/>
                </a:solidFill>
                <a:latin typeface="+mn-ea"/>
              </a:rPr>
              <a:t>용량에 따른 혼합물의 </a:t>
            </a:r>
            <a:r>
              <a:rPr lang="ko-KR" altLang="en-US" u="sng" dirty="0" err="1" smtClean="0">
                <a:solidFill>
                  <a:srgbClr val="0000FF"/>
                </a:solidFill>
                <a:latin typeface="+mn-ea"/>
              </a:rPr>
              <a:t>염모성분으로서</a:t>
            </a:r>
            <a:r>
              <a:rPr lang="ko-KR" altLang="en-US" u="sng" dirty="0" smtClean="0">
                <a:solidFill>
                  <a:srgbClr val="0000FF"/>
                </a:solidFill>
                <a:latin typeface="+mn-ea"/>
              </a:rPr>
              <a:t> </a:t>
            </a:r>
            <a:r>
              <a:rPr lang="en-US" altLang="ko-KR" u="sng" dirty="0" smtClean="0">
                <a:solidFill>
                  <a:srgbClr val="0000FF"/>
                </a:solidFill>
                <a:latin typeface="+mn-ea"/>
              </a:rPr>
              <a:t>1.0% </a:t>
            </a:r>
            <a:r>
              <a:rPr lang="ko-KR" altLang="en-US" u="sng" dirty="0" smtClean="0">
                <a:solidFill>
                  <a:srgbClr val="0000FF"/>
                </a:solidFill>
                <a:latin typeface="+mn-ea"/>
              </a:rPr>
              <a:t>이하는 제외</a:t>
            </a:r>
            <a:r>
              <a:rPr lang="en-US" altLang="ko-KR" u="sng" dirty="0" smtClean="0">
                <a:solidFill>
                  <a:srgbClr val="0000FF"/>
                </a:solidFill>
                <a:latin typeface="+mn-ea"/>
              </a:rPr>
              <a:t>)</a:t>
            </a:r>
            <a:r>
              <a:rPr lang="en-US" altLang="ko-KR" dirty="0" smtClean="0">
                <a:latin typeface="+mn-ea"/>
              </a:rPr>
              <a:t>’ </a:t>
            </a:r>
            <a:r>
              <a:rPr lang="ko-KR" altLang="en-US" dirty="0" smtClean="0">
                <a:latin typeface="+mn-ea"/>
              </a:rPr>
              <a:t>등</a:t>
            </a:r>
            <a:endParaRPr lang="ko-KR" altLang="en-US" dirty="0"/>
          </a:p>
        </p:txBody>
      </p:sp>
      <p:sp>
        <p:nvSpPr>
          <p:cNvPr id="14" name="오른쪽 화살표 13"/>
          <p:cNvSpPr/>
          <p:nvPr/>
        </p:nvSpPr>
        <p:spPr>
          <a:xfrm>
            <a:off x="4427984" y="4133979"/>
            <a:ext cx="288032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5" name="TextBox 14"/>
          <p:cNvSpPr txBox="1"/>
          <p:nvPr/>
        </p:nvSpPr>
        <p:spPr>
          <a:xfrm>
            <a:off x="755576" y="1822758"/>
            <a:ext cx="7920880" cy="8697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80975" indent="-180975">
              <a:lnSpc>
                <a:spcPct val="150000"/>
              </a:lnSpc>
            </a:pPr>
            <a:r>
              <a:rPr lang="en-US" altLang="ko-KR" dirty="0" smtClean="0"/>
              <a:t>- [</a:t>
            </a:r>
            <a:r>
              <a:rPr lang="ko-KR" altLang="en-US" dirty="0" smtClean="0"/>
              <a:t>별표</a:t>
            </a:r>
            <a:r>
              <a:rPr lang="en-US" altLang="ko-KR" dirty="0" smtClean="0"/>
              <a:t>1] </a:t>
            </a:r>
            <a:r>
              <a:rPr lang="ko-KR" altLang="en-US" dirty="0" smtClean="0"/>
              <a:t>사용할 수 없는 원료 중 </a:t>
            </a:r>
            <a:r>
              <a:rPr lang="ko-KR" altLang="en-US" dirty="0" err="1" smtClean="0"/>
              <a:t>염모제에</a:t>
            </a:r>
            <a:r>
              <a:rPr lang="ko-KR" altLang="en-US" dirty="0" smtClean="0"/>
              <a:t> </a:t>
            </a:r>
            <a:r>
              <a:rPr lang="ko-KR" altLang="en-US" dirty="0" err="1" smtClean="0"/>
              <a:t>사용가능한</a:t>
            </a:r>
            <a:r>
              <a:rPr lang="ko-KR" altLang="en-US" dirty="0" smtClean="0"/>
              <a:t> 성분</a:t>
            </a:r>
            <a:r>
              <a:rPr lang="en-US" altLang="ko-KR" dirty="0" smtClean="0"/>
              <a:t>(37</a:t>
            </a:r>
            <a:r>
              <a:rPr lang="ko-KR" altLang="en-US" dirty="0" smtClean="0"/>
              <a:t>개</a:t>
            </a:r>
            <a:r>
              <a:rPr lang="en-US" altLang="ko-KR" dirty="0" smtClean="0"/>
              <a:t>)</a:t>
            </a:r>
            <a:r>
              <a:rPr lang="ko-KR" altLang="en-US" dirty="0" smtClean="0"/>
              <a:t>에 대해 단서조항을 신설하여 염모제에 한해 사용이 가능하도록 함</a:t>
            </a:r>
            <a:endParaRPr lang="ko-KR" altLang="en-US" dirty="0"/>
          </a:p>
        </p:txBody>
      </p:sp>
      <p:sp>
        <p:nvSpPr>
          <p:cNvPr id="10" name="TextBox 3"/>
          <p:cNvSpPr txBox="1"/>
          <p:nvPr/>
        </p:nvSpPr>
        <p:spPr>
          <a:xfrm>
            <a:off x="683568" y="212090"/>
            <a:ext cx="784887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 </a:t>
            </a:r>
            <a:r>
              <a:rPr lang="en-US" altLang="ko-KR" sz="2400" dirty="0" smtClean="0"/>
              <a:t>– </a:t>
            </a:r>
            <a:r>
              <a:rPr lang="ko-KR" altLang="en-US" sz="2400" dirty="0" smtClean="0"/>
              <a:t>기능성화장품 확대 관련</a:t>
            </a:r>
            <a:endParaRPr lang="ko-KR" altLang="en-US" sz="2400" dirty="0"/>
          </a:p>
        </p:txBody>
      </p:sp>
      <p:sp>
        <p:nvSpPr>
          <p:cNvPr id="17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8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110831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부제목 2"/>
          <p:cNvSpPr txBox="1">
            <a:spLocks/>
          </p:cNvSpPr>
          <p:nvPr/>
        </p:nvSpPr>
        <p:spPr>
          <a:xfrm>
            <a:off x="467544" y="1150447"/>
            <a:ext cx="7200800" cy="47729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indent="-342900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lang="ko-KR" altLang="en-US" sz="2400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염모제에</a:t>
            </a: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사용되는 원료의 사용기준 신설</a:t>
            </a:r>
            <a:endParaRPr lang="en-US" altLang="ko-KR" sz="2400" b="1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827584" y="1870527"/>
            <a:ext cx="74888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2000" dirty="0" smtClean="0"/>
              <a:t>[</a:t>
            </a:r>
            <a:r>
              <a:rPr lang="ko-KR" altLang="en-US" sz="2000" dirty="0" smtClean="0"/>
              <a:t>별표</a:t>
            </a:r>
            <a:r>
              <a:rPr lang="en-US" altLang="ko-KR" sz="2000" dirty="0" smtClean="0"/>
              <a:t>2] </a:t>
            </a:r>
            <a:r>
              <a:rPr lang="ko-KR" altLang="en-US" sz="2000" dirty="0" smtClean="0"/>
              <a:t>사용상의 제한이 필요한 원료 중 </a:t>
            </a:r>
            <a:r>
              <a:rPr lang="en-US" altLang="ko-KR" sz="2000" b="1" dirty="0" smtClean="0">
                <a:solidFill>
                  <a:srgbClr val="0000FF"/>
                </a:solidFill>
              </a:rPr>
              <a:t>‘* </a:t>
            </a:r>
            <a:r>
              <a:rPr lang="ko-KR" altLang="en-US" sz="2000" b="1" dirty="0" err="1" smtClean="0">
                <a:solidFill>
                  <a:srgbClr val="0000FF"/>
                </a:solidFill>
              </a:rPr>
              <a:t>염모제</a:t>
            </a:r>
            <a:r>
              <a:rPr lang="ko-KR" altLang="en-US" sz="2000" b="1" dirty="0" smtClean="0">
                <a:solidFill>
                  <a:srgbClr val="0000FF"/>
                </a:solidFill>
              </a:rPr>
              <a:t> 성분</a:t>
            </a:r>
            <a:r>
              <a:rPr lang="en-US" altLang="ko-KR" sz="2000" b="1" dirty="0" smtClean="0">
                <a:solidFill>
                  <a:srgbClr val="0000FF"/>
                </a:solidFill>
              </a:rPr>
              <a:t>’ </a:t>
            </a:r>
            <a:r>
              <a:rPr lang="ko-KR" altLang="en-US" sz="2000" b="1" dirty="0" smtClean="0">
                <a:solidFill>
                  <a:srgbClr val="0000FF"/>
                </a:solidFill>
              </a:rPr>
              <a:t>표 신설</a:t>
            </a:r>
            <a:endParaRPr lang="ko-KR" altLang="en-US" sz="2000" b="1" dirty="0">
              <a:solidFill>
                <a:srgbClr val="0000FF"/>
              </a:solidFill>
            </a:endParaRPr>
          </a:p>
        </p:txBody>
      </p:sp>
      <p:sp>
        <p:nvSpPr>
          <p:cNvPr id="16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13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12" name="표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2227196"/>
              </p:ext>
            </p:extLst>
          </p:nvPr>
        </p:nvGraphicFramePr>
        <p:xfrm>
          <a:off x="251520" y="2302575"/>
          <a:ext cx="8640960" cy="3481615"/>
        </p:xfrm>
        <a:graphic>
          <a:graphicData uri="http://schemas.openxmlformats.org/drawingml/2006/table">
            <a:tbl>
              <a:tblPr/>
              <a:tblGrid>
                <a:gridCol w="720080"/>
                <a:gridCol w="3138990"/>
                <a:gridCol w="2477634"/>
                <a:gridCol w="2304256"/>
              </a:tblGrid>
              <a:tr h="233295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연번</a:t>
                      </a:r>
                      <a:endParaRPr lang="ko-KR" altLang="en-US" sz="1600" b="1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원 </a:t>
                      </a:r>
                      <a:r>
                        <a:rPr lang="ko-KR" altLang="en-US" sz="1600" b="1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료</a:t>
                      </a:r>
                      <a:r>
                        <a:rPr lang="ko-KR" altLang="en-US" sz="1600" b="1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명</a:t>
                      </a:r>
                      <a:endParaRPr lang="ko-KR" altLang="en-US" sz="1600" b="1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사용할 때 </a:t>
                      </a:r>
                      <a:r>
                        <a:rPr lang="ko-KR" altLang="en-US" sz="1600" b="1" u="none" dirty="0" smtClean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농도상한</a:t>
                      </a:r>
                      <a:r>
                        <a:rPr lang="en-US" altLang="ko-KR" sz="1600" b="1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(%)</a:t>
                      </a:r>
                      <a:endParaRPr lang="ko-KR" altLang="en-US" sz="1600" b="1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비고</a:t>
                      </a:r>
                      <a:endParaRPr lang="ko-KR" altLang="en-US" sz="1600" b="1" u="none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9225"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1</a:t>
                      </a:r>
                      <a:endParaRPr 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i="1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p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니트로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</a:t>
                      </a:r>
                      <a:r>
                        <a:rPr lang="en-US" altLang="ko-KR" sz="1600" i="1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o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페닐렌디아민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715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산화형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염모제에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1.5 %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기타 제품에는 사용금지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9225"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2</a:t>
                      </a:r>
                      <a:endParaRPr lang="en-US" sz="1600" u="none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니트로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</a:t>
                      </a:r>
                      <a:r>
                        <a:rPr lang="en-US" altLang="ko-KR" sz="1600" i="1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p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페닐렌디아민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산화형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염모제에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3.0 %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기타 제품에는 사용금지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9225"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3</a:t>
                      </a:r>
                      <a:endParaRPr lang="en-US" sz="1600" u="none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2-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메칠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-5-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하이드록시에칠아미노페놀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산화형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염모제에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0.5 %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기타 제품에는 사용금지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9225"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4</a:t>
                      </a:r>
                      <a:endParaRPr lang="en-US" sz="1600" u="none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2-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아미노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-4-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니트로페놀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산화형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염모제에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2.5 %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기타 제품에는 사용금지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9225"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5</a:t>
                      </a:r>
                      <a:endParaRPr lang="en-US" sz="1600" u="none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2-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아미노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-5-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니트로페놀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산화형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염모제에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1.5 %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기타 제품에는 사용금지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9225"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6</a:t>
                      </a:r>
                      <a:endParaRPr lang="en-US" sz="1600" u="none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5-</a:t>
                      </a:r>
                      <a:r>
                        <a:rPr lang="ko-KR" altLang="en-US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아미노</a:t>
                      </a:r>
                      <a:r>
                        <a:rPr lang="en-US" altLang="ko-KR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</a:t>
                      </a:r>
                      <a:r>
                        <a:rPr lang="en-US" altLang="ko-KR" sz="1600" i="1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o</a:t>
                      </a:r>
                      <a:r>
                        <a:rPr lang="en-US" altLang="ko-KR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-</a:t>
                      </a:r>
                      <a:r>
                        <a:rPr lang="ko-KR" altLang="en-US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크레솔</a:t>
                      </a:r>
                      <a:endParaRPr lang="ko-KR" altLang="en-US" sz="1600" u="none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산화형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염모제에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 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1.0 %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기타 제품에는 사용금지</a:t>
                      </a:r>
                      <a:endParaRPr lang="ko-KR" altLang="en-US" sz="1600" u="none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8056"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u="none" dirty="0" smtClean="0">
                          <a:solidFill>
                            <a:srgbClr val="000000"/>
                          </a:solidFill>
                          <a:latin typeface="+mj-lt"/>
                          <a:ea typeface="+mn-ea"/>
                        </a:rPr>
                        <a:t>:</a:t>
                      </a:r>
                      <a:endParaRPr 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u="none" dirty="0" smtClean="0">
                          <a:solidFill>
                            <a:srgbClr val="000000"/>
                          </a:solidFill>
                          <a:latin typeface="+mj-lt"/>
                          <a:ea typeface="+mn-ea"/>
                        </a:rPr>
                        <a:t>: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u="none" dirty="0" smtClean="0">
                          <a:solidFill>
                            <a:srgbClr val="000000"/>
                          </a:solidFill>
                          <a:latin typeface="+mj-lt"/>
                          <a:ea typeface="+mn-ea"/>
                        </a:rPr>
                        <a:t>: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u="none" dirty="0" smtClean="0">
                          <a:solidFill>
                            <a:srgbClr val="000000"/>
                          </a:solidFill>
                          <a:latin typeface="+mj-lt"/>
                          <a:ea typeface="+mn-ea"/>
                        </a:rPr>
                        <a:t>: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9225">
                <a:tc>
                  <a:txBody>
                    <a:bodyPr/>
                    <a:lstStyle/>
                    <a:p>
                      <a:pPr marL="9906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u="none" dirty="0" smtClean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  <a:ea typeface="+mn-ea"/>
                        </a:rPr>
                        <a:t>41</a:t>
                      </a:r>
                      <a:endParaRPr 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477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과붕산나트륨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</a:endParaRPr>
                    </a:p>
                    <a:p>
                      <a:pPr marL="6477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과붕산나트륨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(1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수화물</a:t>
                      </a:r>
                      <a:r>
                        <a:rPr lang="en-US" altLang="ko-KR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)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</a:endParaRPr>
                    </a:p>
                    <a:p>
                      <a:pPr marL="6477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과산화수소수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</a:endParaRPr>
                    </a:p>
                    <a:p>
                      <a:pPr marL="6477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과탄산나트륨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17907" marR="17907" marT="17907" marB="1790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염모용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 </a:t>
                      </a:r>
                      <a:r>
                        <a:rPr lang="ko-KR" altLang="en-US" sz="1600" u="none" dirty="0" err="1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제품류에</a:t>
                      </a:r>
                      <a:r>
                        <a:rPr lang="ko-KR" altLang="en-US" sz="1600" u="none" dirty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 산화제로 사용할 경우 제품 중 과산화수소로서 </a:t>
                      </a:r>
                      <a:r>
                        <a:rPr lang="en-US" altLang="ko-KR" sz="1600" u="none" dirty="0" smtClean="0">
                          <a:solidFill>
                            <a:srgbClr val="000000"/>
                          </a:solidFill>
                          <a:uFill>
                            <a:solidFill>
                              <a:srgbClr val="000000"/>
                            </a:solidFill>
                          </a:uFill>
                          <a:latin typeface="+mj-lt"/>
                        </a:rPr>
                        <a:t>12.0 %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</a:endParaRPr>
                    </a:p>
                  </a:txBody>
                  <a:tcPr marL="17907" marR="17907" marT="17907" marB="1790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altLang="ko-KR" sz="1600" u="none" dirty="0" smtClean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  <a:p>
                      <a:pPr marL="0" marR="0" algn="ctr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u="none" dirty="0" smtClean="0">
                          <a:solidFill>
                            <a:srgbClr val="000000"/>
                          </a:solidFill>
                          <a:latin typeface="+mj-lt"/>
                          <a:ea typeface="+mn-ea"/>
                        </a:rPr>
                        <a:t>-</a:t>
                      </a:r>
                      <a:endParaRPr lang="ko-KR" altLang="en-US" sz="1600" u="none" dirty="0">
                        <a:solidFill>
                          <a:srgbClr val="000000"/>
                        </a:solidFill>
                        <a:latin typeface="+mj-lt"/>
                        <a:ea typeface="+mn-ea"/>
                      </a:endParaRPr>
                    </a:p>
                  </a:txBody>
                  <a:tcPr marL="8857" marR="8857" marT="8857" marB="885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1" name="TextBox 3"/>
          <p:cNvSpPr txBox="1"/>
          <p:nvPr/>
        </p:nvSpPr>
        <p:spPr>
          <a:xfrm>
            <a:off x="683568" y="212090"/>
            <a:ext cx="784887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 </a:t>
            </a:r>
            <a:r>
              <a:rPr lang="en-US" altLang="ko-KR" sz="2400" dirty="0" smtClean="0"/>
              <a:t>– </a:t>
            </a:r>
            <a:r>
              <a:rPr lang="ko-KR" altLang="en-US" sz="2400" dirty="0" smtClean="0"/>
              <a:t>기능성화장품 확대 관련</a:t>
            </a:r>
            <a:endParaRPr lang="ko-KR" altLang="en-US" sz="2400" dirty="0"/>
          </a:p>
        </p:txBody>
      </p:sp>
      <p:sp>
        <p:nvSpPr>
          <p:cNvPr id="1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4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6881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부제목 2"/>
          <p:cNvSpPr txBox="1">
            <a:spLocks/>
          </p:cNvSpPr>
          <p:nvPr/>
        </p:nvSpPr>
        <p:spPr>
          <a:xfrm>
            <a:off x="395536" y="791469"/>
            <a:ext cx="8496944" cy="47729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indent="-342900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신규 기능성화장품에 사용할 수 있는 성분 기준 </a:t>
            </a:r>
            <a:r>
              <a:rPr lang="ko-KR" altLang="en-US" sz="2400" b="1" spc="-20" dirty="0" smtClean="0">
                <a:solidFill>
                  <a:srgbClr val="0000FF"/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추가</a:t>
            </a:r>
            <a:endParaRPr lang="en-US" altLang="ko-KR" sz="2400" b="1" spc="-20" dirty="0" smtClean="0">
              <a:solidFill>
                <a:srgbClr val="0000FF"/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13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14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11" name="표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7491527"/>
              </p:ext>
            </p:extLst>
          </p:nvPr>
        </p:nvGraphicFramePr>
        <p:xfrm>
          <a:off x="251520" y="1412777"/>
          <a:ext cx="8640960" cy="4727289"/>
        </p:xfrm>
        <a:graphic>
          <a:graphicData uri="http://schemas.openxmlformats.org/drawingml/2006/table">
            <a:tbl>
              <a:tblPr/>
              <a:tblGrid>
                <a:gridCol w="1368152"/>
                <a:gridCol w="6264696"/>
                <a:gridCol w="1008112"/>
              </a:tblGrid>
              <a:tr h="158024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400" b="1" i="0" u="none" strike="noStrike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원료명</a:t>
                      </a:r>
                      <a:endParaRPr lang="ko-KR" altLang="en-US" sz="1400" b="1" i="0" u="none" strike="noStrike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400" b="1" i="0" u="none" strike="noStrike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사용한도</a:t>
                      </a:r>
                    </a:p>
                  </a:txBody>
                  <a:tcPr marL="4767" marR="4767" marT="4767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400" b="1" i="0" u="none" strike="noStrike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비 고</a:t>
                      </a:r>
                    </a:p>
                  </a:txBody>
                  <a:tcPr marL="4767" marR="4767" marT="4767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2594"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1" i="0" u="none" strike="noStrike" spc="-10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레조시놀</a:t>
                      </a:r>
                      <a:endParaRPr lang="ko-KR" altLang="en-US" sz="1400" b="1" i="0" u="none" strike="noStrike" spc="-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altLang="ko-KR" sz="1400" b="0" i="0" u="sng" strike="noStrike" spc="-1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sng" strike="noStrike" spc="-100" baseline="0" dirty="0" err="1" smtClean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산화형</a:t>
                      </a:r>
                      <a:r>
                        <a:rPr lang="ko-KR" altLang="en-US" sz="1400" b="0" i="0" u="sng" strike="noStrike" spc="-100" baseline="0" dirty="0" smtClean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400" b="0" i="0" u="sng" strike="noStrike" spc="-100" baseline="0" dirty="0" err="1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염모제에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 용법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·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용량에 따른 혼합물로의 </a:t>
                      </a:r>
                      <a:r>
                        <a:rPr lang="ko-KR" altLang="en-US" sz="1400" b="0" i="0" u="sng" strike="noStrike" spc="-100" baseline="0" dirty="0" err="1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염모성분으로서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2.0</a:t>
                      </a:r>
                      <a:r>
                        <a:rPr lang="en-US" altLang="ko-KR" sz="1400" b="0" i="0" u="sng" strike="noStrike" spc="-100" baseline="0" dirty="0" smtClean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%</a:t>
                      </a:r>
                    </a:p>
                    <a:p>
                      <a:pPr algn="l" fontAlgn="t"/>
                      <a:r>
                        <a:rPr lang="en-US" altLang="ko-KR" sz="1400" b="0" i="0" u="none" strike="noStrike" spc="-100" baseline="0" dirty="0" smtClean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none" strike="noStrike" spc="-100" baseline="0" dirty="0" smtClean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기타제품에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0.1%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0" i="0" u="none" strike="noStrike" spc="-10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  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6489"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1" i="0" u="none" strike="noStrike" spc="-10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리튬하이드록사이드</a:t>
                      </a:r>
                      <a:endParaRPr lang="ko-KR" altLang="en-US" sz="1400" b="1" i="0" u="none" strike="noStrike" spc="-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헤어스트레이트너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제품에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4.5%</a:t>
                      </a:r>
                    </a:p>
                    <a:p>
                      <a:pPr algn="l" fontAlgn="t"/>
                      <a:r>
                        <a:rPr lang="en-US" altLang="ko-KR" sz="1400" b="0" i="0" u="none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sng" strike="noStrike" spc="-100" baseline="0" dirty="0" err="1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제모제에서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pH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조정 목적으로 사용되는 경우 최종 제품의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pH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는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12.7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이하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t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ko-KR" altLang="en-US" sz="1400" b="0" i="0" u="none" strike="noStrike" kern="1200" cap="none" spc="-10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기타 제품에는 사용금지</a:t>
                      </a:r>
                    </a:p>
                    <a:p>
                      <a:pPr algn="l" fontAlgn="t"/>
                      <a:r>
                        <a:rPr lang="ko-KR" altLang="en-US" sz="1400" b="0" i="0" u="none" strike="noStrike" spc="-10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  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2594"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1" i="0" u="none" strike="noStrike" spc="-10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징크피리치온</a:t>
                      </a:r>
                      <a:endParaRPr lang="ko-KR" altLang="en-US" sz="1400" b="1" i="0" u="none" strike="noStrike" spc="-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725" indent="-85725" algn="l" fontAlgn="t"/>
                      <a:r>
                        <a:rPr lang="en-US" altLang="ko-KR" sz="1400" b="0" i="0" u="none" strike="noStrike" spc="-100" baseline="0" dirty="0" smtClean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none" strike="noStrike" spc="-100" baseline="0" dirty="0" smtClean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비듬 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및 가려움을 덜어주고 씻어내는 제품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샴푸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린스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및 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탈모증상의 완화에 도움을 주는 화장품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에 총 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징크피리치온으로서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1.0% 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0" i="0" u="none" strike="noStrike" spc="-10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기타 제품에는 사용금지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94586"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1" i="0" u="none" strike="noStrike" spc="-10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치오글라이콜릭애씨드</a:t>
                      </a:r>
                      <a:r>
                        <a:rPr lang="en-US" altLang="ko-KR" sz="1400" b="1" i="0" u="none" strike="noStrike" spc="-1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400" b="1" i="0" u="none" strike="noStrike" spc="-1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그 </a:t>
                      </a:r>
                      <a:r>
                        <a:rPr lang="ko-KR" altLang="en-US" sz="1400" b="1" i="0" u="none" strike="noStrike" spc="-10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염류</a:t>
                      </a:r>
                      <a:r>
                        <a:rPr lang="ko-KR" altLang="en-US" sz="1400" b="1" i="0" u="none" strike="noStrike" spc="-1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및 </a:t>
                      </a:r>
                      <a:r>
                        <a:rPr lang="ko-KR" altLang="en-US" sz="1400" b="1" i="0" u="none" strike="noStrike" spc="-10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에스텔류</a:t>
                      </a:r>
                      <a:endParaRPr lang="ko-KR" altLang="en-US" sz="1400" b="1" i="0" u="none" strike="noStrike" spc="-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퍼머넌트웨이브용 및 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헤어스트레이트너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제품에 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치오글라이콜릭애씨드로서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11 %</a:t>
                      </a:r>
                      <a:b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다만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가온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2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욕식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헤어스트레이트너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제품의 경우에는 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치오글라이콜릭애씨드로서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5 %, 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치오글라이콜릭애씨드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및 그 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염류를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주성분으로 하고 제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1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제 사용 시 조제하는 발열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2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욕식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퍼머넌트웨이브용 제품의 경우 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치오글라이콜릭애씨드로서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19 %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에 해당하는 양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)</a:t>
                      </a:r>
                      <a:b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사용 후 씻어내는 두발용 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제품류에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2 %</a:t>
                      </a:r>
                      <a:b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400" b="0" i="0" u="sng" strike="noStrike" spc="-1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. </a:t>
                      </a:r>
                      <a:r>
                        <a:rPr lang="ko-KR" altLang="en-US" sz="1400" b="0" i="0" u="sng" strike="noStrike" spc="-100" baseline="0" dirty="0" smtClean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제모용 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제품에 </a:t>
                      </a:r>
                      <a:r>
                        <a:rPr lang="ko-KR" altLang="en-US" sz="1400" b="0" i="0" u="sng" strike="noStrike" spc="-100" baseline="0" dirty="0" err="1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치오글라이콜릭애씨드로서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5 %</a:t>
                      </a:r>
                      <a:b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sng" strike="noStrike" spc="-100" baseline="0" dirty="0" err="1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염모제에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400" b="0" i="0" u="sng" strike="noStrike" spc="-100" baseline="0" dirty="0" err="1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치오글라이콜릭애씨드로서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1%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0" i="0" u="none" strike="noStrike" spc="-10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기타 제품에는 사용금지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5468"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1" i="0" u="none" strike="noStrike" spc="-10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칼슘하이드록사이드</a:t>
                      </a:r>
                      <a:endParaRPr lang="ko-KR" altLang="en-US" sz="1400" b="1" i="0" u="none" strike="noStrike" spc="-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none" strike="noStrike" spc="-100" baseline="0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헤어스트레이트너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 제품에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7%</a:t>
                      </a:r>
                      <a:b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400" b="0" i="0" u="none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sng" strike="noStrike" spc="-100" baseline="0" dirty="0" err="1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제모제에서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pH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조정 목적으로 사용되는 경우 최종 제품의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pH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는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12.7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이하</a:t>
                      </a:r>
                      <a:b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</a:br>
                      <a:endParaRPr lang="ko-KR" altLang="en-US" sz="1400" b="0" i="0" u="sng" strike="noStrike" spc="-100" baseline="0" dirty="0">
                        <a:solidFill>
                          <a:srgbClr val="0000FF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0" i="0" u="none" strike="noStrike" spc="-10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기타 제품에는 사용금지</a:t>
                      </a:r>
                      <a:br>
                        <a:rPr lang="ko-KR" altLang="en-US" sz="1400" b="0" i="0" u="none" strike="noStrike" spc="-10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</a:br>
                      <a:endParaRPr lang="ko-KR" altLang="en-US" sz="1400" b="0" i="0" u="none" strike="noStrike" spc="-10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776305">
                <a:tc>
                  <a:txBody>
                    <a:bodyPr/>
                    <a:lstStyle/>
                    <a:p>
                      <a:pPr algn="l" fontAlgn="t"/>
                      <a:r>
                        <a:rPr lang="ko-KR" altLang="en-US" sz="1400" b="1" i="0" u="none" strike="noStrike" spc="-10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포타슘하이드록사이드</a:t>
                      </a:r>
                      <a:r>
                        <a:rPr lang="ko-KR" altLang="en-US" sz="1400" b="1" i="0" u="none" strike="noStrike" spc="-1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또는 </a:t>
                      </a:r>
                      <a:r>
                        <a:rPr lang="ko-KR" altLang="en-US" sz="1400" b="1" i="0" u="none" strike="noStrike" spc="-10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소듐하이드록사이드</a:t>
                      </a:r>
                      <a:endParaRPr lang="ko-KR" altLang="en-US" sz="1400" b="1" i="0" u="none" strike="noStrike" spc="-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 latinLnBrk="0"/>
                      <a:r>
                        <a:rPr lang="en-US" altLang="ko-KR" sz="1400" b="0" i="0" u="none" strike="noStrike" spc="-100" baseline="0" dirty="0" smtClean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none" strike="noStrike" spc="-100" baseline="0" dirty="0" smtClean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손톱표피 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용해 목적일 경우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5%, pH 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조정 목적으로 사용되고 최종 제품이 제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5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조제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5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항에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pH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기준이 정하여 있지 아니한 경우에도 최종 제품의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pH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는 </a:t>
                      </a:r>
                      <a:r>
                        <a:rPr lang="en-US" altLang="ko-KR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11</a:t>
                      </a:r>
                      <a: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이하</a:t>
                      </a:r>
                      <a:br>
                        <a:rPr lang="ko-KR" altLang="en-US" sz="1400" b="0" i="0" u="none" strike="noStrike" spc="-100" baseline="0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en-US" altLang="ko-KR" sz="1400" b="0" i="0" u="none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400" b="0" i="0" u="sng" strike="noStrike" spc="-100" baseline="0" dirty="0" err="1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제모제에서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pH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조정 목적으로 사용되는 경우 최종 제품의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pH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는 </a:t>
                      </a:r>
                      <a:r>
                        <a:rPr lang="en-US" altLang="ko-KR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12.7</a:t>
                      </a:r>
                      <a: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  <a:t>이하</a:t>
                      </a:r>
                      <a:br>
                        <a:rPr lang="ko-KR" altLang="en-US" sz="1400" b="0" i="0" u="sng" strike="noStrike" spc="-100" baseline="0" dirty="0">
                          <a:solidFill>
                            <a:srgbClr val="0000FF"/>
                          </a:solidFill>
                          <a:latin typeface="+mn-ea"/>
                          <a:ea typeface="+mn-ea"/>
                        </a:rPr>
                      </a:br>
                      <a:endParaRPr lang="ko-KR" altLang="en-US" sz="1400" b="0" i="0" u="sng" strike="noStrike" spc="-100" baseline="0" dirty="0">
                        <a:solidFill>
                          <a:srgbClr val="0000FF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ko-KR" altLang="en-US" sz="1400" b="0" i="0" u="none" strike="noStrike" spc="-10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9" name="TextBox 3"/>
          <p:cNvSpPr txBox="1"/>
          <p:nvPr/>
        </p:nvSpPr>
        <p:spPr>
          <a:xfrm>
            <a:off x="683568" y="212090"/>
            <a:ext cx="784887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 </a:t>
            </a:r>
            <a:r>
              <a:rPr lang="en-US" altLang="ko-KR" sz="2400" dirty="0" smtClean="0"/>
              <a:t>– </a:t>
            </a:r>
            <a:r>
              <a:rPr lang="ko-KR" altLang="en-US" sz="2400" dirty="0" smtClean="0"/>
              <a:t>기능성화장품 확대 관련</a:t>
            </a:r>
            <a:endParaRPr lang="ko-KR" altLang="en-US" sz="2400" dirty="0"/>
          </a:p>
        </p:txBody>
      </p:sp>
      <p:sp>
        <p:nvSpPr>
          <p:cNvPr id="10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2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9677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부제목 2"/>
          <p:cNvSpPr txBox="1">
            <a:spLocks/>
          </p:cNvSpPr>
          <p:nvPr/>
        </p:nvSpPr>
        <p:spPr>
          <a:xfrm>
            <a:off x="395536" y="1151509"/>
            <a:ext cx="8496944" cy="47729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indent="-342900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신규 기능성화장품에 사용할 수 있는 성분 기준 </a:t>
            </a:r>
            <a:r>
              <a:rPr lang="ko-KR" altLang="en-US" sz="2400" b="1" spc="-20" dirty="0" smtClean="0">
                <a:solidFill>
                  <a:srgbClr val="0000FF"/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신설</a:t>
            </a:r>
            <a:endParaRPr lang="en-US" altLang="ko-KR" sz="2400" b="1" spc="-20" dirty="0" smtClean="0">
              <a:solidFill>
                <a:srgbClr val="0000FF"/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13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15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11" name="표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0365386"/>
              </p:ext>
            </p:extLst>
          </p:nvPr>
        </p:nvGraphicFramePr>
        <p:xfrm>
          <a:off x="179512" y="1916832"/>
          <a:ext cx="8820000" cy="4412955"/>
        </p:xfrm>
        <a:graphic>
          <a:graphicData uri="http://schemas.openxmlformats.org/drawingml/2006/table">
            <a:tbl>
              <a:tblPr/>
              <a:tblGrid>
                <a:gridCol w="1728192"/>
                <a:gridCol w="3744416"/>
                <a:gridCol w="3347392"/>
              </a:tblGrid>
              <a:tr h="288032">
                <a:tc>
                  <a:txBody>
                    <a:bodyPr/>
                    <a:lstStyle/>
                    <a:p>
                      <a:pPr algn="ctr" fontAlgn="ctr" latinLnBrk="0">
                        <a:lnSpc>
                          <a:spcPct val="120000"/>
                        </a:lnSpc>
                      </a:pPr>
                      <a:r>
                        <a:rPr lang="ko-KR" altLang="en-US" sz="1600" b="1" i="0" u="none" strike="noStrike" dirty="0" err="1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원료명</a:t>
                      </a:r>
                      <a:endParaRPr lang="ko-KR" altLang="en-US" sz="1600" b="1" i="0" u="none" strike="noStrike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 latinLnBrk="0">
                        <a:lnSpc>
                          <a:spcPct val="120000"/>
                        </a:lnSpc>
                      </a:pPr>
                      <a:r>
                        <a:rPr lang="ko-KR" altLang="en-US" sz="1600" b="1" i="0" u="none" strike="noStrike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사용한도</a:t>
                      </a:r>
                    </a:p>
                  </a:txBody>
                  <a:tcPr marL="4767" marR="4767" marT="4767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 latinLnBrk="0">
                        <a:lnSpc>
                          <a:spcPct val="120000"/>
                        </a:lnSpc>
                      </a:pPr>
                      <a:r>
                        <a:rPr lang="ko-KR" altLang="en-US" sz="1600" b="1" i="0" u="none" strike="noStrike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비 고</a:t>
                      </a:r>
                    </a:p>
                  </a:txBody>
                  <a:tcPr marL="4767" marR="4767" marT="4767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8322">
                <a:tc>
                  <a:txBody>
                    <a:bodyPr/>
                    <a:lstStyle/>
                    <a:p>
                      <a:pPr algn="l" fontAlgn="t" latinLnBrk="0">
                        <a:lnSpc>
                          <a:spcPct val="120000"/>
                        </a:lnSpc>
                      </a:pPr>
                      <a:r>
                        <a:rPr lang="ko-KR" altLang="en-US" sz="1600" b="1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무기설파이트</a:t>
                      </a:r>
                      <a:r>
                        <a:rPr lang="ko-KR" altLang="en-US" sz="1600" b="1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600" b="1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및 </a:t>
                      </a:r>
                      <a:r>
                        <a:rPr lang="ko-KR" altLang="en-US" sz="1600" b="1" i="0" u="none" strike="noStrike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하이드로젠설파이트류</a:t>
                      </a:r>
                      <a:endParaRPr lang="ko-KR" altLang="en-US" sz="1600" b="1" i="0" u="none" strike="noStrik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725" indent="-85725"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600" b="0" i="0" u="none" strike="noStrike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산화형</a:t>
                      </a:r>
                      <a:r>
                        <a:rPr lang="ko-KR" altLang="en-US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600" b="0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염모제에서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용법</a:t>
                      </a: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·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용량에 따른 혼합물로의 </a:t>
                      </a:r>
                      <a:r>
                        <a:rPr lang="ko-KR" altLang="en-US" sz="1600" b="0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염모성분으로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유리 </a:t>
                      </a: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SO2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로서 </a:t>
                      </a: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0.67%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 latinLnBrk="0">
                        <a:lnSpc>
                          <a:spcPct val="120000"/>
                        </a:lnSpc>
                      </a:pP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기타 제품에는 사용금지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65388">
                <a:tc>
                  <a:txBody>
                    <a:bodyPr/>
                    <a:lstStyle/>
                    <a:p>
                      <a:pPr algn="l" fontAlgn="t" latinLnBrk="0">
                        <a:lnSpc>
                          <a:spcPct val="120000"/>
                        </a:lnSpc>
                      </a:pPr>
                      <a:r>
                        <a:rPr lang="ko-KR" altLang="en-US" sz="1600" b="1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살리실릭애씨드</a:t>
                      </a:r>
                      <a:r>
                        <a:rPr lang="ko-KR" altLang="en-US" sz="1600" b="1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및 그 </a:t>
                      </a:r>
                      <a:r>
                        <a:rPr lang="ko-KR" altLang="en-US" sz="1600" b="1" i="0" u="none" strike="noStrike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염류</a:t>
                      </a:r>
                      <a:endParaRPr lang="ko-KR" altLang="en-US" sz="1600" b="1" i="0" u="none" strike="noStrik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725" indent="-85725"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사용 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후 씻어내는 </a:t>
                      </a:r>
                      <a:r>
                        <a:rPr lang="ko-KR" altLang="en-US" sz="1600" b="0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제품류에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 </a:t>
                      </a:r>
                      <a:r>
                        <a:rPr lang="ko-KR" altLang="en-US" sz="1600" b="0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살리실릭애씨드로서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2 </a:t>
                      </a: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%</a:t>
                      </a:r>
                    </a:p>
                    <a:p>
                      <a:pPr marL="85725" indent="-85725"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사용 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후 씻어내는 두발용 </a:t>
                      </a:r>
                      <a:r>
                        <a:rPr lang="ko-KR" altLang="en-US" sz="1600" b="0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제품류에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600" b="0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살리실릭애씨드로서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3 </a:t>
                      </a: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%</a:t>
                      </a:r>
                    </a:p>
                    <a:p>
                      <a:pPr algn="l" fontAlgn="t" latinLnBrk="0">
                        <a:lnSpc>
                          <a:spcPct val="120000"/>
                        </a:lnSpc>
                      </a:pPr>
                      <a:endParaRPr lang="en-US" altLang="ko-KR" sz="1600" b="0" i="0" u="none" strike="noStrik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725" indent="-85725"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․3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세 이하 어린이 사용금지</a:t>
                      </a: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다만</a:t>
                      </a: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샴푸는 제외</a:t>
                      </a: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</a:p>
                    <a:p>
                      <a:pPr marL="85725" indent="-85725"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기능성화장품의 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유효성분으로 사용하는 경우에 한하며 기타 제품에는 사용금지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9233">
                <a:tc>
                  <a:txBody>
                    <a:bodyPr/>
                    <a:lstStyle/>
                    <a:p>
                      <a:pPr algn="l" fontAlgn="t" latinLnBrk="0">
                        <a:lnSpc>
                          <a:spcPct val="120000"/>
                        </a:lnSpc>
                      </a:pPr>
                      <a:r>
                        <a:rPr lang="ko-KR" altLang="en-US" sz="1600" b="1" i="0" u="none" strike="noStrike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트리클로산</a:t>
                      </a:r>
                      <a:endParaRPr lang="ko-KR" altLang="en-US" sz="1600" b="1" i="0" u="none" strike="noStrik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사용 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후 씻어내는 </a:t>
                      </a:r>
                      <a:r>
                        <a:rPr lang="ko-KR" altLang="en-US" sz="1600" b="0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제품류에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0.3 </a:t>
                      </a: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%</a:t>
                      </a:r>
                    </a:p>
                    <a:p>
                      <a:pPr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endParaRPr lang="en-US" altLang="ko-KR" sz="1600" b="0" i="0" u="none" strike="noStrik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725" indent="-85725"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기능성화장품의 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유효성분으로  사용하는 경우에 한하며 기타 제품에는 사용금지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9233">
                <a:tc>
                  <a:txBody>
                    <a:bodyPr/>
                    <a:lstStyle/>
                    <a:p>
                      <a:pPr algn="l" fontAlgn="t" latinLnBrk="0">
                        <a:lnSpc>
                          <a:spcPct val="120000"/>
                        </a:lnSpc>
                      </a:pPr>
                      <a:r>
                        <a:rPr lang="ko-KR" altLang="en-US" sz="1600" b="1" i="0" u="none" strike="noStrike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트리클로카반</a:t>
                      </a:r>
                      <a:endParaRPr lang="en-US" altLang="ko-KR" sz="1600" b="1" i="0" u="none" strike="noStrike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1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i="0" u="none" strike="noStrike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트리클로카바닐리드</a:t>
                      </a:r>
                      <a:r>
                        <a:rPr lang="en-US" altLang="ko-KR" sz="1600" b="1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en-US" altLang="ko-KR" sz="1600" b="1" i="0" u="none" strike="noStrik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사용 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후 씻어내는 </a:t>
                      </a:r>
                      <a:r>
                        <a:rPr lang="ko-KR" altLang="en-US" sz="1600" b="0" i="0" u="none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제품류에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 </a:t>
                      </a:r>
                      <a:r>
                        <a:rPr lang="en-US" altLang="ko-KR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1.5 %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725" indent="-85725" algn="l" fontAlgn="t" latinLnBrk="0">
                        <a:lnSpc>
                          <a:spcPct val="120000"/>
                        </a:lnSpc>
                      </a:pPr>
                      <a:r>
                        <a:rPr lang="en-US" altLang="ko-KR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․</a:t>
                      </a:r>
                      <a:r>
                        <a:rPr lang="ko-KR" altLang="en-US" sz="1600" b="0" i="0" u="none" strike="noStrike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기능성화장품의 </a:t>
                      </a:r>
                      <a:r>
                        <a:rPr lang="ko-KR" altLang="en-US" sz="1600" b="0" i="0" u="none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유효성분으로 사용하는 경우에 한하며 기타 제품에는 사용 금지</a:t>
                      </a:r>
                    </a:p>
                  </a:txBody>
                  <a:tcPr marL="4767" marR="4767" marT="4767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9" name="TextBox 3"/>
          <p:cNvSpPr txBox="1"/>
          <p:nvPr/>
        </p:nvSpPr>
        <p:spPr>
          <a:xfrm>
            <a:off x="683568" y="212090"/>
            <a:ext cx="784887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 </a:t>
            </a:r>
            <a:r>
              <a:rPr lang="en-US" altLang="ko-KR" sz="2400" dirty="0" smtClean="0"/>
              <a:t>– </a:t>
            </a:r>
            <a:r>
              <a:rPr lang="ko-KR" altLang="en-US" sz="2400" dirty="0" smtClean="0"/>
              <a:t>기능성화장품 확대 관련</a:t>
            </a:r>
            <a:endParaRPr lang="ko-KR" altLang="en-US" sz="2400" dirty="0"/>
          </a:p>
        </p:txBody>
      </p:sp>
      <p:sp>
        <p:nvSpPr>
          <p:cNvPr id="10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2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2352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16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683568" y="2355845"/>
            <a:ext cx="3456384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 smtClean="0">
                <a:solidFill>
                  <a:schemeClr val="tx2">
                    <a:lumMod val="50000"/>
                  </a:schemeClr>
                </a:solidFill>
              </a:rPr>
              <a:t>&lt; </a:t>
            </a:r>
            <a:r>
              <a:rPr lang="ko-KR" altLang="en-US" b="1" dirty="0" smtClean="0">
                <a:solidFill>
                  <a:schemeClr val="tx2">
                    <a:lumMod val="50000"/>
                  </a:schemeClr>
                </a:solidFill>
              </a:rPr>
              <a:t>개정 전 </a:t>
            </a:r>
            <a:r>
              <a:rPr lang="en-US" altLang="ko-KR" b="1" dirty="0" smtClean="0">
                <a:solidFill>
                  <a:schemeClr val="tx2">
                    <a:lumMod val="50000"/>
                  </a:schemeClr>
                </a:solidFill>
              </a:rPr>
              <a:t>&gt;</a:t>
            </a:r>
          </a:p>
          <a:p>
            <a:pPr algn="ctr"/>
            <a:endParaRPr lang="en-US" altLang="ko-KR" dirty="0" smtClean="0">
              <a:solidFill>
                <a:schemeClr val="tx2">
                  <a:lumMod val="50000"/>
                </a:schemeClr>
              </a:solidFill>
            </a:endParaRPr>
          </a:p>
          <a:p>
            <a:endParaRPr lang="en-US" altLang="ko-KR" dirty="0" smtClean="0">
              <a:solidFill>
                <a:schemeClr val="tx2">
                  <a:lumMod val="50000"/>
                </a:schemeClr>
              </a:solidFill>
            </a:endParaRPr>
          </a:p>
          <a:p>
            <a:pPr marL="590550" indent="-590550"/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염류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: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양이온염으로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소듐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포타슘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칼슘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마그네슘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암모늄 및 에탄올아민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음이온염으로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클로라이드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브로마이드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설페이트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아세테이트</a:t>
            </a:r>
            <a:endParaRPr lang="ko-KR" altLang="en-US" dirty="0">
              <a:solidFill>
                <a:schemeClr val="tx2">
                  <a:lumMod val="50000"/>
                </a:schemeClr>
              </a:solidFill>
              <a:latin typeface="+mn-ea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004048" y="2355845"/>
            <a:ext cx="376192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 smtClean="0">
                <a:solidFill>
                  <a:schemeClr val="tx2">
                    <a:lumMod val="50000"/>
                  </a:schemeClr>
                </a:solidFill>
              </a:rPr>
              <a:t>&lt; </a:t>
            </a:r>
            <a:r>
              <a:rPr lang="ko-KR" altLang="en-US" b="1" dirty="0" smtClean="0">
                <a:solidFill>
                  <a:schemeClr val="tx2">
                    <a:lumMod val="50000"/>
                  </a:schemeClr>
                </a:solidFill>
              </a:rPr>
              <a:t>개정 후 </a:t>
            </a:r>
            <a:r>
              <a:rPr lang="en-US" altLang="ko-KR" b="1" dirty="0" smtClean="0">
                <a:solidFill>
                  <a:schemeClr val="tx2">
                    <a:lumMod val="50000"/>
                  </a:schemeClr>
                </a:solidFill>
              </a:rPr>
              <a:t>&gt;</a:t>
            </a:r>
          </a:p>
          <a:p>
            <a:pPr algn="ctr"/>
            <a:endParaRPr lang="en-US" altLang="ko-KR" dirty="0" smtClean="0">
              <a:solidFill>
                <a:schemeClr val="tx2">
                  <a:lumMod val="50000"/>
                </a:schemeClr>
              </a:solidFill>
            </a:endParaRPr>
          </a:p>
          <a:p>
            <a:endParaRPr lang="en-US" altLang="ko-KR" dirty="0" smtClean="0">
              <a:solidFill>
                <a:schemeClr val="tx2">
                  <a:lumMod val="50000"/>
                </a:schemeClr>
              </a:solidFill>
            </a:endParaRPr>
          </a:p>
          <a:p>
            <a:pPr marL="1123950" indent="-1123950"/>
            <a:r>
              <a:rPr lang="ko-KR" altLang="en-US" dirty="0" err="1" smtClean="0">
                <a:solidFill>
                  <a:srgbClr val="0000FF"/>
                </a:solidFill>
                <a:latin typeface="+mn-ea"/>
              </a:rPr>
              <a:t>염류의</a:t>
            </a:r>
            <a:r>
              <a:rPr lang="ko-KR" altLang="en-US" dirty="0" smtClean="0">
                <a:solidFill>
                  <a:srgbClr val="0000FF"/>
                </a:solidFill>
                <a:latin typeface="+mn-ea"/>
              </a:rPr>
              <a:t> 예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: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소듐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포타슘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칼슘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마그네슘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암모늄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에탄올아민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클로라이드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브로마이드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err="1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설페이트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아세테이트</a:t>
            </a:r>
            <a:r>
              <a:rPr lang="en-US" altLang="ko-KR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, </a:t>
            </a:r>
            <a:r>
              <a:rPr lang="ko-KR" altLang="en-US" dirty="0" smtClean="0">
                <a:solidFill>
                  <a:srgbClr val="0000FF"/>
                </a:solidFill>
                <a:latin typeface="+mn-ea"/>
              </a:rPr>
              <a:t>베타인 등</a:t>
            </a:r>
            <a:endParaRPr lang="ko-KR" altLang="en-US" dirty="0">
              <a:solidFill>
                <a:srgbClr val="0000FF"/>
              </a:solidFill>
              <a:latin typeface="+mn-ea"/>
            </a:endParaRPr>
          </a:p>
        </p:txBody>
      </p:sp>
      <p:sp>
        <p:nvSpPr>
          <p:cNvPr id="13" name="오른쪽 화살표 12"/>
          <p:cNvSpPr/>
          <p:nvPr/>
        </p:nvSpPr>
        <p:spPr>
          <a:xfrm>
            <a:off x="4427984" y="3579981"/>
            <a:ext cx="288032" cy="2160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5" name="부제목 2"/>
          <p:cNvSpPr txBox="1">
            <a:spLocks/>
          </p:cNvSpPr>
          <p:nvPr/>
        </p:nvSpPr>
        <p:spPr>
          <a:xfrm>
            <a:off x="524094" y="1174685"/>
            <a:ext cx="8298432" cy="47729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indent="-342900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별표</a:t>
            </a:r>
            <a:r>
              <a:rPr lang="en-US" altLang="ko-KR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2 </a:t>
            </a: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중 </a:t>
            </a:r>
            <a:r>
              <a:rPr lang="ko-KR" altLang="en-US" sz="2400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보존제</a:t>
            </a:r>
            <a:r>
              <a:rPr lang="en-US" altLang="ko-KR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기타 성분의 </a:t>
            </a:r>
            <a:r>
              <a:rPr lang="ko-KR" altLang="en-US" sz="2400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염류</a:t>
            </a:r>
            <a:r>
              <a:rPr lang="ko-KR" altLang="en-US" sz="24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기준 명확화</a:t>
            </a:r>
            <a:endParaRPr lang="en-US" altLang="ko-KR" sz="2400" b="1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9" name="TextBox 3"/>
          <p:cNvSpPr txBox="1"/>
          <p:nvPr/>
        </p:nvSpPr>
        <p:spPr>
          <a:xfrm>
            <a:off x="683568" y="212090"/>
            <a:ext cx="784887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</a:t>
            </a:r>
            <a:endParaRPr lang="ko-KR" altLang="en-US" sz="2400" dirty="0"/>
          </a:p>
        </p:txBody>
      </p:sp>
      <p:sp>
        <p:nvSpPr>
          <p:cNvPr id="14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530674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683568" y="212090"/>
            <a:ext cx="820891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 </a:t>
            </a:r>
            <a:r>
              <a:rPr lang="en-US" altLang="ko-KR" sz="2400" dirty="0" smtClean="0"/>
              <a:t>– </a:t>
            </a:r>
            <a:r>
              <a:rPr lang="ko-KR" altLang="en-US" sz="2400" dirty="0" smtClean="0"/>
              <a:t>기능성화장품 확대 관련</a:t>
            </a:r>
            <a:endParaRPr lang="ko-KR" altLang="en-US" sz="2400" dirty="0"/>
          </a:p>
        </p:txBody>
      </p:sp>
      <p:sp>
        <p:nvSpPr>
          <p:cNvPr id="38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17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19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  <p:graphicFrame>
        <p:nvGraphicFramePr>
          <p:cNvPr id="7" name="표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6139242"/>
              </p:ext>
            </p:extLst>
          </p:nvPr>
        </p:nvGraphicFramePr>
        <p:xfrm>
          <a:off x="251520" y="980728"/>
          <a:ext cx="8640960" cy="51813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00600"/>
                <a:gridCol w="2016224"/>
                <a:gridCol w="1224136"/>
              </a:tblGrid>
              <a:tr h="216024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성분명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내용</a:t>
                      </a: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개정일</a:t>
                      </a:r>
                      <a:endParaRPr lang="en-US" altLang="ko-KR" sz="1600" b="1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시행일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793820">
                <a:tc>
                  <a:txBody>
                    <a:bodyPr/>
                    <a:lstStyle/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두타스테리드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그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염류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유도체</a:t>
                      </a: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비마토프로스트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그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염류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유도체</a:t>
                      </a: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센노사이드</a:t>
                      </a:r>
                      <a:endParaRPr lang="ko-KR" altLang="en-US" sz="1600" b="1" kern="12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아다팔렌</a:t>
                      </a:r>
                      <a:endParaRPr lang="ko-KR" altLang="en-US" sz="1600" b="1" kern="12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이부프로펜피코놀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그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염류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유도체</a:t>
                      </a: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타크로리무스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(tacrolimus), 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그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염류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유도체</a:t>
                      </a: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피나스테리드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그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염류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유도체</a:t>
                      </a: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6-(1-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피롤리디닐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)-2,4-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피리미딘디아민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-3-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옥사이드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피롤리디닐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디아미노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피리미딘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옥사이드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lang="ko-KR" altLang="en-US" sz="1600" b="1" kern="12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피메크로리무스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lang="en-US" altLang="ko-KR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pimecrolimus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), 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그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염류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그 유도체</a:t>
                      </a: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1,7-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헵탄디카르복실산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아젤라산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), 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그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염류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유도체</a:t>
                      </a:r>
                    </a:p>
                    <a:p>
                      <a:pPr marL="285750" indent="-285750" algn="l" fontAlgn="base" latinLnBrk="0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돼지폐추출물</a:t>
                      </a:r>
                      <a:endParaRPr lang="ko-KR" altLang="en-US" sz="16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44962" marR="44962" marT="12431" marB="12431"/>
                </a:tc>
                <a:tc>
                  <a:txBody>
                    <a:bodyPr/>
                    <a:lstStyle/>
                    <a:p>
                      <a:pPr marL="0" marR="0" algn="l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기능성화장품 확대에 따라 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의약품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아토피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여드름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탈모치료제 등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주성분 등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으로 사용되는 물질 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사용금지 목록에 추가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/>
                </a:tc>
                <a:tc>
                  <a:txBody>
                    <a:bodyPr/>
                    <a:lstStyle/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en-US" altLang="ko-KR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‘17. 6. 13.</a:t>
                      </a:r>
                    </a:p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en-US" altLang="ko-KR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(‘17. 6. 13.)</a:t>
                      </a:r>
                      <a:endParaRPr lang="ko-KR" altLang="en-US" sz="1600" b="1" spc="-100" baseline="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66284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683568" y="212090"/>
            <a:ext cx="640871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</a:t>
            </a:r>
            <a:endParaRPr lang="ko-KR" altLang="en-US" dirty="0"/>
          </a:p>
        </p:txBody>
      </p:sp>
      <p:sp>
        <p:nvSpPr>
          <p:cNvPr id="38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18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19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  <p:graphicFrame>
        <p:nvGraphicFramePr>
          <p:cNvPr id="7" name="표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09688799"/>
              </p:ext>
            </p:extLst>
          </p:nvPr>
        </p:nvGraphicFramePr>
        <p:xfrm>
          <a:off x="251520" y="980729"/>
          <a:ext cx="8640960" cy="43924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/>
                <a:gridCol w="4680520"/>
                <a:gridCol w="1224136"/>
              </a:tblGrid>
              <a:tr h="89450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성분명</a:t>
                      </a:r>
                      <a:endParaRPr lang="en-US" altLang="ko-KR" sz="1600" b="1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물질명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내용</a:t>
                      </a: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개정일</a:t>
                      </a:r>
                      <a:endParaRPr lang="en-US" altLang="ko-KR" sz="1600" b="1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시행일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881740"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니켈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사용금지 원료인 니켈의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비의도적 유래 검출 허용한도 및 </a:t>
                      </a: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시험법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신설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en-US" altLang="ko-KR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‘17. 12. 29.</a:t>
                      </a:r>
                    </a:p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en-US" altLang="ko-KR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(‘17. 12. 29.)</a:t>
                      </a:r>
                      <a:endParaRPr lang="ko-KR" altLang="en-US" sz="1600" b="1" spc="-100" baseline="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</a:tr>
              <a:tr h="1308119">
                <a:tc>
                  <a:txBody>
                    <a:bodyPr/>
                    <a:lstStyle/>
                    <a:p>
                      <a:pPr algn="l" fontAlgn="base" latinLnBrk="0">
                        <a:lnSpc>
                          <a:spcPct val="150000"/>
                        </a:lnSpc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클로로아세타마이드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페닐파라벤</a:t>
                      </a: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페닐살리실레이트</a:t>
                      </a:r>
                      <a:endParaRPr lang="ko-KR" altLang="en-US" sz="1600" b="1" kern="12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사용제한 목록에서 삭제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,</a:t>
                      </a:r>
                      <a:r>
                        <a:rPr lang="en-US" altLang="ko-KR" sz="16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6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사용금지 목록에 명시</a:t>
                      </a:r>
                      <a:endParaRPr lang="en-US" altLang="ko-KR" sz="1600" baseline="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자체 </a:t>
                      </a:r>
                      <a:r>
                        <a:rPr lang="ko-KR" altLang="en-US" sz="1600" b="1" baseline="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위해평가</a:t>
                      </a:r>
                      <a:r>
                        <a:rPr lang="ko-KR" altLang="en-US" sz="1600" b="1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결과 </a:t>
                      </a:r>
                      <a:r>
                        <a:rPr lang="ko-KR" altLang="en-US" sz="1600" b="1" baseline="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안전역</a:t>
                      </a:r>
                      <a:r>
                        <a:rPr lang="ko-KR" altLang="en-US" sz="1600" b="1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미확보</a:t>
                      </a:r>
                      <a:r>
                        <a:rPr lang="en-US" altLang="ko-KR" sz="1600" b="1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en-US" altLang="ko-KR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‘17. 12. 29.</a:t>
                      </a:r>
                    </a:p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en-US" altLang="ko-KR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(‘17. 12. 29.)</a:t>
                      </a:r>
                      <a:endParaRPr lang="ko-KR" altLang="en-US" sz="1600" b="1" spc="-100" baseline="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</a:tr>
              <a:tr h="1308119">
                <a:tc>
                  <a:txBody>
                    <a:bodyPr/>
                    <a:lstStyle/>
                    <a:p>
                      <a:pPr algn="l" fontAlgn="base" latinLnBrk="0">
                        <a:lnSpc>
                          <a:spcPct val="150000"/>
                        </a:lnSpc>
                      </a:pP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퍼머넌트웨이브 및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헤어스트레이너</a:t>
                      </a:r>
                      <a:r>
                        <a:rPr lang="ko-KR" altLang="en-US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제품의 환원제 </a:t>
                      </a: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시험법</a:t>
                      </a:r>
                      <a:endParaRPr lang="ko-KR" altLang="en-US" sz="1600" b="1" kern="12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전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적정법</a:t>
                      </a:r>
                      <a:endParaRPr lang="en-US" altLang="ko-KR" sz="16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후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HPLC 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추가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en-US" altLang="ko-KR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‘17. 12. 29.</a:t>
                      </a:r>
                    </a:p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en-US" altLang="ko-KR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(‘17. 12. 29.)</a:t>
                      </a:r>
                      <a:endParaRPr lang="ko-KR" altLang="en-US" sz="1600" b="1" spc="-100" baseline="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243531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683568" y="212090"/>
            <a:ext cx="849694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 </a:t>
            </a:r>
            <a:r>
              <a:rPr lang="en-US" altLang="ko-KR" sz="2400" dirty="0" smtClean="0"/>
              <a:t>– </a:t>
            </a:r>
            <a:r>
              <a:rPr lang="ko-KR" altLang="en-US" sz="2400" dirty="0" smtClean="0"/>
              <a:t>기능성화장품 확대 관련</a:t>
            </a:r>
            <a:endParaRPr lang="ko-KR" altLang="en-US" sz="2400" dirty="0"/>
          </a:p>
        </p:txBody>
      </p:sp>
      <p:sp>
        <p:nvSpPr>
          <p:cNvPr id="38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19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19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908720"/>
            <a:ext cx="835292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altLang="ko-KR" sz="2000" dirty="0" smtClean="0"/>
              <a:t>[</a:t>
            </a:r>
            <a:r>
              <a:rPr lang="ko-KR" altLang="en-US" sz="2000" dirty="0" smtClean="0"/>
              <a:t>별표</a:t>
            </a:r>
            <a:r>
              <a:rPr lang="en-US" altLang="ko-KR" sz="2000" dirty="0" smtClean="0"/>
              <a:t>2] </a:t>
            </a:r>
            <a:r>
              <a:rPr lang="ko-KR" altLang="en-US" sz="2000" dirty="0" smtClean="0"/>
              <a:t>사용상의 제한이 필요한 원료 중 </a:t>
            </a:r>
            <a:r>
              <a:rPr lang="en-US" altLang="ko-KR" sz="2000" b="1" dirty="0" smtClean="0">
                <a:solidFill>
                  <a:srgbClr val="0000FF"/>
                </a:solidFill>
              </a:rPr>
              <a:t>‘* </a:t>
            </a:r>
            <a:r>
              <a:rPr lang="ko-KR" altLang="en-US" sz="2000" b="1" dirty="0" smtClean="0">
                <a:solidFill>
                  <a:srgbClr val="0000FF"/>
                </a:solidFill>
              </a:rPr>
              <a:t>기타 </a:t>
            </a:r>
            <a:r>
              <a:rPr lang="ko-KR" altLang="en-US" sz="2000" b="1" dirty="0" smtClean="0">
                <a:solidFill>
                  <a:srgbClr val="0000FF"/>
                </a:solidFill>
              </a:rPr>
              <a:t>성분</a:t>
            </a:r>
            <a:r>
              <a:rPr lang="en-US" altLang="ko-KR" sz="2000" b="1" dirty="0" smtClean="0">
                <a:solidFill>
                  <a:srgbClr val="0000FF"/>
                </a:solidFill>
              </a:rPr>
              <a:t>’  </a:t>
            </a:r>
            <a:r>
              <a:rPr lang="en-US" altLang="ko-KR" sz="2000" spc="-100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‘17. 12. 29.</a:t>
            </a:r>
          </a:p>
          <a:p>
            <a:pPr algn="ctr">
              <a:lnSpc>
                <a:spcPct val="150000"/>
              </a:lnSpc>
            </a:pPr>
            <a:r>
              <a:rPr lang="en-US" altLang="ko-KR" sz="2000" b="1" spc="-100" dirty="0" smtClean="0">
                <a:solidFill>
                  <a:schemeClr val="tx2">
                    <a:lumMod val="50000"/>
                  </a:schemeClr>
                </a:solidFill>
                <a:latin typeface="+mn-ea"/>
              </a:rPr>
              <a:t>(‘17. 12. 29.)</a:t>
            </a:r>
          </a:p>
          <a:p>
            <a:endParaRPr lang="ko-KR" altLang="en-US" sz="2000" b="1" dirty="0">
              <a:solidFill>
                <a:srgbClr val="0000FF"/>
              </a:solidFill>
            </a:endParaRPr>
          </a:p>
        </p:txBody>
      </p:sp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9279093"/>
              </p:ext>
            </p:extLst>
          </p:nvPr>
        </p:nvGraphicFramePr>
        <p:xfrm>
          <a:off x="616714" y="1485645"/>
          <a:ext cx="7987734" cy="4910923"/>
        </p:xfrm>
        <a:graphic>
          <a:graphicData uri="http://schemas.openxmlformats.org/drawingml/2006/table">
            <a:tbl>
              <a:tblPr/>
              <a:tblGrid>
                <a:gridCol w="1507014"/>
                <a:gridCol w="2268953"/>
                <a:gridCol w="4211767"/>
              </a:tblGrid>
              <a:tr h="452461"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원료명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159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146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6D6D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개정 전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159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146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6D6D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개정 후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2159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146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6D6D6"/>
                    </a:solidFill>
                  </a:tcPr>
                </a:tc>
              </a:tr>
              <a:tr h="1161806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에티드로닉</a:t>
                      </a:r>
                      <a:r>
                        <a:rPr lang="ko-KR" altLang="en-US" sz="14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ko-KR" altLang="en-US" sz="14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애씨드</a:t>
                      </a:r>
                      <a:r>
                        <a:rPr lang="ko-KR" altLang="en-US" sz="14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ko-KR" altLang="en-US" sz="14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및 그 </a:t>
                      </a:r>
                      <a:r>
                        <a:rPr lang="ko-KR" altLang="en-US" sz="14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염류</a:t>
                      </a:r>
                      <a:endParaRPr lang="ko-KR" altLang="en-US" sz="14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>
                    <a:lnL>
                      <a:noFill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146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4480" marR="38100" indent="-123190" algn="l" fontAlgn="base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두발용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제품류에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산으로서 </a:t>
                      </a: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1.5 %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360680" marR="38100" indent="-161290" algn="l" fontAlgn="base" latinLnBrk="1">
                        <a:lnSpc>
                          <a:spcPct val="13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인체 세정용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제품류에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산으로서 </a:t>
                      </a: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0.2 %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146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0" marR="38100" indent="-187325" algn="l" fontAlgn="base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두발용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두발염색용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제품류에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산으로서 </a:t>
                      </a: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1.5 %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457200" marR="38100" indent="-209550" algn="l" fontAlgn="base" latinLnBrk="1">
                        <a:lnSpc>
                          <a:spcPct val="13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인체 세정용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제품류에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산으로서 </a:t>
                      </a: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0.2 %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25146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10336">
                <a:tc>
                  <a:txBody>
                    <a:bodyPr/>
                    <a:lstStyle/>
                    <a:p>
                      <a:pPr marL="27940" marR="0" indent="-2794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세트리모늄</a:t>
                      </a:r>
                      <a:r>
                        <a:rPr lang="ko-KR" altLang="en-US" sz="14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ko-KR" altLang="en-US" sz="14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클로라이드</a:t>
                      </a:r>
                      <a:r>
                        <a:rPr lang="en-US" altLang="ko-KR" sz="14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4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스테아트리모늄</a:t>
                      </a:r>
                      <a:endParaRPr lang="ko-KR" altLang="en-US" sz="14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27940" marR="0" indent="-2794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클로라이드</a:t>
                      </a:r>
                      <a:endParaRPr lang="ko-KR" altLang="en-US" sz="14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>
                    <a:lnL>
                      <a:noFill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37820" marR="0" indent="-337820" algn="l" fontAlgn="base" latinLnBrk="0">
                        <a:lnSpc>
                          <a:spcPct val="13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64770" marR="64770" marT="17907" marB="1790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09880" marR="38100" indent="-135890" algn="l" fontAlgn="base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사용 후 씻어내는 두발용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두발용 염색용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제품류에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2.5 %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306070" marR="38100" indent="-133350" algn="l" fontAlgn="base" latinLnBrk="1">
                        <a:lnSpc>
                          <a:spcPct val="13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사용 후 씻어내지 않는 두발용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두발 염색용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제품류에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1.0 %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214630" marR="38100" indent="-88900" algn="l" fontAlgn="base" latinLnBrk="1">
                        <a:lnSpc>
                          <a:spcPct val="13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  (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단일성분 또는 혼합사용의 합으로서</a:t>
                      </a: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3868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베헨트리모늄</a:t>
                      </a:r>
                      <a:endParaRPr lang="ko-KR" altLang="en-US" sz="14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클로라이드</a:t>
                      </a:r>
                      <a:endParaRPr lang="ko-KR" altLang="en-US" sz="14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>
                    <a:lnL>
                      <a:noFill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159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37820" marR="0" indent="-337820" algn="l" fontAlgn="base" latinLnBrk="0">
                        <a:lnSpc>
                          <a:spcPct val="13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64770" marR="64770" marT="17907" marB="1790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159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09880" marR="38100" indent="-135890" algn="l" fontAlgn="base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사용 후 씻어내는 두발용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두발 염색용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제품류에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5.0 %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306070" marR="38100" indent="-133350" algn="l" fontAlgn="base" latinLnBrk="1">
                        <a:lnSpc>
                          <a:spcPct val="13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사용 후 씻어내지 않는 두발용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및 두발 염색용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제품류에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3.0 %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361950" marR="38100" indent="-236538" algn="l" fontAlgn="base" latinLnBrk="1">
                        <a:lnSpc>
                          <a:spcPct val="13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b="0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  (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단일성분 또는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세트리모늄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클로라이드</a:t>
                      </a: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400" b="0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스테아트리모늄클로라이드와</a:t>
                      </a:r>
                      <a:r>
                        <a:rPr lang="ko-KR" altLang="en-US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 혼합사용의 합으로서</a:t>
                      </a:r>
                      <a:r>
                        <a:rPr lang="en-US" altLang="ko-KR" sz="1400" b="0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lang="ko-KR" altLang="en-US" sz="1400" b="0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159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696715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직사각형 17"/>
          <p:cNvSpPr/>
          <p:nvPr/>
        </p:nvSpPr>
        <p:spPr>
          <a:xfrm>
            <a:off x="0" y="0"/>
            <a:ext cx="9144000" cy="6861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sp>
        <p:nvSpPr>
          <p:cNvPr id="22" name="부제목 2"/>
          <p:cNvSpPr txBox="1">
            <a:spLocks/>
          </p:cNvSpPr>
          <p:nvPr/>
        </p:nvSpPr>
        <p:spPr>
          <a:xfrm>
            <a:off x="1475656" y="3284984"/>
            <a:ext cx="7128792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542925" marR="0" lvl="0" indent="-542925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2.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최근 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3</a:t>
            </a:r>
            <a:r>
              <a:rPr lang="ko-KR" altLang="en-US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년간 안전기준 개정 사항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(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’16 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-</a:t>
            </a:r>
            <a:r>
              <a:rPr lang="ko-KR" altLang="en-US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’19</a:t>
            </a:r>
            <a:r>
              <a:rPr lang="ko-KR" altLang="en-US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년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)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47" name="부제목 2"/>
          <p:cNvSpPr txBox="1">
            <a:spLocks/>
          </p:cNvSpPr>
          <p:nvPr/>
        </p:nvSpPr>
        <p:spPr>
          <a:xfrm>
            <a:off x="1475656" y="2420888"/>
            <a:ext cx="6336704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1.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유</a:t>
            </a:r>
            <a:r>
              <a:rPr lang="ko-KR" altLang="en-US" sz="2400" b="1" spc="-20" dirty="0" err="1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통화장품</a:t>
            </a:r>
            <a:r>
              <a:rPr lang="ko-KR" altLang="en-US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안전관리 기준 주요 내용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부제목 2"/>
          <p:cNvSpPr txBox="1">
            <a:spLocks/>
          </p:cNvSpPr>
          <p:nvPr/>
        </p:nvSpPr>
        <p:spPr>
          <a:xfrm>
            <a:off x="1475656" y="4221088"/>
            <a:ext cx="4464496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3.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향후 개정 방향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9" name="부제목 2"/>
          <p:cNvSpPr txBox="1">
            <a:spLocks/>
          </p:cNvSpPr>
          <p:nvPr/>
        </p:nvSpPr>
        <p:spPr>
          <a:xfrm>
            <a:off x="1259632" y="1124744"/>
            <a:ext cx="6336704" cy="79208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ko-KR" altLang="en-US" sz="40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목  차</a:t>
            </a:r>
            <a:endParaRPr kumimoji="0" lang="en-US" altLang="ko-KR" sz="40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 dirty="0"/>
          </a:p>
        </p:txBody>
      </p:sp>
      <p:sp>
        <p:nvSpPr>
          <p:cNvPr id="20" name="TextBox 3"/>
          <p:cNvSpPr txBox="1"/>
          <p:nvPr/>
        </p:nvSpPr>
        <p:spPr>
          <a:xfrm>
            <a:off x="739583" y="213809"/>
            <a:ext cx="793687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 smtClean="0"/>
              <a:t>행정예고 완료되어 곧 개정고시 예정인 사항</a:t>
            </a:r>
            <a:endParaRPr lang="ko-KR" altLang="en-US" dirty="0"/>
          </a:p>
        </p:txBody>
      </p:sp>
      <p:sp>
        <p:nvSpPr>
          <p:cNvPr id="1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20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3" name="부제목 2"/>
          <p:cNvSpPr txBox="1">
            <a:spLocks/>
          </p:cNvSpPr>
          <p:nvPr/>
        </p:nvSpPr>
        <p:spPr>
          <a:xfrm>
            <a:off x="395536" y="1223517"/>
            <a:ext cx="8496944" cy="47257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>
              <a:lnSpc>
                <a:spcPct val="150000"/>
              </a:lnSpc>
            </a:pP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가</a:t>
            </a:r>
            <a:r>
              <a:rPr lang="en-US" altLang="ko-KR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. 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국내 </a:t>
            </a:r>
            <a:r>
              <a:rPr lang="ko-KR" altLang="en-US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위해평가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결과에 따라 사용금지 원료 추가</a:t>
            </a:r>
            <a:endParaRPr lang="en-US" altLang="ko-KR" b="1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- </a:t>
            </a:r>
            <a:r>
              <a:rPr lang="ko-KR" altLang="en-US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니트로메탄</a:t>
            </a:r>
            <a:endParaRPr lang="en-US" altLang="ko-KR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- </a:t>
            </a:r>
            <a:r>
              <a:rPr lang="ko-KR" altLang="en-US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메칠렌글라이콜</a:t>
            </a:r>
            <a:endParaRPr lang="en-US" altLang="ko-KR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- </a:t>
            </a:r>
            <a:r>
              <a:rPr lang="ko-KR" altLang="en-US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아트라놀</a:t>
            </a:r>
            <a:endParaRPr lang="en-US" altLang="ko-KR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- </a:t>
            </a:r>
            <a:r>
              <a:rPr lang="ko-KR" altLang="en-US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클로로아트라놀</a:t>
            </a:r>
            <a:endParaRPr lang="en-US" altLang="ko-KR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- </a:t>
            </a:r>
            <a:r>
              <a:rPr lang="ko-KR" altLang="en-US" spc="-20" dirty="0" err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하이드록시아이소헥실</a:t>
            </a:r>
            <a:r>
              <a:rPr lang="ko-KR" altLang="en-US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3-</a:t>
            </a:r>
            <a:r>
              <a:rPr lang="ko-KR" altLang="en-US" spc="-20" dirty="0" err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사이클로헥센</a:t>
            </a:r>
            <a:r>
              <a:rPr lang="ko-KR" altLang="en-US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ko-KR" altLang="en-US" spc="-20" dirty="0" err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카보스알데히드</a:t>
            </a: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(HICC</a:t>
            </a:r>
            <a:r>
              <a:rPr lang="en-US" altLang="ko-KR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)</a:t>
            </a:r>
          </a:p>
          <a:p>
            <a:pPr>
              <a:lnSpc>
                <a:spcPct val="150000"/>
              </a:lnSpc>
            </a:pP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- </a:t>
            </a:r>
            <a:r>
              <a:rPr lang="ko-KR" altLang="en-US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화학물질의 </a:t>
            </a:r>
            <a:r>
              <a:rPr lang="ko-KR" altLang="en-US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등록 및 평가 등에 관한 법률」 제</a:t>
            </a: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2</a:t>
            </a:r>
            <a:r>
              <a:rPr lang="ko-KR" altLang="en-US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조제</a:t>
            </a: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9</a:t>
            </a:r>
            <a:r>
              <a:rPr lang="ko-KR" altLang="en-US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호 및 제</a:t>
            </a: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27</a:t>
            </a:r>
            <a:r>
              <a:rPr lang="ko-KR" altLang="en-US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조에 따라 지정하고 있는 </a:t>
            </a:r>
            <a:r>
              <a:rPr lang="ko-KR" altLang="en-US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금지물질</a:t>
            </a:r>
            <a:endParaRPr lang="en-US" altLang="ko-KR" spc="-20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22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99018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 dirty="0"/>
          </a:p>
        </p:txBody>
      </p:sp>
      <p:sp>
        <p:nvSpPr>
          <p:cNvPr id="20" name="TextBox 3"/>
          <p:cNvSpPr txBox="1"/>
          <p:nvPr/>
        </p:nvSpPr>
        <p:spPr>
          <a:xfrm>
            <a:off x="739583" y="213809"/>
            <a:ext cx="793687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 smtClean="0"/>
              <a:t>행정예고 </a:t>
            </a:r>
            <a:r>
              <a:rPr lang="ko-KR" altLang="en-US" dirty="0"/>
              <a:t>완료되어 곧 개정고시 예정인 사항</a:t>
            </a:r>
          </a:p>
        </p:txBody>
      </p:sp>
      <p:sp>
        <p:nvSpPr>
          <p:cNvPr id="1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21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3" name="부제목 2"/>
          <p:cNvSpPr txBox="1">
            <a:spLocks/>
          </p:cNvSpPr>
          <p:nvPr/>
        </p:nvSpPr>
        <p:spPr>
          <a:xfrm>
            <a:off x="395536" y="1223517"/>
            <a:ext cx="8496944" cy="501379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>
              <a:lnSpc>
                <a:spcPct val="150000"/>
              </a:lnSpc>
            </a:pP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나</a:t>
            </a:r>
            <a:r>
              <a:rPr lang="en-US" altLang="ko-KR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. 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국내 </a:t>
            </a:r>
            <a:r>
              <a:rPr lang="ko-KR" altLang="en-US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위해평가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결과에 따라 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사용제한 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성분 사용기준 강화</a:t>
            </a:r>
            <a:r>
              <a:rPr lang="en-US" altLang="ko-KR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(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사용한도 하향</a:t>
            </a:r>
            <a:r>
              <a:rPr lang="en-US" altLang="ko-KR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)</a:t>
            </a:r>
          </a:p>
          <a:p>
            <a:pPr>
              <a:lnSpc>
                <a:spcPct val="150000"/>
              </a:lnSpc>
            </a:pPr>
            <a:r>
              <a:rPr lang="en-US" altLang="ko-KR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endParaRPr lang="en-US" altLang="ko-KR" spc="-20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22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6195513"/>
              </p:ext>
            </p:extLst>
          </p:nvPr>
        </p:nvGraphicFramePr>
        <p:xfrm>
          <a:off x="899592" y="2017648"/>
          <a:ext cx="7632848" cy="36421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32594"/>
                <a:gridCol w="2763950"/>
                <a:gridCol w="2736304"/>
              </a:tblGrid>
              <a:tr h="466815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solidFill>
                            <a:schemeClr val="tx1"/>
                          </a:solidFill>
                        </a:rPr>
                        <a:t>원료명</a:t>
                      </a:r>
                      <a:endParaRPr lang="ko-KR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solidFill>
                            <a:schemeClr val="tx1"/>
                          </a:solidFill>
                        </a:rPr>
                        <a:t>개정 전</a:t>
                      </a:r>
                      <a:endParaRPr lang="ko-KR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solidFill>
                            <a:schemeClr val="tx1"/>
                          </a:solidFill>
                        </a:rPr>
                        <a:t>개정 후</a:t>
                      </a:r>
                      <a:endParaRPr lang="ko-KR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1035946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4,4-</a:t>
                      </a:r>
                      <a:r>
                        <a:rPr lang="ko-KR" altLang="en-US" sz="16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디메칠</a:t>
                      </a:r>
                      <a:r>
                        <a:rPr lang="en-US" altLang="ko-KR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-1,3-</a:t>
                      </a:r>
                      <a:r>
                        <a:rPr lang="ko-KR" altLang="en-US" sz="16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옥사졸리딘</a:t>
                      </a:r>
                      <a:r>
                        <a:rPr lang="en-US" altLang="ko-KR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16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디메칠옥사졸리딘</a:t>
                      </a:r>
                      <a:r>
                        <a:rPr lang="en-US" altLang="ko-KR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ko-KR" altLang="en-US" sz="1600" kern="120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fontAlgn="base" latinLnBrk="1"/>
                      <a:r>
                        <a:rPr lang="en-US" altLang="ko-KR" sz="1600" u="sng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0.1%</a:t>
                      </a:r>
                      <a:endParaRPr lang="ko-KR" altLang="en-US" sz="160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fontAlgn="base" latinLnBrk="1"/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다만</a:t>
                      </a:r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제품의 </a:t>
                      </a:r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pH</a:t>
                      </a:r>
                      <a:r>
                        <a:rPr lang="ko-KR" altLang="en-US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는 </a:t>
                      </a:r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6</a:t>
                      </a:r>
                      <a:r>
                        <a:rPr lang="ko-KR" altLang="en-US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을 넘어야 함</a:t>
                      </a:r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ko-KR" altLang="en-US" sz="160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fontAlgn="base" latinLnBrk="1"/>
                      <a:r>
                        <a:rPr lang="en-US" altLang="ko-KR" sz="1600" u="sng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0.05%</a:t>
                      </a:r>
                      <a:endParaRPr lang="ko-KR" altLang="en-US" sz="160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fontAlgn="base" latinLnBrk="1"/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다만</a:t>
                      </a:r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제품의 </a:t>
                      </a:r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pH</a:t>
                      </a:r>
                      <a:r>
                        <a:rPr lang="ko-KR" altLang="en-US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는 </a:t>
                      </a:r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6</a:t>
                      </a:r>
                      <a:r>
                        <a:rPr lang="ko-KR" altLang="en-US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을 넘어야 함</a:t>
                      </a:r>
                      <a:r>
                        <a:rPr lang="en-US" altLang="ko-KR" sz="16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ko-KR" altLang="en-US" sz="160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46681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p-</a:t>
                      </a:r>
                      <a:r>
                        <a:rPr lang="ko-KR" altLang="en-US" sz="16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클로로</a:t>
                      </a:r>
                      <a:r>
                        <a:rPr lang="en-US" altLang="ko-KR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-m-</a:t>
                      </a:r>
                      <a:r>
                        <a:rPr lang="ko-KR" altLang="en-US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크레졸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0.2%</a:t>
                      </a:r>
                      <a:endParaRPr lang="ko-KR" altLang="en-US" sz="1600" u="none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0.04%</a:t>
                      </a:r>
                    </a:p>
                  </a:txBody>
                  <a:tcPr/>
                </a:tc>
              </a:tr>
              <a:tr h="72899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6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클로로펜</a:t>
                      </a:r>
                      <a:r>
                        <a:rPr lang="en-US" altLang="ko-KR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(2-</a:t>
                      </a:r>
                      <a:r>
                        <a:rPr lang="ko-KR" altLang="en-US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벤질</a:t>
                      </a:r>
                      <a:r>
                        <a:rPr lang="en-US" altLang="ko-KR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-4-</a:t>
                      </a:r>
                      <a:r>
                        <a:rPr lang="ko-KR" altLang="en-US" sz="16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클로로페놀</a:t>
                      </a:r>
                      <a:r>
                        <a:rPr lang="en-US" altLang="ko-KR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ko-KR" altLang="en-US" sz="1600" kern="120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0.2%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0.05%</a:t>
                      </a:r>
                    </a:p>
                  </a:txBody>
                  <a:tcPr/>
                </a:tc>
              </a:tr>
              <a:tr h="36450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6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프로피오닉애씨드</a:t>
                      </a:r>
                      <a:r>
                        <a:rPr lang="ko-KR" altLang="en-US" sz="16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및 그 </a:t>
                      </a:r>
                      <a:r>
                        <a:rPr lang="ko-KR" altLang="en-US" sz="16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염류</a:t>
                      </a:r>
                      <a:endParaRPr lang="ko-KR" altLang="en-US" sz="1600" kern="120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600" u="none" kern="1200" dirty="0" err="1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프로피오닉애씨드로서</a:t>
                      </a:r>
                      <a:r>
                        <a:rPr lang="ko-KR" altLang="en-US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altLang="ko-KR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2%</a:t>
                      </a:r>
                      <a:endParaRPr lang="ko-KR" altLang="en-US" sz="1600" u="none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600" u="none" kern="1200" dirty="0" err="1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프로피오닉애씨드로서</a:t>
                      </a:r>
                      <a:r>
                        <a:rPr lang="ko-KR" altLang="en-US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altLang="ko-KR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0.9%</a:t>
                      </a:r>
                      <a:endParaRPr lang="ko-KR" altLang="en-US" sz="1600" u="none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6450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6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니트로메탄</a:t>
                      </a:r>
                      <a:endParaRPr lang="ko-KR" altLang="en-US" sz="1600" kern="120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0.3%</a:t>
                      </a:r>
                      <a:endParaRPr lang="ko-KR" altLang="en-US" sz="1600" u="none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600" u="non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삭제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직사각형 4"/>
          <p:cNvSpPr/>
          <p:nvPr/>
        </p:nvSpPr>
        <p:spPr>
          <a:xfrm>
            <a:off x="625307" y="5733256"/>
            <a:ext cx="7558479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en-US" altLang="ko-KR" sz="1600" dirty="0" smtClean="0"/>
              <a:t>  * </a:t>
            </a:r>
            <a:r>
              <a:rPr lang="ko-KR" altLang="en-US" sz="1600" dirty="0" err="1" smtClean="0"/>
              <a:t>소듐라우로일사코시네이트는</a:t>
            </a:r>
            <a:r>
              <a:rPr lang="ko-KR" altLang="en-US" sz="1600" dirty="0" smtClean="0"/>
              <a:t> 행정예고 중 </a:t>
            </a:r>
            <a:r>
              <a:rPr lang="ko-KR" altLang="en-US" sz="1600" dirty="0" smtClean="0"/>
              <a:t>접수된 의견 반영하여 개정안 </a:t>
            </a:r>
            <a:r>
              <a:rPr lang="ko-KR" altLang="en-US" sz="1600" dirty="0" smtClean="0"/>
              <a:t>철회</a:t>
            </a:r>
            <a:endParaRPr lang="ko-KR" altLang="en-US" sz="1600" dirty="0"/>
          </a:p>
        </p:txBody>
      </p:sp>
    </p:spTree>
    <p:extLst>
      <p:ext uri="{BB962C8B-B14F-4D97-AF65-F5344CB8AC3E}">
        <p14:creationId xmlns:p14="http://schemas.microsoft.com/office/powerpoint/2010/main" val="42697750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 dirty="0"/>
          </a:p>
        </p:txBody>
      </p:sp>
      <p:sp>
        <p:nvSpPr>
          <p:cNvPr id="20" name="TextBox 3"/>
          <p:cNvSpPr txBox="1"/>
          <p:nvPr/>
        </p:nvSpPr>
        <p:spPr>
          <a:xfrm>
            <a:off x="739583" y="213809"/>
            <a:ext cx="802639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 smtClean="0"/>
              <a:t>행정예고 </a:t>
            </a:r>
            <a:r>
              <a:rPr lang="ko-KR" altLang="en-US" dirty="0"/>
              <a:t>완료되어 곧 개정고시 예정인 사항</a:t>
            </a:r>
          </a:p>
        </p:txBody>
      </p:sp>
      <p:sp>
        <p:nvSpPr>
          <p:cNvPr id="1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22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3" name="부제목 2"/>
          <p:cNvSpPr txBox="1">
            <a:spLocks/>
          </p:cNvSpPr>
          <p:nvPr/>
        </p:nvSpPr>
        <p:spPr>
          <a:xfrm>
            <a:off x="395536" y="1223517"/>
            <a:ext cx="8496944" cy="501379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>
              <a:lnSpc>
                <a:spcPct val="150000"/>
              </a:lnSpc>
            </a:pP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다</a:t>
            </a:r>
            <a:r>
              <a:rPr lang="en-US" altLang="ko-KR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. 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메탄올 </a:t>
            </a:r>
            <a:r>
              <a:rPr lang="ko-KR" altLang="en-US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시험법</a:t>
            </a:r>
            <a:r>
              <a:rPr lang="en-US" altLang="ko-KR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미생물한도 </a:t>
            </a:r>
            <a:r>
              <a:rPr lang="ko-KR" altLang="en-US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시험법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개선</a:t>
            </a:r>
            <a:endParaRPr lang="en-US" altLang="ko-KR" b="1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 marL="266700" indent="-266700" fontAlgn="base">
              <a:lnSpc>
                <a:spcPct val="150000"/>
              </a:lnSpc>
            </a:pP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- </a:t>
            </a:r>
            <a:r>
              <a:rPr lang="ko-KR" altLang="en-US" dirty="0" err="1"/>
              <a:t>물휴지</a:t>
            </a:r>
            <a:r>
              <a:rPr lang="ko-KR" altLang="en-US" dirty="0"/>
              <a:t> </a:t>
            </a:r>
            <a:r>
              <a:rPr lang="ko-KR" altLang="en-US" dirty="0" smtClean="0"/>
              <a:t>메탄올 </a:t>
            </a:r>
            <a:r>
              <a:rPr lang="ko-KR" altLang="en-US" dirty="0"/>
              <a:t>시험법의 전처리 방법</a:t>
            </a:r>
            <a:r>
              <a:rPr lang="en-US" altLang="ko-KR" dirty="0"/>
              <a:t>(</a:t>
            </a:r>
            <a:r>
              <a:rPr lang="ko-KR" altLang="en-US" dirty="0"/>
              <a:t>압착하여 </a:t>
            </a:r>
            <a:r>
              <a:rPr lang="ko-KR" altLang="en-US" dirty="0" err="1"/>
              <a:t>지지체로부터</a:t>
            </a:r>
            <a:r>
              <a:rPr lang="ko-KR" altLang="en-US" dirty="0"/>
              <a:t> 용액 분리</a:t>
            </a:r>
            <a:r>
              <a:rPr lang="en-US" altLang="ko-KR" dirty="0"/>
              <a:t>)</a:t>
            </a:r>
            <a:r>
              <a:rPr lang="ko-KR" altLang="en-US" dirty="0"/>
              <a:t>을 구체적으로 명시</a:t>
            </a:r>
            <a:r>
              <a:rPr lang="en-US" altLang="ko-KR" dirty="0"/>
              <a:t>, </a:t>
            </a:r>
            <a:r>
              <a:rPr lang="ko-KR" altLang="en-US" dirty="0"/>
              <a:t>메탄올이 검출될 경우 재확인을 위한 질량분석기법을 </a:t>
            </a:r>
            <a:r>
              <a:rPr lang="ko-KR" altLang="en-US" dirty="0" smtClean="0"/>
              <a:t>추가</a:t>
            </a:r>
            <a:endParaRPr lang="ko-KR" altLang="en-US" dirty="0"/>
          </a:p>
          <a:p>
            <a:pPr marL="266700" indent="-266700" fontAlgn="base">
              <a:lnSpc>
                <a:spcPct val="150000"/>
              </a:lnSpc>
            </a:pPr>
            <a:r>
              <a:rPr lang="en-US" altLang="ko-KR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- </a:t>
            </a:r>
            <a:r>
              <a:rPr lang="ko-KR" altLang="en-US" dirty="0"/>
              <a:t>미생물 </a:t>
            </a:r>
            <a:r>
              <a:rPr lang="ko-KR" altLang="en-US" dirty="0" err="1"/>
              <a:t>시험법</a:t>
            </a:r>
            <a:r>
              <a:rPr lang="ko-KR" altLang="en-US" dirty="0"/>
              <a:t> 중 ‘배지성능 시험’과 ‘</a:t>
            </a:r>
            <a:r>
              <a:rPr lang="ko-KR" altLang="en-US" dirty="0" err="1"/>
              <a:t>시험법</a:t>
            </a:r>
            <a:r>
              <a:rPr lang="ko-KR" altLang="en-US" dirty="0"/>
              <a:t> 적합성 시험’을 통합하여 동시에 수행할 수 있도록 하고</a:t>
            </a:r>
            <a:r>
              <a:rPr lang="en-US" altLang="ko-KR" dirty="0"/>
              <a:t>, </a:t>
            </a:r>
            <a:r>
              <a:rPr lang="ko-KR" altLang="en-US" dirty="0"/>
              <a:t>제형의 특성을 고려하여 </a:t>
            </a:r>
            <a:r>
              <a:rPr lang="ko-KR" altLang="en-US" dirty="0" err="1"/>
              <a:t>검체</a:t>
            </a:r>
            <a:r>
              <a:rPr lang="ko-KR" altLang="en-US" dirty="0"/>
              <a:t> </a:t>
            </a:r>
            <a:r>
              <a:rPr lang="ko-KR" altLang="en-US" dirty="0" err="1"/>
              <a:t>전처리법</a:t>
            </a:r>
            <a:r>
              <a:rPr lang="ko-KR" altLang="en-US" dirty="0"/>
              <a:t> 개선</a:t>
            </a:r>
            <a:r>
              <a:rPr lang="en-US" altLang="ko-KR" dirty="0"/>
              <a:t>(</a:t>
            </a:r>
            <a:r>
              <a:rPr lang="ko-KR" altLang="en-US" dirty="0" err="1"/>
              <a:t>검체</a:t>
            </a:r>
            <a:r>
              <a:rPr lang="ko-KR" altLang="en-US" dirty="0"/>
              <a:t> 균질화가 어려울 경우 지용성 용매 사용</a:t>
            </a:r>
            <a:r>
              <a:rPr lang="en-US" altLang="ko-KR" dirty="0" smtClean="0"/>
              <a:t>)</a:t>
            </a:r>
          </a:p>
          <a:p>
            <a:pPr marL="266700" indent="-266700" fontAlgn="base">
              <a:lnSpc>
                <a:spcPct val="150000"/>
              </a:lnSpc>
            </a:pPr>
            <a:endParaRPr lang="en-US" altLang="ko-KR" dirty="0"/>
          </a:p>
          <a:p>
            <a:pPr>
              <a:lnSpc>
                <a:spcPct val="150000"/>
              </a:lnSpc>
            </a:pP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라</a:t>
            </a:r>
            <a:r>
              <a:rPr lang="en-US" altLang="ko-KR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. </a:t>
            </a:r>
            <a:r>
              <a:rPr lang="ko-KR" altLang="en-US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용어 정비 및 오기 수정 등</a:t>
            </a:r>
            <a:endParaRPr lang="en-US" altLang="ko-KR" b="1" spc="-20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 marL="266700" indent="-266700" fontAlgn="base">
              <a:lnSpc>
                <a:spcPct val="150000"/>
              </a:lnSpc>
            </a:pPr>
            <a:r>
              <a:rPr lang="en-US" altLang="ko-KR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-</a:t>
            </a:r>
            <a:r>
              <a:rPr lang="ko-KR" altLang="en-US" dirty="0"/>
              <a:t> </a:t>
            </a:r>
            <a:r>
              <a:rPr lang="ko-KR" altLang="en-US" dirty="0" err="1"/>
              <a:t>화장품법</a:t>
            </a:r>
            <a:r>
              <a:rPr lang="ko-KR" altLang="en-US" dirty="0"/>
              <a:t> 제</a:t>
            </a:r>
            <a:r>
              <a:rPr lang="en-US" altLang="ko-KR" dirty="0"/>
              <a:t>8</a:t>
            </a:r>
            <a:r>
              <a:rPr lang="ko-KR" altLang="en-US" dirty="0"/>
              <a:t>조의 ‘살균</a:t>
            </a:r>
            <a:r>
              <a:rPr lang="ko-KR" altLang="en-US" dirty="0" err="1"/>
              <a:t>보존제</a:t>
            </a:r>
            <a:r>
              <a:rPr lang="ko-KR" altLang="en-US" dirty="0"/>
              <a:t>’가 ‘</a:t>
            </a:r>
            <a:r>
              <a:rPr lang="ko-KR" altLang="en-US" dirty="0" err="1"/>
              <a:t>보존제</a:t>
            </a:r>
            <a:r>
              <a:rPr lang="ko-KR" altLang="en-US" dirty="0"/>
              <a:t>’로 개정된 사항</a:t>
            </a:r>
            <a:r>
              <a:rPr lang="en-US" altLang="ko-KR" dirty="0"/>
              <a:t>(</a:t>
            </a:r>
            <a:r>
              <a:rPr lang="ko-KR" altLang="en-US" dirty="0"/>
              <a:t>개정일 ‘</a:t>
            </a:r>
            <a:r>
              <a:rPr lang="en-US" altLang="ko-KR" dirty="0"/>
              <a:t>18.3.13. </a:t>
            </a:r>
            <a:r>
              <a:rPr lang="ko-KR" altLang="en-US" dirty="0"/>
              <a:t>시행일 ’</a:t>
            </a:r>
            <a:r>
              <a:rPr lang="en-US" altLang="ko-KR" dirty="0"/>
              <a:t>19.3.14.)</a:t>
            </a:r>
            <a:r>
              <a:rPr lang="ko-KR" altLang="en-US" dirty="0"/>
              <a:t> 등을 반영하여 용어 정비 및 오기 수정</a:t>
            </a:r>
          </a:p>
          <a:p>
            <a:pPr marL="266700" indent="-266700" fontAlgn="base">
              <a:lnSpc>
                <a:spcPct val="150000"/>
              </a:lnSpc>
            </a:pPr>
            <a:endParaRPr lang="ko-KR" altLang="en-US" dirty="0"/>
          </a:p>
        </p:txBody>
      </p:sp>
      <p:sp>
        <p:nvSpPr>
          <p:cNvPr id="22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  <p:sp>
        <p:nvSpPr>
          <p:cNvPr id="5" name="직사각형 4"/>
          <p:cNvSpPr/>
          <p:nvPr/>
        </p:nvSpPr>
        <p:spPr>
          <a:xfrm>
            <a:off x="249270" y="5733256"/>
            <a:ext cx="381867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en-US" altLang="ko-KR" sz="1600" i="1" dirty="0" smtClean="0"/>
              <a:t>  * SLS, LSES </a:t>
            </a:r>
            <a:r>
              <a:rPr lang="ko-KR" altLang="en-US" sz="1600" i="1" dirty="0" smtClean="0"/>
              <a:t>사용상의 주의사항 추가 </a:t>
            </a:r>
            <a:r>
              <a:rPr lang="en-US" altLang="ko-KR" sz="1600" i="1" dirty="0" smtClean="0"/>
              <a:t>X</a:t>
            </a:r>
            <a:endParaRPr lang="ko-KR" altLang="en-US" sz="1600" i="1" dirty="0"/>
          </a:p>
        </p:txBody>
      </p:sp>
    </p:spTree>
    <p:extLst>
      <p:ext uri="{BB962C8B-B14F-4D97-AF65-F5344CB8AC3E}">
        <p14:creationId xmlns:p14="http://schemas.microsoft.com/office/powerpoint/2010/main" val="1630781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직사각형 17"/>
          <p:cNvSpPr/>
          <p:nvPr/>
        </p:nvSpPr>
        <p:spPr>
          <a:xfrm>
            <a:off x="0" y="0"/>
            <a:ext cx="9144000" cy="6861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sp>
        <p:nvSpPr>
          <p:cNvPr id="22" name="부제목 2"/>
          <p:cNvSpPr txBox="1">
            <a:spLocks/>
          </p:cNvSpPr>
          <p:nvPr/>
        </p:nvSpPr>
        <p:spPr>
          <a:xfrm>
            <a:off x="1475656" y="3284984"/>
            <a:ext cx="7128792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542925" marR="0" lvl="0" indent="-542925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2.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최근 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3</a:t>
            </a:r>
            <a:r>
              <a:rPr lang="ko-KR" altLang="en-US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년간 안전기준 개정 사항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(’16 -</a:t>
            </a:r>
            <a:r>
              <a:rPr lang="ko-KR" altLang="en-US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’18</a:t>
            </a:r>
            <a:r>
              <a:rPr lang="ko-KR" altLang="en-US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년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)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20000"/>
                  <a:lumOff val="8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47" name="부제목 2"/>
          <p:cNvSpPr txBox="1">
            <a:spLocks/>
          </p:cNvSpPr>
          <p:nvPr/>
        </p:nvSpPr>
        <p:spPr>
          <a:xfrm>
            <a:off x="1475656" y="2420888"/>
            <a:ext cx="6336704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1.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유</a:t>
            </a:r>
            <a:r>
              <a:rPr lang="ko-KR" altLang="en-US" sz="2400" b="1" spc="-20" dirty="0" err="1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통화장품</a:t>
            </a:r>
            <a:r>
              <a:rPr lang="ko-KR" altLang="en-US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안전관리 기준 주요 내용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20000"/>
                  <a:lumOff val="8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23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부제목 2"/>
          <p:cNvSpPr txBox="1">
            <a:spLocks/>
          </p:cNvSpPr>
          <p:nvPr/>
        </p:nvSpPr>
        <p:spPr>
          <a:xfrm>
            <a:off x="1475656" y="4221088"/>
            <a:ext cx="4464496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3.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향후 개정 방향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71322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 dirty="0"/>
          </a:p>
        </p:txBody>
      </p:sp>
      <p:sp>
        <p:nvSpPr>
          <p:cNvPr id="20" name="TextBox 3"/>
          <p:cNvSpPr txBox="1"/>
          <p:nvPr/>
        </p:nvSpPr>
        <p:spPr>
          <a:xfrm>
            <a:off x="739583" y="213809"/>
            <a:ext cx="656872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향후 </a:t>
            </a:r>
            <a:r>
              <a:rPr lang="ko-KR" altLang="en-US" dirty="0" smtClean="0"/>
              <a:t>안전기준 개정 방향</a:t>
            </a:r>
            <a:r>
              <a:rPr lang="en-US" altLang="ko-KR" sz="2400" dirty="0" smtClean="0"/>
              <a:t>(</a:t>
            </a:r>
            <a:r>
              <a:rPr lang="ko-KR" altLang="en-US" sz="2400" dirty="0" smtClean="0"/>
              <a:t>행정예고 전</a:t>
            </a:r>
            <a:r>
              <a:rPr lang="en-US" altLang="ko-KR" sz="2400" dirty="0" smtClean="0"/>
              <a:t>)</a:t>
            </a:r>
            <a:endParaRPr lang="ko-KR" altLang="en-US" sz="2400" dirty="0"/>
          </a:p>
        </p:txBody>
      </p:sp>
      <p:sp>
        <p:nvSpPr>
          <p:cNvPr id="1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24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3" name="부제목 2"/>
          <p:cNvSpPr txBox="1">
            <a:spLocks/>
          </p:cNvSpPr>
          <p:nvPr/>
        </p:nvSpPr>
        <p:spPr>
          <a:xfrm>
            <a:off x="395536" y="1223517"/>
            <a:ext cx="8496944" cy="479777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>
              <a:lnSpc>
                <a:spcPct val="150000"/>
              </a:lnSpc>
            </a:pPr>
            <a:r>
              <a:rPr lang="ko-KR" altLang="en-US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가</a:t>
            </a:r>
            <a:r>
              <a:rPr lang="en-US" altLang="ko-KR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. </a:t>
            </a:r>
            <a:r>
              <a:rPr lang="ko-KR" altLang="en-US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기능성화장품 안유 제외 확대 관련</a:t>
            </a:r>
            <a:endParaRPr lang="en-US" altLang="ko-KR" sz="2000" b="1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ko-KR" altLang="en-US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나</a:t>
            </a:r>
            <a:r>
              <a:rPr lang="en-US" altLang="ko-KR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. </a:t>
            </a:r>
            <a:r>
              <a:rPr lang="ko-KR" altLang="en-US" sz="2000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흑채</a:t>
            </a:r>
            <a:r>
              <a:rPr lang="en-US" altLang="ko-KR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비누</a:t>
            </a:r>
            <a:r>
              <a:rPr lang="en-US" altLang="ko-KR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제모왁스 화장품 전환 관련</a:t>
            </a:r>
            <a:endParaRPr lang="en-US" altLang="ko-KR" sz="2000" b="1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ko-KR" altLang="en-US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나</a:t>
            </a:r>
            <a:r>
              <a:rPr lang="en-US" altLang="ko-KR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. </a:t>
            </a:r>
            <a:r>
              <a:rPr lang="ko-KR" altLang="en-US" sz="2000" b="1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위해평가</a:t>
            </a:r>
            <a:r>
              <a:rPr lang="ko-KR" altLang="en-US" sz="2000" b="1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결과 반영</a:t>
            </a:r>
            <a:endParaRPr lang="en-US" altLang="ko-KR" sz="2000" b="1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 marL="361950" indent="-361950">
              <a:lnSpc>
                <a:spcPct val="150000"/>
              </a:lnSpc>
            </a:pPr>
            <a:r>
              <a:rPr lang="en-US" altLang="ko-KR" sz="2000" spc="-20" dirty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z="2000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- </a:t>
            </a:r>
            <a:r>
              <a:rPr lang="ko-KR" altLang="en-US" sz="1600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천수국</a:t>
            </a:r>
            <a:r>
              <a:rPr lang="ko-KR" altLang="en-US" sz="1600" spc="-20" dirty="0" err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꽃</a:t>
            </a:r>
            <a:r>
              <a:rPr lang="en-US" altLang="ko-KR" sz="1600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sz="1600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만수국꽃</a:t>
            </a:r>
            <a:r>
              <a:rPr lang="en-US" altLang="ko-KR" sz="1600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sz="1600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만수국아재비꽃</a:t>
            </a:r>
            <a:r>
              <a:rPr lang="en-US" altLang="ko-KR" sz="1600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sz="1600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땅콩오일</a:t>
            </a:r>
            <a:r>
              <a:rPr lang="en-US" altLang="ko-KR" sz="1600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sz="1600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하이드롤라이즈드밀단백질</a:t>
            </a:r>
            <a:r>
              <a:rPr lang="en-US" altLang="ko-KR" sz="1600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sz="1600" spc="-20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메칠이소치아졸리논</a:t>
            </a:r>
            <a:r>
              <a:rPr lang="en-US" altLang="ko-KR" sz="1600" spc="-20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(MIT)</a:t>
            </a:r>
            <a:endParaRPr lang="en-US" altLang="ko-KR" sz="1600" spc="-20" dirty="0" smtClean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22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3.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1843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제목 3"/>
          <p:cNvSpPr>
            <a:spLocks noGrp="1"/>
          </p:cNvSpPr>
          <p:nvPr/>
        </p:nvSpPr>
        <p:spPr>
          <a:xfrm>
            <a:off x="2843808" y="3501008"/>
            <a:ext cx="3240360" cy="108012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3200" b="1" i="0" kern="1200" spc="0" baseline="0">
                <a:solidFill>
                  <a:srgbClr val="003762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50000"/>
              </a:lnSpc>
            </a:pPr>
            <a:r>
              <a:rPr lang="en-US" altLang="ko-KR" sz="1800" dirty="0" smtClean="0">
                <a:solidFill>
                  <a:schemeClr val="tx2">
                    <a:lumMod val="50000"/>
                  </a:schemeClr>
                </a:solidFill>
              </a:rPr>
              <a:t>2019. 3. 14. </a:t>
            </a:r>
            <a:r>
              <a:rPr lang="ko-KR" altLang="en-US" sz="1800" dirty="0" smtClean="0">
                <a:solidFill>
                  <a:schemeClr val="tx2">
                    <a:lumMod val="50000"/>
                  </a:schemeClr>
                </a:solidFill>
              </a:rPr>
              <a:t>정책설명회</a:t>
            </a:r>
            <a:endParaRPr lang="en-US" altLang="ko-KR" sz="1800" dirty="0" smtClean="0">
              <a:solidFill>
                <a:schemeClr val="tx2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ko-KR" altLang="en-US" sz="1800" dirty="0" smtClean="0">
                <a:solidFill>
                  <a:schemeClr val="tx2">
                    <a:lumMod val="50000"/>
                  </a:schemeClr>
                </a:solidFill>
              </a:rPr>
              <a:t>화장품정책</a:t>
            </a:r>
            <a:r>
              <a:rPr lang="ko-KR" altLang="en-US" sz="1800" dirty="0">
                <a:solidFill>
                  <a:schemeClr val="tx2">
                    <a:lumMod val="50000"/>
                  </a:schemeClr>
                </a:solidFill>
              </a:rPr>
              <a:t>과</a:t>
            </a:r>
            <a:r>
              <a:rPr lang="en-US" altLang="ko-KR" sz="1800" dirty="0" smtClean="0">
                <a:solidFill>
                  <a:schemeClr val="tx2">
                    <a:lumMod val="50000"/>
                  </a:schemeClr>
                </a:solidFill>
              </a:rPr>
              <a:t> </a:t>
            </a:r>
            <a:endParaRPr lang="ko-KR" altLang="en-US" sz="1800" spc="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99616" y="2420888"/>
            <a:ext cx="457689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3200" b="1" dirty="0" err="1" smtClean="0">
                <a:solidFill>
                  <a:schemeClr val="tx2">
                    <a:lumMod val="50000"/>
                  </a:schemeClr>
                </a:solidFill>
              </a:rPr>
              <a:t>천연유기농</a:t>
            </a:r>
            <a:r>
              <a:rPr lang="ko-KR" altLang="en-US" sz="3200" b="1" dirty="0" smtClean="0">
                <a:solidFill>
                  <a:schemeClr val="tx2">
                    <a:lumMod val="50000"/>
                  </a:schemeClr>
                </a:solidFill>
              </a:rPr>
              <a:t> 화장품 인증</a:t>
            </a:r>
            <a:endParaRPr lang="ko-KR" altLang="en-US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4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25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951745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직사각형 17"/>
          <p:cNvSpPr/>
          <p:nvPr/>
        </p:nvSpPr>
        <p:spPr>
          <a:xfrm>
            <a:off x="0" y="0"/>
            <a:ext cx="9144000" cy="6861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sp>
        <p:nvSpPr>
          <p:cNvPr id="22" name="부제목 2"/>
          <p:cNvSpPr txBox="1">
            <a:spLocks/>
          </p:cNvSpPr>
          <p:nvPr/>
        </p:nvSpPr>
        <p:spPr>
          <a:xfrm>
            <a:off x="1475656" y="3284984"/>
            <a:ext cx="7128792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542925" marR="0" lvl="0" indent="-542925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2. </a:t>
            </a:r>
            <a:r>
              <a:rPr kumimoji="0" lang="ko-KR" altLang="en-US" sz="2400" b="1" i="0" u="none" strike="noStrike" kern="1200" cap="none" spc="-20" normalizeH="0" baseline="0" noProof="0" dirty="0" err="1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천연유기농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 화장품 인증제도 관련 규정 </a:t>
            </a:r>
            <a:r>
              <a:rPr kumimoji="0" lang="ko-KR" altLang="en-US" sz="2400" b="1" i="0" u="none" strike="noStrike" kern="1200" cap="none" spc="-20" normalizeH="0" baseline="0" noProof="0" dirty="0" err="1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제개정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47" name="부제목 2"/>
          <p:cNvSpPr txBox="1">
            <a:spLocks/>
          </p:cNvSpPr>
          <p:nvPr/>
        </p:nvSpPr>
        <p:spPr>
          <a:xfrm>
            <a:off x="1475656" y="2420888"/>
            <a:ext cx="6336704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1. </a:t>
            </a:r>
            <a:r>
              <a:rPr kumimoji="0" lang="ko-KR" altLang="en-US" sz="2400" b="1" i="0" u="none" strike="noStrike" kern="1200" cap="none" spc="-20" normalizeH="0" baseline="0" noProof="0" dirty="0" err="1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천연유기농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 화장품 인증제도 도입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26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부제목 2"/>
          <p:cNvSpPr txBox="1">
            <a:spLocks/>
          </p:cNvSpPr>
          <p:nvPr/>
        </p:nvSpPr>
        <p:spPr>
          <a:xfrm>
            <a:off x="1259632" y="1124744"/>
            <a:ext cx="6336704" cy="79208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ko-KR" altLang="en-US" sz="40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목  차</a:t>
            </a:r>
            <a:endParaRPr kumimoji="0" lang="en-US" altLang="ko-KR" sz="40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68908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직사각형 17"/>
          <p:cNvSpPr/>
          <p:nvPr/>
        </p:nvSpPr>
        <p:spPr>
          <a:xfrm>
            <a:off x="0" y="0"/>
            <a:ext cx="9144000" cy="6861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sp>
        <p:nvSpPr>
          <p:cNvPr id="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27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부제목 2"/>
          <p:cNvSpPr txBox="1">
            <a:spLocks/>
          </p:cNvSpPr>
          <p:nvPr/>
        </p:nvSpPr>
        <p:spPr>
          <a:xfrm>
            <a:off x="1475656" y="3284984"/>
            <a:ext cx="7128792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defPPr>
              <a:defRPr lang="ko-KR"/>
            </a:defPPr>
            <a:lvl1pPr marL="542925" marR="0" lvl="0" indent="-542925" fontAlgn="auto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 kumimoji="0" sz="2400" b="1" i="0" u="none" strike="noStrike" cap="none" spc="-20" normalizeH="0" baseline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en-US" altLang="ko-KR" dirty="0"/>
              <a:t>2. </a:t>
            </a:r>
            <a:r>
              <a:rPr lang="ko-KR" altLang="en-US" dirty="0" err="1"/>
              <a:t>천연유기농</a:t>
            </a:r>
            <a:r>
              <a:rPr lang="ko-KR" altLang="en-US" dirty="0"/>
              <a:t> 화장품 인증제도 관련 규정 </a:t>
            </a:r>
            <a:r>
              <a:rPr lang="ko-KR" altLang="en-US" dirty="0" err="1"/>
              <a:t>제개정</a:t>
            </a:r>
            <a:endParaRPr lang="en-US" altLang="ko-KR" dirty="0"/>
          </a:p>
        </p:txBody>
      </p:sp>
      <p:sp>
        <p:nvSpPr>
          <p:cNvPr id="10" name="부제목 2"/>
          <p:cNvSpPr txBox="1">
            <a:spLocks/>
          </p:cNvSpPr>
          <p:nvPr/>
        </p:nvSpPr>
        <p:spPr>
          <a:xfrm>
            <a:off x="1475656" y="2420888"/>
            <a:ext cx="6336704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1. </a:t>
            </a:r>
            <a:r>
              <a:rPr kumimoji="0" lang="ko-KR" altLang="en-US" sz="2400" b="1" i="0" u="none" strike="noStrike" kern="1200" cap="none" spc="-20" normalizeH="0" baseline="0" noProof="0" dirty="0" err="1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천연유기농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 화장품 인증제도 도입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73878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750242" y="188640"/>
            <a:ext cx="7134125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ko-KR" altLang="en-US" sz="3000" b="1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천연유기농</a:t>
            </a:r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화장품 인증제도 도입</a:t>
            </a:r>
            <a:endParaRPr lang="ko-KR" altLang="en-US" sz="3000" b="1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35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28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82431" y="980728"/>
            <a:ext cx="8710049" cy="58539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30000"/>
              </a:lnSpc>
              <a:buFont typeface="Wingdings" panose="05000000000000000000" pitchFamily="2" charset="2"/>
              <a:buChar char="§"/>
            </a:pPr>
            <a:r>
              <a:rPr lang="ko-KR" altLang="en-US" b="1" dirty="0" smtClean="0"/>
              <a:t>인증제도 도입 배경</a:t>
            </a:r>
            <a:endParaRPr lang="en-US" altLang="ko-KR" b="1" dirty="0" smtClean="0"/>
          </a:p>
          <a:p>
            <a:pPr marL="742950" lvl="1" indent="-285750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ko-KR" altLang="en-US" dirty="0" smtClean="0"/>
              <a:t>해외 인증에 소요되는 비용과 시간 절감</a:t>
            </a:r>
            <a:endParaRPr lang="en-US" altLang="ko-KR" dirty="0" smtClean="0"/>
          </a:p>
          <a:p>
            <a:pPr marL="742950" lvl="1" indent="-285750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ko-KR" altLang="en-US" dirty="0" smtClean="0"/>
              <a:t>소비자에게 정확한 기준의 천연</a:t>
            </a:r>
            <a:r>
              <a:rPr lang="en-US" altLang="ko-KR" dirty="0" smtClean="0"/>
              <a:t>, </a:t>
            </a:r>
            <a:r>
              <a:rPr lang="ko-KR" altLang="en-US" dirty="0" err="1" smtClean="0"/>
              <a:t>유기농</a:t>
            </a:r>
            <a:r>
              <a:rPr lang="ko-KR" altLang="en-US" dirty="0" smtClean="0"/>
              <a:t> 정보 제공</a:t>
            </a:r>
            <a:endParaRPr lang="en-US" altLang="ko-KR" dirty="0" smtClean="0"/>
          </a:p>
          <a:p>
            <a:pPr marL="285750" indent="-285750">
              <a:lnSpc>
                <a:spcPct val="130000"/>
              </a:lnSpc>
              <a:buFont typeface="Wingdings" panose="05000000000000000000" pitchFamily="2" charset="2"/>
              <a:buChar char="§"/>
            </a:pPr>
            <a:r>
              <a:rPr lang="ko-KR" altLang="en-US" b="1" dirty="0" smtClean="0"/>
              <a:t>상위 법령 개정사항</a:t>
            </a:r>
            <a:endParaRPr lang="en-US" altLang="ko-KR" dirty="0"/>
          </a:p>
          <a:p>
            <a:pPr marL="742950" lvl="1" indent="-285750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ko-KR" altLang="en-US" b="1" dirty="0" err="1" smtClean="0"/>
              <a:t>화장품법</a:t>
            </a:r>
            <a:r>
              <a:rPr lang="ko-KR" altLang="en-US" b="1" dirty="0" smtClean="0"/>
              <a:t> 개정</a:t>
            </a:r>
            <a:r>
              <a:rPr lang="en-US" altLang="ko-KR" dirty="0" smtClean="0"/>
              <a:t>: 2018. 3. 13. </a:t>
            </a:r>
            <a:r>
              <a:rPr lang="ko-KR" altLang="en-US" dirty="0" smtClean="0"/>
              <a:t>개정 공포</a:t>
            </a:r>
            <a:r>
              <a:rPr lang="en-US" altLang="ko-KR" dirty="0" smtClean="0"/>
              <a:t>, 2019. 3. 14. </a:t>
            </a:r>
            <a:r>
              <a:rPr lang="ko-KR" altLang="en-US" dirty="0" smtClean="0"/>
              <a:t>시행</a:t>
            </a:r>
            <a:endParaRPr lang="en-US" altLang="ko-KR" dirty="0" smtClean="0"/>
          </a:p>
          <a:p>
            <a:pPr marL="742950" lvl="1" indent="-285750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ko-KR" altLang="en-US" b="1" dirty="0" err="1" smtClean="0"/>
              <a:t>화장품법</a:t>
            </a:r>
            <a:r>
              <a:rPr lang="ko-KR" altLang="en-US" b="1" dirty="0" smtClean="0"/>
              <a:t> 시행규칙</a:t>
            </a:r>
            <a:r>
              <a:rPr lang="en-US" altLang="ko-KR" b="1" dirty="0" smtClean="0"/>
              <a:t>:</a:t>
            </a:r>
            <a:r>
              <a:rPr lang="en-US" altLang="ko-KR" dirty="0" smtClean="0"/>
              <a:t> 2019. 3. 14. </a:t>
            </a:r>
            <a:r>
              <a:rPr lang="ko-KR" altLang="en-US" dirty="0" smtClean="0"/>
              <a:t>시행</a:t>
            </a:r>
            <a:r>
              <a:rPr lang="en-US" altLang="ko-KR" dirty="0" smtClean="0"/>
              <a:t>(</a:t>
            </a:r>
            <a:r>
              <a:rPr lang="ko-KR" altLang="en-US" dirty="0" smtClean="0"/>
              <a:t>예정</a:t>
            </a:r>
            <a:r>
              <a:rPr lang="en-US" altLang="ko-KR" dirty="0" smtClean="0"/>
              <a:t>)</a:t>
            </a:r>
          </a:p>
          <a:p>
            <a:pPr marL="285750" indent="-285750">
              <a:lnSpc>
                <a:spcPct val="130000"/>
              </a:lnSpc>
              <a:buFont typeface="Wingdings" panose="05000000000000000000" pitchFamily="2" charset="2"/>
              <a:buChar char="§"/>
            </a:pPr>
            <a:r>
              <a:rPr lang="ko-KR" altLang="en-US" b="1" dirty="0"/>
              <a:t>하위 규정 </a:t>
            </a:r>
            <a:r>
              <a:rPr lang="ko-KR" altLang="en-US" b="1" dirty="0" smtClean="0"/>
              <a:t>개정</a:t>
            </a:r>
            <a:endParaRPr lang="en-US" altLang="ko-KR" b="1" dirty="0" smtClean="0"/>
          </a:p>
          <a:p>
            <a:pPr marL="800100" lvl="1" indent="-342900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ko-KR" altLang="en-US" u="sng" dirty="0" smtClean="0"/>
              <a:t>천연화장품 및 </a:t>
            </a:r>
            <a:r>
              <a:rPr lang="ko-KR" altLang="en-US" u="sng" dirty="0" err="1" smtClean="0"/>
              <a:t>유기농화장품의</a:t>
            </a:r>
            <a:r>
              <a:rPr lang="ko-KR" altLang="en-US" u="sng" dirty="0" smtClean="0"/>
              <a:t> 기준</a:t>
            </a:r>
            <a:r>
              <a:rPr lang="ko-KR" altLang="en-US" dirty="0" smtClean="0"/>
              <a:t>에 관한 규정</a:t>
            </a:r>
            <a:endParaRPr lang="en-US" altLang="ko-KR" dirty="0" smtClean="0"/>
          </a:p>
          <a:p>
            <a:pPr lvl="1">
              <a:lnSpc>
                <a:spcPct val="130000"/>
              </a:lnSpc>
            </a:pPr>
            <a:r>
              <a:rPr lang="en-US" altLang="ko-KR" dirty="0" smtClean="0"/>
              <a:t>    (</a:t>
            </a:r>
            <a:r>
              <a:rPr lang="ko-KR" altLang="en-US" dirty="0" smtClean="0"/>
              <a:t>종전 </a:t>
            </a:r>
            <a:r>
              <a:rPr lang="en-US" altLang="ko-KR" dirty="0" smtClean="0"/>
              <a:t>‘</a:t>
            </a:r>
            <a:r>
              <a:rPr lang="ko-KR" altLang="en-US" dirty="0" err="1" smtClean="0"/>
              <a:t>유기농화장품의</a:t>
            </a:r>
            <a:r>
              <a:rPr lang="ko-KR" altLang="en-US" dirty="0" smtClean="0"/>
              <a:t> 기준에 관한 규정</a:t>
            </a:r>
            <a:r>
              <a:rPr lang="en-US" altLang="ko-KR" dirty="0" smtClean="0"/>
              <a:t>’ </a:t>
            </a:r>
            <a:r>
              <a:rPr lang="ko-KR" altLang="en-US" dirty="0" smtClean="0"/>
              <a:t>개정</a:t>
            </a:r>
            <a:r>
              <a:rPr lang="en-US" altLang="ko-KR" dirty="0" smtClean="0"/>
              <a:t>)</a:t>
            </a:r>
          </a:p>
          <a:p>
            <a:pPr marL="800100" lvl="1" indent="-342900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ko-KR" altLang="en-US" dirty="0" smtClean="0"/>
              <a:t>천연화장품 및 </a:t>
            </a:r>
            <a:r>
              <a:rPr lang="ko-KR" altLang="en-US" dirty="0" err="1" smtClean="0"/>
              <a:t>유기농화장품</a:t>
            </a:r>
            <a:r>
              <a:rPr lang="ko-KR" altLang="en-US" dirty="0" smtClean="0"/>
              <a:t> </a:t>
            </a:r>
            <a:r>
              <a:rPr lang="ko-KR" altLang="en-US" u="sng" dirty="0" smtClean="0"/>
              <a:t>인증기관 지정 및 인증</a:t>
            </a:r>
            <a:r>
              <a:rPr lang="ko-KR" altLang="en-US" dirty="0" smtClean="0"/>
              <a:t> 등에 관한 규정</a:t>
            </a:r>
            <a:r>
              <a:rPr lang="en-US" altLang="ko-KR" dirty="0" smtClean="0"/>
              <a:t>(</a:t>
            </a:r>
            <a:r>
              <a:rPr lang="ko-KR" altLang="en-US" dirty="0" smtClean="0"/>
              <a:t>제정</a:t>
            </a:r>
            <a:r>
              <a:rPr lang="en-US" altLang="ko-KR" dirty="0" smtClean="0"/>
              <a:t>)</a:t>
            </a:r>
          </a:p>
          <a:p>
            <a:pPr marL="285750" indent="-285750" fontAlgn="base">
              <a:lnSpc>
                <a:spcPct val="130000"/>
              </a:lnSpc>
              <a:buFont typeface="Wingdings" panose="05000000000000000000" pitchFamily="2" charset="2"/>
              <a:buChar char="§"/>
            </a:pPr>
            <a:r>
              <a:rPr lang="ko-KR" altLang="en-US" b="1" dirty="0"/>
              <a:t>정의</a:t>
            </a:r>
            <a:r>
              <a:rPr lang="en-US" altLang="ko-KR" b="1" dirty="0"/>
              <a:t>(</a:t>
            </a:r>
            <a:r>
              <a:rPr lang="ko-KR" altLang="en-US" b="1" dirty="0" err="1"/>
              <a:t>화장품법</a:t>
            </a:r>
            <a:r>
              <a:rPr lang="ko-KR" altLang="en-US" b="1" dirty="0"/>
              <a:t> 제</a:t>
            </a:r>
            <a:r>
              <a:rPr lang="en-US" altLang="ko-KR" b="1" dirty="0"/>
              <a:t>2</a:t>
            </a:r>
            <a:r>
              <a:rPr lang="ko-KR" altLang="en-US" b="1" dirty="0"/>
              <a:t>조</a:t>
            </a:r>
            <a:r>
              <a:rPr lang="en-US" altLang="ko-KR" b="1" dirty="0"/>
              <a:t>)</a:t>
            </a:r>
          </a:p>
          <a:p>
            <a:pPr marL="742950" lvl="1" indent="-285750" fontAlgn="base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en-US" altLang="ko-KR" dirty="0"/>
              <a:t>(</a:t>
            </a:r>
            <a:r>
              <a:rPr lang="ko-KR" altLang="en-US" dirty="0"/>
              <a:t>천연화장품</a:t>
            </a:r>
            <a:r>
              <a:rPr lang="en-US" altLang="ko-KR" dirty="0"/>
              <a:t>) </a:t>
            </a:r>
            <a:r>
              <a:rPr lang="ko-KR" altLang="en-US" dirty="0"/>
              <a:t>동식물 및 그 유래 원료 등을 함유한 화장품으로서 </a:t>
            </a:r>
            <a:r>
              <a:rPr lang="ko-KR" altLang="en-US" dirty="0" err="1"/>
              <a:t>식약처장이</a:t>
            </a:r>
            <a:r>
              <a:rPr lang="ko-KR" altLang="en-US" dirty="0"/>
              <a:t> 정하는 기준에 맞는 화장품</a:t>
            </a:r>
            <a:endParaRPr lang="en-US" altLang="ko-KR" dirty="0"/>
          </a:p>
          <a:p>
            <a:pPr marL="742950" lvl="1" indent="-285750" fontAlgn="base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en-US" altLang="ko-KR" dirty="0"/>
              <a:t>(</a:t>
            </a:r>
            <a:r>
              <a:rPr lang="ko-KR" altLang="en-US" dirty="0" err="1"/>
              <a:t>유기농화장품</a:t>
            </a:r>
            <a:r>
              <a:rPr lang="en-US" altLang="ko-KR" dirty="0"/>
              <a:t>) </a:t>
            </a:r>
            <a:r>
              <a:rPr lang="ko-KR" altLang="en-US" dirty="0" err="1"/>
              <a:t>유기농</a:t>
            </a:r>
            <a:r>
              <a:rPr lang="ko-KR" altLang="en-US" dirty="0"/>
              <a:t> 원료</a:t>
            </a:r>
            <a:r>
              <a:rPr lang="en-US" altLang="ko-KR" dirty="0"/>
              <a:t>, </a:t>
            </a:r>
            <a:r>
              <a:rPr lang="ko-KR" altLang="en-US" dirty="0"/>
              <a:t>동식물 및 그 유래 원료 등을 함유한 화장품으로서 </a:t>
            </a:r>
            <a:r>
              <a:rPr lang="ko-KR" altLang="en-US" dirty="0" err="1"/>
              <a:t>식약처장이</a:t>
            </a:r>
            <a:r>
              <a:rPr lang="ko-KR" altLang="en-US" dirty="0"/>
              <a:t> 정하는 기준에 맞는 </a:t>
            </a:r>
            <a:r>
              <a:rPr lang="ko-KR" altLang="en-US" dirty="0" smtClean="0"/>
              <a:t>화장품</a:t>
            </a:r>
            <a:endParaRPr lang="en-US" altLang="ko-KR" dirty="0" smtClean="0"/>
          </a:p>
          <a:p>
            <a:pPr marL="800100" lvl="1" indent="-342900">
              <a:lnSpc>
                <a:spcPct val="130000"/>
              </a:lnSpc>
              <a:buFont typeface="Arial" panose="020B0604020202020204" pitchFamily="34" charset="0"/>
              <a:buChar char="•"/>
            </a:pPr>
            <a:endParaRPr lang="en-US" altLang="ko-KR" dirty="0" smtClean="0"/>
          </a:p>
        </p:txBody>
      </p:sp>
      <p:sp>
        <p:nvSpPr>
          <p:cNvPr id="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chemeClr val="accent1">
                    <a:lumMod val="50000"/>
                  </a:schemeClr>
                </a:solidFill>
              </a:rPr>
              <a:t> 1.</a:t>
            </a:r>
            <a:endParaRPr lang="ko-KR" altLang="en-US" sz="4000" b="1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48554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직사각형 17"/>
          <p:cNvSpPr/>
          <p:nvPr/>
        </p:nvSpPr>
        <p:spPr>
          <a:xfrm>
            <a:off x="0" y="0"/>
            <a:ext cx="9144000" cy="6861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sp>
        <p:nvSpPr>
          <p:cNvPr id="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29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부제목 2"/>
          <p:cNvSpPr txBox="1">
            <a:spLocks/>
          </p:cNvSpPr>
          <p:nvPr/>
        </p:nvSpPr>
        <p:spPr>
          <a:xfrm>
            <a:off x="1475656" y="3284984"/>
            <a:ext cx="7128792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defPPr>
              <a:defRPr lang="ko-KR"/>
            </a:defPPr>
            <a:lvl1pPr marR="0" lvl="0" indent="0" fontAlgn="auto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 kumimoji="0" sz="2400" b="1" i="0" u="none" strike="noStrike" cap="none" spc="-20" normalizeH="0" baseline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en-US" altLang="ko-KR" dirty="0"/>
              <a:t>2. </a:t>
            </a:r>
            <a:r>
              <a:rPr lang="ko-KR" altLang="en-US" dirty="0" err="1"/>
              <a:t>천연유기농</a:t>
            </a:r>
            <a:r>
              <a:rPr lang="ko-KR" altLang="en-US" dirty="0"/>
              <a:t> 화장품 인증제도 관련 규정 </a:t>
            </a:r>
            <a:r>
              <a:rPr lang="ko-KR" altLang="en-US" dirty="0" err="1"/>
              <a:t>제개정</a:t>
            </a:r>
            <a:endParaRPr lang="en-US" altLang="ko-KR" dirty="0"/>
          </a:p>
        </p:txBody>
      </p:sp>
      <p:sp>
        <p:nvSpPr>
          <p:cNvPr id="10" name="부제목 2"/>
          <p:cNvSpPr txBox="1">
            <a:spLocks/>
          </p:cNvSpPr>
          <p:nvPr/>
        </p:nvSpPr>
        <p:spPr>
          <a:xfrm>
            <a:off x="1475656" y="2420888"/>
            <a:ext cx="6336704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defPPr>
              <a:defRPr lang="ko-KR"/>
            </a:defPPr>
            <a:lvl1pPr marL="542925" marR="0" lvl="0" indent="-542925" fontAlgn="auto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 kumimoji="0" sz="2400" b="1" i="0" u="none" strike="noStrike" cap="none" spc="-20" normalizeH="0" baseline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en-US" altLang="ko-KR" dirty="0"/>
              <a:t>1. </a:t>
            </a:r>
            <a:r>
              <a:rPr lang="ko-KR" altLang="en-US" dirty="0" err="1"/>
              <a:t>천연유기농</a:t>
            </a:r>
            <a:r>
              <a:rPr lang="ko-KR" altLang="en-US" dirty="0"/>
              <a:t> 화장품 인증제도 도입</a:t>
            </a: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3263394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직사각형 17"/>
          <p:cNvSpPr/>
          <p:nvPr/>
        </p:nvSpPr>
        <p:spPr>
          <a:xfrm>
            <a:off x="0" y="0"/>
            <a:ext cx="9144000" cy="6861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sp>
        <p:nvSpPr>
          <p:cNvPr id="22" name="부제목 2"/>
          <p:cNvSpPr txBox="1">
            <a:spLocks/>
          </p:cNvSpPr>
          <p:nvPr/>
        </p:nvSpPr>
        <p:spPr>
          <a:xfrm>
            <a:off x="1475656" y="3284984"/>
            <a:ext cx="7128792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542925" marR="0" lvl="0" indent="-542925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2.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최근 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3</a:t>
            </a:r>
            <a:r>
              <a:rPr lang="ko-KR" altLang="en-US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년간 안전기준 개정 사항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(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’16 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-</a:t>
            </a:r>
            <a:r>
              <a:rPr lang="ko-KR" altLang="en-US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’19</a:t>
            </a:r>
            <a:r>
              <a:rPr lang="ko-KR" altLang="en-US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년</a:t>
            </a:r>
            <a:r>
              <a:rPr lang="en-US" altLang="ko-KR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)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20000"/>
                  <a:lumOff val="8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47" name="부제목 2"/>
          <p:cNvSpPr txBox="1">
            <a:spLocks/>
          </p:cNvSpPr>
          <p:nvPr/>
        </p:nvSpPr>
        <p:spPr>
          <a:xfrm>
            <a:off x="1475656" y="2420888"/>
            <a:ext cx="6336704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1.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유</a:t>
            </a:r>
            <a:r>
              <a:rPr lang="ko-KR" altLang="en-US" sz="2400" b="1" spc="-20" dirty="0" err="1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통화장품</a:t>
            </a:r>
            <a:r>
              <a:rPr lang="ko-KR" altLang="en-US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안전관리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ko-KR" altLang="en-US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기준 주요 내용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부제목 2"/>
          <p:cNvSpPr txBox="1">
            <a:spLocks/>
          </p:cNvSpPr>
          <p:nvPr/>
        </p:nvSpPr>
        <p:spPr>
          <a:xfrm>
            <a:off x="1475656" y="4221088"/>
            <a:ext cx="4464496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3.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향후 개정 방향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20000"/>
                  <a:lumOff val="8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8092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750242" y="188640"/>
            <a:ext cx="8142238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ko-KR" altLang="en-US" sz="3000" b="1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천연유기농</a:t>
            </a:r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화장품 인증기관 지정 및 인증 </a:t>
            </a:r>
            <a:endParaRPr lang="ko-KR" altLang="en-US" sz="3000" b="1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35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30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82431" y="908720"/>
            <a:ext cx="8710049" cy="54938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fontAlgn="base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b="1" dirty="0" err="1" smtClean="0"/>
              <a:t>고시명</a:t>
            </a:r>
            <a:r>
              <a:rPr lang="ko-KR" altLang="en-US" b="1" dirty="0" smtClean="0"/>
              <a:t> </a:t>
            </a:r>
            <a:r>
              <a:rPr lang="ko-KR" altLang="en-US" b="1" dirty="0"/>
              <a:t>‘천연화장품 및 </a:t>
            </a:r>
            <a:r>
              <a:rPr lang="ko-KR" altLang="en-US" b="1" dirty="0" err="1"/>
              <a:t>유기농화장품</a:t>
            </a:r>
            <a:r>
              <a:rPr lang="ko-KR" altLang="en-US" b="1" dirty="0"/>
              <a:t> 인증기관 지정 및 인증 등에 관한 규정</a:t>
            </a:r>
            <a:r>
              <a:rPr lang="ko-KR" altLang="en-US" b="1" dirty="0" smtClean="0"/>
              <a:t>’</a:t>
            </a:r>
            <a:endParaRPr lang="en-US" altLang="ko-KR" b="1" dirty="0"/>
          </a:p>
          <a:p>
            <a:pPr marL="285750" indent="-285750" fontAlgn="base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b="1" dirty="0" smtClean="0"/>
              <a:t>천연화장품 </a:t>
            </a:r>
            <a:r>
              <a:rPr lang="ko-KR" altLang="en-US" b="1" dirty="0"/>
              <a:t>및 </a:t>
            </a:r>
            <a:r>
              <a:rPr lang="ko-KR" altLang="en-US" b="1" dirty="0" err="1"/>
              <a:t>유기농화장품</a:t>
            </a:r>
            <a:r>
              <a:rPr lang="ko-KR" altLang="en-US" b="1" dirty="0"/>
              <a:t> 인증기관 지정</a:t>
            </a:r>
            <a:r>
              <a:rPr lang="en-US" altLang="ko-KR" dirty="0" smtClean="0"/>
              <a:t>(</a:t>
            </a:r>
            <a:r>
              <a:rPr lang="ko-KR" altLang="en-US" dirty="0" smtClean="0"/>
              <a:t>제</a:t>
            </a:r>
            <a:r>
              <a:rPr lang="en-US" altLang="ko-KR" dirty="0"/>
              <a:t>2</a:t>
            </a:r>
            <a:r>
              <a:rPr lang="ko-KR" altLang="en-US" dirty="0"/>
              <a:t>장</a:t>
            </a:r>
            <a:r>
              <a:rPr lang="en-US" altLang="ko-KR" dirty="0"/>
              <a:t>) </a:t>
            </a:r>
            <a:endParaRPr lang="ko-KR" altLang="en-US" dirty="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altLang="ko-KR" dirty="0" smtClean="0"/>
              <a:t>(</a:t>
            </a:r>
            <a:r>
              <a:rPr lang="ko-KR" altLang="en-US" b="1" dirty="0"/>
              <a:t>지정신청</a:t>
            </a:r>
            <a:r>
              <a:rPr lang="en-US" altLang="ko-KR" dirty="0"/>
              <a:t>, </a:t>
            </a:r>
            <a:r>
              <a:rPr lang="en-US" altLang="ko-KR" dirty="0" smtClean="0"/>
              <a:t>3</a:t>
            </a:r>
            <a:r>
              <a:rPr lang="ko-KR" altLang="en-US" dirty="0"/>
              <a:t>조</a:t>
            </a:r>
            <a:r>
              <a:rPr lang="en-US" altLang="ko-KR" dirty="0"/>
              <a:t>)</a:t>
            </a:r>
            <a:r>
              <a:rPr lang="ko-KR" altLang="en-US" b="1" dirty="0"/>
              <a:t> </a:t>
            </a:r>
            <a:r>
              <a:rPr lang="ko-KR" altLang="en-US" dirty="0"/>
              <a:t>사업계획서 및 지정기준에 부합함을 입증하는 자료 제출</a:t>
            </a:r>
            <a:r>
              <a:rPr lang="en-US" altLang="ko-KR" dirty="0"/>
              <a:t>, </a:t>
            </a:r>
            <a:r>
              <a:rPr lang="ko-KR" altLang="en-US" dirty="0"/>
              <a:t>적합성 평가</a:t>
            </a:r>
            <a:r>
              <a:rPr lang="en-US" altLang="ko-KR" dirty="0"/>
              <a:t>(</a:t>
            </a:r>
            <a:r>
              <a:rPr lang="ko-KR" altLang="en-US" dirty="0"/>
              <a:t>실태조사</a:t>
            </a:r>
            <a:r>
              <a:rPr lang="en-US" altLang="ko-KR" dirty="0"/>
              <a:t>), </a:t>
            </a:r>
            <a:r>
              <a:rPr lang="ko-KR" altLang="en-US" dirty="0"/>
              <a:t>지정서 발급 </a:t>
            </a:r>
            <a:r>
              <a:rPr lang="ko-KR" altLang="en-US" dirty="0" smtClean="0"/>
              <a:t>등</a:t>
            </a:r>
            <a:endParaRPr lang="en-US" altLang="ko-KR" dirty="0" smtClean="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altLang="ko-KR" dirty="0" smtClean="0"/>
              <a:t>(</a:t>
            </a:r>
            <a:r>
              <a:rPr lang="ko-KR" altLang="en-US" b="1" dirty="0"/>
              <a:t>지정사항 변경</a:t>
            </a:r>
            <a:r>
              <a:rPr lang="en-US" altLang="ko-KR" dirty="0"/>
              <a:t>, </a:t>
            </a:r>
            <a:r>
              <a:rPr lang="en-US" altLang="ko-KR" dirty="0" smtClean="0"/>
              <a:t>4</a:t>
            </a:r>
            <a:r>
              <a:rPr lang="ko-KR" altLang="en-US" dirty="0"/>
              <a:t>조</a:t>
            </a:r>
            <a:r>
              <a:rPr lang="en-US" altLang="ko-KR" dirty="0"/>
              <a:t>) </a:t>
            </a:r>
            <a:r>
              <a:rPr lang="ko-KR" altLang="en-US" dirty="0"/>
              <a:t>대표자 등 변경사유 발생 후 </a:t>
            </a:r>
            <a:r>
              <a:rPr lang="en-US" altLang="ko-KR" dirty="0"/>
              <a:t>30</a:t>
            </a:r>
            <a:r>
              <a:rPr lang="ko-KR" altLang="en-US" dirty="0"/>
              <a:t>일 </a:t>
            </a:r>
            <a:r>
              <a:rPr lang="ko-KR" altLang="en-US" dirty="0" smtClean="0"/>
              <a:t>이내</a:t>
            </a:r>
            <a:endParaRPr lang="en-US" altLang="ko-KR" dirty="0" smtClean="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altLang="ko-KR" dirty="0" smtClean="0"/>
              <a:t>(</a:t>
            </a:r>
            <a:r>
              <a:rPr lang="ko-KR" altLang="en-US" b="1" dirty="0"/>
              <a:t>인증기관 준수사항</a:t>
            </a:r>
            <a:r>
              <a:rPr lang="en-US" altLang="ko-KR" dirty="0"/>
              <a:t>, </a:t>
            </a:r>
            <a:r>
              <a:rPr lang="en-US" altLang="ko-KR" dirty="0" smtClean="0"/>
              <a:t>5</a:t>
            </a:r>
            <a:r>
              <a:rPr lang="ko-KR" altLang="en-US" dirty="0"/>
              <a:t>조</a:t>
            </a:r>
            <a:r>
              <a:rPr lang="en-US" altLang="ko-KR" dirty="0"/>
              <a:t>) </a:t>
            </a:r>
            <a:r>
              <a:rPr lang="ko-KR" altLang="en-US" dirty="0"/>
              <a:t>인증결과 등을 연 </a:t>
            </a:r>
            <a:r>
              <a:rPr lang="en-US" altLang="ko-KR" dirty="0"/>
              <a:t>1</a:t>
            </a:r>
            <a:r>
              <a:rPr lang="ko-KR" altLang="en-US" dirty="0"/>
              <a:t>회 </a:t>
            </a:r>
            <a:r>
              <a:rPr lang="ko-KR" altLang="en-US" dirty="0" err="1"/>
              <a:t>식약처</a:t>
            </a:r>
            <a:r>
              <a:rPr lang="ko-KR" altLang="en-US" dirty="0"/>
              <a:t> 보고 </a:t>
            </a:r>
            <a:r>
              <a:rPr lang="ko-KR" altLang="en-US" dirty="0" smtClean="0"/>
              <a:t>등</a:t>
            </a:r>
            <a:endParaRPr lang="en-US" altLang="ko-KR" dirty="0" smtClean="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altLang="ko-KR" dirty="0" smtClean="0"/>
              <a:t>(</a:t>
            </a:r>
            <a:r>
              <a:rPr lang="ko-KR" altLang="en-US" b="1" dirty="0"/>
              <a:t>지정철회</a:t>
            </a:r>
            <a:r>
              <a:rPr lang="en-US" altLang="ko-KR" dirty="0"/>
              <a:t>, </a:t>
            </a:r>
            <a:r>
              <a:rPr lang="en-US" altLang="ko-KR" dirty="0" smtClean="0"/>
              <a:t>6</a:t>
            </a:r>
            <a:r>
              <a:rPr lang="ko-KR" altLang="en-US" dirty="0"/>
              <a:t>조</a:t>
            </a:r>
            <a:r>
              <a:rPr lang="en-US" altLang="ko-KR" dirty="0"/>
              <a:t>) </a:t>
            </a:r>
            <a:r>
              <a:rPr lang="ko-KR" altLang="en-US" dirty="0"/>
              <a:t>접수 중인 사안 처리방안 등을 포함하여 신고</a:t>
            </a:r>
          </a:p>
          <a:p>
            <a:pPr marL="285750" indent="-285750" fontAlgn="base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b="1" dirty="0" smtClean="0"/>
              <a:t>천연화장품 </a:t>
            </a:r>
            <a:r>
              <a:rPr lang="ko-KR" altLang="en-US" b="1" dirty="0"/>
              <a:t>및 </a:t>
            </a:r>
            <a:r>
              <a:rPr lang="ko-KR" altLang="en-US" b="1" dirty="0" err="1"/>
              <a:t>유기농화장품</a:t>
            </a:r>
            <a:r>
              <a:rPr lang="ko-KR" altLang="en-US" b="1" dirty="0"/>
              <a:t> 인증</a:t>
            </a:r>
            <a:r>
              <a:rPr lang="en-US" altLang="ko-KR" dirty="0" smtClean="0"/>
              <a:t>(</a:t>
            </a:r>
            <a:r>
              <a:rPr lang="ko-KR" altLang="en-US" dirty="0" smtClean="0"/>
              <a:t>제</a:t>
            </a:r>
            <a:r>
              <a:rPr lang="en-US" altLang="ko-KR" dirty="0"/>
              <a:t>3</a:t>
            </a:r>
            <a:r>
              <a:rPr lang="ko-KR" altLang="en-US" dirty="0"/>
              <a:t>장</a:t>
            </a:r>
            <a:r>
              <a:rPr lang="en-US" altLang="ko-KR" dirty="0"/>
              <a:t>)</a:t>
            </a:r>
            <a:endParaRPr lang="ko-KR" altLang="en-US" dirty="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altLang="ko-KR" dirty="0" smtClean="0"/>
              <a:t>(</a:t>
            </a:r>
            <a:r>
              <a:rPr lang="ko-KR" altLang="en-US" b="1" dirty="0"/>
              <a:t>인증신청</a:t>
            </a:r>
            <a:r>
              <a:rPr lang="en-US" altLang="ko-KR" dirty="0"/>
              <a:t>, </a:t>
            </a:r>
            <a:r>
              <a:rPr lang="en-US" altLang="ko-KR" dirty="0" smtClean="0"/>
              <a:t>7</a:t>
            </a:r>
            <a:r>
              <a:rPr lang="ko-KR" altLang="en-US" dirty="0"/>
              <a:t>조</a:t>
            </a:r>
            <a:r>
              <a:rPr lang="en-US" altLang="ko-KR" dirty="0"/>
              <a:t>) </a:t>
            </a:r>
            <a:r>
              <a:rPr lang="ko-KR" altLang="en-US" dirty="0"/>
              <a:t>원료 등에 관한 자료 제출</a:t>
            </a:r>
            <a:r>
              <a:rPr lang="en-US" altLang="ko-KR" dirty="0"/>
              <a:t>, </a:t>
            </a:r>
            <a:r>
              <a:rPr lang="ko-KR" altLang="en-US" dirty="0"/>
              <a:t>심사</a:t>
            </a:r>
            <a:r>
              <a:rPr lang="en-US" altLang="ko-KR" dirty="0"/>
              <a:t>, </a:t>
            </a:r>
            <a:r>
              <a:rPr lang="ko-KR" altLang="en-US" dirty="0"/>
              <a:t>인증서 발급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altLang="ko-KR" dirty="0" smtClean="0"/>
              <a:t>(</a:t>
            </a:r>
            <a:r>
              <a:rPr lang="ko-KR" altLang="en-US" b="1" dirty="0"/>
              <a:t>인증변경보고</a:t>
            </a:r>
            <a:r>
              <a:rPr lang="en-US" altLang="ko-KR" dirty="0"/>
              <a:t>, </a:t>
            </a:r>
            <a:r>
              <a:rPr lang="en-US" altLang="ko-KR" dirty="0" smtClean="0"/>
              <a:t>8</a:t>
            </a:r>
            <a:r>
              <a:rPr lang="ko-KR" altLang="en-US" dirty="0"/>
              <a:t>조</a:t>
            </a:r>
            <a:r>
              <a:rPr lang="en-US" altLang="ko-KR" dirty="0"/>
              <a:t>) </a:t>
            </a:r>
            <a:r>
              <a:rPr lang="ko-KR" altLang="en-US" dirty="0"/>
              <a:t>제품명 및 책임판매업자의 변경 시 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altLang="ko-KR" dirty="0" smtClean="0"/>
              <a:t>(</a:t>
            </a:r>
            <a:r>
              <a:rPr lang="ko-KR" altLang="en-US" b="1" dirty="0"/>
              <a:t>유효기간연장</a:t>
            </a:r>
            <a:r>
              <a:rPr lang="en-US" altLang="ko-KR" dirty="0"/>
              <a:t>, </a:t>
            </a:r>
            <a:r>
              <a:rPr lang="en-US" altLang="ko-KR" dirty="0" smtClean="0"/>
              <a:t>9</a:t>
            </a:r>
            <a:r>
              <a:rPr lang="ko-KR" altLang="en-US" dirty="0"/>
              <a:t>조</a:t>
            </a:r>
            <a:r>
              <a:rPr lang="en-US" altLang="ko-KR" dirty="0"/>
              <a:t>) 3</a:t>
            </a:r>
            <a:r>
              <a:rPr lang="ko-KR" altLang="en-US" dirty="0"/>
              <a:t>년 유효기간 도래 </a:t>
            </a:r>
            <a:r>
              <a:rPr lang="en-US" altLang="ko-KR" dirty="0"/>
              <a:t>90</a:t>
            </a:r>
            <a:r>
              <a:rPr lang="ko-KR" altLang="en-US" dirty="0"/>
              <a:t>일 전</a:t>
            </a:r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altLang="ko-KR" dirty="0" smtClean="0"/>
              <a:t>(</a:t>
            </a:r>
            <a:r>
              <a:rPr lang="ko-KR" altLang="en-US" b="1" dirty="0"/>
              <a:t>인증서재발급</a:t>
            </a:r>
            <a:r>
              <a:rPr lang="en-US" altLang="ko-KR" dirty="0"/>
              <a:t>, </a:t>
            </a:r>
            <a:r>
              <a:rPr lang="en-US" altLang="ko-KR" dirty="0" smtClean="0"/>
              <a:t>10</a:t>
            </a:r>
            <a:r>
              <a:rPr lang="ko-KR" altLang="en-US" dirty="0"/>
              <a:t>조</a:t>
            </a:r>
            <a:r>
              <a:rPr lang="en-US" altLang="ko-KR" dirty="0"/>
              <a:t>) </a:t>
            </a:r>
            <a:r>
              <a:rPr lang="ko-KR" altLang="en-US" dirty="0"/>
              <a:t>분실</a:t>
            </a:r>
            <a:r>
              <a:rPr lang="en-US" altLang="ko-KR" dirty="0"/>
              <a:t>, </a:t>
            </a:r>
            <a:r>
              <a:rPr lang="ko-KR" altLang="en-US" dirty="0"/>
              <a:t>훼손의 </a:t>
            </a:r>
            <a:r>
              <a:rPr lang="ko-KR" altLang="en-US" dirty="0" smtClean="0"/>
              <a:t>경우</a:t>
            </a:r>
            <a:endParaRPr lang="en-US" altLang="ko-KR" dirty="0" smtClean="0"/>
          </a:p>
          <a:p>
            <a:pPr marL="742950" lvl="1" indent="-285750" fontAlgn="base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altLang="ko-KR" dirty="0" smtClean="0"/>
              <a:t>(</a:t>
            </a:r>
            <a:r>
              <a:rPr lang="ko-KR" altLang="en-US" b="1" dirty="0" smtClean="0"/>
              <a:t>인증제품 </a:t>
            </a:r>
            <a:r>
              <a:rPr lang="ko-KR" altLang="en-US" b="1" dirty="0"/>
              <a:t>사후관리</a:t>
            </a:r>
            <a:r>
              <a:rPr lang="en-US" altLang="ko-KR" dirty="0"/>
              <a:t>, </a:t>
            </a:r>
            <a:r>
              <a:rPr lang="en-US" altLang="ko-KR" dirty="0" smtClean="0"/>
              <a:t>11</a:t>
            </a:r>
            <a:r>
              <a:rPr lang="ko-KR" altLang="en-US" dirty="0"/>
              <a:t>조</a:t>
            </a:r>
            <a:r>
              <a:rPr lang="en-US" altLang="ko-KR" dirty="0"/>
              <a:t>) </a:t>
            </a:r>
            <a:r>
              <a:rPr lang="ko-KR" altLang="en-US" dirty="0"/>
              <a:t>인증기관은 기준 부합여부 모니터링</a:t>
            </a:r>
          </a:p>
        </p:txBody>
      </p:sp>
      <p:sp>
        <p:nvSpPr>
          <p:cNvPr id="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chemeClr val="accent1">
                    <a:lumMod val="50000"/>
                  </a:schemeClr>
                </a:solidFill>
              </a:rPr>
              <a:t> 2.</a:t>
            </a:r>
            <a:endParaRPr lang="ko-KR" altLang="en-US" sz="4000" b="1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69953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750242" y="188640"/>
            <a:ext cx="8142238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ko-KR" altLang="en-US" sz="3000" b="1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천연유기농</a:t>
            </a:r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화장품 인증기관 지정</a:t>
            </a:r>
            <a:endParaRPr lang="ko-KR" altLang="en-US" sz="3000" b="1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35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31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chemeClr val="accent1">
                    <a:lumMod val="50000"/>
                  </a:schemeClr>
                </a:solidFill>
              </a:rPr>
              <a:t> 2.</a:t>
            </a:r>
            <a:endParaRPr lang="ko-KR" altLang="en-US" sz="4000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9225430"/>
              </p:ext>
            </p:extLst>
          </p:nvPr>
        </p:nvGraphicFramePr>
        <p:xfrm>
          <a:off x="182430" y="1164752"/>
          <a:ext cx="8583545" cy="4729396"/>
        </p:xfrm>
        <a:graphic>
          <a:graphicData uri="http://schemas.openxmlformats.org/drawingml/2006/table">
            <a:tbl>
              <a:tblPr/>
              <a:tblGrid>
                <a:gridCol w="346801"/>
                <a:gridCol w="1247889"/>
                <a:gridCol w="428822"/>
                <a:gridCol w="3661461"/>
                <a:gridCol w="455975"/>
                <a:gridCol w="2442597"/>
              </a:tblGrid>
              <a:tr h="872841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1</a:t>
                      </a:r>
                      <a:endParaRPr lang="en-US" sz="1400" b="1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A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지정신청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인증기관 지정 신청서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사업계획서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-2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규칙 제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23</a:t>
                      </a:r>
                      <a:r>
                        <a:rPr lang="ko-KR" altLang="en-US" sz="1400" kern="0" spc="-2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조의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3</a:t>
                      </a:r>
                      <a:r>
                        <a:rPr lang="ko-KR" altLang="en-US" sz="1400" kern="0" spc="-2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에 따른 인증기관 지정기준 부합함을 입증하는 자료</a:t>
                      </a:r>
                      <a:endParaRPr lang="ko-KR" altLang="en-US" sz="1400" kern="0" spc="-2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고시 별지 제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1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호 서식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0455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0" spc="0" dirty="0" smtClean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↓</a:t>
                      </a:r>
                      <a:endParaRPr lang="ko-KR" altLang="en-US" sz="1400" b="1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5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5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5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5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58277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2</a:t>
                      </a:r>
                      <a:endParaRPr lang="en-US" sz="1400" b="1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A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지정심사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-10" dirty="0" err="1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식약처</a:t>
                      </a:r>
                      <a:r>
                        <a:rPr lang="ko-KR" altLang="en-US" sz="1400" kern="0" spc="-1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→신청인 심사일정 등 통지</a:t>
                      </a:r>
                      <a:endParaRPr lang="ko-KR" altLang="en-US" sz="1400" kern="0" spc="-10" dirty="0">
                        <a:solidFill>
                          <a:srgbClr val="000000"/>
                        </a:solidFill>
                        <a:effectLst/>
                      </a:endParaRPr>
                    </a:p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서류내용의 적정성 및 지정기준 </a:t>
                      </a:r>
                      <a:r>
                        <a:rPr lang="ko-KR" altLang="en-US" sz="1400" kern="0" spc="0" dirty="0" err="1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부합성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 검토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서류검토 및 현장심사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0455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↓</a:t>
                      </a:r>
                      <a:endParaRPr lang="ko-KR" altLang="en-US" sz="1400" b="1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58277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3</a:t>
                      </a:r>
                      <a:endParaRPr lang="en-US" sz="1400" b="1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A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심사결과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통보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인증기관 지정서 발급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심사결과의 통보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(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부적합 사유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,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시정사항 및 기한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)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고시 별지 제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2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호 서식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0455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↓</a:t>
                      </a:r>
                      <a:endParaRPr lang="ko-KR" altLang="en-US" sz="1400" b="1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3062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4</a:t>
                      </a:r>
                      <a:endParaRPr lang="en-US" sz="1400" b="1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A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홈페이지 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게시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인증기관의 명칭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,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사무소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,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인증범위 등 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인증기관 지정서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199161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750242" y="188640"/>
            <a:ext cx="8142238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ko-KR" altLang="en-US" sz="3000" b="1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천연유기농</a:t>
            </a:r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화장품 인증기관 지정</a:t>
            </a:r>
            <a:endParaRPr lang="ko-KR" altLang="en-US" sz="3000" b="1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35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32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chemeClr val="accent1">
                    <a:lumMod val="50000"/>
                  </a:schemeClr>
                </a:solidFill>
              </a:rPr>
              <a:t> 2.</a:t>
            </a:r>
            <a:endParaRPr lang="ko-KR" altLang="en-US" sz="4000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04021745"/>
              </p:ext>
            </p:extLst>
          </p:nvPr>
        </p:nvGraphicFramePr>
        <p:xfrm>
          <a:off x="182430" y="1164752"/>
          <a:ext cx="8583545" cy="3962328"/>
        </p:xfrm>
        <a:graphic>
          <a:graphicData uri="http://schemas.openxmlformats.org/drawingml/2006/table">
            <a:tbl>
              <a:tblPr/>
              <a:tblGrid>
                <a:gridCol w="346801"/>
                <a:gridCol w="1247889"/>
                <a:gridCol w="428822"/>
                <a:gridCol w="3661461"/>
                <a:gridCol w="455975"/>
                <a:gridCol w="2442597"/>
              </a:tblGrid>
              <a:tr h="658277"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3D7D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변경신고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대표자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,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명칭 및 소재지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,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인증업무의 범위 등 변경사유가 발생한 지 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30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일 이내에 신청할 것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고시 별지 제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3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호 서식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0455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58277"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3D7D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식약처 관리감독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식약처의 인증기관 지정기준 준수여부 등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기관 방문 조사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,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인증심사 입회 등 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  <a:p>
                      <a:pPr marL="0" marR="0" indent="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지정 취소 및 업무정지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0455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58277"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3D7D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철회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인증기관이 지정을 종료하고자 하는 경우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/7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일 이내 인증신청자 및 인증사업자에 통보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고시 별지 제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4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호 서식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  <a:p>
                      <a:pPr marL="0" marR="0" indent="0" algn="just" fontAlgn="base" latinLnBrk="1">
                        <a:lnSpc>
                          <a:spcPct val="14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홈페이지 게시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36726" marR="36726" marT="10154" marB="10154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0455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36726" marR="36726" marT="10154" marB="10154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90716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750242" y="188640"/>
            <a:ext cx="8142238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ko-KR" altLang="en-US" sz="3000" b="1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천연유기농</a:t>
            </a:r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화장품 인증</a:t>
            </a:r>
            <a:endParaRPr lang="ko-KR" altLang="en-US" sz="3000" b="1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35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33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chemeClr val="accent1">
                    <a:lumMod val="50000"/>
                  </a:schemeClr>
                </a:solidFill>
              </a:rPr>
              <a:t> 2.</a:t>
            </a:r>
            <a:endParaRPr lang="ko-KR" altLang="en-US" sz="4000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graphicFrame>
        <p:nvGraphicFramePr>
          <p:cNvPr id="4" name="표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3593308"/>
              </p:ext>
            </p:extLst>
          </p:nvPr>
        </p:nvGraphicFramePr>
        <p:xfrm>
          <a:off x="544706" y="1340768"/>
          <a:ext cx="7987734" cy="4023106"/>
        </p:xfrm>
        <a:graphic>
          <a:graphicData uri="http://schemas.openxmlformats.org/drawingml/2006/table">
            <a:tbl>
              <a:tblPr/>
              <a:tblGrid>
                <a:gridCol w="306615"/>
                <a:gridCol w="1150140"/>
                <a:gridCol w="215724"/>
                <a:gridCol w="3518298"/>
                <a:gridCol w="215724"/>
                <a:gridCol w="2581233"/>
              </a:tblGrid>
              <a:tr h="678434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1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A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인증신청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(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주체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)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제조업자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,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책임판매업자 및 대학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·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연구소 등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(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제출자료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)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인증 신청서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, 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인증기준 </a:t>
                      </a:r>
                      <a:r>
                        <a:rPr lang="ko-KR" altLang="en-US" sz="1400" kern="0" spc="0" dirty="0" err="1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부합성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 증명 서류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4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고시 별지 제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5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호 서식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  <a:p>
                      <a:pPr marL="0" marR="0" indent="0" algn="just" fontAlgn="base" latinLnBrk="1">
                        <a:lnSpc>
                          <a:spcPct val="14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(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처리기한 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60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일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)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914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↓</a:t>
                      </a:r>
                      <a:endParaRPr lang="ko-KR" altLang="en-US" sz="1400" b="1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11124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kern="0" spc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2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A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신청서 접수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인증신청인에게 심사일정 통보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신청서류 접수 및 처리기간의 계산 등은 민원처리에 관한 법률에 따름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914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↓</a:t>
                      </a:r>
                      <a:endParaRPr lang="ko-KR" altLang="en-US" sz="1400" b="1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5036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kern="0" spc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3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A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인증심사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서류평가 및 현장평가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(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필요시 시험검사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)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 err="1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식약처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 기준에 따름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914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b="1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↓</a:t>
                      </a:r>
                      <a:endParaRPr lang="ko-KR" altLang="en-US" sz="1400" b="1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5798">
                <a:tc>
                  <a:txBody>
                    <a:bodyPr/>
                    <a:lstStyle/>
                    <a:p>
                      <a:pPr marL="0" marR="0" indent="0" algn="l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kern="0" spc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4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A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결과의 통보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신청인에게 통보하고 인증서를 발급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고시 별지 제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6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latin typeface="+mj-lt"/>
                          <a:ea typeface="문체부 돋음체"/>
                        </a:rPr>
                        <a:t>호 서식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92684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750242" y="188640"/>
            <a:ext cx="8142238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ko-KR" altLang="en-US" sz="3000" b="1" dirty="0" err="1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천연유기농</a:t>
            </a:r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화장품 인증</a:t>
            </a:r>
            <a:endParaRPr lang="ko-KR" altLang="en-US" sz="3000" b="1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35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34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chemeClr val="accent1">
                    <a:lumMod val="50000"/>
                  </a:schemeClr>
                </a:solidFill>
              </a:rPr>
              <a:t> 2.</a:t>
            </a:r>
            <a:endParaRPr lang="ko-KR" altLang="en-US" sz="4000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graphicFrame>
        <p:nvGraphicFramePr>
          <p:cNvPr id="4" name="표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7192627"/>
              </p:ext>
            </p:extLst>
          </p:nvPr>
        </p:nvGraphicFramePr>
        <p:xfrm>
          <a:off x="544707" y="1268702"/>
          <a:ext cx="7987733" cy="4176522"/>
        </p:xfrm>
        <a:graphic>
          <a:graphicData uri="http://schemas.openxmlformats.org/drawingml/2006/table">
            <a:tbl>
              <a:tblPr/>
              <a:tblGrid>
                <a:gridCol w="306616"/>
                <a:gridCol w="1150139"/>
                <a:gridCol w="215724"/>
                <a:gridCol w="3518297"/>
                <a:gridCol w="215724"/>
                <a:gridCol w="2581233"/>
              </a:tblGrid>
              <a:tr h="862457"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3D7D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변경보고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인증사업자는 인증제품 명칭 및 책임판매업자의 변경 등 보고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인증기관은 변경사항 대장관리하고 인증서에 이면 기재 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고시 별지 제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8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호 서식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0396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3621"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3D7D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유효기간의 연장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유효기간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(3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년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) 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도래 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90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일 전에 연장 신청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고시 별지 제</a:t>
                      </a: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5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호 서식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3096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60324"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3D7D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인증서의 재발급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인증서의 분실 또는 훼손 하는 경우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kern="0" spc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7</a:t>
                      </a: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일 이내 재발급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0396">
                <a:tc grid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>
                      <a:noFill/>
                    </a:lnL>
                    <a:lnR>
                      <a:noFill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84784"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3D7D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인증제품 사후관리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Char char=""/>
                      </a:pPr>
                      <a:r>
                        <a:rPr lang="ko-KR" altLang="en-US" sz="1400" kern="0" spc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인증기관은 사후관리를 실시하고 기준에 적합하지 않은 경우 등이 발생하면 인증을 취소</a:t>
                      </a: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400" kern="0" spc="0">
                        <a:solidFill>
                          <a:srgbClr val="000000"/>
                        </a:solidFill>
                        <a:effectLst/>
                        <a:latin typeface="문체부 돋음체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법 제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14</a:t>
                      </a:r>
                      <a:r>
                        <a:rPr lang="ko-KR" altLang="en-US" sz="1400" kern="0" spc="0" dirty="0">
                          <a:solidFill>
                            <a:srgbClr val="000000"/>
                          </a:solidFill>
                          <a:effectLst/>
                          <a:ea typeface="문체부 돋음체"/>
                        </a:rPr>
                        <a:t>조의 </a:t>
                      </a:r>
                      <a:r>
                        <a:rPr lang="en-US" altLang="ko-KR" sz="1400" kern="0" spc="0" dirty="0">
                          <a:solidFill>
                            <a:srgbClr val="000000"/>
                          </a:solidFill>
                          <a:effectLst/>
                          <a:latin typeface="문체부 돋음체"/>
                        </a:rPr>
                        <a:t>2</a:t>
                      </a:r>
                      <a:endParaRPr lang="ko-KR" altLang="en-US" sz="1400" kern="0" spc="0" dirty="0">
                        <a:solidFill>
                          <a:srgbClr val="000000"/>
                        </a:solidFill>
                        <a:effectLst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65188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ko-KR" altLang="en-US" sz="2000" dirty="0" smtClean="0">
                <a:latin typeface="+mj-lt"/>
              </a:rPr>
              <a:t>제</a:t>
            </a:r>
            <a:r>
              <a:rPr lang="en-US" altLang="ko-KR" sz="2000" dirty="0">
                <a:latin typeface="+mj-lt"/>
              </a:rPr>
              <a:t>3</a:t>
            </a:r>
            <a:r>
              <a:rPr lang="ko-KR" altLang="en-US" sz="2000" dirty="0" smtClean="0">
                <a:latin typeface="+mj-lt"/>
              </a:rPr>
              <a:t>조</a:t>
            </a:r>
            <a:r>
              <a:rPr lang="en-US" altLang="ko-KR" sz="2000" dirty="0" smtClean="0">
                <a:latin typeface="+mj-lt"/>
              </a:rPr>
              <a:t>(</a:t>
            </a:r>
            <a:r>
              <a:rPr lang="ko-KR" altLang="en-US" sz="2000" dirty="0" smtClean="0">
                <a:latin typeface="+mj-lt"/>
              </a:rPr>
              <a:t>사용할 </a:t>
            </a:r>
            <a:r>
              <a:rPr lang="ko-KR" altLang="en-US" sz="2000" dirty="0">
                <a:latin typeface="+mj-lt"/>
              </a:rPr>
              <a:t>수 있는 </a:t>
            </a:r>
            <a:r>
              <a:rPr lang="ko-KR" altLang="en-US" sz="2000" dirty="0" smtClean="0">
                <a:latin typeface="+mj-lt"/>
              </a:rPr>
              <a:t>원료</a:t>
            </a:r>
            <a:r>
              <a:rPr lang="en-US" altLang="ko-KR" sz="2000" dirty="0" smtClean="0">
                <a:latin typeface="+mj-lt"/>
              </a:rPr>
              <a:t>)</a:t>
            </a:r>
          </a:p>
          <a:p>
            <a:pPr lvl="1"/>
            <a:r>
              <a:rPr lang="ko-KR" altLang="en-US" sz="1600" dirty="0" smtClean="0"/>
              <a:t>사용할 수 있는 원료</a:t>
            </a:r>
            <a:endParaRPr lang="en-US" altLang="ko-KR" sz="1600" dirty="0"/>
          </a:p>
          <a:p>
            <a:pPr lvl="2"/>
            <a:r>
              <a:rPr lang="ko-KR" altLang="en-US" sz="1600" dirty="0" smtClean="0"/>
              <a:t>천연원료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식물 원료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동물 원료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미네랄 원료</a:t>
            </a:r>
            <a:r>
              <a:rPr lang="en-US" altLang="ko-KR" sz="1600" dirty="0" smtClean="0"/>
              <a:t>)</a:t>
            </a:r>
            <a:endParaRPr lang="en-US" altLang="ko-KR" sz="1600" dirty="0"/>
          </a:p>
          <a:p>
            <a:pPr lvl="2"/>
            <a:r>
              <a:rPr lang="ko-KR" altLang="en-US" sz="1600" dirty="0" smtClean="0"/>
              <a:t>천연유래 원료</a:t>
            </a:r>
            <a:endParaRPr lang="en-US" altLang="ko-KR" sz="1600" dirty="0"/>
          </a:p>
          <a:p>
            <a:pPr lvl="2"/>
            <a:r>
              <a:rPr lang="ko-KR" altLang="en-US" sz="1600" dirty="0" smtClean="0"/>
              <a:t>물</a:t>
            </a:r>
            <a:endParaRPr lang="en-US" altLang="ko-KR" sz="1600" dirty="0" smtClean="0"/>
          </a:p>
          <a:p>
            <a:pPr lvl="2"/>
            <a:r>
              <a:rPr lang="ko-KR" altLang="en-US" sz="1600" dirty="0" smtClean="0"/>
              <a:t>허용 합성원료</a:t>
            </a:r>
            <a:endParaRPr lang="en-US" altLang="ko-KR" sz="1600" dirty="0" smtClean="0"/>
          </a:p>
          <a:p>
            <a:pPr lvl="1"/>
            <a:r>
              <a:rPr lang="ko-KR" altLang="en-US" sz="1600" dirty="0" smtClean="0"/>
              <a:t>합성원료는 천연화장품의 제조에 사용할 </a:t>
            </a:r>
            <a:r>
              <a:rPr lang="ko-KR" altLang="en-US" sz="1600" dirty="0"/>
              <a:t>수 </a:t>
            </a:r>
            <a:r>
              <a:rPr lang="ko-KR" altLang="en-US" sz="1600" dirty="0" smtClean="0"/>
              <a:t>없음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다만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천연화장품의 </a:t>
            </a:r>
            <a:r>
              <a:rPr lang="ko-KR" altLang="en-US" sz="1600" dirty="0"/>
              <a:t>품질 및 안전을 위해 필요하나 따로 자연에서 대체하기 곤란한 </a:t>
            </a:r>
            <a:r>
              <a:rPr lang="ko-KR" altLang="en-US" sz="1600" dirty="0" smtClean="0"/>
              <a:t>별표 </a:t>
            </a:r>
            <a:r>
              <a:rPr lang="en-US" altLang="ko-KR" sz="1600" dirty="0" smtClean="0"/>
              <a:t>4</a:t>
            </a:r>
            <a:r>
              <a:rPr lang="ko-KR" altLang="en-US" sz="1600" dirty="0" smtClean="0"/>
              <a:t>의 </a:t>
            </a:r>
            <a:r>
              <a:rPr lang="ko-KR" altLang="en-US" sz="1600" dirty="0"/>
              <a:t>합성원료에 한하여 </a:t>
            </a:r>
            <a:r>
              <a:rPr lang="en-US" altLang="ko-KR" sz="1600" dirty="0" smtClean="0"/>
              <a:t>5</a:t>
            </a:r>
            <a:r>
              <a:rPr lang="en-US" altLang="ko-KR" sz="1600" dirty="0"/>
              <a:t>% </a:t>
            </a:r>
            <a:r>
              <a:rPr lang="ko-KR" altLang="en-US" sz="1600" dirty="0"/>
              <a:t>이내에서 사용할 수 </a:t>
            </a:r>
            <a:r>
              <a:rPr lang="ko-KR" altLang="en-US" sz="1600" dirty="0" smtClean="0"/>
              <a:t>있음</a:t>
            </a:r>
            <a:r>
              <a:rPr lang="en-US" altLang="ko-KR" sz="1600" dirty="0" smtClean="0"/>
              <a:t>)</a:t>
            </a:r>
            <a:endParaRPr lang="ko-KR" altLang="en-US" sz="1600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>
          <a:xfrm>
            <a:off x="6974904" y="6356350"/>
            <a:ext cx="2133600" cy="365125"/>
          </a:xfrm>
        </p:spPr>
        <p:txBody>
          <a:bodyPr/>
          <a:lstStyle/>
          <a:p>
            <a:pPr algn="r"/>
            <a:fld id="{62F6464E-7D28-4D69-AE1B-D3ACF41BC1C8}" type="slidenum">
              <a:rPr lang="ko-KR" altLang="en-US" smtClean="0"/>
              <a:pPr algn="r"/>
              <a:t>35</a:t>
            </a:fld>
            <a:endParaRPr lang="ko-KR" altLang="en-US" dirty="0"/>
          </a:p>
        </p:txBody>
      </p:sp>
      <p:grpSp>
        <p:nvGrpSpPr>
          <p:cNvPr id="6" name="그룹 5"/>
          <p:cNvGrpSpPr/>
          <p:nvPr/>
        </p:nvGrpSpPr>
        <p:grpSpPr>
          <a:xfrm>
            <a:off x="0" y="116632"/>
            <a:ext cx="9144000" cy="792088"/>
            <a:chOff x="0" y="1340768"/>
            <a:chExt cx="9158744" cy="792088"/>
          </a:xfrm>
        </p:grpSpPr>
        <p:pic>
          <p:nvPicPr>
            <p:cNvPr id="7" name="Picture 2"/>
            <p:cNvPicPr>
              <a:picLocks noChangeAspect="1" noChangeArrowheads="1"/>
            </p:cNvPicPr>
            <p:nvPr/>
          </p:nvPicPr>
          <p:blipFill>
            <a:blip r:embed="rId2" cstate="print"/>
            <a:srcRect l="35437" t="31748" r="33851" b="62589"/>
            <a:stretch>
              <a:fillRect/>
            </a:stretch>
          </p:blipFill>
          <p:spPr bwMode="auto">
            <a:xfrm>
              <a:off x="0" y="1340768"/>
              <a:ext cx="9158744" cy="7920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8" name="TextBox 7"/>
            <p:cNvSpPr txBox="1"/>
            <p:nvPr/>
          </p:nvSpPr>
          <p:spPr>
            <a:xfrm>
              <a:off x="0" y="1435881"/>
              <a:ext cx="914400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3200" dirty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천연화장품 기준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(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안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)</a:t>
              </a:r>
              <a:endParaRPr lang="ko-KR" altLang="en-US" sz="32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22766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>
          <a:xfrm>
            <a:off x="6974904" y="6356350"/>
            <a:ext cx="2133600" cy="365125"/>
          </a:xfrm>
        </p:spPr>
        <p:txBody>
          <a:bodyPr/>
          <a:lstStyle/>
          <a:p>
            <a:pPr algn="r"/>
            <a:fld id="{62F6464E-7D28-4D69-AE1B-D3ACF41BC1C8}" type="slidenum">
              <a:rPr lang="ko-KR" altLang="en-US" smtClean="0"/>
              <a:pPr algn="r"/>
              <a:t>36</a:t>
            </a:fld>
            <a:endParaRPr lang="ko-KR" altLang="en-US"/>
          </a:p>
        </p:txBody>
      </p:sp>
      <p:grpSp>
        <p:nvGrpSpPr>
          <p:cNvPr id="6" name="그룹 5"/>
          <p:cNvGrpSpPr/>
          <p:nvPr/>
        </p:nvGrpSpPr>
        <p:grpSpPr>
          <a:xfrm>
            <a:off x="0" y="116632"/>
            <a:ext cx="9144000" cy="792088"/>
            <a:chOff x="0" y="1340768"/>
            <a:chExt cx="9158744" cy="792088"/>
          </a:xfrm>
        </p:grpSpPr>
        <p:pic>
          <p:nvPicPr>
            <p:cNvPr id="7" name="Picture 2"/>
            <p:cNvPicPr>
              <a:picLocks noChangeAspect="1" noChangeArrowheads="1"/>
            </p:cNvPicPr>
            <p:nvPr/>
          </p:nvPicPr>
          <p:blipFill>
            <a:blip r:embed="rId2" cstate="print"/>
            <a:srcRect l="35437" t="31748" r="33851" b="62589"/>
            <a:stretch>
              <a:fillRect/>
            </a:stretch>
          </p:blipFill>
          <p:spPr bwMode="auto">
            <a:xfrm>
              <a:off x="0" y="1340768"/>
              <a:ext cx="9158744" cy="7920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8" name="TextBox 7"/>
            <p:cNvSpPr txBox="1"/>
            <p:nvPr/>
          </p:nvSpPr>
          <p:spPr>
            <a:xfrm>
              <a:off x="0" y="1435881"/>
              <a:ext cx="914400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천연화장품 기준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(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안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)</a:t>
              </a:r>
              <a:endParaRPr lang="ko-KR" altLang="en-US" sz="32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2" name="내용 개체 틀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dirty="0" smtClean="0">
                <a:latin typeface="+mj-lt"/>
              </a:rPr>
              <a:t>제</a:t>
            </a:r>
            <a:r>
              <a:rPr lang="en-US" altLang="ko-KR" sz="2000" dirty="0" smtClean="0">
                <a:latin typeface="+mj-lt"/>
              </a:rPr>
              <a:t>4</a:t>
            </a:r>
            <a:r>
              <a:rPr lang="ko-KR" altLang="en-US" sz="2000" dirty="0" smtClean="0">
                <a:latin typeface="+mj-lt"/>
              </a:rPr>
              <a:t>조</a:t>
            </a:r>
            <a:r>
              <a:rPr lang="en-US" altLang="ko-KR" sz="2000" dirty="0" smtClean="0">
                <a:latin typeface="+mj-lt"/>
              </a:rPr>
              <a:t>(</a:t>
            </a:r>
            <a:r>
              <a:rPr lang="ko-KR" altLang="en-US" sz="2000" dirty="0" smtClean="0">
                <a:latin typeface="+mj-lt"/>
              </a:rPr>
              <a:t>제조공정</a:t>
            </a:r>
            <a:r>
              <a:rPr lang="en-US" altLang="ko-KR" sz="2000" dirty="0" smtClean="0">
                <a:latin typeface="+mj-lt"/>
              </a:rPr>
              <a:t>)</a:t>
            </a:r>
          </a:p>
          <a:p>
            <a:pPr lvl="1"/>
            <a:r>
              <a:rPr lang="ko-KR" altLang="en-US" sz="1600" dirty="0"/>
              <a:t>원료의 제조공정은 간단하고 오염을 일으키지 않으며</a:t>
            </a:r>
            <a:r>
              <a:rPr lang="en-US" altLang="ko-KR" sz="1600" dirty="0"/>
              <a:t>, </a:t>
            </a:r>
            <a:r>
              <a:rPr lang="ko-KR" altLang="en-US" sz="1600" dirty="0"/>
              <a:t>원료 고유의 품질이 유지될 수 있어야 한다</a:t>
            </a:r>
            <a:endParaRPr lang="en-US" altLang="ko-KR" sz="1600" dirty="0"/>
          </a:p>
          <a:p>
            <a:pPr lvl="1"/>
            <a:r>
              <a:rPr lang="ko-KR" altLang="en-US" sz="1600" dirty="0"/>
              <a:t>금지되는 공정</a:t>
            </a:r>
            <a:r>
              <a:rPr lang="en-US" altLang="ko-KR" sz="1600" dirty="0"/>
              <a:t>:</a:t>
            </a:r>
          </a:p>
          <a:p>
            <a:pPr lvl="2" fontAlgn="base"/>
            <a:r>
              <a:rPr lang="ko-KR" altLang="en-US" sz="1600" dirty="0"/>
              <a:t>별표 </a:t>
            </a:r>
            <a:r>
              <a:rPr lang="en-US" altLang="ko-KR" sz="1600" dirty="0"/>
              <a:t>3</a:t>
            </a:r>
            <a:r>
              <a:rPr lang="ko-KR" altLang="en-US" sz="1600" dirty="0"/>
              <a:t>의 금지되는 공정</a:t>
            </a:r>
          </a:p>
          <a:p>
            <a:pPr lvl="2" fontAlgn="base"/>
            <a:r>
              <a:rPr lang="ko-KR" altLang="en-US" sz="1600" dirty="0"/>
              <a:t>유전자재조합 원료 배합</a:t>
            </a:r>
          </a:p>
          <a:p>
            <a:pPr lvl="2" fontAlgn="base"/>
            <a:r>
              <a:rPr lang="ko-KR" altLang="en-US" sz="1600" dirty="0" err="1"/>
              <a:t>니트로스아민류</a:t>
            </a:r>
            <a:r>
              <a:rPr lang="ko-KR" altLang="en-US" sz="1600" dirty="0"/>
              <a:t> 배합 및 생성</a:t>
            </a:r>
          </a:p>
          <a:p>
            <a:pPr lvl="2" fontAlgn="base"/>
            <a:r>
              <a:rPr lang="ko-KR" altLang="en-US" sz="1600" dirty="0"/>
              <a:t>일면 또는 다면의 외형 또는 내부구조를 가지도록 의도적으로 만들어진 불용성이거나 생체지속성인 </a:t>
            </a:r>
            <a:r>
              <a:rPr lang="en-US" altLang="ko-KR" sz="1600" dirty="0"/>
              <a:t>1</a:t>
            </a:r>
            <a:r>
              <a:rPr lang="ko-KR" altLang="en-US" sz="1600" dirty="0"/>
              <a:t>～</a:t>
            </a:r>
            <a:r>
              <a:rPr lang="en-US" altLang="ko-KR" sz="1600" dirty="0"/>
              <a:t>100</a:t>
            </a:r>
            <a:r>
              <a:rPr lang="ko-KR" altLang="en-US" sz="1600" dirty="0"/>
              <a:t>나노미터 크기의 물질 배합</a:t>
            </a:r>
          </a:p>
          <a:p>
            <a:pPr lvl="2" fontAlgn="base"/>
            <a:r>
              <a:rPr lang="ko-KR" altLang="en-US" sz="1600" dirty="0"/>
              <a:t>공기</a:t>
            </a:r>
            <a:r>
              <a:rPr lang="en-US" altLang="ko-KR" sz="1600" dirty="0"/>
              <a:t>, </a:t>
            </a:r>
            <a:r>
              <a:rPr lang="ko-KR" altLang="en-US" sz="1600" dirty="0"/>
              <a:t>산소</a:t>
            </a:r>
            <a:r>
              <a:rPr lang="en-US" altLang="ko-KR" sz="1600" dirty="0"/>
              <a:t>, </a:t>
            </a:r>
            <a:r>
              <a:rPr lang="ko-KR" altLang="en-US" sz="1600" dirty="0"/>
              <a:t>질소</a:t>
            </a:r>
            <a:r>
              <a:rPr lang="en-US" altLang="ko-KR" sz="1600" dirty="0"/>
              <a:t>, </a:t>
            </a:r>
            <a:r>
              <a:rPr lang="ko-KR" altLang="en-US" sz="1600" dirty="0"/>
              <a:t>이산화탄소</a:t>
            </a:r>
            <a:r>
              <a:rPr lang="en-US" altLang="ko-KR" sz="1600" dirty="0"/>
              <a:t>, </a:t>
            </a:r>
            <a:r>
              <a:rPr lang="ko-KR" altLang="en-US" sz="1600" dirty="0" err="1"/>
              <a:t>아르곤</a:t>
            </a:r>
            <a:r>
              <a:rPr lang="ko-KR" altLang="en-US" sz="1600" dirty="0"/>
              <a:t> 가스 외의 </a:t>
            </a:r>
            <a:r>
              <a:rPr lang="ko-KR" altLang="en-US" sz="1600" dirty="0" err="1"/>
              <a:t>분사제</a:t>
            </a:r>
            <a:r>
              <a:rPr lang="ko-KR" altLang="en-US" sz="1600" dirty="0"/>
              <a:t> </a:t>
            </a:r>
            <a:r>
              <a:rPr lang="ko-KR" altLang="en-US" sz="1600" dirty="0" smtClean="0"/>
              <a:t>사용</a:t>
            </a:r>
            <a:endParaRPr lang="en-US" altLang="ko-KR" sz="1600" dirty="0"/>
          </a:p>
        </p:txBody>
      </p:sp>
    </p:spTree>
    <p:extLst>
      <p:ext uri="{BB962C8B-B14F-4D97-AF65-F5344CB8AC3E}">
        <p14:creationId xmlns:p14="http://schemas.microsoft.com/office/powerpoint/2010/main" val="1302762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ko-KR" altLang="en-US" sz="2000" dirty="0" smtClean="0">
                <a:latin typeface="+mj-lt"/>
              </a:rPr>
              <a:t>제</a:t>
            </a:r>
            <a:r>
              <a:rPr lang="en-US" altLang="ko-KR" sz="2000" dirty="0" smtClean="0">
                <a:latin typeface="+mj-lt"/>
              </a:rPr>
              <a:t>5</a:t>
            </a:r>
            <a:r>
              <a:rPr lang="ko-KR" altLang="en-US" sz="2000" dirty="0" smtClean="0">
                <a:latin typeface="+mj-lt"/>
              </a:rPr>
              <a:t>조</a:t>
            </a:r>
            <a:r>
              <a:rPr lang="en-US" altLang="ko-KR" sz="2000" dirty="0" smtClean="0">
                <a:latin typeface="+mj-lt"/>
              </a:rPr>
              <a:t>(</a:t>
            </a:r>
            <a:r>
              <a:rPr lang="ko-KR" altLang="en-US" sz="2000" dirty="0" smtClean="0">
                <a:latin typeface="+mj-lt"/>
              </a:rPr>
              <a:t>작업장 및 제조설비</a:t>
            </a:r>
            <a:r>
              <a:rPr lang="en-US" altLang="ko-KR" sz="2000" dirty="0" smtClean="0">
                <a:latin typeface="+mj-lt"/>
              </a:rPr>
              <a:t>)</a:t>
            </a:r>
            <a:endParaRPr lang="en-US" altLang="ko-KR" sz="2000" dirty="0">
              <a:latin typeface="+mj-lt"/>
            </a:endParaRPr>
          </a:p>
          <a:p>
            <a:pPr lvl="1"/>
            <a:r>
              <a:rPr lang="ko-KR" altLang="en-US" sz="1600" dirty="0" smtClean="0"/>
              <a:t>천연화장품을 제조하는 작업장 및 제조설비는 교차오염이 발생하지 않도록 충분히 청소 및 세척되어야 함</a:t>
            </a:r>
            <a:endParaRPr lang="en-US" altLang="ko-KR" sz="1600" dirty="0" smtClean="0"/>
          </a:p>
          <a:p>
            <a:pPr lvl="1"/>
            <a:r>
              <a:rPr lang="ko-KR" altLang="en-US" sz="1600" dirty="0" smtClean="0"/>
              <a:t>작업장과 제조설비의 세척제 기준</a:t>
            </a:r>
            <a:endParaRPr lang="en-US" altLang="ko-KR" sz="1100" dirty="0" smtClean="0"/>
          </a:p>
          <a:p>
            <a:r>
              <a:rPr lang="ko-KR" altLang="en-US" sz="2000" dirty="0" smtClean="0">
                <a:latin typeface="+mj-lt"/>
              </a:rPr>
              <a:t>제</a:t>
            </a:r>
            <a:r>
              <a:rPr lang="en-US" altLang="ko-KR" sz="2000" dirty="0" smtClean="0">
                <a:latin typeface="+mj-lt"/>
              </a:rPr>
              <a:t>6</a:t>
            </a:r>
            <a:r>
              <a:rPr lang="ko-KR" altLang="en-US" sz="2000" dirty="0" smtClean="0">
                <a:latin typeface="+mj-lt"/>
              </a:rPr>
              <a:t>조</a:t>
            </a:r>
            <a:r>
              <a:rPr lang="en-US" altLang="ko-KR" sz="2000" dirty="0" smtClean="0">
                <a:latin typeface="+mj-lt"/>
              </a:rPr>
              <a:t>(</a:t>
            </a:r>
            <a:r>
              <a:rPr lang="ko-KR" altLang="en-US" sz="2000" dirty="0" smtClean="0">
                <a:latin typeface="+mj-lt"/>
              </a:rPr>
              <a:t>포장</a:t>
            </a:r>
            <a:r>
              <a:rPr lang="en-US" altLang="ko-KR" sz="2000" dirty="0" smtClean="0">
                <a:latin typeface="+mj-lt"/>
              </a:rPr>
              <a:t>)</a:t>
            </a:r>
          </a:p>
          <a:p>
            <a:pPr lvl="1"/>
            <a:r>
              <a:rPr lang="en-US" altLang="ko-KR" sz="1600" dirty="0" smtClean="0"/>
              <a:t>PVC, polystyrene foam </a:t>
            </a:r>
            <a:r>
              <a:rPr lang="ko-KR" altLang="en-US" sz="1600" dirty="0" smtClean="0"/>
              <a:t>용기와 포장에 사용금지</a:t>
            </a:r>
            <a:endParaRPr lang="en-US" altLang="ko-KR" sz="1600" dirty="0" smtClean="0"/>
          </a:p>
          <a:p>
            <a:r>
              <a:rPr lang="ko-KR" altLang="en-US" sz="2000" dirty="0" smtClean="0">
                <a:latin typeface="+mj-lt"/>
              </a:rPr>
              <a:t>제</a:t>
            </a:r>
            <a:r>
              <a:rPr lang="en-US" altLang="ko-KR" sz="2000" dirty="0" smtClean="0">
                <a:latin typeface="+mj-lt"/>
              </a:rPr>
              <a:t>7</a:t>
            </a:r>
            <a:r>
              <a:rPr lang="ko-KR" altLang="en-US" sz="2000" dirty="0" smtClean="0">
                <a:latin typeface="+mj-lt"/>
              </a:rPr>
              <a:t>조</a:t>
            </a:r>
            <a:r>
              <a:rPr lang="en-US" altLang="ko-KR" sz="2000" dirty="0" smtClean="0">
                <a:latin typeface="+mj-lt"/>
              </a:rPr>
              <a:t>(</a:t>
            </a:r>
            <a:r>
              <a:rPr lang="ko-KR" altLang="en-US" sz="2000" dirty="0" smtClean="0">
                <a:latin typeface="+mj-lt"/>
              </a:rPr>
              <a:t>보관</a:t>
            </a:r>
            <a:r>
              <a:rPr lang="en-US" altLang="ko-KR" sz="2000" dirty="0" smtClean="0">
                <a:latin typeface="+mj-lt"/>
              </a:rPr>
              <a:t>)</a:t>
            </a:r>
          </a:p>
          <a:p>
            <a:pPr lvl="1"/>
            <a:r>
              <a:rPr lang="ko-KR" altLang="en-US" sz="1600" b="1" dirty="0" err="1" smtClean="0">
                <a:solidFill>
                  <a:schemeClr val="accent2">
                    <a:lumMod val="75000"/>
                  </a:schemeClr>
                </a:solidFill>
              </a:rPr>
              <a:t>유기농화장품</a:t>
            </a:r>
            <a:r>
              <a:rPr lang="ko-KR" altLang="en-US" sz="1600" dirty="0" err="1" smtClean="0">
                <a:solidFill>
                  <a:schemeClr val="accent2">
                    <a:lumMod val="75000"/>
                  </a:schemeClr>
                </a:solidFill>
              </a:rPr>
              <a:t>을</a:t>
            </a:r>
            <a:r>
              <a:rPr lang="ko-KR" altLang="en-US" sz="1600" dirty="0" smtClean="0">
                <a:solidFill>
                  <a:schemeClr val="accent2">
                    <a:lumMod val="75000"/>
                  </a:schemeClr>
                </a:solidFill>
              </a:rPr>
              <a:t> 제조하기 위한 </a:t>
            </a:r>
            <a:r>
              <a:rPr lang="ko-KR" altLang="en-US" sz="1600" dirty="0" err="1" smtClean="0">
                <a:solidFill>
                  <a:schemeClr val="accent2">
                    <a:lumMod val="75000"/>
                  </a:schemeClr>
                </a:solidFill>
              </a:rPr>
              <a:t>유기농</a:t>
            </a:r>
            <a:r>
              <a:rPr lang="ko-KR" altLang="en-US" sz="1600" dirty="0" smtClean="0">
                <a:solidFill>
                  <a:schemeClr val="accent2">
                    <a:lumMod val="75000"/>
                  </a:schemeClr>
                </a:solidFill>
              </a:rPr>
              <a:t> 원료는 다른 원료와 명확히 표시 및 구분하여 보관하여야 함</a:t>
            </a:r>
            <a:endParaRPr lang="en-US" altLang="ko-KR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lvl="1"/>
            <a:r>
              <a:rPr lang="ko-KR" altLang="en-US" sz="1600" dirty="0" smtClean="0">
                <a:solidFill>
                  <a:schemeClr val="accent2">
                    <a:lumMod val="75000"/>
                  </a:schemeClr>
                </a:solidFill>
              </a:rPr>
              <a:t>표시 및 포장 전 상태의 </a:t>
            </a:r>
            <a:r>
              <a:rPr lang="ko-KR" altLang="en-US" sz="1600" b="1" dirty="0" err="1" smtClean="0">
                <a:solidFill>
                  <a:schemeClr val="accent2">
                    <a:lumMod val="75000"/>
                  </a:schemeClr>
                </a:solidFill>
              </a:rPr>
              <a:t>유기농화장품</a:t>
            </a:r>
            <a:r>
              <a:rPr lang="ko-KR" altLang="en-US" sz="1600" dirty="0" err="1" smtClean="0">
                <a:solidFill>
                  <a:schemeClr val="accent2">
                    <a:lumMod val="75000"/>
                  </a:schemeClr>
                </a:solidFill>
              </a:rPr>
              <a:t>은</a:t>
            </a:r>
            <a:r>
              <a:rPr lang="ko-KR" altLang="en-US" sz="1600" dirty="0" smtClean="0">
                <a:solidFill>
                  <a:schemeClr val="accent2">
                    <a:lumMod val="75000"/>
                  </a:schemeClr>
                </a:solidFill>
              </a:rPr>
              <a:t> 다른 화장품과 구분하여 보관하여야 함</a:t>
            </a:r>
            <a:endParaRPr lang="en-US" altLang="ko-KR" sz="1600" dirty="0" smtClean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>
          <a:xfrm>
            <a:off x="6974904" y="6356350"/>
            <a:ext cx="2133600" cy="365125"/>
          </a:xfrm>
        </p:spPr>
        <p:txBody>
          <a:bodyPr/>
          <a:lstStyle/>
          <a:p>
            <a:pPr algn="r"/>
            <a:fld id="{62F6464E-7D28-4D69-AE1B-D3ACF41BC1C8}" type="slidenum">
              <a:rPr lang="ko-KR" altLang="en-US" smtClean="0"/>
              <a:pPr algn="r"/>
              <a:t>37</a:t>
            </a:fld>
            <a:endParaRPr lang="ko-KR" altLang="en-US" dirty="0"/>
          </a:p>
        </p:txBody>
      </p:sp>
      <p:grpSp>
        <p:nvGrpSpPr>
          <p:cNvPr id="6" name="그룹 5"/>
          <p:cNvGrpSpPr/>
          <p:nvPr/>
        </p:nvGrpSpPr>
        <p:grpSpPr>
          <a:xfrm>
            <a:off x="0" y="116632"/>
            <a:ext cx="9144000" cy="792088"/>
            <a:chOff x="0" y="1340768"/>
            <a:chExt cx="9158744" cy="792088"/>
          </a:xfrm>
        </p:grpSpPr>
        <p:pic>
          <p:nvPicPr>
            <p:cNvPr id="7" name="Picture 2"/>
            <p:cNvPicPr>
              <a:picLocks noChangeAspect="1" noChangeArrowheads="1"/>
            </p:cNvPicPr>
            <p:nvPr/>
          </p:nvPicPr>
          <p:blipFill>
            <a:blip r:embed="rId2" cstate="print"/>
            <a:srcRect l="35437" t="31748" r="33851" b="62589"/>
            <a:stretch>
              <a:fillRect/>
            </a:stretch>
          </p:blipFill>
          <p:spPr bwMode="auto">
            <a:xfrm>
              <a:off x="0" y="1340768"/>
              <a:ext cx="9158744" cy="7920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8" name="TextBox 7"/>
            <p:cNvSpPr txBox="1"/>
            <p:nvPr/>
          </p:nvSpPr>
          <p:spPr>
            <a:xfrm>
              <a:off x="0" y="1435881"/>
              <a:ext cx="914400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천연화장품 기준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(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안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)</a:t>
              </a:r>
              <a:endParaRPr lang="ko-KR" altLang="en-US" sz="32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311536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ko-KR" altLang="en-US" sz="2000" dirty="0" smtClean="0"/>
              <a:t>제</a:t>
            </a:r>
            <a:r>
              <a:rPr lang="en-US" altLang="ko-KR" sz="2000" dirty="0" smtClean="0"/>
              <a:t>8</a:t>
            </a:r>
            <a:r>
              <a:rPr lang="ko-KR" altLang="en-US" sz="2000" dirty="0" smtClean="0"/>
              <a:t>조</a:t>
            </a:r>
            <a:r>
              <a:rPr lang="en-US" altLang="ko-KR" sz="2000" dirty="0" smtClean="0"/>
              <a:t>(</a:t>
            </a:r>
            <a:r>
              <a:rPr lang="ko-KR" altLang="en-US" sz="2000" dirty="0" smtClean="0"/>
              <a:t>원료조성</a:t>
            </a:r>
            <a:r>
              <a:rPr lang="en-US" altLang="ko-KR" sz="2000" dirty="0" smtClean="0"/>
              <a:t>)</a:t>
            </a:r>
          </a:p>
          <a:p>
            <a:pPr lvl="1"/>
            <a:r>
              <a:rPr lang="ko-KR" altLang="en-US" sz="1600" dirty="0" smtClean="0"/>
              <a:t>천연화장품은 </a:t>
            </a:r>
            <a:r>
              <a:rPr lang="en-US" altLang="ko-KR" sz="1600" dirty="0" smtClean="0"/>
              <a:t>95% </a:t>
            </a:r>
            <a:r>
              <a:rPr lang="ko-KR" altLang="en-US" sz="1600" dirty="0" smtClean="0"/>
              <a:t>이상이 천연 또는 천연유래로 구성되어야 함</a:t>
            </a:r>
            <a:endParaRPr lang="en-US" altLang="ko-KR" sz="1600" dirty="0" smtClean="0"/>
          </a:p>
          <a:p>
            <a:pPr marL="457200" lvl="1" indent="0">
              <a:buNone/>
            </a:pPr>
            <a:r>
              <a:rPr lang="en-US" altLang="ko-KR" sz="1600" dirty="0"/>
              <a:t> </a:t>
            </a:r>
            <a:r>
              <a:rPr lang="en-US" altLang="ko-KR" sz="1600" dirty="0" smtClean="0"/>
              <a:t>   (</a:t>
            </a:r>
            <a:r>
              <a:rPr lang="ko-KR" altLang="en-US" sz="1600" dirty="0" smtClean="0"/>
              <a:t>계산법 별표 </a:t>
            </a:r>
            <a:r>
              <a:rPr lang="en-US" altLang="ko-KR" sz="1600" dirty="0" smtClean="0"/>
              <a:t>7 </a:t>
            </a:r>
            <a:r>
              <a:rPr lang="ko-KR" altLang="en-US" sz="1600" dirty="0" smtClean="0"/>
              <a:t>참조</a:t>
            </a:r>
            <a:r>
              <a:rPr lang="en-US" altLang="ko-KR" sz="1600" dirty="0" smtClean="0"/>
              <a:t>)</a:t>
            </a:r>
          </a:p>
          <a:p>
            <a:pPr lvl="1"/>
            <a:r>
              <a:rPr lang="ko-KR" altLang="en-US" sz="1600" dirty="0" err="1" smtClean="0">
                <a:solidFill>
                  <a:schemeClr val="accent2">
                    <a:lumMod val="75000"/>
                  </a:schemeClr>
                </a:solidFill>
              </a:rPr>
              <a:t>유기농화장품은</a:t>
            </a:r>
            <a:r>
              <a:rPr lang="ko-KR" altLang="en-US" sz="1600" dirty="0" smtClean="0">
                <a:solidFill>
                  <a:schemeClr val="accent2">
                    <a:lumMod val="75000"/>
                  </a:schemeClr>
                </a:solidFill>
              </a:rPr>
              <a:t> 천연화장품 중에서 전체 </a:t>
            </a:r>
            <a:r>
              <a:rPr lang="ko-KR" altLang="en-US" sz="1600" dirty="0">
                <a:solidFill>
                  <a:schemeClr val="accent2">
                    <a:lumMod val="75000"/>
                  </a:schemeClr>
                </a:solidFill>
              </a:rPr>
              <a:t>구성원료 중 </a:t>
            </a:r>
            <a:r>
              <a:rPr lang="en-US" altLang="ko-KR" sz="1600" dirty="0">
                <a:solidFill>
                  <a:schemeClr val="accent2">
                    <a:lumMod val="75000"/>
                  </a:schemeClr>
                </a:solidFill>
              </a:rPr>
              <a:t>10% </a:t>
            </a:r>
            <a:r>
              <a:rPr lang="ko-KR" altLang="en-US" sz="1600" dirty="0">
                <a:solidFill>
                  <a:schemeClr val="accent2">
                    <a:lumMod val="75000"/>
                  </a:schemeClr>
                </a:solidFill>
              </a:rPr>
              <a:t>이상이 </a:t>
            </a:r>
            <a:r>
              <a:rPr lang="ko-KR" altLang="en-US" sz="1600" dirty="0" err="1">
                <a:solidFill>
                  <a:schemeClr val="accent2">
                    <a:lumMod val="75000"/>
                  </a:schemeClr>
                </a:solidFill>
              </a:rPr>
              <a:t>유기농</a:t>
            </a:r>
            <a:r>
              <a:rPr lang="ko-KR" altLang="en-US" sz="1600" dirty="0">
                <a:solidFill>
                  <a:schemeClr val="accent2">
                    <a:lumMod val="75000"/>
                  </a:schemeClr>
                </a:solidFill>
              </a:rPr>
              <a:t> 원료로 구성되어야 </a:t>
            </a:r>
            <a:r>
              <a:rPr lang="ko-KR" altLang="en-US" sz="1600" dirty="0" smtClean="0">
                <a:solidFill>
                  <a:schemeClr val="accent2">
                    <a:lumMod val="75000"/>
                  </a:schemeClr>
                </a:solidFill>
              </a:rPr>
              <a:t>함</a:t>
            </a:r>
            <a:endParaRPr lang="en-US" altLang="ko-KR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r>
              <a:rPr lang="ko-KR" altLang="en-US" sz="2000" dirty="0" smtClean="0"/>
              <a:t>제</a:t>
            </a:r>
            <a:r>
              <a:rPr lang="en-US" altLang="ko-KR" sz="2000" dirty="0" smtClean="0"/>
              <a:t>9</a:t>
            </a:r>
            <a:r>
              <a:rPr lang="ko-KR" altLang="en-US" sz="2000" dirty="0" smtClean="0"/>
              <a:t>조</a:t>
            </a:r>
            <a:r>
              <a:rPr lang="en-US" altLang="ko-KR" sz="2000" dirty="0" smtClean="0"/>
              <a:t>(</a:t>
            </a:r>
            <a:r>
              <a:rPr lang="ko-KR" altLang="en-US" sz="2000" dirty="0" smtClean="0"/>
              <a:t>자료의 보존</a:t>
            </a:r>
            <a:r>
              <a:rPr lang="en-US" altLang="ko-KR" sz="2000" dirty="0" smtClean="0"/>
              <a:t>)</a:t>
            </a:r>
          </a:p>
          <a:p>
            <a:pPr lvl="1"/>
            <a:r>
              <a:rPr lang="ko-KR" altLang="en-US" sz="1600" dirty="0" smtClean="0"/>
              <a:t>화장품의 제조판매업자는 </a:t>
            </a:r>
            <a:r>
              <a:rPr lang="ko-KR" altLang="en-US" sz="1600" dirty="0" err="1" smtClean="0"/>
              <a:t>유기농화장품으로</a:t>
            </a:r>
            <a:r>
              <a:rPr lang="ko-KR" altLang="en-US" sz="1600" dirty="0" smtClean="0"/>
              <a:t> </a:t>
            </a:r>
            <a:r>
              <a:rPr lang="ko-KR" altLang="en-US" sz="1600" dirty="0" err="1" smtClean="0"/>
              <a:t>표시광고하여</a:t>
            </a:r>
            <a:r>
              <a:rPr lang="ko-KR" altLang="en-US" sz="1600" dirty="0" smtClean="0"/>
              <a:t> 제조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수입 및 판매할 경우 </a:t>
            </a:r>
            <a:r>
              <a:rPr lang="ko-KR" altLang="en-US" sz="1600" b="1" u="sng" dirty="0" smtClean="0"/>
              <a:t>이 고시에 적합함을 입증하는 자료</a:t>
            </a:r>
            <a:r>
              <a:rPr lang="ko-KR" altLang="en-US" sz="1600" dirty="0" smtClean="0"/>
              <a:t>를 구비하고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제조일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수입일 경우 통관일</a:t>
            </a:r>
            <a:r>
              <a:rPr lang="en-US" altLang="ko-KR" sz="1600" dirty="0" smtClean="0"/>
              <a:t>)</a:t>
            </a:r>
            <a:r>
              <a:rPr lang="ko-KR" altLang="en-US" sz="1600" dirty="0" smtClean="0"/>
              <a:t>로부터 </a:t>
            </a:r>
            <a:r>
              <a:rPr lang="en-US" altLang="ko-KR" sz="1600" dirty="0" smtClean="0"/>
              <a:t>3</a:t>
            </a:r>
            <a:r>
              <a:rPr lang="ko-KR" altLang="en-US" sz="1600" dirty="0" smtClean="0"/>
              <a:t>년 또는 사용기한 경과 후 </a:t>
            </a:r>
            <a:r>
              <a:rPr lang="en-US" altLang="ko-KR" sz="1600" dirty="0" smtClean="0"/>
              <a:t>1</a:t>
            </a:r>
            <a:r>
              <a:rPr lang="ko-KR" altLang="en-US" sz="1600" dirty="0" smtClean="0"/>
              <a:t>년 중 긴 기간 동안 보존하여야 함</a:t>
            </a:r>
            <a:endParaRPr lang="en-US" altLang="ko-KR" sz="1600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>
          <a:xfrm>
            <a:off x="6974904" y="6356350"/>
            <a:ext cx="2133600" cy="365125"/>
          </a:xfrm>
        </p:spPr>
        <p:txBody>
          <a:bodyPr/>
          <a:lstStyle/>
          <a:p>
            <a:pPr algn="r"/>
            <a:fld id="{62F6464E-7D28-4D69-AE1B-D3ACF41BC1C8}" type="slidenum">
              <a:rPr lang="ko-KR" altLang="en-US" smtClean="0"/>
              <a:pPr algn="r"/>
              <a:t>38</a:t>
            </a:fld>
            <a:endParaRPr lang="ko-KR" altLang="en-US"/>
          </a:p>
        </p:txBody>
      </p:sp>
      <p:grpSp>
        <p:nvGrpSpPr>
          <p:cNvPr id="6" name="그룹 5"/>
          <p:cNvGrpSpPr/>
          <p:nvPr/>
        </p:nvGrpSpPr>
        <p:grpSpPr>
          <a:xfrm>
            <a:off x="0" y="116632"/>
            <a:ext cx="9144000" cy="792088"/>
            <a:chOff x="0" y="1340768"/>
            <a:chExt cx="9158744" cy="792088"/>
          </a:xfrm>
        </p:grpSpPr>
        <p:pic>
          <p:nvPicPr>
            <p:cNvPr id="7" name="Picture 2"/>
            <p:cNvPicPr>
              <a:picLocks noChangeAspect="1" noChangeArrowheads="1"/>
            </p:cNvPicPr>
            <p:nvPr/>
          </p:nvPicPr>
          <p:blipFill>
            <a:blip r:embed="rId2" cstate="print"/>
            <a:srcRect l="35437" t="31748" r="33851" b="62589"/>
            <a:stretch>
              <a:fillRect/>
            </a:stretch>
          </p:blipFill>
          <p:spPr bwMode="auto">
            <a:xfrm>
              <a:off x="0" y="1340768"/>
              <a:ext cx="9158744" cy="7920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8" name="TextBox 7"/>
            <p:cNvSpPr txBox="1"/>
            <p:nvPr/>
          </p:nvSpPr>
          <p:spPr>
            <a:xfrm>
              <a:off x="0" y="1435881"/>
              <a:ext cx="914400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천연화장품 기준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(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안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)</a:t>
              </a:r>
              <a:endParaRPr lang="ko-KR" altLang="en-US" sz="32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06944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ko-KR" altLang="en-US" sz="2000" dirty="0" smtClean="0">
                <a:latin typeface="+mj-lt"/>
              </a:rPr>
              <a:t>별표 </a:t>
            </a:r>
            <a:r>
              <a:rPr lang="en-US" altLang="ko-KR" sz="2000" dirty="0" smtClean="0">
                <a:latin typeface="+mj-lt"/>
              </a:rPr>
              <a:t>1 </a:t>
            </a:r>
            <a:r>
              <a:rPr lang="ko-KR" altLang="en-US" sz="2000" dirty="0" smtClean="0">
                <a:latin typeface="+mj-lt"/>
              </a:rPr>
              <a:t>미네랄유래 원료</a:t>
            </a:r>
            <a:endParaRPr lang="en-US" altLang="ko-KR" sz="2000" dirty="0" smtClean="0">
              <a:latin typeface="+mj-lt"/>
            </a:endParaRPr>
          </a:p>
          <a:p>
            <a:r>
              <a:rPr lang="ko-KR" altLang="en-US" sz="2000" dirty="0" smtClean="0">
                <a:latin typeface="+mj-lt"/>
              </a:rPr>
              <a:t>별표 </a:t>
            </a:r>
            <a:r>
              <a:rPr lang="en-US" altLang="ko-KR" sz="2000" dirty="0" smtClean="0">
                <a:latin typeface="+mj-lt"/>
              </a:rPr>
              <a:t>2 </a:t>
            </a:r>
            <a:r>
              <a:rPr lang="ko-KR" altLang="en-US" sz="2000" dirty="0" smtClean="0">
                <a:latin typeface="+mj-lt"/>
              </a:rPr>
              <a:t>허용 합성원료</a:t>
            </a:r>
            <a:endParaRPr lang="en-US" altLang="ko-KR" sz="2000" dirty="0" smtClean="0">
              <a:latin typeface="+mj-lt"/>
            </a:endParaRPr>
          </a:p>
          <a:p>
            <a:r>
              <a:rPr lang="ko-KR" altLang="en-US" sz="2000" dirty="0" smtClean="0">
                <a:latin typeface="+mj-lt"/>
              </a:rPr>
              <a:t>별표 </a:t>
            </a:r>
            <a:r>
              <a:rPr lang="en-US" altLang="ko-KR" sz="2000" dirty="0" smtClean="0">
                <a:latin typeface="+mj-lt"/>
              </a:rPr>
              <a:t>3 </a:t>
            </a:r>
            <a:r>
              <a:rPr lang="ko-KR" altLang="en-US" sz="2000" dirty="0" smtClean="0">
                <a:latin typeface="+mj-lt"/>
              </a:rPr>
              <a:t>제조공정</a:t>
            </a:r>
            <a:endParaRPr lang="en-US" altLang="ko-KR" sz="2000" dirty="0" smtClean="0">
              <a:latin typeface="+mj-lt"/>
            </a:endParaRPr>
          </a:p>
          <a:p>
            <a:pPr lvl="1"/>
            <a:r>
              <a:rPr lang="ko-KR" altLang="en-US" sz="1600" dirty="0" smtClean="0"/>
              <a:t>허용되는 공정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물리적 공정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화학적</a:t>
            </a:r>
            <a:r>
              <a:rPr lang="en-US" altLang="ko-KR" sz="1600" dirty="0" smtClean="0"/>
              <a:t>-</a:t>
            </a:r>
            <a:r>
              <a:rPr lang="ko-KR" altLang="en-US" sz="1600" dirty="0" smtClean="0"/>
              <a:t>생물학적 공정</a:t>
            </a:r>
            <a:r>
              <a:rPr lang="en-US" altLang="ko-KR" sz="1600" dirty="0" smtClean="0"/>
              <a:t>)</a:t>
            </a:r>
          </a:p>
          <a:p>
            <a:pPr lvl="1"/>
            <a:r>
              <a:rPr lang="ko-KR" altLang="en-US" sz="1600" dirty="0" smtClean="0"/>
              <a:t>금지되는 공정</a:t>
            </a:r>
            <a:endParaRPr lang="en-US" altLang="ko-KR" sz="1600" dirty="0" smtClean="0"/>
          </a:p>
          <a:p>
            <a:r>
              <a:rPr lang="ko-KR" altLang="en-US" sz="2000" dirty="0">
                <a:latin typeface="+mj-lt"/>
              </a:rPr>
              <a:t>별표 </a:t>
            </a:r>
            <a:r>
              <a:rPr lang="en-US" altLang="ko-KR" sz="2000" dirty="0">
                <a:latin typeface="+mj-lt"/>
              </a:rPr>
              <a:t>4 </a:t>
            </a:r>
            <a:r>
              <a:rPr lang="ko-KR" altLang="en-US" sz="2000" dirty="0">
                <a:latin typeface="+mj-lt"/>
              </a:rPr>
              <a:t>오염물질</a:t>
            </a:r>
            <a:endParaRPr lang="en-US" altLang="ko-KR" sz="2000" dirty="0">
              <a:latin typeface="+mj-lt"/>
            </a:endParaRPr>
          </a:p>
          <a:p>
            <a:r>
              <a:rPr lang="ko-KR" altLang="en-US" sz="2000" dirty="0" smtClean="0">
                <a:latin typeface="+mj-lt"/>
              </a:rPr>
              <a:t>별표 </a:t>
            </a:r>
            <a:r>
              <a:rPr lang="en-US" altLang="ko-KR" sz="2000" dirty="0" smtClean="0">
                <a:latin typeface="+mj-lt"/>
              </a:rPr>
              <a:t>5 </a:t>
            </a:r>
            <a:r>
              <a:rPr lang="ko-KR" altLang="en-US" sz="2000" dirty="0" smtClean="0">
                <a:latin typeface="+mj-lt"/>
              </a:rPr>
              <a:t>세척제</a:t>
            </a:r>
            <a:endParaRPr lang="en-US" altLang="ko-KR" sz="2000" dirty="0" smtClean="0">
              <a:latin typeface="+mj-lt"/>
            </a:endParaRPr>
          </a:p>
          <a:p>
            <a:pPr lvl="1"/>
            <a:r>
              <a:rPr lang="ko-KR" altLang="en-US" sz="1600" dirty="0" smtClean="0"/>
              <a:t>포함되어서는 안 되는 원료</a:t>
            </a:r>
            <a:endParaRPr lang="en-US" altLang="ko-KR" sz="1600" dirty="0" smtClean="0"/>
          </a:p>
          <a:p>
            <a:pPr lvl="1"/>
            <a:r>
              <a:rPr lang="ko-KR" altLang="en-US" sz="1600" dirty="0" err="1" smtClean="0"/>
              <a:t>사용가능한</a:t>
            </a:r>
            <a:r>
              <a:rPr lang="ko-KR" altLang="en-US" sz="1600" dirty="0" smtClean="0"/>
              <a:t> 원료</a:t>
            </a:r>
            <a:endParaRPr lang="en-US" altLang="ko-KR" sz="1600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>
          <a:xfrm>
            <a:off x="6974904" y="6356350"/>
            <a:ext cx="2133600" cy="365125"/>
          </a:xfrm>
        </p:spPr>
        <p:txBody>
          <a:bodyPr/>
          <a:lstStyle/>
          <a:p>
            <a:pPr algn="r"/>
            <a:fld id="{62F6464E-7D28-4D69-AE1B-D3ACF41BC1C8}" type="slidenum">
              <a:rPr lang="ko-KR" altLang="en-US" smtClean="0"/>
              <a:pPr algn="r"/>
              <a:t>39</a:t>
            </a:fld>
            <a:endParaRPr lang="ko-KR" altLang="en-US"/>
          </a:p>
        </p:txBody>
      </p:sp>
      <p:grpSp>
        <p:nvGrpSpPr>
          <p:cNvPr id="6" name="그룹 5"/>
          <p:cNvGrpSpPr/>
          <p:nvPr/>
        </p:nvGrpSpPr>
        <p:grpSpPr>
          <a:xfrm>
            <a:off x="0" y="116632"/>
            <a:ext cx="9144000" cy="792088"/>
            <a:chOff x="0" y="1340768"/>
            <a:chExt cx="9158744" cy="792088"/>
          </a:xfrm>
        </p:grpSpPr>
        <p:pic>
          <p:nvPicPr>
            <p:cNvPr id="7" name="Picture 2"/>
            <p:cNvPicPr>
              <a:picLocks noChangeAspect="1" noChangeArrowheads="1"/>
            </p:cNvPicPr>
            <p:nvPr/>
          </p:nvPicPr>
          <p:blipFill>
            <a:blip r:embed="rId2" cstate="print"/>
            <a:srcRect l="35437" t="31748" r="33851" b="62589"/>
            <a:stretch>
              <a:fillRect/>
            </a:stretch>
          </p:blipFill>
          <p:spPr bwMode="auto">
            <a:xfrm>
              <a:off x="0" y="1340768"/>
              <a:ext cx="9158744" cy="7920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8" name="TextBox 7"/>
            <p:cNvSpPr txBox="1"/>
            <p:nvPr/>
          </p:nvSpPr>
          <p:spPr>
            <a:xfrm>
              <a:off x="0" y="1435881"/>
              <a:ext cx="914400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3200" dirty="0" err="1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유기농화장품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 기준에 관한 규정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(</a:t>
              </a:r>
              <a:r>
                <a:rPr lang="ko-KR" altLang="en-US" sz="3200" dirty="0" err="1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식약처</a:t>
              </a:r>
              <a:r>
                <a:rPr lang="ko-KR" altLang="en-US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 고시</a:t>
              </a:r>
              <a:r>
                <a:rPr lang="en-US" altLang="ko-KR" sz="3200" dirty="0" smtClean="0">
                  <a:solidFill>
                    <a:schemeClr val="bg1">
                      <a:lumMod val="95000"/>
                    </a:schemeClr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)</a:t>
              </a:r>
              <a:endParaRPr lang="ko-KR" altLang="en-US" sz="32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68246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750242" y="188640"/>
            <a:ext cx="7134125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유통화장품 안전관리 기준 주요내용</a:t>
            </a:r>
            <a:endParaRPr lang="ko-KR" altLang="en-US" sz="3000" b="1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35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82431" y="980728"/>
            <a:ext cx="8710049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b="1" dirty="0" smtClean="0"/>
              <a:t>비의도적으로 유래되고 기술적으로 완전한 제거가 불가능한 경우</a:t>
            </a:r>
            <a:endParaRPr lang="en-US" altLang="ko-KR" b="1" dirty="0" smtClean="0"/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smtClean="0"/>
              <a:t>납</a:t>
            </a:r>
            <a:r>
              <a:rPr lang="en-US" altLang="ko-KR" dirty="0" smtClean="0"/>
              <a:t>: </a:t>
            </a:r>
            <a:r>
              <a:rPr lang="en-US" altLang="ko-KR" dirty="0"/>
              <a:t>20 </a:t>
            </a:r>
            <a:r>
              <a:rPr lang="ko-KR" altLang="en-US" dirty="0"/>
              <a:t>㎍</a:t>
            </a:r>
            <a:r>
              <a:rPr lang="en-US" altLang="ko-KR" dirty="0"/>
              <a:t>/g </a:t>
            </a:r>
            <a:r>
              <a:rPr lang="ko-KR" altLang="en-US" dirty="0"/>
              <a:t>이하 </a:t>
            </a:r>
            <a:r>
              <a:rPr lang="en-US" altLang="ko-KR" dirty="0" smtClean="0"/>
              <a:t>(</a:t>
            </a:r>
            <a:r>
              <a:rPr lang="ko-KR" altLang="en-US" dirty="0" smtClean="0"/>
              <a:t>점토를 원료로 사용한 분말 제품은 </a:t>
            </a:r>
            <a:r>
              <a:rPr lang="en-US" altLang="ko-KR" dirty="0" smtClean="0"/>
              <a:t>50 </a:t>
            </a:r>
            <a:r>
              <a:rPr lang="ko-KR" altLang="en-US" dirty="0" smtClean="0"/>
              <a:t>㎍</a:t>
            </a:r>
            <a:r>
              <a:rPr lang="en-US" altLang="ko-KR" dirty="0" smtClean="0"/>
              <a:t>/g </a:t>
            </a:r>
            <a:r>
              <a:rPr lang="ko-KR" altLang="en-US" dirty="0" smtClean="0"/>
              <a:t>이하</a:t>
            </a:r>
            <a:r>
              <a:rPr lang="en-US" altLang="ko-KR" dirty="0" smtClean="0"/>
              <a:t>)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/>
              <a:t>니켈</a:t>
            </a:r>
            <a:r>
              <a:rPr lang="en-US" altLang="ko-KR" b="1" dirty="0" smtClean="0"/>
              <a:t>: </a:t>
            </a:r>
            <a:r>
              <a:rPr lang="en-US" altLang="ko-KR" dirty="0"/>
              <a:t>10 </a:t>
            </a:r>
            <a:r>
              <a:rPr lang="ko-KR" altLang="en-US" dirty="0"/>
              <a:t>㎍</a:t>
            </a:r>
            <a:r>
              <a:rPr lang="en-US" altLang="ko-KR" dirty="0"/>
              <a:t>/g </a:t>
            </a:r>
            <a:r>
              <a:rPr lang="ko-KR" altLang="en-US" dirty="0"/>
              <a:t>이하 </a:t>
            </a:r>
            <a:r>
              <a:rPr lang="en-US" altLang="ko-KR" dirty="0"/>
              <a:t>(</a:t>
            </a:r>
            <a:r>
              <a:rPr lang="ko-KR" altLang="en-US" dirty="0" err="1"/>
              <a:t>눈화장용</a:t>
            </a:r>
            <a:r>
              <a:rPr lang="ko-KR" altLang="en-US" dirty="0"/>
              <a:t> 제품은 </a:t>
            </a:r>
            <a:r>
              <a:rPr lang="en-US" altLang="ko-KR" dirty="0"/>
              <a:t>35 </a:t>
            </a:r>
            <a:r>
              <a:rPr lang="ko-KR" altLang="en-US" dirty="0"/>
              <a:t>㎍</a:t>
            </a:r>
            <a:r>
              <a:rPr lang="en-US" altLang="ko-KR" dirty="0"/>
              <a:t>/g </a:t>
            </a:r>
            <a:r>
              <a:rPr lang="ko-KR" altLang="en-US" dirty="0"/>
              <a:t>이하</a:t>
            </a:r>
            <a:r>
              <a:rPr lang="en-US" altLang="ko-KR" dirty="0"/>
              <a:t>, </a:t>
            </a:r>
            <a:r>
              <a:rPr lang="ko-KR" altLang="en-US" dirty="0"/>
              <a:t>색조화장용 제품은 </a:t>
            </a:r>
            <a:r>
              <a:rPr lang="en-US" altLang="ko-KR" dirty="0"/>
              <a:t>30 </a:t>
            </a:r>
            <a:r>
              <a:rPr lang="ko-KR" altLang="en-US" dirty="0"/>
              <a:t>㎍</a:t>
            </a:r>
            <a:r>
              <a:rPr lang="en-US" altLang="ko-KR" dirty="0"/>
              <a:t>/g </a:t>
            </a:r>
            <a:r>
              <a:rPr lang="ko-KR" altLang="en-US" dirty="0"/>
              <a:t>이하</a:t>
            </a:r>
            <a:r>
              <a:rPr lang="en-US" altLang="ko-KR" dirty="0"/>
              <a:t>)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smtClean="0"/>
              <a:t>비소</a:t>
            </a:r>
            <a:r>
              <a:rPr lang="en-US" altLang="ko-KR" dirty="0" smtClean="0"/>
              <a:t>: 10 </a:t>
            </a:r>
            <a:r>
              <a:rPr lang="ko-KR" altLang="en-US" dirty="0" smtClean="0"/>
              <a:t>㎍</a:t>
            </a:r>
            <a:r>
              <a:rPr lang="en-US" altLang="ko-KR" dirty="0" smtClean="0"/>
              <a:t>/g </a:t>
            </a:r>
            <a:r>
              <a:rPr lang="ko-KR" altLang="en-US" dirty="0" smtClean="0"/>
              <a:t>이하</a:t>
            </a:r>
            <a:endParaRPr lang="en-US" altLang="ko-KR" dirty="0" smtClean="0"/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smtClean="0"/>
              <a:t>수은</a:t>
            </a:r>
            <a:r>
              <a:rPr lang="en-US" altLang="ko-KR" dirty="0" smtClean="0"/>
              <a:t>: 1 </a:t>
            </a:r>
            <a:r>
              <a:rPr lang="ko-KR" altLang="en-US" dirty="0" smtClean="0"/>
              <a:t>㎍</a:t>
            </a:r>
            <a:r>
              <a:rPr lang="en-US" altLang="ko-KR" dirty="0" smtClean="0"/>
              <a:t>/g </a:t>
            </a:r>
            <a:r>
              <a:rPr lang="ko-KR" altLang="en-US" dirty="0" smtClean="0"/>
              <a:t>이하</a:t>
            </a:r>
            <a:endParaRPr lang="en-US" altLang="ko-KR" dirty="0" smtClean="0"/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err="1" smtClean="0"/>
              <a:t>안티몬</a:t>
            </a:r>
            <a:r>
              <a:rPr lang="en-US" altLang="ko-KR" dirty="0" smtClean="0"/>
              <a:t>: 10 </a:t>
            </a:r>
            <a:r>
              <a:rPr lang="ko-KR" altLang="en-US" dirty="0" smtClean="0"/>
              <a:t>㎍</a:t>
            </a:r>
            <a:r>
              <a:rPr lang="en-US" altLang="ko-KR" dirty="0" smtClean="0"/>
              <a:t>/g </a:t>
            </a:r>
            <a:r>
              <a:rPr lang="ko-KR" altLang="en-US" dirty="0" smtClean="0"/>
              <a:t>이하</a:t>
            </a:r>
            <a:endParaRPr lang="en-US" altLang="ko-KR" dirty="0" smtClean="0"/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smtClean="0"/>
              <a:t>카드뮴</a:t>
            </a:r>
            <a:r>
              <a:rPr lang="en-US" altLang="ko-KR" dirty="0" smtClean="0"/>
              <a:t>: 5 </a:t>
            </a:r>
            <a:r>
              <a:rPr lang="ko-KR" altLang="en-US" dirty="0" smtClean="0"/>
              <a:t>㎍</a:t>
            </a:r>
            <a:r>
              <a:rPr lang="en-US" altLang="ko-KR" dirty="0" smtClean="0"/>
              <a:t>/g </a:t>
            </a:r>
            <a:r>
              <a:rPr lang="ko-KR" altLang="en-US" dirty="0" smtClean="0"/>
              <a:t>이하</a:t>
            </a:r>
            <a:endParaRPr lang="en-US" altLang="ko-KR" dirty="0" smtClean="0"/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err="1" smtClean="0">
                <a:ea typeface="맑은 고딕" panose="020B0503020000020004" pitchFamily="50" charset="-127"/>
              </a:rPr>
              <a:t>디옥산</a:t>
            </a:r>
            <a:r>
              <a:rPr lang="en-US" altLang="ko-KR" dirty="0">
                <a:ea typeface="맑은 고딕" panose="020B0503020000020004" pitchFamily="50" charset="-127"/>
              </a:rPr>
              <a:t>: 100 </a:t>
            </a:r>
            <a:r>
              <a:rPr lang="ko-KR" altLang="en-US" dirty="0">
                <a:ea typeface="맑은 고딕" panose="020B0503020000020004" pitchFamily="50" charset="-127"/>
              </a:rPr>
              <a:t>㎍</a:t>
            </a:r>
            <a:r>
              <a:rPr lang="en-US" altLang="ko-KR" dirty="0">
                <a:ea typeface="맑은 고딕" panose="020B0503020000020004" pitchFamily="50" charset="-127"/>
              </a:rPr>
              <a:t>/g </a:t>
            </a:r>
            <a:r>
              <a:rPr lang="ko-KR" altLang="en-US" dirty="0">
                <a:ea typeface="맑은 고딕" panose="020B0503020000020004" pitchFamily="50" charset="-127"/>
              </a:rPr>
              <a:t>이하</a:t>
            </a:r>
            <a:endParaRPr lang="en-US" altLang="ko-KR" dirty="0">
              <a:ea typeface="맑은 고딕" panose="020B0503020000020004" pitchFamily="50" charset="-127"/>
            </a:endParaRP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>
                <a:ea typeface="맑은 고딕" panose="020B0503020000020004" pitchFamily="50" charset="-127"/>
              </a:rPr>
              <a:t>메탄올</a:t>
            </a:r>
            <a:r>
              <a:rPr lang="en-US" altLang="ko-KR" dirty="0">
                <a:ea typeface="맑은 고딕" panose="020B0503020000020004" pitchFamily="50" charset="-127"/>
              </a:rPr>
              <a:t>: 0.2 </a:t>
            </a:r>
            <a:r>
              <a:rPr lang="en-US" altLang="ko-KR" dirty="0" smtClean="0">
                <a:ea typeface="맑은 고딕" panose="020B0503020000020004" pitchFamily="50" charset="-127"/>
              </a:rPr>
              <a:t>%(</a:t>
            </a:r>
            <a:r>
              <a:rPr lang="en-US" altLang="ko-KR" dirty="0">
                <a:ea typeface="맑은 고딕" panose="020B0503020000020004" pitchFamily="50" charset="-127"/>
              </a:rPr>
              <a:t>v/v</a:t>
            </a:r>
            <a:r>
              <a:rPr lang="en-US" altLang="ko-KR" dirty="0" smtClean="0">
                <a:ea typeface="맑은 고딕" panose="020B0503020000020004" pitchFamily="50" charset="-127"/>
              </a:rPr>
              <a:t>) </a:t>
            </a:r>
            <a:r>
              <a:rPr lang="ko-KR" altLang="en-US" dirty="0">
                <a:ea typeface="맑은 고딕" panose="020B0503020000020004" pitchFamily="50" charset="-127"/>
              </a:rPr>
              <a:t>이하</a:t>
            </a:r>
            <a:r>
              <a:rPr lang="en-US" altLang="ko-KR" dirty="0">
                <a:ea typeface="맑은 고딕" panose="020B0503020000020004" pitchFamily="50" charset="-127"/>
              </a:rPr>
              <a:t>, </a:t>
            </a:r>
            <a:r>
              <a:rPr lang="ko-KR" altLang="en-US" dirty="0" err="1">
                <a:ea typeface="맑은 고딕" panose="020B0503020000020004" pitchFamily="50" charset="-127"/>
              </a:rPr>
              <a:t>물휴지는</a:t>
            </a:r>
            <a:r>
              <a:rPr lang="ko-KR" altLang="en-US" dirty="0">
                <a:ea typeface="맑은 고딕" panose="020B0503020000020004" pitchFamily="50" charset="-127"/>
              </a:rPr>
              <a:t> </a:t>
            </a:r>
            <a:r>
              <a:rPr lang="en-US" altLang="ko-KR" dirty="0">
                <a:ea typeface="맑은 고딕" panose="020B0503020000020004" pitchFamily="50" charset="-127"/>
              </a:rPr>
              <a:t>0.002 </a:t>
            </a:r>
            <a:r>
              <a:rPr lang="en-US" altLang="ko-KR" dirty="0" smtClean="0">
                <a:ea typeface="맑은 고딕" panose="020B0503020000020004" pitchFamily="50" charset="-127"/>
              </a:rPr>
              <a:t>%(</a:t>
            </a:r>
            <a:r>
              <a:rPr lang="en-US" altLang="ko-KR" dirty="0">
                <a:ea typeface="맑은 고딕" panose="020B0503020000020004" pitchFamily="50" charset="-127"/>
              </a:rPr>
              <a:t>v/v</a:t>
            </a:r>
            <a:r>
              <a:rPr lang="en-US" altLang="ko-KR" dirty="0" smtClean="0">
                <a:ea typeface="맑은 고딕" panose="020B0503020000020004" pitchFamily="50" charset="-127"/>
              </a:rPr>
              <a:t>) </a:t>
            </a:r>
            <a:r>
              <a:rPr lang="ko-KR" altLang="en-US" dirty="0">
                <a:ea typeface="맑은 고딕" panose="020B0503020000020004" pitchFamily="50" charset="-127"/>
              </a:rPr>
              <a:t>이하</a:t>
            </a:r>
            <a:endParaRPr lang="en-US" altLang="ko-KR" dirty="0">
              <a:ea typeface="맑은 고딕" panose="020B0503020000020004" pitchFamily="50" charset="-127"/>
            </a:endParaRP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err="1">
                <a:ea typeface="맑은 고딕" panose="020B0503020000020004" pitchFamily="50" charset="-127"/>
              </a:rPr>
              <a:t>포름알데하이드</a:t>
            </a:r>
            <a:r>
              <a:rPr lang="en-US" altLang="ko-KR" dirty="0">
                <a:ea typeface="맑은 고딕" panose="020B0503020000020004" pitchFamily="50" charset="-127"/>
              </a:rPr>
              <a:t>: 2000 </a:t>
            </a:r>
            <a:r>
              <a:rPr lang="ko-KR" altLang="en-US" dirty="0">
                <a:ea typeface="맑은 고딕" panose="020B0503020000020004" pitchFamily="50" charset="-127"/>
              </a:rPr>
              <a:t>㎍</a:t>
            </a:r>
            <a:r>
              <a:rPr lang="en-US" altLang="ko-KR" dirty="0">
                <a:ea typeface="맑은 고딕" panose="020B0503020000020004" pitchFamily="50" charset="-127"/>
              </a:rPr>
              <a:t>/g </a:t>
            </a:r>
            <a:r>
              <a:rPr lang="ko-KR" altLang="en-US" dirty="0">
                <a:ea typeface="맑은 고딕" panose="020B0503020000020004" pitchFamily="50" charset="-127"/>
              </a:rPr>
              <a:t>이하</a:t>
            </a:r>
            <a:r>
              <a:rPr lang="en-US" altLang="ko-KR" dirty="0">
                <a:ea typeface="맑은 고딕" panose="020B0503020000020004" pitchFamily="50" charset="-127"/>
              </a:rPr>
              <a:t>, </a:t>
            </a:r>
            <a:r>
              <a:rPr lang="ko-KR" altLang="en-US" dirty="0" err="1">
                <a:ea typeface="맑은 고딕" panose="020B0503020000020004" pitchFamily="50" charset="-127"/>
              </a:rPr>
              <a:t>물휴지는</a:t>
            </a:r>
            <a:r>
              <a:rPr lang="ko-KR" altLang="en-US" dirty="0">
                <a:ea typeface="맑은 고딕" panose="020B0503020000020004" pitchFamily="50" charset="-127"/>
              </a:rPr>
              <a:t> </a:t>
            </a:r>
            <a:r>
              <a:rPr lang="en-US" altLang="ko-KR" dirty="0">
                <a:ea typeface="맑은 고딕" panose="020B0503020000020004" pitchFamily="50" charset="-127"/>
              </a:rPr>
              <a:t>20 </a:t>
            </a:r>
            <a:r>
              <a:rPr lang="ko-KR" altLang="en-US" dirty="0">
                <a:ea typeface="맑은 고딕" panose="020B0503020000020004" pitchFamily="50" charset="-127"/>
              </a:rPr>
              <a:t>㎍</a:t>
            </a:r>
            <a:r>
              <a:rPr lang="en-US" altLang="ko-KR" dirty="0">
                <a:ea typeface="맑은 고딕" panose="020B0503020000020004" pitchFamily="50" charset="-127"/>
              </a:rPr>
              <a:t>/g </a:t>
            </a:r>
            <a:r>
              <a:rPr lang="ko-KR" altLang="en-US" dirty="0">
                <a:ea typeface="맑은 고딕" panose="020B0503020000020004" pitchFamily="50" charset="-127"/>
              </a:rPr>
              <a:t>이하</a:t>
            </a:r>
            <a:endParaRPr lang="en-US" altLang="ko-KR" dirty="0">
              <a:ea typeface="맑은 고딕" panose="020B0503020000020004" pitchFamily="50" charset="-127"/>
            </a:endParaRP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err="1" smtClean="0">
                <a:ea typeface="맑은 고딕" panose="020B0503020000020004" pitchFamily="50" charset="-127"/>
              </a:rPr>
              <a:t>프탈레이트류</a:t>
            </a:r>
            <a:r>
              <a:rPr lang="en-US" altLang="ko-KR" dirty="0" smtClean="0">
                <a:ea typeface="맑은 고딕" panose="020B0503020000020004" pitchFamily="50" charset="-127"/>
              </a:rPr>
              <a:t>(</a:t>
            </a:r>
            <a:r>
              <a:rPr lang="ko-KR" altLang="en-US" dirty="0" err="1">
                <a:ea typeface="맑은 고딕" panose="020B0503020000020004" pitchFamily="50" charset="-127"/>
              </a:rPr>
              <a:t>디부틸프탈레이트</a:t>
            </a:r>
            <a:r>
              <a:rPr lang="en-US" altLang="ko-KR" dirty="0">
                <a:ea typeface="맑은 고딕" panose="020B0503020000020004" pitchFamily="50" charset="-127"/>
              </a:rPr>
              <a:t>, </a:t>
            </a:r>
            <a:r>
              <a:rPr lang="ko-KR" altLang="en-US" dirty="0" err="1">
                <a:ea typeface="맑은 고딕" panose="020B0503020000020004" pitchFamily="50" charset="-127"/>
              </a:rPr>
              <a:t>부틸벤질프탈레이트</a:t>
            </a:r>
            <a:r>
              <a:rPr lang="en-US" altLang="ko-KR" dirty="0">
                <a:ea typeface="맑은 고딕" panose="020B0503020000020004" pitchFamily="50" charset="-127"/>
              </a:rPr>
              <a:t>, </a:t>
            </a:r>
            <a:r>
              <a:rPr lang="ko-KR" altLang="en-US" dirty="0" err="1" smtClean="0">
                <a:ea typeface="맑은 고딕" panose="020B0503020000020004" pitchFamily="50" charset="-127"/>
              </a:rPr>
              <a:t>디에칠헥실프탈레이트에</a:t>
            </a:r>
            <a:r>
              <a:rPr lang="ko-KR" altLang="en-US" dirty="0" smtClean="0">
                <a:ea typeface="맑은 고딕" panose="020B0503020000020004" pitchFamily="50" charset="-127"/>
              </a:rPr>
              <a:t> 한함</a:t>
            </a:r>
            <a:r>
              <a:rPr lang="en-US" altLang="ko-KR" dirty="0" smtClean="0">
                <a:ea typeface="맑은 고딕" panose="020B0503020000020004" pitchFamily="50" charset="-127"/>
              </a:rPr>
              <a:t>): </a:t>
            </a:r>
            <a:r>
              <a:rPr lang="ko-KR" altLang="en-US" dirty="0">
                <a:ea typeface="맑은 고딕" panose="020B0503020000020004" pitchFamily="50" charset="-127"/>
              </a:rPr>
              <a:t>총 합으로서 </a:t>
            </a:r>
            <a:r>
              <a:rPr lang="en-US" altLang="ko-KR" dirty="0">
                <a:ea typeface="맑은 고딕" panose="020B0503020000020004" pitchFamily="50" charset="-127"/>
              </a:rPr>
              <a:t>100 </a:t>
            </a:r>
            <a:r>
              <a:rPr lang="ko-KR" altLang="en-US" dirty="0">
                <a:ea typeface="맑은 고딕" panose="020B0503020000020004" pitchFamily="50" charset="-127"/>
              </a:rPr>
              <a:t>㎍</a:t>
            </a:r>
            <a:r>
              <a:rPr lang="en-US" altLang="ko-KR" dirty="0">
                <a:ea typeface="맑은 고딕" panose="020B0503020000020004" pitchFamily="50" charset="-127"/>
              </a:rPr>
              <a:t>/g </a:t>
            </a:r>
            <a:r>
              <a:rPr lang="ko-KR" altLang="en-US" dirty="0">
                <a:ea typeface="맑은 고딕" panose="020B0503020000020004" pitchFamily="50" charset="-127"/>
              </a:rPr>
              <a:t>이하</a:t>
            </a: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ko-KR" altLang="en-US" u="sng" dirty="0"/>
          </a:p>
        </p:txBody>
      </p:sp>
      <p:sp>
        <p:nvSpPr>
          <p:cNvPr id="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chemeClr val="accent1">
                    <a:lumMod val="50000"/>
                  </a:schemeClr>
                </a:solidFill>
              </a:rPr>
              <a:t> 1.</a:t>
            </a:r>
            <a:endParaRPr lang="ko-KR" altLang="en-US" sz="4000" b="1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95653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179512" y="1340768"/>
            <a:ext cx="8856984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b="1" dirty="0" smtClean="0">
                <a:latin typeface="+mj-lt"/>
                <a:ea typeface="맑은 고딕" panose="020B0503020000020004" pitchFamily="50" charset="-127"/>
              </a:rPr>
              <a:t>미생물한도</a:t>
            </a:r>
            <a:endParaRPr lang="en-US" altLang="ko-KR" b="1" dirty="0" smtClean="0">
              <a:latin typeface="+mj-lt"/>
              <a:ea typeface="맑은 고딕" panose="020B0503020000020004" pitchFamily="50" charset="-127"/>
            </a:endParaRP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err="1" smtClean="0">
                <a:latin typeface="+mj-lt"/>
                <a:ea typeface="맑은 고딕" panose="020B0503020000020004" pitchFamily="50" charset="-127"/>
              </a:rPr>
              <a:t>총호기성생균수</a:t>
            </a:r>
            <a:r>
              <a:rPr lang="en-US" altLang="ko-KR" dirty="0" smtClean="0">
                <a:latin typeface="+mj-lt"/>
                <a:ea typeface="맑은 고딕" panose="020B0503020000020004" pitchFamily="50" charset="-127"/>
              </a:rPr>
              <a:t>: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 영 </a:t>
            </a:r>
            <a:r>
              <a:rPr lang="en-US" altLang="ko-KR" dirty="0" smtClean="0">
                <a:latin typeface="+mj-lt"/>
                <a:ea typeface="맑은 고딕" panose="020B0503020000020004" pitchFamily="50" charset="-127"/>
              </a:rPr>
              <a:t>· 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유아용 </a:t>
            </a:r>
            <a:r>
              <a:rPr lang="ko-KR" altLang="en-US" dirty="0" err="1" smtClean="0">
                <a:latin typeface="+mj-lt"/>
                <a:ea typeface="맑은 고딕" panose="020B0503020000020004" pitchFamily="50" charset="-127"/>
              </a:rPr>
              <a:t>제품류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 및 </a:t>
            </a:r>
            <a:r>
              <a:rPr lang="ko-KR" altLang="en-US" dirty="0" err="1" smtClean="0">
                <a:latin typeface="+mj-lt"/>
                <a:ea typeface="맑은 고딕" panose="020B0503020000020004" pitchFamily="50" charset="-127"/>
              </a:rPr>
              <a:t>눈화장품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 </a:t>
            </a:r>
            <a:r>
              <a:rPr lang="ko-KR" altLang="en-US" dirty="0" err="1" smtClean="0">
                <a:latin typeface="+mj-lt"/>
                <a:ea typeface="맑은 고딕" panose="020B0503020000020004" pitchFamily="50" charset="-127"/>
              </a:rPr>
              <a:t>제품류의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 경우 </a:t>
            </a:r>
            <a:r>
              <a:rPr lang="en-US" altLang="ko-KR" dirty="0" smtClean="0">
                <a:latin typeface="+mj-lt"/>
                <a:ea typeface="맑은 고딕" panose="020B0503020000020004" pitchFamily="50" charset="-127"/>
              </a:rPr>
              <a:t>500 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개</a:t>
            </a:r>
            <a:r>
              <a:rPr lang="en-US" altLang="ko-KR" dirty="0" smtClean="0">
                <a:latin typeface="+mj-lt"/>
                <a:ea typeface="맑은 고딕" panose="020B0503020000020004" pitchFamily="50" charset="-127"/>
              </a:rPr>
              <a:t>/g(mL) 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이하</a:t>
            </a:r>
            <a:endParaRPr lang="en-US" altLang="ko-KR" dirty="0" smtClean="0">
              <a:latin typeface="+mj-lt"/>
              <a:ea typeface="맑은 고딕" panose="020B0503020000020004" pitchFamily="50" charset="-127"/>
            </a:endParaRP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err="1" smtClean="0">
                <a:latin typeface="+mj-lt"/>
                <a:ea typeface="맑은 고딕" panose="020B0503020000020004" pitchFamily="50" charset="-127"/>
              </a:rPr>
              <a:t>물휴지</a:t>
            </a:r>
            <a:r>
              <a:rPr lang="en-US" altLang="ko-KR" dirty="0" smtClean="0">
                <a:latin typeface="+mj-lt"/>
                <a:ea typeface="맑은 고딕" panose="020B0503020000020004" pitchFamily="50" charset="-127"/>
              </a:rPr>
              <a:t>: 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세균 및 </a:t>
            </a:r>
            <a:r>
              <a:rPr lang="ko-KR" altLang="en-US" dirty="0" err="1" smtClean="0">
                <a:latin typeface="+mj-lt"/>
                <a:ea typeface="맑은 고딕" panose="020B0503020000020004" pitchFamily="50" charset="-127"/>
              </a:rPr>
              <a:t>진균수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 각각 </a:t>
            </a:r>
            <a:r>
              <a:rPr lang="en-US" altLang="ko-KR" dirty="0" smtClean="0">
                <a:latin typeface="+mj-lt"/>
                <a:ea typeface="맑은 고딕" panose="020B0503020000020004" pitchFamily="50" charset="-127"/>
              </a:rPr>
              <a:t>100 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개</a:t>
            </a:r>
            <a:r>
              <a:rPr lang="en-US" altLang="ko-KR" dirty="0" smtClean="0">
                <a:latin typeface="+mj-lt"/>
                <a:ea typeface="맑은 고딕" panose="020B0503020000020004" pitchFamily="50" charset="-127"/>
              </a:rPr>
              <a:t>/g(mL) 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이하</a:t>
            </a:r>
            <a:endParaRPr lang="en-US" altLang="ko-KR" dirty="0" smtClean="0">
              <a:latin typeface="+mj-lt"/>
              <a:ea typeface="맑은 고딕" panose="020B0503020000020004" pitchFamily="50" charset="-127"/>
            </a:endParaRP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smtClean="0">
                <a:latin typeface="+mj-lt"/>
                <a:ea typeface="맑은 고딕" panose="020B0503020000020004" pitchFamily="50" charset="-127"/>
              </a:rPr>
              <a:t>기타 화장품</a:t>
            </a:r>
            <a:r>
              <a:rPr lang="en-US" altLang="ko-KR" dirty="0" smtClean="0">
                <a:latin typeface="+mj-lt"/>
                <a:ea typeface="맑은 고딕" panose="020B0503020000020004" pitchFamily="50" charset="-127"/>
              </a:rPr>
              <a:t>: 1,000 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개</a:t>
            </a:r>
            <a:r>
              <a:rPr lang="en-US" altLang="ko-KR" dirty="0" smtClean="0">
                <a:latin typeface="+mj-lt"/>
                <a:ea typeface="맑은 고딕" panose="020B0503020000020004" pitchFamily="50" charset="-127"/>
              </a:rPr>
              <a:t>/g(mL) </a:t>
            </a:r>
            <a:r>
              <a:rPr lang="ko-KR" altLang="en-US" dirty="0" smtClean="0">
                <a:latin typeface="+mj-lt"/>
                <a:ea typeface="맑은 고딕" panose="020B0503020000020004" pitchFamily="50" charset="-127"/>
              </a:rPr>
              <a:t>이하</a:t>
            </a:r>
            <a:endParaRPr lang="en-US" altLang="ko-KR" dirty="0" smtClean="0">
              <a:latin typeface="+mj-lt"/>
              <a:ea typeface="맑은 고딕" panose="020B0503020000020004" pitchFamily="50" charset="-127"/>
            </a:endParaRPr>
          </a:p>
          <a:p>
            <a:pPr marL="742950" lvl="1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smtClean="0">
                <a:latin typeface="+mj-lt"/>
                <a:ea typeface="맑은 고딕" panose="020B0503020000020004" pitchFamily="50" charset="-127"/>
              </a:rPr>
              <a:t>대장균</a:t>
            </a:r>
            <a:r>
              <a:rPr lang="en-US" altLang="ko-KR" b="1" dirty="0" smtClean="0">
                <a:latin typeface="+mj-lt"/>
                <a:ea typeface="맑은 고딕" panose="020B0503020000020004" pitchFamily="50" charset="-127"/>
              </a:rPr>
              <a:t>, </a:t>
            </a:r>
            <a:r>
              <a:rPr lang="ko-KR" altLang="en-US" b="1" dirty="0" err="1" smtClean="0">
                <a:latin typeface="+mj-lt"/>
                <a:ea typeface="맑은 고딕" panose="020B0503020000020004" pitchFamily="50" charset="-127"/>
              </a:rPr>
              <a:t>녹농균</a:t>
            </a:r>
            <a:r>
              <a:rPr lang="en-US" altLang="ko-KR" b="1" dirty="0" smtClean="0">
                <a:latin typeface="+mj-lt"/>
                <a:ea typeface="맑은 고딕" panose="020B0503020000020004" pitchFamily="50" charset="-127"/>
              </a:rPr>
              <a:t>, </a:t>
            </a:r>
            <a:r>
              <a:rPr lang="ko-KR" altLang="en-US" b="1" dirty="0" smtClean="0">
                <a:latin typeface="+mj-lt"/>
                <a:ea typeface="맑은 고딕" panose="020B0503020000020004" pitchFamily="50" charset="-127"/>
              </a:rPr>
              <a:t>황색포도상구균</a:t>
            </a:r>
            <a:r>
              <a:rPr lang="en-US" altLang="ko-KR" b="1" dirty="0" smtClean="0">
                <a:latin typeface="+mj-lt"/>
                <a:ea typeface="맑은 고딕" panose="020B0503020000020004" pitchFamily="50" charset="-127"/>
              </a:rPr>
              <a:t>: </a:t>
            </a:r>
            <a:r>
              <a:rPr lang="ko-KR" altLang="en-US" b="1" dirty="0" smtClean="0">
                <a:latin typeface="+mj-lt"/>
                <a:ea typeface="맑은 고딕" panose="020B0503020000020004" pitchFamily="50" charset="-127"/>
              </a:rPr>
              <a:t>불검출</a:t>
            </a:r>
            <a:endParaRPr lang="en-US" altLang="ko-KR" b="1" dirty="0" smtClean="0">
              <a:latin typeface="+mj-lt"/>
              <a:ea typeface="맑은 고딕" panose="020B0503020000020004" pitchFamily="50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b="1" dirty="0" err="1">
                <a:ea typeface="맑은 고딕" panose="020B0503020000020004" pitchFamily="50" charset="-127"/>
              </a:rPr>
              <a:t>내용량</a:t>
            </a:r>
            <a:endParaRPr lang="en-US" altLang="ko-KR" b="1" dirty="0">
              <a:ea typeface="맑은 고딕" panose="020B0503020000020004" pitchFamily="50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ko-KR" b="1" dirty="0">
                <a:ea typeface="맑은 고딕" panose="020B0503020000020004" pitchFamily="50" charset="-127"/>
              </a:rPr>
              <a:t>pH </a:t>
            </a: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b="1" dirty="0">
                <a:ea typeface="맑은 고딕" panose="020B0503020000020004" pitchFamily="50" charset="-127"/>
              </a:rPr>
              <a:t>기능성화장품 주성분 함량</a:t>
            </a:r>
            <a:endParaRPr lang="en-US" altLang="ko-KR" b="1" dirty="0">
              <a:ea typeface="맑은 고딕" panose="020B0503020000020004" pitchFamily="50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b="1" dirty="0">
                <a:ea typeface="맑은 고딕" panose="020B0503020000020004" pitchFamily="50" charset="-127"/>
              </a:rPr>
              <a:t>퍼머넌트웨이브용 및 </a:t>
            </a:r>
            <a:r>
              <a:rPr lang="ko-KR" altLang="en-US" b="1" dirty="0" err="1">
                <a:ea typeface="맑은 고딕" panose="020B0503020000020004" pitchFamily="50" charset="-127"/>
              </a:rPr>
              <a:t>헤어스트레이트너</a:t>
            </a:r>
            <a:r>
              <a:rPr lang="ko-KR" altLang="en-US" b="1" dirty="0">
                <a:ea typeface="맑은 고딕" panose="020B0503020000020004" pitchFamily="50" charset="-127"/>
              </a:rPr>
              <a:t> 제품 기준 </a:t>
            </a:r>
            <a:r>
              <a:rPr lang="ko-KR" altLang="en-US" b="1" dirty="0" smtClean="0">
                <a:ea typeface="맑은 고딕" panose="020B0503020000020004" pitchFamily="50" charset="-127"/>
              </a:rPr>
              <a:t>등</a:t>
            </a:r>
            <a:endParaRPr lang="ko-KR" altLang="en-US" b="1" dirty="0">
              <a:ea typeface="맑은 고딕" panose="020B0503020000020004" pitchFamily="50" charset="-127"/>
            </a:endParaRPr>
          </a:p>
        </p:txBody>
      </p:sp>
      <p:sp>
        <p:nvSpPr>
          <p:cNvPr id="9" name="TextBox 3"/>
          <p:cNvSpPr txBox="1"/>
          <p:nvPr/>
        </p:nvSpPr>
        <p:spPr>
          <a:xfrm>
            <a:off x="750242" y="188640"/>
            <a:ext cx="7134125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ko-KR" altLang="en-US" sz="3000" b="1" dirty="0" smtClean="0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유통화장품 안전관리 기준 주요내용</a:t>
            </a:r>
            <a:endParaRPr lang="ko-KR" altLang="en-US" sz="3000" b="1" dirty="0">
              <a:solidFill>
                <a:schemeClr val="accent1">
                  <a:lumMod val="50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6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chemeClr val="accent1">
                    <a:lumMod val="50000"/>
                  </a:schemeClr>
                </a:solidFill>
              </a:rPr>
              <a:t> 1.</a:t>
            </a:r>
            <a:endParaRPr lang="ko-KR" altLang="en-US" sz="4000" b="1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3223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직사각형 17"/>
          <p:cNvSpPr/>
          <p:nvPr/>
        </p:nvSpPr>
        <p:spPr>
          <a:xfrm>
            <a:off x="0" y="0"/>
            <a:ext cx="9144000" cy="6861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sp>
        <p:nvSpPr>
          <p:cNvPr id="22" name="부제목 2"/>
          <p:cNvSpPr txBox="1">
            <a:spLocks/>
          </p:cNvSpPr>
          <p:nvPr/>
        </p:nvSpPr>
        <p:spPr>
          <a:xfrm>
            <a:off x="1475656" y="3284984"/>
            <a:ext cx="7128792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542925" marR="0" lvl="0" indent="-542925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2.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5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최근 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3</a:t>
            </a:r>
            <a:r>
              <a:rPr lang="ko-KR" altLang="en-US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년간 안전기준 개정 사항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(’16 -</a:t>
            </a:r>
            <a:r>
              <a:rPr lang="ko-KR" altLang="en-US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’19</a:t>
            </a:r>
            <a:r>
              <a:rPr lang="ko-KR" altLang="en-US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년</a:t>
            </a:r>
            <a:r>
              <a:rPr lang="en-US" altLang="ko-KR" sz="2400" b="1" spc="-20" dirty="0" smtClean="0">
                <a:solidFill>
                  <a:schemeClr val="tx2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)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5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47" name="부제목 2"/>
          <p:cNvSpPr txBox="1">
            <a:spLocks/>
          </p:cNvSpPr>
          <p:nvPr/>
        </p:nvSpPr>
        <p:spPr>
          <a:xfrm>
            <a:off x="1475656" y="2420888"/>
            <a:ext cx="6336704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1.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유</a:t>
            </a:r>
            <a:r>
              <a:rPr lang="ko-KR" altLang="en-US" sz="2400" b="1" spc="-20" dirty="0" err="1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통화장품</a:t>
            </a:r>
            <a:r>
              <a:rPr lang="ko-KR" altLang="en-US" sz="2400" b="1" spc="-20" dirty="0" smtClean="0">
                <a:solidFill>
                  <a:schemeClr val="tx2">
                    <a:lumMod val="20000"/>
                    <a:lumOff val="8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rPr>
              <a:t> 안전관리 기준 주요 내용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20000"/>
                  <a:lumOff val="8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7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부제목 2"/>
          <p:cNvSpPr txBox="1">
            <a:spLocks/>
          </p:cNvSpPr>
          <p:nvPr/>
        </p:nvSpPr>
        <p:spPr>
          <a:xfrm>
            <a:off x="1475656" y="4221088"/>
            <a:ext cx="4464496" cy="36004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3. </a:t>
            </a:r>
            <a:r>
              <a:rPr kumimoji="0" lang="ko-KR" altLang="en-US" sz="2400" b="1" i="0" u="none" strike="noStrike" kern="1200" cap="none" spc="-20" normalizeH="0" baseline="0" noProof="0" dirty="0" smtClean="0">
                <a:ln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effectLst/>
                <a:uLnTx/>
                <a:uFillTx/>
                <a:latin typeface="맑은 고딕" panose="020B0503020000020004" pitchFamily="50" charset="-127"/>
                <a:ea typeface="맑은 고딕" panose="020B0503020000020004" pitchFamily="50" charset="-127"/>
              </a:rPr>
              <a:t>향후 개정 방향</a:t>
            </a:r>
            <a:endParaRPr kumimoji="0" lang="en-US" altLang="ko-KR" sz="2400" b="1" i="0" u="none" strike="noStrike" kern="1200" cap="none" spc="-20" normalizeH="0" baseline="0" noProof="0" dirty="0" smtClean="0">
              <a:ln>
                <a:noFill/>
              </a:ln>
              <a:solidFill>
                <a:schemeClr val="tx2">
                  <a:lumMod val="20000"/>
                  <a:lumOff val="80000"/>
                </a:schemeClr>
              </a:solidFill>
              <a:effectLst/>
              <a:uLnTx/>
              <a:uFillTx/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71322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683568" y="212090"/>
            <a:ext cx="640871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2016</a:t>
            </a:r>
            <a:r>
              <a:rPr lang="ko-KR" altLang="en-US" dirty="0" smtClean="0"/>
              <a:t>년 안전기준 개정</a:t>
            </a:r>
            <a:endParaRPr lang="ko-KR" altLang="en-US" dirty="0"/>
          </a:p>
        </p:txBody>
      </p:sp>
      <p:sp>
        <p:nvSpPr>
          <p:cNvPr id="38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7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0241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  <p:graphicFrame>
        <p:nvGraphicFramePr>
          <p:cNvPr id="7" name="표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1702093"/>
              </p:ext>
            </p:extLst>
          </p:nvPr>
        </p:nvGraphicFramePr>
        <p:xfrm>
          <a:off x="251520" y="980728"/>
          <a:ext cx="8640960" cy="18923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72208"/>
                <a:gridCol w="5544616"/>
                <a:gridCol w="1224136"/>
              </a:tblGrid>
              <a:tr h="36004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성분명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내용</a:t>
                      </a: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개정일</a:t>
                      </a:r>
                      <a:endParaRPr lang="en-US" altLang="ko-KR" sz="1600" b="1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시행일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684407"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메탄올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물휴지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공산품에서 화장품 전환에 따라 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메탄올 </a:t>
                      </a: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시험법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추가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 rowSpan="2">
                  <a:txBody>
                    <a:bodyPr/>
                    <a:lstStyle/>
                    <a:p>
                      <a:pPr marL="0" marR="0" lvl="1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spc="-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</a:t>
                      </a:r>
                      <a:r>
                        <a:rPr lang="en-US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16. 7. 28.</a:t>
                      </a:r>
                    </a:p>
                    <a:p>
                      <a:pPr marL="0" marR="0" lvl="1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(’16. 7. 28.)</a:t>
                      </a:r>
                      <a:endParaRPr lang="en-US" sz="1600" b="1" spc="-100" baseline="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</a:tr>
              <a:tr h="684407"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프탈레이트류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미량의 정밀한 검출을 위한 </a:t>
                      </a: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시험법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추가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TextBox 3"/>
          <p:cNvSpPr txBox="1"/>
          <p:nvPr/>
        </p:nvSpPr>
        <p:spPr>
          <a:xfrm>
            <a:off x="251520" y="2993018"/>
            <a:ext cx="640871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* </a:t>
            </a:r>
            <a:r>
              <a:rPr lang="ko-KR" altLang="en-US" dirty="0" smtClean="0"/>
              <a:t>색소 고시 개정</a:t>
            </a:r>
            <a:endParaRPr lang="ko-KR" altLang="en-US" dirty="0"/>
          </a:p>
        </p:txBody>
      </p:sp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0" y="2780928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graphicFrame>
        <p:nvGraphicFramePr>
          <p:cNvPr id="12" name="표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49471605"/>
              </p:ext>
            </p:extLst>
          </p:nvPr>
        </p:nvGraphicFramePr>
        <p:xfrm>
          <a:off x="251520" y="3761656"/>
          <a:ext cx="8640960" cy="21133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0240"/>
                <a:gridCol w="5256584"/>
                <a:gridCol w="1224136"/>
              </a:tblGrid>
              <a:tr h="288032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성분명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내용</a:t>
                      </a: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개정일</a:t>
                      </a:r>
                      <a:endParaRPr lang="en-US" altLang="ko-KR" sz="1600" b="1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시행일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553786"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적색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2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호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적색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102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호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전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전 제품 사용 가능</a:t>
                      </a:r>
                    </a:p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후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b="1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영유아용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ko-KR" altLang="en-US" sz="1600" b="1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제품류에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사용할 수 없음</a:t>
                      </a: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lvl="1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spc="-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</a:t>
                      </a:r>
                      <a:r>
                        <a:rPr lang="en-US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16. 2. 24.</a:t>
                      </a:r>
                    </a:p>
                    <a:p>
                      <a:pPr marL="0" marR="0" lvl="1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en-US" sz="1600" b="1" spc="-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’16</a:t>
                      </a:r>
                      <a:r>
                        <a:rPr lang="en-US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. 3. 25</a:t>
                      </a:r>
                      <a:r>
                        <a:rPr lang="en-US" sz="1600" b="1" spc="-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.)</a:t>
                      </a:r>
                    </a:p>
                  </a:txBody>
                  <a:tcPr marL="44962" marR="44962" marT="12431" marB="12431"/>
                </a:tc>
              </a:tr>
              <a:tr h="833449">
                <a:tc gridSpan="2"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일시적 </a:t>
                      </a:r>
                      <a:r>
                        <a:rPr lang="ko-KR" altLang="en-US" sz="1600" b="1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염모제에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사용할 수 있는 색소 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24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종 등 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25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종 색소 추가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 hMerge="1"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lvl="1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‘16. 6. 24.</a:t>
                      </a:r>
                    </a:p>
                    <a:p>
                      <a:pPr marL="0" marR="0" lvl="1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(’16. 6. 24.)</a:t>
                      </a:r>
                    </a:p>
                  </a:txBody>
                  <a:tcPr marL="44962" marR="44962" marT="12431" marB="12431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0418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683568" y="212090"/>
            <a:ext cx="831594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 </a:t>
            </a:r>
            <a:r>
              <a:rPr lang="en-US" altLang="ko-KR" sz="2400" dirty="0" smtClean="0"/>
              <a:t>– </a:t>
            </a:r>
            <a:r>
              <a:rPr lang="ko-KR" altLang="en-US" sz="2400" dirty="0" err="1" smtClean="0"/>
              <a:t>위해평가</a:t>
            </a:r>
            <a:r>
              <a:rPr lang="ko-KR" altLang="en-US" sz="2400" dirty="0" smtClean="0"/>
              <a:t> 결과 반영</a:t>
            </a:r>
            <a:endParaRPr lang="ko-KR" altLang="en-US" sz="2400" dirty="0"/>
          </a:p>
        </p:txBody>
      </p:sp>
      <p:sp>
        <p:nvSpPr>
          <p:cNvPr id="819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</a:t>
            </a:r>
            <a:r>
              <a:rPr lang="en-US" altLang="ko-KR" sz="4000" b="1" dirty="0">
                <a:solidFill>
                  <a:srgbClr val="94B6D2">
                    <a:lumMod val="50000"/>
                  </a:srgbClr>
                </a:solidFill>
              </a:rPr>
              <a:t>2</a:t>
            </a:r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  <p:graphicFrame>
        <p:nvGraphicFramePr>
          <p:cNvPr id="12" name="표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7181523"/>
              </p:ext>
            </p:extLst>
          </p:nvPr>
        </p:nvGraphicFramePr>
        <p:xfrm>
          <a:off x="251520" y="980728"/>
          <a:ext cx="8640960" cy="54451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48272"/>
                <a:gridCol w="4968552"/>
                <a:gridCol w="1224136"/>
              </a:tblGrid>
              <a:tr h="576064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성분명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내용</a:t>
                      </a: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개정일</a:t>
                      </a:r>
                      <a:endParaRPr lang="en-US" altLang="ko-KR" sz="1600" b="1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시행일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811186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비페닐</a:t>
                      </a:r>
                      <a:r>
                        <a:rPr lang="en-US" altLang="ko-KR" sz="16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-2-</a:t>
                      </a:r>
                      <a:r>
                        <a:rPr lang="ko-KR" altLang="en-US" sz="16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올</a:t>
                      </a:r>
                      <a:r>
                        <a:rPr lang="en-US" altLang="ko-KR" sz="16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(o-</a:t>
                      </a:r>
                      <a:r>
                        <a:rPr lang="ko-KR" altLang="en-US" sz="16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페닐페놀</a:t>
                      </a:r>
                      <a:r>
                        <a:rPr lang="en-US" altLang="ko-KR" sz="16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) </a:t>
                      </a:r>
                      <a:r>
                        <a:rPr lang="ko-KR" altLang="en-US" sz="16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및 그 </a:t>
                      </a:r>
                      <a:r>
                        <a:rPr lang="ko-KR" altLang="en-US" sz="16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염류</a:t>
                      </a:r>
                      <a:endParaRPr lang="ko-KR" altLang="en-US" sz="16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전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페놀로서 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0.2%</a:t>
                      </a:r>
                      <a:endParaRPr lang="ko-KR" altLang="en-US" sz="16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후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페놀로서 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0.15%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 rowSpan="5"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‘17. 2. 23.</a:t>
                      </a:r>
                    </a:p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(’17. 2. 23.)</a:t>
                      </a:r>
                    </a:p>
                  </a:txBody>
                  <a:tcPr/>
                </a:tc>
              </a:tr>
              <a:tr h="811186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클림바졸</a:t>
                      </a:r>
                      <a:endParaRPr lang="ko-KR" altLang="en-US" sz="16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전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전 유형 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0.5%</a:t>
                      </a:r>
                      <a:endParaRPr lang="ko-KR" altLang="en-US" sz="16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후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두발용 제품에 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0.5%, 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기타 사용금지</a:t>
                      </a:r>
                    </a:p>
                  </a:txBody>
                  <a:tcPr marL="44962" marR="44962" marT="12431" marB="12431" anchor="ctr"/>
                </a:tc>
                <a:tc vMerge="1">
                  <a:txBody>
                    <a:bodyPr/>
                    <a:lstStyle/>
                    <a:p>
                      <a:pPr latinLnBrk="1">
                        <a:lnSpc>
                          <a:spcPct val="150000"/>
                        </a:lnSpc>
                      </a:pPr>
                      <a:endParaRPr lang="ko-KR" altLang="en-US" spc="-100" baseline="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/>
                </a:tc>
              </a:tr>
              <a:tr h="100592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kern="1200" dirty="0" err="1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메칠이소치아졸리논</a:t>
                      </a:r>
                      <a:endParaRPr lang="en-US" altLang="ko-KR" sz="1600" b="1" kern="1200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algn="l" defTabSz="914400" rtl="0" eaLnBrk="1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kern="12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(MIT)</a:t>
                      </a:r>
                      <a:endParaRPr lang="ko-KR" altLang="en-US" sz="16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전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전 유형 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0.01%</a:t>
                      </a:r>
                      <a:endParaRPr lang="ko-KR" altLang="en-US" sz="16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후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b="1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사용후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 씻어내는 제품 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0.01%(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단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, 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CMIT/MIT 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혼합물과 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병행 사용 금지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), 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기타 사용금지</a:t>
                      </a:r>
                    </a:p>
                  </a:txBody>
                  <a:tcPr marL="44962" marR="44962" marT="12431" marB="12431" anchor="ctr"/>
                </a:tc>
                <a:tc vMerge="1">
                  <a:txBody>
                    <a:bodyPr/>
                    <a:lstStyle/>
                    <a:p>
                      <a:pPr latinLnBrk="1">
                        <a:lnSpc>
                          <a:spcPct val="150000"/>
                        </a:lnSpc>
                      </a:pPr>
                      <a:endParaRPr lang="ko-KR" altLang="en-US" spc="-100" baseline="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/>
                </a:tc>
              </a:tr>
              <a:tr h="889079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폴리</a:t>
                      </a:r>
                      <a:r>
                        <a:rPr lang="en-US" altLang="ko-KR" sz="16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(1-</a:t>
                      </a:r>
                      <a:r>
                        <a:rPr lang="ko-KR" altLang="en-US" sz="16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헥사메칠렌바이구아니드</a:t>
                      </a:r>
                      <a:r>
                        <a:rPr lang="en-US" altLang="ko-KR" sz="1600" b="1" kern="12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r>
                        <a:rPr lang="ko-KR" altLang="en-US" sz="16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에이치씨엘</a:t>
                      </a:r>
                      <a:endParaRPr lang="ko-KR" altLang="en-US" sz="16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전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전 유형 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0.3%</a:t>
                      </a:r>
                      <a:endParaRPr lang="ko-KR" altLang="en-US" sz="16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후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전 유형 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0.05%, 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에어로졸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스프레이에 한함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제품에 사용 금지</a:t>
                      </a:r>
                    </a:p>
                  </a:txBody>
                  <a:tcPr marL="44962" marR="44962" marT="12431" marB="12431" anchor="ctr"/>
                </a:tc>
                <a:tc vMerge="1">
                  <a:txBody>
                    <a:bodyPr/>
                    <a:lstStyle/>
                    <a:p>
                      <a:pPr latinLnBrk="1">
                        <a:lnSpc>
                          <a:spcPct val="150000"/>
                        </a:lnSpc>
                      </a:pPr>
                      <a:endParaRPr lang="ko-KR" altLang="en-US" spc="-100" baseline="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/>
                </a:tc>
              </a:tr>
              <a:tr h="811186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kern="12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  <a:cs typeface="+mn-cs"/>
                        </a:rPr>
                        <a:t>페닐살리실레이트</a:t>
                      </a:r>
                      <a:endParaRPr lang="ko-KR" altLang="en-US" sz="1600" b="1" kern="12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전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전 유형 </a:t>
                      </a:r>
                      <a:r>
                        <a:rPr lang="en-US" altLang="ko-KR" sz="16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1.0%</a:t>
                      </a:r>
                      <a:endParaRPr lang="ko-KR" altLang="en-US" sz="16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후</a:t>
                      </a:r>
                      <a:r>
                        <a:rPr lang="en-US" altLang="ko-KR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 </a:t>
                      </a: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사용 금지</a:t>
                      </a:r>
                    </a:p>
                  </a:txBody>
                  <a:tcPr marL="44962" marR="44962" marT="12431" marB="12431" anchor="ctr"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3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8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30224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683568" y="212090"/>
            <a:ext cx="640871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>
              <a:defRPr sz="3000" b="1">
                <a:solidFill>
                  <a:schemeClr val="accent1">
                    <a:lumMod val="50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 </a:t>
            </a:r>
            <a:r>
              <a:rPr lang="en-US" altLang="ko-KR" dirty="0" smtClean="0"/>
              <a:t>2017</a:t>
            </a:r>
            <a:r>
              <a:rPr lang="ko-KR" altLang="en-US" dirty="0" smtClean="0"/>
              <a:t>년 안전기준 개정</a:t>
            </a:r>
            <a:endParaRPr lang="ko-KR" altLang="en-US" dirty="0"/>
          </a:p>
        </p:txBody>
      </p:sp>
      <p:sp>
        <p:nvSpPr>
          <p:cNvPr id="38" name="슬라이드 번호 개체 틀 2"/>
          <p:cNvSpPr txBox="1">
            <a:spLocks/>
          </p:cNvSpPr>
          <p:nvPr/>
        </p:nvSpPr>
        <p:spPr>
          <a:xfrm>
            <a:off x="8532440" y="6381328"/>
            <a:ext cx="467072" cy="365125"/>
          </a:xfrm>
          <a:prstGeom prst="rect">
            <a:avLst/>
          </a:prstGeom>
        </p:spPr>
        <p:txBody>
          <a:bodyPr/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9DA51D5-6ABA-46CA-8ABC-81FF2BE42020}" type="slidenum">
              <a:rPr kumimoji="0" lang="ko-KR" altLang="en-US" sz="18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pPr marL="0" marR="0" lvl="0" indent="0" algn="l" defTabSz="914400" rtl="0" eaLnBrk="1" fontAlgn="auto" latinLnBrk="1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9</a:t>
            </a:fld>
            <a:endParaRPr kumimoji="0" lang="ko-KR" alt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19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TextBox 2"/>
          <p:cNvSpPr txBox="1"/>
          <p:nvPr/>
        </p:nvSpPr>
        <p:spPr>
          <a:xfrm>
            <a:off x="45808" y="145207"/>
            <a:ext cx="9977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sz="4000" b="1" dirty="0" smtClean="0">
                <a:solidFill>
                  <a:srgbClr val="94B6D2">
                    <a:lumMod val="50000"/>
                  </a:srgbClr>
                </a:solidFill>
              </a:rPr>
              <a:t> 2.</a:t>
            </a:r>
            <a:endParaRPr lang="ko-KR" altLang="en-US" sz="4000" b="1" dirty="0">
              <a:solidFill>
                <a:srgbClr val="94B6D2">
                  <a:lumMod val="50000"/>
                </a:srgbClr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323528" y="3330858"/>
            <a:ext cx="88569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sz="1600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맑은 고딕" panose="020B0503020000020004" pitchFamily="50" charset="-127"/>
              </a:rPr>
              <a:t>세정</a:t>
            </a:r>
            <a:r>
              <a:rPr lang="en-US" altLang="ko-KR" sz="1600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맑은 고딕" panose="020B0503020000020004" pitchFamily="50" charset="-127"/>
              </a:rPr>
              <a:t>, </a:t>
            </a:r>
            <a:r>
              <a:rPr lang="ko-KR" altLang="en-US" sz="1600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맑은 고딕" panose="020B0503020000020004" pitchFamily="50" charset="-127"/>
              </a:rPr>
              <a:t>각질제거 등의 제품에 남아있는 </a:t>
            </a:r>
            <a:r>
              <a:rPr lang="en-US" altLang="ko-KR" sz="1600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맑은 고딕" panose="020B0503020000020004" pitchFamily="50" charset="-127"/>
              </a:rPr>
              <a:t>5 mm </a:t>
            </a:r>
            <a:r>
              <a:rPr lang="ko-KR" altLang="en-US" sz="1600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맑은 고딕" panose="020B0503020000020004" pitchFamily="50" charset="-127"/>
              </a:rPr>
              <a:t>크기 이하의 고체플라스틱</a:t>
            </a:r>
            <a:endParaRPr lang="en-US" altLang="ko-KR" sz="1600" dirty="0" smtClean="0">
              <a:solidFill>
                <a:schemeClr val="tx2">
                  <a:lumMod val="50000"/>
                </a:schemeClr>
              </a:solidFill>
              <a:latin typeface="+mj-lt"/>
              <a:ea typeface="맑은 고딕" panose="020B0503020000020004" pitchFamily="50" charset="-127"/>
            </a:endParaRPr>
          </a:p>
          <a:p>
            <a:pPr marL="285750" indent="-285750"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sz="1600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맑은 고딕" panose="020B0503020000020004" pitchFamily="50" charset="-127"/>
              </a:rPr>
              <a:t>이미 제조 또는 수입한 제품의 유통에 대한 경과조치</a:t>
            </a:r>
            <a:r>
              <a:rPr lang="en-US" altLang="ko-KR" sz="1600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맑은 고딕" panose="020B0503020000020004" pitchFamily="50" charset="-127"/>
              </a:rPr>
              <a:t>: 1 </a:t>
            </a:r>
            <a:r>
              <a:rPr lang="ko-KR" altLang="en-US" sz="1600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맑은 고딕" panose="020B0503020000020004" pitchFamily="50" charset="-127"/>
              </a:rPr>
              <a:t>년</a:t>
            </a:r>
            <a:r>
              <a:rPr lang="en-US" altLang="ko-KR" sz="1600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맑은 고딕" panose="020B0503020000020004" pitchFamily="50" charset="-127"/>
              </a:rPr>
              <a:t>(~’18. 6. 30.) </a:t>
            </a:r>
            <a:endParaRPr lang="ko-KR" altLang="en-US" sz="1600" dirty="0">
              <a:solidFill>
                <a:schemeClr val="tx2">
                  <a:lumMod val="50000"/>
                </a:schemeClr>
              </a:solidFill>
              <a:latin typeface="+mj-lt"/>
              <a:ea typeface="맑은 고딕" panose="020B0503020000020004" pitchFamily="50" charset="-127"/>
            </a:endParaRPr>
          </a:p>
        </p:txBody>
      </p:sp>
      <p:graphicFrame>
        <p:nvGraphicFramePr>
          <p:cNvPr id="12" name="표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5114360"/>
              </p:ext>
            </p:extLst>
          </p:nvPr>
        </p:nvGraphicFramePr>
        <p:xfrm>
          <a:off x="251520" y="980728"/>
          <a:ext cx="8640960" cy="1578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48272"/>
                <a:gridCol w="4968552"/>
                <a:gridCol w="1224136"/>
              </a:tblGrid>
              <a:tr h="576064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성분명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 내용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개정일</a:t>
                      </a:r>
                      <a:endParaRPr lang="en-US" altLang="ko-KR" sz="1600" b="1" dirty="0" smtClean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시행일</a:t>
                      </a:r>
                      <a:r>
                        <a:rPr lang="en-US" altLang="ko-KR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b="1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811186">
                <a:tc>
                  <a:txBody>
                    <a:bodyPr/>
                    <a:lstStyle/>
                    <a:p>
                      <a:pPr marL="0" marR="0" algn="l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미세플라스틱</a:t>
                      </a: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l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b="1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씻어내는 제품에 사용 금지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해당 유형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*</a:t>
                      </a:r>
                      <a:r>
                        <a:rPr lang="ko-KR" altLang="en-US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을 고시에서 세부적으로 명시함</a:t>
                      </a:r>
                      <a:r>
                        <a:rPr lang="en-US" altLang="ko-KR" sz="16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ko-KR" altLang="en-US" sz="1600" dirty="0">
                        <a:solidFill>
                          <a:schemeClr val="tx2">
                            <a:lumMod val="50000"/>
                          </a:schemeClr>
                        </a:solidFill>
                        <a:latin typeface="+mn-ea"/>
                        <a:ea typeface="+mn-ea"/>
                      </a:endParaRPr>
                    </a:p>
                  </a:txBody>
                  <a:tcPr marL="44962" marR="44962" marT="12431" marB="12431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spc="-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‘</a:t>
                      </a:r>
                      <a:r>
                        <a:rPr lang="en-US" sz="1600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17. 1. 11.</a:t>
                      </a:r>
                    </a:p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en-US" sz="1600" b="1" spc="-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’17</a:t>
                      </a:r>
                      <a:r>
                        <a:rPr lang="en-US" sz="1600" b="1" spc="-1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. 7. 1</a:t>
                      </a:r>
                      <a:r>
                        <a:rPr lang="en-US" sz="1600" b="1" spc="-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+mn-ea"/>
                          <a:ea typeface="+mn-ea"/>
                        </a:rPr>
                        <a:t>.)</a:t>
                      </a:r>
                    </a:p>
                  </a:txBody>
                  <a:tcPr marL="44962" marR="44962" marT="12431" marB="12431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03223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FDS_GraphicMotif_PPT_Format(서식파일)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1_디자인 사용자 지정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디자인 사용자 지정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1_MFDS_GraphicMotif_PPT_Format(서식파일)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3_MFDS_GraphicMotif_PPT_Format(서식파일)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4_MFDS_GraphicMotif_PPT_Format(서식파일)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5_MFDS_GraphicMotif_PPT_Format(서식파일)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8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9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13735</TotalTime>
  <Words>3281</Words>
  <Application>Microsoft Office PowerPoint</Application>
  <PresentationFormat>화면 슬라이드 쇼(4:3)</PresentationFormat>
  <Paragraphs>561</Paragraphs>
  <Slides>39</Slides>
  <Notes>34</Notes>
  <HiddenSlides>0</HiddenSlides>
  <MMClips>0</MMClips>
  <ScaleCrop>false</ScaleCrop>
  <HeadingPairs>
    <vt:vector size="4" baseType="variant">
      <vt:variant>
        <vt:lpstr>테마</vt:lpstr>
      </vt:variant>
      <vt:variant>
        <vt:i4>7</vt:i4>
      </vt:variant>
      <vt:variant>
        <vt:lpstr>슬라이드 제목</vt:lpstr>
      </vt:variant>
      <vt:variant>
        <vt:i4>39</vt:i4>
      </vt:variant>
    </vt:vector>
  </HeadingPairs>
  <TitlesOfParts>
    <vt:vector size="46" baseType="lpstr">
      <vt:lpstr>MFDS_GraphicMotif_PPT_Format(서식파일)</vt:lpstr>
      <vt:lpstr>1_디자인 사용자 지정</vt:lpstr>
      <vt:lpstr>디자인 사용자 지정</vt:lpstr>
      <vt:lpstr>1_MFDS_GraphicMotif_PPT_Format(서식파일)</vt:lpstr>
      <vt:lpstr>3_MFDS_GraphicMotif_PPT_Format(서식파일)</vt:lpstr>
      <vt:lpstr>4_MFDS_GraphicMotif_PPT_Format(서식파일)</vt:lpstr>
      <vt:lpstr>5_MFDS_GraphicMotif_PPT_Format(서식파일)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신지혜</dc:creator>
  <cp:lastModifiedBy>mfds</cp:lastModifiedBy>
  <cp:revision>1186</cp:revision>
  <cp:lastPrinted>2018-03-27T23:48:49Z</cp:lastPrinted>
  <dcterms:created xsi:type="dcterms:W3CDTF">2016-03-31T04:11:55Z</dcterms:created>
  <dcterms:modified xsi:type="dcterms:W3CDTF">2019-03-11T06:56:15Z</dcterms:modified>
</cp:coreProperties>
</file>

<file path=docProps/thumbnail.jpeg>
</file>