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66" r:id="rId4"/>
    <p:sldId id="327" r:id="rId5"/>
    <p:sldId id="329" r:id="rId6"/>
    <p:sldId id="360" r:id="rId7"/>
    <p:sldId id="337" r:id="rId8"/>
    <p:sldId id="362" r:id="rId9"/>
    <p:sldId id="359" r:id="rId10"/>
    <p:sldId id="370" r:id="rId11"/>
    <p:sldId id="342" r:id="rId12"/>
    <p:sldId id="343" r:id="rId13"/>
    <p:sldId id="368" r:id="rId14"/>
    <p:sldId id="365" r:id="rId15"/>
    <p:sldId id="363" r:id="rId16"/>
    <p:sldId id="364" r:id="rId17"/>
    <p:sldId id="347" r:id="rId18"/>
    <p:sldId id="366" r:id="rId19"/>
    <p:sldId id="367" r:id="rId20"/>
    <p:sldId id="315" r:id="rId21"/>
    <p:sldId id="372" r:id="rId22"/>
    <p:sldId id="314" r:id="rId23"/>
    <p:sldId id="304" r:id="rId24"/>
    <p:sldId id="371" r:id="rId25"/>
    <p:sldId id="324" r:id="rId26"/>
    <p:sldId id="369" r:id="rId27"/>
    <p:sldId id="305" r:id="rId28"/>
    <p:sldId id="282" r:id="rId29"/>
  </p:sldIdLst>
  <p:sldSz cx="9144000" cy="6858000" type="screen4x3"/>
  <p:notesSz cx="6807200" cy="9945688"/>
  <p:embeddedFontLst>
    <p:embeddedFont>
      <p:font typeface="맑은 고딕" pitchFamily="50" charset="-127"/>
      <p:regular r:id="rId32"/>
      <p:bold r:id="rId33"/>
    </p:embeddedFont>
    <p:embeddedFont>
      <p:font typeface="-윤고딕350" charset="-127"/>
      <p:regular r:id="rId34"/>
    </p:embeddedFont>
    <p:embeddedFont>
      <p:font typeface="-윤고딕330" charset="-127"/>
      <p:regular r:id="rId35"/>
    </p:embeddedFont>
    <p:embeddedFont>
      <p:font typeface="-윤고딕340" charset="-127"/>
      <p:regular r:id="rId36"/>
    </p:embeddedFont>
    <p:embeddedFont>
      <p:font typeface="HY견고딕" pitchFamily="18" charset="-127"/>
      <p:regular r:id="rId37"/>
    </p:embeddedFont>
    <p:embeddedFont>
      <p:font typeface="-윤고딕320" charset="-127"/>
      <p:regular r:id="rId38"/>
    </p:embeddedFont>
    <p:embeddedFont>
      <p:font typeface="한컴바탕" pitchFamily="18" charset="2"/>
      <p:regular r:id="rId3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9939"/>
    <a:srgbClr val="E0982E"/>
    <a:srgbClr val="F5F5F5"/>
    <a:srgbClr val="F5F8EE"/>
    <a:srgbClr val="F7F7F7"/>
    <a:srgbClr val="E6EDF6"/>
    <a:srgbClr val="FEF4EC"/>
    <a:srgbClr val="FEF1E6"/>
    <a:srgbClr val="FAFBDD"/>
    <a:srgbClr val="FCFEE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7842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082" y="0"/>
            <a:ext cx="2950529" cy="497842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D35390FD-D494-4743-919D-0127D2BB07BC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6257"/>
            <a:ext cx="2950529" cy="497841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082" y="9446257"/>
            <a:ext cx="2950529" cy="497841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E45240FF-4ECD-467E-80D4-F5AE644130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574793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931BB-8E9C-450E-B1D4-FCFCB19D86ED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4400"/>
            <a:ext cx="5445125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721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09CB0-0120-40FF-85C7-664A223E27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97694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09CB0-0120-40FF-85C7-664A223E27DB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A4D8-DC96-4FD6-8D2F-E90D6356E59D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464E-7D28-4D69-AE1B-D3ACF41BC1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A4D8-DC96-4FD6-8D2F-E90D6356E59D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464E-7D28-4D69-AE1B-D3ACF41BC1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A4D8-DC96-4FD6-8D2F-E90D6356E59D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464E-7D28-4D69-AE1B-D3ACF41BC1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A4D8-DC96-4FD6-8D2F-E90D6356E59D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464E-7D28-4D69-AE1B-D3ACF41BC1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A4D8-DC96-4FD6-8D2F-E90D6356E59D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464E-7D28-4D69-AE1B-D3ACF41BC1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A4D8-DC96-4FD6-8D2F-E90D6356E59D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464E-7D28-4D69-AE1B-D3ACF41BC1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A4D8-DC96-4FD6-8D2F-E90D6356E59D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464E-7D28-4D69-AE1B-D3ACF41BC1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20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A4D8-DC96-4FD6-8D2F-E90D6356E59D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464E-7D28-4D69-AE1B-D3ACF41BC1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20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A4D8-DC96-4FD6-8D2F-E90D6356E59D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464E-7D28-4D69-AE1B-D3ACF41BC1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A4D8-DC96-4FD6-8D2F-E90D6356E59D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464E-7D28-4D69-AE1B-D3ACF41BC1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A4D8-DC96-4FD6-8D2F-E90D6356E59D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464E-7D28-4D69-AE1B-D3ACF41BC1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7A4D8-DC96-4FD6-8D2F-E90D6356E59D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6464E-7D28-4D69-AE1B-D3ACF41BC1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-9053" y="4040860"/>
            <a:ext cx="9144000" cy="1440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95536" y="170534"/>
            <a:ext cx="8338070" cy="3901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5500" dirty="0" smtClean="0">
                <a:effectLst>
                  <a:outerShdw blurRad="38100" dist="139700" dir="21594000" algn="tl">
                    <a:srgbClr val="000000">
                      <a:alpha val="43137"/>
                    </a:srgbClr>
                  </a:outerShdw>
                </a:effectLst>
                <a:latin typeface="-윤고딕350" pitchFamily="18" charset="-127"/>
                <a:ea typeface="-윤고딕350" pitchFamily="18" charset="-127"/>
              </a:rPr>
              <a:t>2019</a:t>
            </a:r>
            <a:r>
              <a:rPr lang="ko-KR" altLang="en-US" sz="5500" dirty="0" smtClean="0">
                <a:effectLst>
                  <a:outerShdw blurRad="38100" dist="139700" dir="21594000" algn="tl">
                    <a:srgbClr val="000000">
                      <a:alpha val="43137"/>
                    </a:srgbClr>
                  </a:outerShdw>
                </a:effectLst>
                <a:latin typeface="-윤고딕350" pitchFamily="18" charset="-127"/>
                <a:ea typeface="-윤고딕350" pitchFamily="18" charset="-127"/>
              </a:rPr>
              <a:t>년</a:t>
            </a:r>
            <a:r>
              <a:rPr lang="ko-KR" altLang="en-US" sz="5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50" pitchFamily="18" charset="-127"/>
                <a:ea typeface="-윤고딕350" pitchFamily="18" charset="-127"/>
              </a:rPr>
              <a:t> </a:t>
            </a:r>
            <a:endParaRPr lang="en-US" altLang="ko-KR" sz="5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50" pitchFamily="18" charset="-127"/>
              <a:ea typeface="-윤고딕350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5500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50" pitchFamily="18" charset="-127"/>
                <a:ea typeface="-윤고딕350" pitchFamily="18" charset="-127"/>
              </a:rPr>
              <a:t>달라지는 화장품 법령</a:t>
            </a:r>
            <a:r>
              <a:rPr lang="en-US" altLang="ko-KR" sz="5500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바탕"/>
                <a:ea typeface="바탕"/>
              </a:rPr>
              <a:t>·</a:t>
            </a:r>
            <a:r>
              <a:rPr lang="ko-KR" altLang="en-US" sz="5500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50" pitchFamily="18" charset="-127"/>
                <a:ea typeface="-윤고딕350" pitchFamily="18" charset="-127"/>
              </a:rPr>
              <a:t>제도 및 </a:t>
            </a:r>
            <a:r>
              <a:rPr lang="ko-KR" altLang="en-US" sz="5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50" pitchFamily="18" charset="-127"/>
                <a:ea typeface="-윤고딕350" pitchFamily="18" charset="-127"/>
              </a:rPr>
              <a:t>정책 추진 방향  </a:t>
            </a:r>
            <a:endParaRPr lang="ko-KR" altLang="en-US" sz="5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50" pitchFamily="18" charset="-127"/>
              <a:ea typeface="-윤고딕350" pitchFamily="18" charset="-127"/>
            </a:endParaRPr>
          </a:p>
        </p:txBody>
      </p:sp>
      <p:pic>
        <p:nvPicPr>
          <p:cNvPr id="11" name="Picture 2" descr="D:\9.정보,참고자료\8.문서양식\식약처_혼합_좌우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375"/>
          <a:stretch>
            <a:fillRect/>
          </a:stretch>
        </p:blipFill>
        <p:spPr bwMode="auto">
          <a:xfrm>
            <a:off x="2720144" y="5535754"/>
            <a:ext cx="3690156" cy="762475"/>
          </a:xfrm>
          <a:prstGeom prst="rect">
            <a:avLst/>
          </a:prstGeom>
          <a:noFill/>
        </p:spPr>
      </p:pic>
      <p:sp>
        <p:nvSpPr>
          <p:cNvPr id="12" name="TextBox 7"/>
          <p:cNvSpPr txBox="1"/>
          <p:nvPr/>
        </p:nvSpPr>
        <p:spPr>
          <a:xfrm>
            <a:off x="3338811" y="4680138"/>
            <a:ext cx="24482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30" pitchFamily="18" charset="-127"/>
                <a:ea typeface="-윤고딕330" pitchFamily="18" charset="-127"/>
              </a:rPr>
              <a:t>2019. 3. 14(</a:t>
            </a:r>
            <a:r>
              <a:rPr lang="ko-KR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30" pitchFamily="18" charset="-127"/>
                <a:ea typeface="-윤고딕330" pitchFamily="18" charset="-127"/>
              </a:rPr>
              <a:t>목</a:t>
            </a:r>
            <a:r>
              <a:rPr lang="en-US" altLang="ko-KR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30" pitchFamily="18" charset="-127"/>
                <a:ea typeface="-윤고딕330" pitchFamily="18" charset="-127"/>
              </a:rPr>
              <a:t>).</a:t>
            </a:r>
            <a:endParaRPr lang="ko-KR" altLang="en-US" sz="2500" b="1" dirty="0">
              <a:solidFill>
                <a:schemeClr val="tx1">
                  <a:lumMod val="75000"/>
                  <a:lumOff val="2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652" y="134566"/>
            <a:ext cx="9144000" cy="846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소비자화장품안전관리감시원 제도 도입</a:t>
            </a:r>
            <a:endParaRPr lang="en-US" altLang="ko-KR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Freeform 368"/>
          <p:cNvSpPr>
            <a:spLocks/>
          </p:cNvSpPr>
          <p:nvPr/>
        </p:nvSpPr>
        <p:spPr bwMode="auto">
          <a:xfrm>
            <a:off x="251520" y="1565156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1484784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추진목적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" name="그룹 10"/>
          <p:cNvGrpSpPr/>
          <p:nvPr/>
        </p:nvGrpSpPr>
        <p:grpSpPr>
          <a:xfrm>
            <a:off x="611560" y="2054273"/>
            <a:ext cx="8424936" cy="353943"/>
            <a:chOff x="714812" y="2141670"/>
            <a:chExt cx="8249676" cy="353943"/>
          </a:xfrm>
        </p:grpSpPr>
        <p:sp>
          <p:nvSpPr>
            <p:cNvPr id="12" name="TextBox 11"/>
            <p:cNvSpPr txBox="1"/>
            <p:nvPr/>
          </p:nvSpPr>
          <p:spPr>
            <a:xfrm>
              <a:off x="827584" y="2141670"/>
              <a:ext cx="8136904" cy="35394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ko-KR" altLang="en-US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소비자의 정책참여를 통해 정부정책 신뢰도 제고 및 유통제품 안전관리 향상</a:t>
              </a:r>
              <a:endParaRPr lang="en-US" altLang="ko-KR" sz="1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</p:txBody>
        </p:sp>
        <p:grpSp>
          <p:nvGrpSpPr>
            <p:cNvPr id="3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14" name="양쪽 모서리가 둥근 사각형 13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5" name="양쪽 모서리가 둥근 사각형 14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16" name="Freeform 368"/>
          <p:cNvSpPr>
            <a:spLocks/>
          </p:cNvSpPr>
          <p:nvPr/>
        </p:nvSpPr>
        <p:spPr bwMode="auto">
          <a:xfrm>
            <a:off x="251520" y="2861300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1560" y="2780928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소비자화장품안전관리감시원 위촉 대상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4" name="그룹 17"/>
          <p:cNvGrpSpPr/>
          <p:nvPr/>
        </p:nvGrpSpPr>
        <p:grpSpPr>
          <a:xfrm>
            <a:off x="611560" y="3268940"/>
            <a:ext cx="8424936" cy="830997"/>
            <a:chOff x="714812" y="2060193"/>
            <a:chExt cx="8249676" cy="830997"/>
          </a:xfrm>
        </p:grpSpPr>
        <p:sp>
          <p:nvSpPr>
            <p:cNvPr id="19" name="TextBox 18"/>
            <p:cNvSpPr txBox="1"/>
            <p:nvPr/>
          </p:nvSpPr>
          <p:spPr>
            <a:xfrm>
              <a:off x="827584" y="2060193"/>
              <a:ext cx="8136904" cy="830997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①</a:t>
              </a:r>
              <a:r>
                <a:rPr lang="ko-KR" altLang="en-US" sz="16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화</a:t>
              </a:r>
              <a:r>
                <a:rPr lang="ko-KR" altLang="en-US" sz="1600" dirty="0" err="1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장품업</a:t>
              </a:r>
              <a:r>
                <a:rPr lang="ko-KR" altLang="en-US" sz="16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 단체의 임직원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,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②</a:t>
              </a:r>
              <a:r>
                <a:rPr lang="ko-KR" altLang="en-US" sz="16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소비자단체의 임직원</a:t>
              </a:r>
              <a:endParaRPr lang="en-US" altLang="ko-KR" sz="1600" dirty="0" smtClean="0">
                <a:solidFill>
                  <a:schemeClr val="tx2"/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③제조판매관리자 자격기준에 적합한 사람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등 화장품 안전관리에 관한 지식이 있는 사람</a:t>
              </a: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</p:txBody>
        </p:sp>
        <p:grpSp>
          <p:nvGrpSpPr>
            <p:cNvPr id="5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21" name="양쪽 모서리가 둥근 사각형 20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2" name="양쪽 모서리가 둥근 사각형 21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23" name="Freeform 368"/>
          <p:cNvSpPr>
            <a:spLocks/>
          </p:cNvSpPr>
          <p:nvPr/>
        </p:nvSpPr>
        <p:spPr bwMode="auto">
          <a:xfrm>
            <a:off x="251520" y="4492803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1560" y="4412431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주요 직무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6" name="그룹 24"/>
          <p:cNvGrpSpPr/>
          <p:nvPr/>
        </p:nvGrpSpPr>
        <p:grpSpPr>
          <a:xfrm>
            <a:off x="611560" y="4933363"/>
            <a:ext cx="8406830" cy="1200329"/>
            <a:chOff x="714812" y="2093113"/>
            <a:chExt cx="8231946" cy="1200329"/>
          </a:xfrm>
        </p:grpSpPr>
        <p:sp>
          <p:nvSpPr>
            <p:cNvPr id="26" name="TextBox 25"/>
            <p:cNvSpPr txBox="1"/>
            <p:nvPr/>
          </p:nvSpPr>
          <p:spPr>
            <a:xfrm>
              <a:off x="809855" y="2093113"/>
              <a:ext cx="8136903" cy="1200329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①관계 공무원이 실시하는 </a:t>
              </a:r>
              <a:r>
                <a:rPr lang="ko-KR" altLang="en-US" sz="1600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위해화장품의</a:t>
              </a:r>
              <a:r>
                <a:rPr lang="ko-KR" alt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회수</a:t>
              </a:r>
              <a:r>
                <a:rPr lang="en-US" altLang="ko-KR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바탕"/>
                  <a:ea typeface="바탕"/>
                </a:rPr>
                <a:t>·</a:t>
              </a:r>
              <a:r>
                <a:rPr lang="ko-KR" alt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폐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기 확인 시 업무지원</a:t>
              </a: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②관계 공무원이 실시하는 </a:t>
              </a:r>
              <a:r>
                <a:rPr lang="ko-KR" altLang="en-US" sz="16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화장품법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위반업체 행정처분 이행 여부 확인 등 업무지원</a:t>
              </a:r>
              <a:endParaRPr lang="en-US" altLang="ko-KR" sz="1600" dirty="0" smtClean="0">
                <a:solidFill>
                  <a:schemeClr val="tx2"/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③화장품의 안전사용과 관련된 홍보 등의 업무 </a:t>
              </a: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</p:txBody>
        </p:sp>
        <p:grpSp>
          <p:nvGrpSpPr>
            <p:cNvPr id="8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28" name="양쪽 모서리가 둥근 사각형 27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9" name="양쪽 모서리가 둥근 사각형 28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1" name="그룹 31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Box 33"/>
            <p:cNvSpPr txBox="1"/>
            <p:nvPr/>
          </p:nvSpPr>
          <p:spPr>
            <a:xfrm>
              <a:off x="0" y="1435881"/>
              <a:ext cx="91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(2) 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소비자화장품안전감시원 제도 도입</a:t>
              </a:r>
              <a:endParaRPr lang="ko-KR" alt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5" name="모서리가 둥근 직사각형 34"/>
          <p:cNvSpPr/>
          <p:nvPr/>
        </p:nvSpPr>
        <p:spPr>
          <a:xfrm>
            <a:off x="467544" y="1988840"/>
            <a:ext cx="8424936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모서리가 둥근 직사각형 35"/>
          <p:cNvSpPr/>
          <p:nvPr/>
        </p:nvSpPr>
        <p:spPr>
          <a:xfrm>
            <a:off x="467544" y="3313447"/>
            <a:ext cx="8424936" cy="7920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모서리가 둥근 직사각형 36"/>
          <p:cNvSpPr/>
          <p:nvPr/>
        </p:nvSpPr>
        <p:spPr>
          <a:xfrm>
            <a:off x="467544" y="4915040"/>
            <a:ext cx="8424936" cy="132227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2259107" y="908720"/>
            <a:ext cx="6840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(‘18.3.13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개정 및 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‘19.3.14 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시행규칙 개정 및 시행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 )</a:t>
            </a:r>
            <a:endParaRPr lang="ko-KR" altLang="en-US" sz="1600" b="1" dirty="0">
              <a:latin typeface="-윤고딕330" pitchFamily="18" charset="-127"/>
              <a:ea typeface="-윤고딕330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111114"/>
            <a:ext cx="9144000" cy="1229654"/>
            <a:chOff x="0" y="1340768"/>
            <a:chExt cx="9158744" cy="792088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0" y="1435881"/>
              <a:ext cx="9144000" cy="614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(3) 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정부회수 범위 확대  및 </a:t>
              </a:r>
              <a:endParaRPr lang="en-US" altLang="ko-KR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  <a:p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      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영업자 회수 </a:t>
              </a:r>
              <a:r>
                <a:rPr lang="ko-KR" altLang="en-US" sz="2800" dirty="0" err="1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미이행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시 처분 근거 마련 </a:t>
              </a:r>
              <a:endParaRPr lang="ko-KR" alt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467960" y="2355231"/>
            <a:ext cx="8532439" cy="1561966"/>
            <a:chOff x="714812" y="2132617"/>
            <a:chExt cx="8354943" cy="1561966"/>
          </a:xfrm>
        </p:grpSpPr>
        <p:sp>
          <p:nvSpPr>
            <p:cNvPr id="10" name="TextBox 9"/>
            <p:cNvSpPr txBox="1"/>
            <p:nvPr/>
          </p:nvSpPr>
          <p:spPr>
            <a:xfrm>
              <a:off x="827584" y="2132617"/>
              <a:ext cx="8242171" cy="156196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(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기존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) 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정부회수 범위가 제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9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조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, 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제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15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조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, 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제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16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조제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1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항에 위반 시로 한정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, 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다양한 유해사례 대처 미흡</a:t>
              </a:r>
              <a:endPara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(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개선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)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기존 범위 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+ </a:t>
              </a:r>
              <a:r>
                <a:rPr lang="ko-KR" altLang="en-US" sz="1600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화장품 </a:t>
              </a:r>
              <a:r>
                <a:rPr lang="ko-KR" altLang="en-US" sz="1600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법령을 위반하여 국민보건 위해 우려가 큰 경우까지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범위 확대</a:t>
              </a: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endParaRPr lang="en-US" altLang="ko-KR" sz="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5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굴림" pitchFamily="50" charset="-127"/>
                  <a:ea typeface="굴림" pitchFamily="50" charset="-127"/>
                </a:rPr>
                <a:t>※ (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굴림" pitchFamily="50" charset="-127"/>
                  <a:ea typeface="굴림" pitchFamily="50" charset="-127"/>
                </a:rPr>
                <a:t>영업자회수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굴림" pitchFamily="50" charset="-127"/>
                  <a:ea typeface="굴림" pitchFamily="50" charset="-127"/>
                </a:rPr>
                <a:t>) 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굴림" pitchFamily="50" charset="-127"/>
                  <a:ea typeface="굴림" pitchFamily="50" charset="-127"/>
                </a:rPr>
                <a:t>회수 대상임을 </a:t>
              </a:r>
              <a:r>
                <a:rPr lang="ko-KR" altLang="en-US" sz="1400" b="1" dirty="0" smtClean="0">
                  <a:solidFill>
                    <a:schemeClr val="tx2"/>
                  </a:solidFill>
                  <a:latin typeface="굴림" pitchFamily="50" charset="-127"/>
                  <a:ea typeface="굴림" pitchFamily="50" charset="-127"/>
                </a:rPr>
                <a:t>영업자가 먼저 인지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굴림" pitchFamily="50" charset="-127"/>
                  <a:ea typeface="굴림" pitchFamily="50" charset="-127"/>
                </a:rPr>
                <a:t>하고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400" dirty="0" smtClean="0">
                  <a:solidFill>
                    <a:schemeClr val="tx2"/>
                  </a:solidFill>
                  <a:latin typeface="굴림" pitchFamily="50" charset="-127"/>
                  <a:ea typeface="굴림" pitchFamily="50" charset="-127"/>
                </a:rPr>
                <a:t>스스로 회수절차 수행</a:t>
              </a:r>
              <a:endParaRPr lang="en-US" altLang="ko-KR" sz="1400" dirty="0" smtClean="0">
                <a:solidFill>
                  <a:schemeClr val="tx2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굴림" pitchFamily="50" charset="-127"/>
                  <a:ea typeface="굴림" pitchFamily="50" charset="-127"/>
                </a:rPr>
                <a:t> ※ (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굴림" pitchFamily="50" charset="-127"/>
                  <a:ea typeface="굴림" pitchFamily="50" charset="-127"/>
                </a:rPr>
                <a:t>정부회수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굴림" pitchFamily="50" charset="-127"/>
                  <a:ea typeface="굴림" pitchFamily="50" charset="-127"/>
                </a:rPr>
                <a:t>) 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굴림" pitchFamily="50" charset="-127"/>
                  <a:ea typeface="굴림" pitchFamily="50" charset="-127"/>
                </a:rPr>
                <a:t>회수 대상임을 </a:t>
              </a:r>
              <a:r>
                <a:rPr lang="ko-KR" altLang="en-US" sz="1400" b="1" dirty="0" smtClean="0">
                  <a:solidFill>
                    <a:schemeClr val="tx2"/>
                  </a:solidFill>
                  <a:latin typeface="굴림" pitchFamily="50" charset="-127"/>
                  <a:ea typeface="굴림" pitchFamily="50" charset="-127"/>
                </a:rPr>
                <a:t>정부가 먼저 인지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굴림" pitchFamily="50" charset="-127"/>
                  <a:ea typeface="굴림" pitchFamily="50" charset="-127"/>
                </a:rPr>
                <a:t>하고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400" dirty="0" smtClean="0">
                  <a:solidFill>
                    <a:schemeClr val="tx2"/>
                  </a:solidFill>
                  <a:latin typeface="굴림" pitchFamily="50" charset="-127"/>
                  <a:ea typeface="굴림" pitchFamily="50" charset="-127"/>
                </a:rPr>
                <a:t>영업자에게 회수 명령</a:t>
              </a:r>
              <a:endParaRPr lang="en-US" altLang="ko-KR" sz="1400" dirty="0" smtClean="0">
                <a:solidFill>
                  <a:schemeClr val="tx2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grpSp>
          <p:nvGrpSpPr>
            <p:cNvPr id="11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12" name="양쪽 모서리가 둥근 사각형 11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3" name="양쪽 모서리가 둥근 사각형 12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14" name="Freeform 368"/>
          <p:cNvSpPr>
            <a:spLocks/>
          </p:cNvSpPr>
          <p:nvPr/>
        </p:nvSpPr>
        <p:spPr bwMode="auto">
          <a:xfrm>
            <a:off x="251936" y="4517484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976" y="4437112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영업자 회수 행정 실효성 확보를 위한 제재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67960" y="5043319"/>
            <a:ext cx="8532439" cy="1126655"/>
            <a:chOff x="714812" y="2114511"/>
            <a:chExt cx="8354943" cy="1126655"/>
          </a:xfrm>
        </p:grpSpPr>
        <p:sp>
          <p:nvSpPr>
            <p:cNvPr id="17" name="TextBox 16"/>
            <p:cNvSpPr txBox="1"/>
            <p:nvPr/>
          </p:nvSpPr>
          <p:spPr>
            <a:xfrm>
              <a:off x="827584" y="2114511"/>
              <a:ext cx="8242171" cy="112665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(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기존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)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정부회수 명령 </a:t>
              </a:r>
              <a:r>
                <a:rPr lang="ko-KR" altLang="en-US" sz="16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미이행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시 벌칙 및 행정처분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.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영업자회수는 제재 근거 없음</a:t>
              </a: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(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개선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)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영업자회수 </a:t>
              </a:r>
              <a:r>
                <a:rPr lang="ko-KR" altLang="en-US" sz="16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미이행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시 </a:t>
              </a:r>
              <a:r>
                <a:rPr lang="ko-KR" altLang="en-US" sz="1600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벌칙 및 행정처분 규정 신설</a:t>
              </a:r>
              <a:endParaRPr lang="en-US" altLang="ko-KR" sz="1600" dirty="0" smtClean="0">
                <a:solidFill>
                  <a:schemeClr val="tx2"/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 ※ 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정부회수 </a:t>
              </a:r>
              <a:r>
                <a:rPr lang="ko-KR" altLang="en-US" sz="14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미이행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 시 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200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만원 이하의 벌금 및 제조 또는 판매업무 정지 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1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개월</a:t>
              </a:r>
              <a:endParaRPr lang="en-US" altLang="ko-KR" sz="1400" dirty="0" smtClean="0">
                <a:solidFill>
                  <a:schemeClr val="tx2"/>
                </a:solidFill>
                <a:latin typeface="-윤고딕320" pitchFamily="18" charset="-127"/>
                <a:ea typeface="-윤고딕320" pitchFamily="18" charset="-127"/>
              </a:endParaRPr>
            </a:p>
          </p:txBody>
        </p:sp>
        <p:grpSp>
          <p:nvGrpSpPr>
            <p:cNvPr id="18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19" name="양쪽 모서리가 둥근 사각형 18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0" name="양쪽 모서리가 둥근 사각형 19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45" name="Freeform 368"/>
          <p:cNvSpPr>
            <a:spLocks/>
          </p:cNvSpPr>
          <p:nvPr/>
        </p:nvSpPr>
        <p:spPr bwMode="auto">
          <a:xfrm>
            <a:off x="251936" y="1851940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11976" y="1771568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정부회수의 범위 확대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395952" y="2275624"/>
            <a:ext cx="8496944" cy="1801448"/>
          </a:xfrm>
          <a:prstGeom prst="roundRect">
            <a:avLst>
              <a:gd name="adj" fmla="val 941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323944" y="4941168"/>
            <a:ext cx="8568952" cy="14401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3851920" y="1433846"/>
            <a:ext cx="5184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(‘18.12.11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개정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및 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‘19.12.12 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시행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lang="ko-KR" altLang="en-US" sz="1600" b="1" dirty="0">
              <a:latin typeface="-윤고딕330" pitchFamily="18" charset="-127"/>
              <a:ea typeface="-윤고딕330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0" y="1435881"/>
              <a:ext cx="91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(4) 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화장</a:t>
              </a:r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고형</a:t>
              </a:r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)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비누</a:t>
              </a:r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dirty="0" err="1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흑채</a:t>
              </a:r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제모왁스의 화장품 전환</a:t>
              </a:r>
              <a:endParaRPr lang="ko-KR" alt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611560" y="3556990"/>
            <a:ext cx="8532439" cy="3600986"/>
            <a:chOff x="714812" y="2123564"/>
            <a:chExt cx="8354943" cy="3600986"/>
          </a:xfrm>
        </p:grpSpPr>
        <p:sp>
          <p:nvSpPr>
            <p:cNvPr id="10" name="TextBox 9"/>
            <p:cNvSpPr txBox="1"/>
            <p:nvPr/>
          </p:nvSpPr>
          <p:spPr>
            <a:xfrm>
              <a:off x="827584" y="2123564"/>
              <a:ext cx="8242171" cy="360098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(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제조판매관리자 자격기준 완화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) :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제조판매업 등록을 위한 제조판매관리자 자격 기준 완화</a:t>
              </a: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pPr>
                <a:lnSpc>
                  <a:spcPct val="150000"/>
                </a:lnSpc>
                <a:buFont typeface="Arial" charset="0"/>
                <a:buChar char="•"/>
              </a:pP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현행 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: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의사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,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약사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,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화장품 관련학과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,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이공계열 전공자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,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간호학과 등 전공자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등</a:t>
              </a: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pPr>
                <a:lnSpc>
                  <a:spcPct val="150000"/>
                </a:lnSpc>
                <a:buFont typeface="Arial" charset="0"/>
                <a:buChar char="•"/>
              </a:pP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개선 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: </a:t>
              </a:r>
              <a:r>
                <a:rPr lang="ko-KR" altLang="en-US" sz="16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식약처장이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정한 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“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신규 제조판매관리자 전문 교육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”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을 이수한 경우까지 인정</a:t>
              </a: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 * 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교육시행  및 교육기관 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: ‘19.7.1~,  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대한화장품협회 등 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4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개 제조판매관리자 교육기관</a:t>
              </a:r>
              <a:endPara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   (‘19.6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까지 식약처 홈페이지에 세부 내용 공지 예정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endParaRPr lang="en-US" altLang="ko-KR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(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업 등록 신청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) :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제조업 및 제조판매업 등록 신청</a:t>
              </a: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•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시행일 전이라도 지방청에 </a:t>
              </a:r>
              <a:r>
                <a:rPr lang="ko-KR" altLang="en-US" sz="16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업등록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신청 가능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(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다만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, </a:t>
              </a:r>
              <a:r>
                <a:rPr lang="ko-KR" altLang="en-US" sz="16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등록일은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‘19.12.31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로 통일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sz="16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-윤고딕330" pitchFamily="18" charset="-127"/>
                  <a:ea typeface="-윤고딕330" pitchFamily="18" charset="-127"/>
                </a:rPr>
                <a:t> </a:t>
              </a:r>
              <a:endPara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</p:txBody>
        </p:sp>
        <p:grpSp>
          <p:nvGrpSpPr>
            <p:cNvPr id="11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12" name="양쪽 모서리가 둥근 사각형 11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3" name="양쪽 모서리가 둥근 사각형 12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30" name="TextBox 29"/>
          <p:cNvSpPr txBox="1"/>
          <p:nvPr/>
        </p:nvSpPr>
        <p:spPr>
          <a:xfrm>
            <a:off x="726728" y="1911505"/>
            <a:ext cx="8417271" cy="75405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인체적용 제품에 대한 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관리체계 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일원화로 소비자 보호 강화</a:t>
            </a:r>
            <a:endParaRPr lang="en-US" altLang="ko-KR" sz="19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* </a:t>
            </a:r>
            <a:r>
              <a:rPr lang="ko-KR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정부합동발표</a:t>
            </a:r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(‘16.11) </a:t>
            </a:r>
            <a:r>
              <a:rPr lang="ko-KR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생활화학제품안전관리대책 후속조치</a:t>
            </a:r>
            <a:endParaRPr lang="en-US" altLang="ko-KR" sz="19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grpSp>
        <p:nvGrpSpPr>
          <p:cNvPr id="31" name="그룹 9"/>
          <p:cNvGrpSpPr/>
          <p:nvPr/>
        </p:nvGrpSpPr>
        <p:grpSpPr>
          <a:xfrm>
            <a:off x="611560" y="2028992"/>
            <a:ext cx="115168" cy="134870"/>
            <a:chOff x="-468560" y="1239771"/>
            <a:chExt cx="288032" cy="614750"/>
          </a:xfrm>
        </p:grpSpPr>
        <p:sp>
          <p:nvSpPr>
            <p:cNvPr id="32" name="양쪽 모서리가 둥근 사각형 31"/>
            <p:cNvSpPr/>
            <p:nvPr/>
          </p:nvSpPr>
          <p:spPr>
            <a:xfrm>
              <a:off x="-468560" y="1239771"/>
              <a:ext cx="288032" cy="3073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137E8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69850" h="38100" prst="cross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" name="양쪽 모서리가 둥근 사각형 32"/>
            <p:cNvSpPr/>
            <p:nvPr/>
          </p:nvSpPr>
          <p:spPr>
            <a:xfrm rot="10800000">
              <a:off x="-468560" y="1547146"/>
              <a:ext cx="288032" cy="3073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1CBAC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69850" h="38100" prst="cross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58" name="Freeform 368"/>
          <p:cNvSpPr>
            <a:spLocks/>
          </p:cNvSpPr>
          <p:nvPr/>
        </p:nvSpPr>
        <p:spPr bwMode="auto">
          <a:xfrm>
            <a:off x="251520" y="1440494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1560" y="1360122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추진 목적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0" name="Freeform 368"/>
          <p:cNvSpPr>
            <a:spLocks/>
          </p:cNvSpPr>
          <p:nvPr/>
        </p:nvSpPr>
        <p:spPr bwMode="auto">
          <a:xfrm>
            <a:off x="251520" y="3061298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11560" y="2980926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화장품으로 전환 방안</a:t>
            </a:r>
            <a:endParaRPr lang="en-US" altLang="ko-KR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467544" y="3484982"/>
            <a:ext cx="8136904" cy="2968354"/>
          </a:xfrm>
          <a:prstGeom prst="roundRect">
            <a:avLst>
              <a:gd name="adj" fmla="val 601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모서리가 둥근 직사각형 33"/>
          <p:cNvSpPr/>
          <p:nvPr/>
        </p:nvSpPr>
        <p:spPr>
          <a:xfrm>
            <a:off x="395536" y="1864178"/>
            <a:ext cx="8496944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3707904" y="1044078"/>
            <a:ext cx="5328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(‘18.12.31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시행규칙 개정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  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및 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‘19.12.31 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시행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lang="ko-KR" altLang="en-US" sz="1600" b="1" dirty="0">
              <a:latin typeface="-윤고딕330" pitchFamily="18" charset="-127"/>
              <a:ea typeface="-윤고딕330" pitchFamily="18" charset="-127"/>
            </a:endParaRPr>
          </a:p>
        </p:txBody>
      </p:sp>
      <p:grpSp>
        <p:nvGrpSpPr>
          <p:cNvPr id="36" name="그룹 9"/>
          <p:cNvGrpSpPr/>
          <p:nvPr/>
        </p:nvGrpSpPr>
        <p:grpSpPr>
          <a:xfrm>
            <a:off x="611560" y="5733256"/>
            <a:ext cx="115168" cy="134870"/>
            <a:chOff x="-468560" y="1239771"/>
            <a:chExt cx="288032" cy="614750"/>
          </a:xfrm>
        </p:grpSpPr>
        <p:sp>
          <p:nvSpPr>
            <p:cNvPr id="37" name="양쪽 모서리가 둥근 사각형 36"/>
            <p:cNvSpPr/>
            <p:nvPr/>
          </p:nvSpPr>
          <p:spPr>
            <a:xfrm>
              <a:off x="-468560" y="1239771"/>
              <a:ext cx="288032" cy="3073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137E8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69850" h="38100" prst="cross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0800000">
              <a:off x="-468560" y="1547146"/>
              <a:ext cx="288032" cy="3073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1CBAC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69850" h="38100" prst="cross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0" y="1435881"/>
              <a:ext cx="91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(5) 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광고업무정지기간 중 광고위반에 대한 처분 강화</a:t>
              </a:r>
              <a:endParaRPr lang="ko-KR" alt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9" name="그룹 28"/>
          <p:cNvGrpSpPr/>
          <p:nvPr/>
        </p:nvGrpSpPr>
        <p:grpSpPr>
          <a:xfrm>
            <a:off x="611560" y="1911505"/>
            <a:ext cx="8532439" cy="369332"/>
            <a:chOff x="714812" y="2123564"/>
            <a:chExt cx="8354943" cy="369332"/>
          </a:xfrm>
        </p:grpSpPr>
        <p:sp>
          <p:nvSpPr>
            <p:cNvPr id="30" name="TextBox 29"/>
            <p:cNvSpPr txBox="1"/>
            <p:nvPr/>
          </p:nvSpPr>
          <p:spPr>
            <a:xfrm>
              <a:off x="827584" y="2123564"/>
              <a:ext cx="8242171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ko-KR" altLang="en-US" dirty="0" smtClean="0">
                  <a:solidFill>
                    <a:schemeClr val="tx2">
                      <a:lumMod val="50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허위</a:t>
              </a:r>
              <a:r>
                <a:rPr lang="en-US" altLang="ko-KR" dirty="0" smtClean="0">
                  <a:solidFill>
                    <a:schemeClr val="tx2">
                      <a:lumMod val="50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dirty="0" smtClean="0">
                  <a:solidFill>
                    <a:schemeClr val="tx2">
                      <a:lumMod val="50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과대광고로부터 소비자 보호</a:t>
              </a:r>
              <a:endParaRPr lang="en-US" altLang="ko-KR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grpSp>
          <p:nvGrpSpPr>
            <p:cNvPr id="11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32" name="양쪽 모서리가 둥근 사각형 31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3" name="양쪽 모서리가 둥근 사각형 32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58" name="Freeform 368"/>
          <p:cNvSpPr>
            <a:spLocks/>
          </p:cNvSpPr>
          <p:nvPr/>
        </p:nvSpPr>
        <p:spPr bwMode="auto">
          <a:xfrm>
            <a:off x="251520" y="1440494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1560" y="1360122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추진 목적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0" name="Freeform 368"/>
          <p:cNvSpPr>
            <a:spLocks/>
          </p:cNvSpPr>
          <p:nvPr/>
        </p:nvSpPr>
        <p:spPr bwMode="auto">
          <a:xfrm>
            <a:off x="251520" y="3061298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11560" y="2980926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허위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·</a:t>
            </a:r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과대광고 관리 강화</a:t>
            </a:r>
            <a:endParaRPr lang="en-US" altLang="ko-KR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395536" y="1864178"/>
            <a:ext cx="8496944" cy="48470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3707904" y="1044078"/>
            <a:ext cx="5328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(‘18.12.31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시행규칙 개정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  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및 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‘20.1.1 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시행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lang="ko-KR" altLang="en-US" sz="1600" b="1" dirty="0">
              <a:latin typeface="-윤고딕330" pitchFamily="18" charset="-127"/>
              <a:ea typeface="-윤고딕330" pitchFamily="18" charset="-127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467960" y="3531567"/>
            <a:ext cx="8532439" cy="3254737"/>
            <a:chOff x="714812" y="2042087"/>
            <a:chExt cx="8354943" cy="3254737"/>
          </a:xfrm>
        </p:grpSpPr>
        <p:sp>
          <p:nvSpPr>
            <p:cNvPr id="36" name="TextBox 35"/>
            <p:cNvSpPr txBox="1"/>
            <p:nvPr/>
          </p:nvSpPr>
          <p:spPr>
            <a:xfrm>
              <a:off x="827584" y="2042087"/>
              <a:ext cx="8242171" cy="3254737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(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신설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)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광고업무정지 기간 중 정지된 광고를 한 경우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처분 기준 마련</a:t>
              </a:r>
              <a:endPara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       1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차 처분 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: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시정명령</a:t>
              </a:r>
              <a:endPara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       2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차 처분 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: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판매업무 정지 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3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개월</a:t>
              </a:r>
              <a:endParaRPr lang="en-US" altLang="ko-KR" sz="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 ※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광고 외 나머지 업무의 경우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,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 </a:t>
              </a: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     “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업무정지기간 중 정지된 업무를 한 경우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”  →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업 등록 취소</a:t>
              </a: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ko-KR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-윤고딕320" pitchFamily="18" charset="-127"/>
                  <a:ea typeface="-윤고딕320" pitchFamily="18" charset="-127"/>
                </a:rPr>
                <a:t>☞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시행 전 위반행위에 대한 처분은 종전의 규정에 따라 적용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 </a:t>
              </a:r>
            </a:p>
            <a:p>
              <a:pPr>
                <a:lnSpc>
                  <a:spcPct val="150000"/>
                </a:lnSpc>
              </a:pP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1600" dirty="0" smtClean="0">
                <a:solidFill>
                  <a:schemeClr val="tx2"/>
                </a:solidFill>
                <a:latin typeface="-윤고딕320" pitchFamily="18" charset="-127"/>
                <a:ea typeface="-윤고딕320" pitchFamily="18" charset="-127"/>
              </a:endParaRPr>
            </a:p>
          </p:txBody>
        </p:sp>
        <p:grpSp>
          <p:nvGrpSpPr>
            <p:cNvPr id="37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38" name="양쪽 모서리가 둥근 사각형 37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9" name="양쪽 모서리가 둥근 사각형 38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40" name="모서리가 둥근 직사각형 39"/>
          <p:cNvSpPr/>
          <p:nvPr/>
        </p:nvSpPr>
        <p:spPr>
          <a:xfrm>
            <a:off x="323944" y="3429416"/>
            <a:ext cx="8568952" cy="27358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68"/>
          <p:cNvSpPr>
            <a:spLocks/>
          </p:cNvSpPr>
          <p:nvPr/>
        </p:nvSpPr>
        <p:spPr bwMode="auto">
          <a:xfrm>
            <a:off x="251520" y="2069212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1988840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추진목적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611560" y="2504011"/>
            <a:ext cx="8424936" cy="384721"/>
            <a:chOff x="714812" y="2087352"/>
            <a:chExt cx="8249676" cy="384721"/>
          </a:xfrm>
        </p:grpSpPr>
        <p:sp>
          <p:nvSpPr>
            <p:cNvPr id="17" name="TextBox 16"/>
            <p:cNvSpPr txBox="1"/>
            <p:nvPr/>
          </p:nvSpPr>
          <p:spPr>
            <a:xfrm>
              <a:off x="827584" y="2087352"/>
              <a:ext cx="8136904" cy="3847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영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,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유아 어린이를 대상으로 판매하는 화장품 안전관리 강화</a:t>
              </a:r>
            </a:p>
          </p:txBody>
        </p:sp>
        <p:grpSp>
          <p:nvGrpSpPr>
            <p:cNvPr id="3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19" name="양쪽 모서리가 둥근 사각형 18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0" name="양쪽 모서리가 둥근 사각형 19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21" name="Freeform 368"/>
          <p:cNvSpPr>
            <a:spLocks/>
          </p:cNvSpPr>
          <p:nvPr/>
        </p:nvSpPr>
        <p:spPr bwMode="auto">
          <a:xfrm>
            <a:off x="251520" y="3549135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1560" y="3468763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err="1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영유아</a:t>
            </a:r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 또는 어린이 대상 화장품의 안전관리 강화 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4" name="그룹 22"/>
          <p:cNvGrpSpPr/>
          <p:nvPr/>
        </p:nvGrpSpPr>
        <p:grpSpPr>
          <a:xfrm>
            <a:off x="611560" y="4110676"/>
            <a:ext cx="8424936" cy="1846659"/>
            <a:chOff x="714812" y="2123564"/>
            <a:chExt cx="8249676" cy="1846659"/>
          </a:xfrm>
        </p:grpSpPr>
        <p:sp>
          <p:nvSpPr>
            <p:cNvPr id="24" name="TextBox 23"/>
            <p:cNvSpPr txBox="1"/>
            <p:nvPr/>
          </p:nvSpPr>
          <p:spPr>
            <a:xfrm>
              <a:off x="827584" y="2123564"/>
              <a:ext cx="8136904" cy="1846659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(</a:t>
              </a:r>
              <a:r>
                <a:rPr lang="ko-KR" altLang="en-US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신설</a:t>
              </a:r>
              <a:r>
                <a:rPr lang="en-US" altLang="ko-KR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)  </a:t>
              </a:r>
              <a:r>
                <a:rPr lang="ko-KR" altLang="en-US" sz="1900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영유아</a:t>
              </a:r>
              <a:r>
                <a:rPr lang="ko-KR" altLang="en-US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또는 어린이가 사용할 수 있음을 표시</a:t>
              </a:r>
              <a:r>
                <a:rPr lang="en-US" altLang="ko-KR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·</a:t>
              </a:r>
              <a:r>
                <a:rPr lang="ko-KR" altLang="en-US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광고하는 </a:t>
              </a:r>
              <a:endParaRPr lang="en-US" altLang="ko-KR" sz="19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        </a:t>
              </a:r>
              <a:r>
                <a:rPr lang="ko-KR" altLang="en-US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화장품의 제조판매업자에게  제품의 안전성 관련 자료 </a:t>
              </a:r>
              <a:endParaRPr lang="en-US" altLang="ko-KR" sz="19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        작성</a:t>
              </a:r>
              <a:r>
                <a:rPr lang="en-US" altLang="ko-KR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, </a:t>
              </a:r>
              <a:r>
                <a:rPr lang="ko-KR" altLang="en-US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보관 등 의무 부과   </a:t>
              </a:r>
              <a:endParaRPr lang="en-US" altLang="ko-KR" sz="19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*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자료 작성 범위는 </a:t>
              </a:r>
              <a:r>
                <a:rPr lang="ko-KR" altLang="en-US" sz="16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총리령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개정 시 확정 예정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(‘19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년 하반기 개정 예정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)</a:t>
              </a:r>
              <a:endParaRPr lang="en-US" altLang="ko-KR" sz="1600" dirty="0" smtClean="0">
                <a:solidFill>
                  <a:schemeClr val="tx2"/>
                </a:solidFill>
                <a:latin typeface="-윤고딕330" charset="-127"/>
                <a:ea typeface="-윤고딕330" charset="-127"/>
              </a:endParaRPr>
            </a:p>
          </p:txBody>
        </p:sp>
        <p:grpSp>
          <p:nvGrpSpPr>
            <p:cNvPr id="5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26" name="양쪽 모서리가 둥근 사각형 25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7" name="양쪽 모서리가 둥근 사각형 26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35" name="TextBox 34"/>
          <p:cNvSpPr txBox="1"/>
          <p:nvPr/>
        </p:nvSpPr>
        <p:spPr>
          <a:xfrm>
            <a:off x="3707904" y="1362254"/>
            <a:ext cx="5328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(‘19.1.15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개정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  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및 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‘20.1.16 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시행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lang="ko-KR" altLang="en-US" sz="16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467544" y="2480988"/>
            <a:ext cx="7704856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467544" y="4012910"/>
            <a:ext cx="7704856" cy="1944216"/>
          </a:xfrm>
          <a:prstGeom prst="roundRect">
            <a:avLst>
              <a:gd name="adj" fmla="val 681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8" name="그룹 27"/>
          <p:cNvGrpSpPr/>
          <p:nvPr/>
        </p:nvGrpSpPr>
        <p:grpSpPr>
          <a:xfrm>
            <a:off x="0" y="116632"/>
            <a:ext cx="9144000" cy="1152128"/>
            <a:chOff x="0" y="1340768"/>
            <a:chExt cx="9158744" cy="792088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TextBox 29"/>
            <p:cNvSpPr txBox="1"/>
            <p:nvPr/>
          </p:nvSpPr>
          <p:spPr>
            <a:xfrm>
              <a:off x="0" y="1435881"/>
              <a:ext cx="91440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 smtClean="0">
                  <a:solidFill>
                    <a:schemeClr val="bg1">
                      <a:lumMod val="9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 (6) </a:t>
              </a:r>
              <a:r>
                <a:rPr lang="ko-KR" altLang="en-US" sz="2800" b="1" dirty="0" err="1" smtClean="0">
                  <a:solidFill>
                    <a:schemeClr val="bg1">
                      <a:lumMod val="9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영유아</a:t>
              </a:r>
              <a:r>
                <a:rPr lang="ko-KR" altLang="en-US" sz="2800" b="1" dirty="0" smtClean="0">
                  <a:solidFill>
                    <a:schemeClr val="bg1">
                      <a:lumMod val="9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 또는 어린이 대상 화장품의 안전성 자료 </a:t>
              </a:r>
              <a:endParaRPr lang="en-US" altLang="ko-KR" sz="2800" b="1" dirty="0" smtClean="0">
                <a:solidFill>
                  <a:schemeClr val="bg1">
                    <a:lumMod val="95000"/>
                  </a:schemeClr>
                </a:solidFill>
                <a:latin typeface="HY견고딕" pitchFamily="18" charset="-127"/>
                <a:ea typeface="HY견고딕" pitchFamily="18" charset="-127"/>
              </a:endParaRPr>
            </a:p>
            <a:p>
              <a:r>
                <a:rPr lang="en-US" altLang="ko-KR" sz="2800" b="1" dirty="0" smtClean="0">
                  <a:solidFill>
                    <a:schemeClr val="bg1">
                      <a:lumMod val="9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       </a:t>
              </a:r>
              <a:r>
                <a:rPr lang="ko-KR" altLang="en-US" sz="2800" b="1" dirty="0" smtClean="0">
                  <a:solidFill>
                    <a:schemeClr val="bg1">
                      <a:lumMod val="9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작성</a:t>
              </a:r>
              <a:r>
                <a:rPr lang="en-US" altLang="ko-KR" sz="2800" b="1" dirty="0" smtClean="0">
                  <a:solidFill>
                    <a:schemeClr val="bg1">
                      <a:lumMod val="9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 smtClean="0">
                  <a:solidFill>
                    <a:schemeClr val="bg1">
                      <a:lumMod val="9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보관 등 의무 부과 </a:t>
              </a:r>
              <a:endParaRPr lang="ko-KR" altLang="en-US" sz="2800" b="1" dirty="0">
                <a:solidFill>
                  <a:schemeClr val="bg1">
                    <a:lumMod val="95000"/>
                  </a:schemeClr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20160510000971_0.jpg"/>
          <p:cNvPicPr>
            <a:picLocks noChangeAspect="1"/>
          </p:cNvPicPr>
          <p:nvPr/>
        </p:nvPicPr>
        <p:blipFill>
          <a:blip r:embed="rId2" cstate="print"/>
          <a:srcRect l="1637"/>
          <a:stretch>
            <a:fillRect/>
          </a:stretch>
        </p:blipFill>
        <p:spPr>
          <a:xfrm>
            <a:off x="0" y="260648"/>
            <a:ext cx="9144000" cy="6192688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0" y="260648"/>
            <a:ext cx="9144000" cy="6192688"/>
          </a:xfrm>
          <a:prstGeom prst="rect">
            <a:avLst/>
          </a:prstGeom>
          <a:solidFill>
            <a:schemeClr val="bg1">
              <a:lumMod val="95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51520" y="1989256"/>
            <a:ext cx="2646606" cy="79208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5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Part 2.</a:t>
            </a:r>
            <a:endParaRPr lang="ko-KR" altLang="en-US" sz="5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7293" y="1844408"/>
            <a:ext cx="6130149" cy="20774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6350"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50000"/>
              </a:lnSpc>
            </a:pPr>
            <a:r>
              <a:rPr lang="ko-KR" altLang="en-US" sz="4300" spc="-6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43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소비자 제품 선택을 위한    </a:t>
            </a:r>
            <a:endParaRPr lang="en-US" altLang="ko-KR" sz="4300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43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4300" spc="-6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제공정보 구체화</a:t>
            </a:r>
            <a:endParaRPr lang="ko-KR" altLang="en-US" sz="4300" spc="-6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923148" y="1979371"/>
            <a:ext cx="8052889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0" y="1435881"/>
              <a:ext cx="9144000" cy="538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 smtClean="0">
                  <a:solidFill>
                    <a:schemeClr val="bg1">
                      <a:lumMod val="9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 (1) </a:t>
              </a:r>
              <a:r>
                <a:rPr lang="ko-KR" altLang="en-US" sz="2800" b="1" dirty="0" err="1" smtClean="0">
                  <a:solidFill>
                    <a:schemeClr val="bg1">
                      <a:lumMod val="9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영유아</a:t>
              </a:r>
              <a:r>
                <a:rPr lang="ko-KR" altLang="en-US" sz="2800" b="1" dirty="0" smtClean="0">
                  <a:solidFill>
                    <a:schemeClr val="bg1">
                      <a:lumMod val="9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 또는 어린이 화장품 등의 정보 구체화</a:t>
              </a:r>
              <a:endParaRPr lang="ko-KR" altLang="en-US" sz="2800" b="1" dirty="0">
                <a:solidFill>
                  <a:schemeClr val="bg1">
                    <a:lumMod val="95000"/>
                  </a:schemeClr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74" name="Freeform 368"/>
          <p:cNvSpPr>
            <a:spLocks/>
          </p:cNvSpPr>
          <p:nvPr/>
        </p:nvSpPr>
        <p:spPr bwMode="auto">
          <a:xfrm>
            <a:off x="251520" y="1571678"/>
            <a:ext cx="360040" cy="311405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11560" y="1484784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추진 목적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7562" y="3573016"/>
            <a:ext cx="8417271" cy="177741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pPr>
              <a:lnSpc>
                <a:spcPct val="150000"/>
              </a:lnSpc>
            </a:pP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① </a:t>
            </a:r>
            <a:r>
              <a:rPr lang="ko-KR" altLang="en-US" sz="19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영유아용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 화장품 및 어린이가 사용할 수 있음을 특정하여 </a:t>
            </a:r>
            <a:r>
              <a:rPr lang="ko-KR" altLang="en-US" sz="1900" dirty="0" smtClean="0">
                <a:latin typeface="-윤고딕330" pitchFamily="18" charset="-127"/>
                <a:ea typeface="-윤고딕330" pitchFamily="18" charset="-127"/>
              </a:rPr>
              <a:t>표시</a:t>
            </a:r>
            <a:r>
              <a:rPr lang="en-US" altLang="ko-KR" sz="1900" dirty="0" smtClean="0">
                <a:latin typeface="-윤고딕330" pitchFamily="18" charset="-127"/>
                <a:ea typeface="-윤고딕330" pitchFamily="18" charset="-127"/>
              </a:rPr>
              <a:t> ㆍ</a:t>
            </a:r>
            <a:r>
              <a:rPr lang="ko-KR" altLang="en-US" sz="1900" dirty="0" smtClean="0">
                <a:latin typeface="-윤고딕330" pitchFamily="18" charset="-127"/>
                <a:ea typeface="-윤고딕330" pitchFamily="18" charset="-127"/>
              </a:rPr>
              <a:t>광고하는 </a:t>
            </a:r>
            <a:endParaRPr lang="en-US" altLang="ko-KR" sz="1900" dirty="0" smtClean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900" dirty="0" smtClean="0">
                <a:latin typeface="-윤고딕330" pitchFamily="18" charset="-127"/>
                <a:ea typeface="-윤고딕330" pitchFamily="18" charset="-127"/>
              </a:rPr>
              <a:t>    </a:t>
            </a:r>
            <a:r>
              <a:rPr lang="ko-KR" altLang="en-US" sz="1900" dirty="0" smtClean="0">
                <a:latin typeface="-윤고딕330" pitchFamily="18" charset="-127"/>
                <a:ea typeface="-윤고딕330" pitchFamily="18" charset="-127"/>
              </a:rPr>
              <a:t>화장품에 </a:t>
            </a:r>
            <a:r>
              <a:rPr lang="ko-KR" altLang="en-US" sz="1900" dirty="0" err="1" smtClean="0">
                <a:latin typeface="-윤고딕330" pitchFamily="18" charset="-127"/>
                <a:ea typeface="-윤고딕330" pitchFamily="18" charset="-127"/>
              </a:rPr>
              <a:t>보존제를</a:t>
            </a:r>
            <a:r>
              <a:rPr lang="ko-KR" altLang="en-US" sz="1900" dirty="0" smtClean="0">
                <a:latin typeface="-윤고딕330" pitchFamily="18" charset="-127"/>
                <a:ea typeface="-윤고딕330" pitchFamily="18" charset="-127"/>
              </a:rPr>
              <a:t> 사용하였을 경우 함량까지 표시하도록 의무화</a:t>
            </a:r>
            <a:endParaRPr lang="en-US" altLang="ko-KR" sz="1900" dirty="0" smtClean="0"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   * </a:t>
            </a:r>
            <a:r>
              <a:rPr lang="ko-KR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어린이 </a:t>
            </a:r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: </a:t>
            </a:r>
            <a:r>
              <a:rPr lang="ko-KR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만 </a:t>
            </a:r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13</a:t>
            </a:r>
            <a:r>
              <a:rPr lang="ko-KR" altLang="en-U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세이하</a:t>
            </a:r>
            <a:endParaRPr lang="en-US" altLang="ko-KR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② 화장품에 알레르기 유발성분을 사용하였을 경우 사용 성분의 표시 의무화</a:t>
            </a:r>
            <a:endParaRPr lang="en-US" altLang="ko-KR" sz="19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6" name="모서리가 둥근 직사각형 45"/>
          <p:cNvSpPr/>
          <p:nvPr/>
        </p:nvSpPr>
        <p:spPr>
          <a:xfrm>
            <a:off x="467544" y="3429000"/>
            <a:ext cx="8424936" cy="2088232"/>
          </a:xfrm>
          <a:prstGeom prst="roundRect">
            <a:avLst>
              <a:gd name="adj" fmla="val 1351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815408" y="1019904"/>
            <a:ext cx="5328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(‘18.12.31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시행규칙 개정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  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및 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‘20.1.1 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시행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lang="ko-KR" altLang="en-US" sz="1600" b="1" dirty="0">
              <a:latin typeface="-윤고딕330" pitchFamily="18" charset="-127"/>
              <a:ea typeface="-윤고딕330" pitchFamily="18" charset="-127"/>
            </a:endParaRPr>
          </a:p>
        </p:txBody>
      </p:sp>
      <p:grpSp>
        <p:nvGrpSpPr>
          <p:cNvPr id="27" name="그룹 15"/>
          <p:cNvGrpSpPr/>
          <p:nvPr/>
        </p:nvGrpSpPr>
        <p:grpSpPr>
          <a:xfrm>
            <a:off x="637587" y="2108175"/>
            <a:ext cx="8424936" cy="677108"/>
            <a:chOff x="714812" y="2123564"/>
            <a:chExt cx="8249676" cy="677108"/>
          </a:xfrm>
        </p:grpSpPr>
        <p:sp>
          <p:nvSpPr>
            <p:cNvPr id="28" name="TextBox 27"/>
            <p:cNvSpPr txBox="1"/>
            <p:nvPr/>
          </p:nvSpPr>
          <p:spPr>
            <a:xfrm>
              <a:off x="827584" y="2123564"/>
              <a:ext cx="8136904" cy="677108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소비자에게 보다 구체적인 정보제공을 통한 소비자의 제품 선택권 강화</a:t>
              </a:r>
              <a:endPara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endPara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</p:txBody>
        </p:sp>
        <p:grpSp>
          <p:nvGrpSpPr>
            <p:cNvPr id="30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32" name="양쪽 모서리가 둥근 사각형 31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3" name="양쪽 모서리가 둥근 사각형 32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35" name="모서리가 둥근 직사각형 34"/>
          <p:cNvSpPr/>
          <p:nvPr/>
        </p:nvSpPr>
        <p:spPr>
          <a:xfrm>
            <a:off x="467544" y="2060848"/>
            <a:ext cx="8424936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Freeform 368"/>
          <p:cNvSpPr>
            <a:spLocks/>
          </p:cNvSpPr>
          <p:nvPr/>
        </p:nvSpPr>
        <p:spPr bwMode="auto">
          <a:xfrm>
            <a:off x="251520" y="3012999"/>
            <a:ext cx="360040" cy="311405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1560" y="2926105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정보 제공 강화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0" y="1435881"/>
              <a:ext cx="91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 (2) </a:t>
              </a:r>
              <a:r>
                <a:rPr lang="ko-KR" altLang="en-US" sz="2800" dirty="0" err="1" smtClean="0">
                  <a:solidFill>
                    <a:schemeClr val="bg1">
                      <a:lumMod val="9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위해화장품의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dirty="0" err="1" smtClean="0">
                  <a:solidFill>
                    <a:schemeClr val="bg1">
                      <a:lumMod val="9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위해수준에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대한 정보 구체화</a:t>
              </a:r>
              <a:endParaRPr lang="ko-KR" altLang="en-US" sz="2800" dirty="0">
                <a:solidFill>
                  <a:schemeClr val="bg1">
                    <a:lumMod val="95000"/>
                  </a:schemeClr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5" name="Freeform 368"/>
          <p:cNvSpPr>
            <a:spLocks/>
          </p:cNvSpPr>
          <p:nvPr/>
        </p:nvSpPr>
        <p:spPr bwMode="auto">
          <a:xfrm>
            <a:off x="251520" y="2717284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2636912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err="1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위해화장품</a:t>
            </a:r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 위해성 등급 도입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611560" y="3217039"/>
            <a:ext cx="8532439" cy="1554272"/>
            <a:chOff x="714812" y="2123564"/>
            <a:chExt cx="8354943" cy="1554272"/>
          </a:xfrm>
        </p:grpSpPr>
        <p:sp>
          <p:nvSpPr>
            <p:cNvPr id="8" name="TextBox 7"/>
            <p:cNvSpPr txBox="1"/>
            <p:nvPr/>
          </p:nvSpPr>
          <p:spPr>
            <a:xfrm>
              <a:off x="827584" y="2123564"/>
              <a:ext cx="8242171" cy="155427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(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기존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)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별도의 위해성 등급이 없어 </a:t>
              </a:r>
              <a:r>
                <a:rPr lang="ko-KR" altLang="en-US" sz="19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위해의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정도 및 구체적인 정보 제공 미흡</a:t>
              </a:r>
              <a:endPara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endParaRPr lang="en-US" altLang="ko-KR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(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개선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)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인체에 미치는 영향에 따라 </a:t>
              </a:r>
              <a:r>
                <a:rPr lang="ko-KR" altLang="en-US" sz="1900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위해성 등급을 </a:t>
              </a:r>
              <a:r>
                <a:rPr lang="en-US" altLang="ko-KR" sz="1900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3</a:t>
              </a:r>
              <a:r>
                <a:rPr lang="ko-KR" altLang="en-US" sz="1900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단계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로 설정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,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회수대상 </a:t>
              </a:r>
              <a:endPara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       </a:t>
              </a:r>
              <a:r>
                <a:rPr lang="ko-KR" altLang="en-US" sz="19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위해화장품의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위해성 등급에 대한 구체적인 정보 제공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</a:t>
              </a:r>
            </a:p>
            <a:p>
              <a:endPara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endParaRPr>
            </a:p>
            <a:p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 ※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화장품 위해성 등급 및 분류기준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(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안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) </a:t>
              </a:r>
              <a:r>
                <a:rPr lang="ko-KR" altLang="en-US" sz="1600" dirty="0" smtClean="0">
                  <a:solidFill>
                    <a:srgbClr val="FF0000"/>
                  </a:solidFill>
                  <a:latin typeface="-윤고딕320" pitchFamily="18" charset="-127"/>
                  <a:ea typeface="-윤고딕320" pitchFamily="18" charset="-127"/>
                </a:rPr>
                <a:t>예시</a:t>
              </a:r>
              <a:endParaRPr lang="en-US" altLang="ko-KR" sz="1600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endParaRPr>
            </a:p>
          </p:txBody>
        </p:sp>
        <p:grpSp>
          <p:nvGrpSpPr>
            <p:cNvPr id="9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10" name="양쪽 모서리가 둥근 사각형 9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양쪽 모서리가 둥근 사각형 10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4" name="그룹 13"/>
          <p:cNvGrpSpPr/>
          <p:nvPr/>
        </p:nvGrpSpPr>
        <p:grpSpPr>
          <a:xfrm>
            <a:off x="611560" y="1916832"/>
            <a:ext cx="8532439" cy="353943"/>
            <a:chOff x="714812" y="2123564"/>
            <a:chExt cx="8354943" cy="353943"/>
          </a:xfrm>
        </p:grpSpPr>
        <p:sp>
          <p:nvSpPr>
            <p:cNvPr id="15" name="TextBox 14"/>
            <p:cNvSpPr txBox="1"/>
            <p:nvPr/>
          </p:nvSpPr>
          <p:spPr>
            <a:xfrm>
              <a:off x="827584" y="2123564"/>
              <a:ext cx="8242171" cy="35394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ko-KR" altLang="en-US" sz="17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위해화장품에</a:t>
              </a:r>
              <a:r>
                <a:rPr lang="ko-KR" altLang="en-US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대한 정확하고 구체적인 정보를 소비자에게 제공</a:t>
              </a:r>
              <a:r>
                <a:rPr lang="en-US" altLang="ko-KR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. </a:t>
              </a:r>
              <a:r>
                <a:rPr lang="ko-KR" altLang="en-US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소비자 안심 제고</a:t>
              </a:r>
              <a:endParaRPr lang="en-US" altLang="ko-KR" sz="1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</p:txBody>
        </p:sp>
        <p:grpSp>
          <p:nvGrpSpPr>
            <p:cNvPr id="16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17" name="양쪽 모서리가 둥근 사각형 16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8" name="양쪽 모서리가 둥근 사각형 17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56" name="Freeform 368"/>
          <p:cNvSpPr>
            <a:spLocks/>
          </p:cNvSpPr>
          <p:nvPr/>
        </p:nvSpPr>
        <p:spPr bwMode="auto">
          <a:xfrm>
            <a:off x="251520" y="1421140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11560" y="1340768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추진 목적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0" name="표 19"/>
          <p:cNvGraphicFramePr>
            <a:graphicFrameLocks noGrp="1"/>
          </p:cNvGraphicFramePr>
          <p:nvPr/>
        </p:nvGraphicFramePr>
        <p:xfrm>
          <a:off x="971600" y="4797152"/>
          <a:ext cx="7344816" cy="1503426"/>
        </p:xfrm>
        <a:graphic>
          <a:graphicData uri="http://schemas.openxmlformats.org/drawingml/2006/table">
            <a:tbl>
              <a:tblPr/>
              <a:tblGrid>
                <a:gridCol w="626243"/>
                <a:gridCol w="6718573"/>
              </a:tblGrid>
              <a:tr h="501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1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등급</a:t>
                      </a: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3ED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화장품 사용으로 인하여 </a:t>
                      </a:r>
                      <a:r>
                        <a:rPr lang="ko-KR" altLang="en-US" sz="1300" b="1" dirty="0" smtClean="0">
                          <a:solidFill>
                            <a:schemeClr val="tx1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완치 불가능한 </a:t>
                      </a:r>
                      <a:r>
                        <a:rPr lang="ko-KR" altLang="en-US" sz="1300" b="1" dirty="0">
                          <a:solidFill>
                            <a:schemeClr val="tx1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중대한 부작용을 초래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하거나 사망에 이르게 하는 경우</a:t>
                      </a: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, </a:t>
                      </a:r>
                      <a:endParaRPr lang="en-US" altLang="ko-KR" sz="1300" dirty="0" smtClean="0">
                        <a:solidFill>
                          <a:srgbClr val="000000"/>
                        </a:solidFill>
                        <a:latin typeface="-윤고딕320" pitchFamily="18" charset="-127"/>
                        <a:ea typeface="-윤고딕320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 smtClean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또는 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그러한 부작용 또는 사망의 우려가 있는 경우</a:t>
                      </a:r>
                    </a:p>
                  </a:txBody>
                  <a:tcPr marL="18034" marR="18034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2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등급</a:t>
                      </a: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3ED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화장품 사용으로 인하여 </a:t>
                      </a:r>
                      <a:r>
                        <a:rPr lang="ko-KR" altLang="en-US" sz="1300" b="1" dirty="0">
                          <a:solidFill>
                            <a:schemeClr val="tx1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일시적 또는 의학적으로 완치 가능한 부작용</a:t>
                      </a:r>
                      <a:r>
                        <a:rPr lang="ko-KR" altLang="en-US" sz="1300" b="0" dirty="0">
                          <a:solidFill>
                            <a:schemeClr val="tx1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을</a:t>
                      </a:r>
                      <a:r>
                        <a:rPr lang="ko-KR" altLang="en-US" sz="1300" b="1" dirty="0">
                          <a:solidFill>
                            <a:schemeClr val="tx1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 </a:t>
                      </a:r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일으키거나</a:t>
                      </a:r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, </a:t>
                      </a:r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그러한 부작용의 우려가 있는 경우</a:t>
                      </a:r>
                    </a:p>
                  </a:txBody>
                  <a:tcPr marL="18034" marR="18034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3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등급</a:t>
                      </a: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D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 err="1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품질ㆍ안전관리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 기준 위반</a:t>
                      </a: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, </a:t>
                      </a:r>
                      <a:r>
                        <a:rPr lang="ko-KR" altLang="en-US" sz="1300" dirty="0" err="1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오염ㆍ변패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 등이 발생하여 </a:t>
                      </a:r>
                      <a:r>
                        <a:rPr lang="ko-KR" altLang="en-US" sz="1300" b="0" dirty="0" err="1">
                          <a:solidFill>
                            <a:schemeClr val="tx1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안전성ㆍ유효성에</a:t>
                      </a:r>
                      <a:r>
                        <a:rPr lang="ko-KR" altLang="en-US" sz="1300" b="0" dirty="0">
                          <a:solidFill>
                            <a:schemeClr val="tx1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 문제가 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있으나</a:t>
                      </a: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, 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화장품의 사용으로 인하여 </a:t>
                      </a:r>
                      <a:r>
                        <a:rPr lang="ko-KR" altLang="en-US" sz="1300" b="1" dirty="0">
                          <a:solidFill>
                            <a:schemeClr val="tx1"/>
                          </a:solidFill>
                          <a:latin typeface="-윤고딕320" pitchFamily="18" charset="-127"/>
                          <a:ea typeface="-윤고딕320" pitchFamily="18" charset="-127"/>
                        </a:rPr>
                        <a:t>부작용을 거의 초래하지 아니하는 경우</a:t>
                      </a:r>
                    </a:p>
                  </a:txBody>
                  <a:tcPr marL="18034" marR="18034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모서리가 둥근 직사각형 22"/>
          <p:cNvSpPr/>
          <p:nvPr/>
        </p:nvSpPr>
        <p:spPr>
          <a:xfrm>
            <a:off x="467544" y="1862242"/>
            <a:ext cx="8568952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467544" y="3140968"/>
            <a:ext cx="8424936" cy="3528392"/>
          </a:xfrm>
          <a:prstGeom prst="roundRect">
            <a:avLst>
              <a:gd name="adj" fmla="val 720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3725594" y="980728"/>
            <a:ext cx="5408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(‘18.12.11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개정</a:t>
            </a:r>
            <a:r>
              <a:rPr lang="ko-KR" altLang="en-US" sz="1600" b="1" dirty="0" err="1" smtClean="0">
                <a:latin typeface="맑은 고딕"/>
                <a:ea typeface="맑은 고딕"/>
              </a:rPr>
              <a:t>ㆍ공포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및 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‘19.12.12 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시행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lang="ko-KR" altLang="en-US" sz="16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877125" y="6309320"/>
            <a:ext cx="415851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※ </a:t>
            </a:r>
            <a:r>
              <a:rPr lang="ko-KR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위해성 등급 분류 </a:t>
            </a:r>
            <a:r>
              <a:rPr lang="en-US" altLang="ko-KR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: </a:t>
            </a:r>
            <a:r>
              <a:rPr lang="ko-KR" altLang="en-US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화장품법</a:t>
            </a:r>
            <a:r>
              <a:rPr lang="ko-KR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시행규칙</a:t>
            </a:r>
            <a:r>
              <a:rPr lang="en-US" altLang="ko-KR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(’19. </a:t>
            </a:r>
            <a:r>
              <a:rPr lang="ko-KR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하반기 개정 예정</a:t>
            </a:r>
            <a:r>
              <a:rPr lang="en-US" altLang="ko-KR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)</a:t>
            </a:r>
            <a:r>
              <a:rPr lang="ko-KR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endParaRPr lang="ko-KR" alt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20160510000971_0.jpg"/>
          <p:cNvPicPr>
            <a:picLocks noChangeAspect="1"/>
          </p:cNvPicPr>
          <p:nvPr/>
        </p:nvPicPr>
        <p:blipFill>
          <a:blip r:embed="rId2" cstate="print"/>
          <a:srcRect l="1637"/>
          <a:stretch>
            <a:fillRect/>
          </a:stretch>
        </p:blipFill>
        <p:spPr>
          <a:xfrm>
            <a:off x="0" y="260648"/>
            <a:ext cx="9144000" cy="6192688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0" y="260648"/>
            <a:ext cx="9144000" cy="6192688"/>
          </a:xfrm>
          <a:prstGeom prst="rect">
            <a:avLst/>
          </a:prstGeom>
          <a:solidFill>
            <a:schemeClr val="bg1">
              <a:lumMod val="95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71708" y="1989256"/>
            <a:ext cx="2384901" cy="79208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5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Part 3.</a:t>
            </a:r>
            <a:endParaRPr lang="ko-KR" altLang="en-US" sz="5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48272" y="1826302"/>
            <a:ext cx="6840461" cy="30239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6350"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50000"/>
              </a:lnSpc>
            </a:pPr>
            <a:r>
              <a:rPr lang="ko-KR" altLang="en-US" sz="4300" spc="-6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41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국내 화장품산업 발전 및 </a:t>
            </a:r>
            <a:endParaRPr lang="en-US" altLang="ko-KR" sz="4100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41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41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영업자 민원 고충 해소를 위한</a:t>
            </a:r>
            <a:endParaRPr lang="en-US" altLang="ko-KR" sz="4100" spc="-3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4300" spc="-6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4300" spc="-6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합리적 제도 개선</a:t>
            </a:r>
            <a:endParaRPr lang="ko-KR" altLang="en-US" sz="4300" spc="-6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770495" y="1979371"/>
            <a:ext cx="8394646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368"/>
          <p:cNvSpPr>
            <a:spLocks/>
          </p:cNvSpPr>
          <p:nvPr/>
        </p:nvSpPr>
        <p:spPr bwMode="auto">
          <a:xfrm>
            <a:off x="251520" y="1637164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560" y="1556792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추진목적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" name="그룹 14"/>
          <p:cNvGrpSpPr/>
          <p:nvPr/>
        </p:nvGrpSpPr>
        <p:grpSpPr>
          <a:xfrm>
            <a:off x="611560" y="2108175"/>
            <a:ext cx="8424936" cy="384721"/>
            <a:chOff x="714812" y="2123564"/>
            <a:chExt cx="8249676" cy="384721"/>
          </a:xfrm>
        </p:grpSpPr>
        <p:sp>
          <p:nvSpPr>
            <p:cNvPr id="16" name="TextBox 15"/>
            <p:cNvSpPr txBox="1"/>
            <p:nvPr/>
          </p:nvSpPr>
          <p:spPr>
            <a:xfrm>
              <a:off x="827584" y="2123564"/>
              <a:ext cx="8136904" cy="3847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제조판매관리자 고용부담 완화 및 신규 일자리 창출 </a:t>
              </a:r>
              <a:endPara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</p:txBody>
        </p:sp>
        <p:grpSp>
          <p:nvGrpSpPr>
            <p:cNvPr id="3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18" name="양쪽 모서리가 둥근 사각형 17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9" name="양쪽 모서리가 둥근 사각형 18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27" name="Freeform 368"/>
          <p:cNvSpPr>
            <a:spLocks/>
          </p:cNvSpPr>
          <p:nvPr/>
        </p:nvSpPr>
        <p:spPr bwMode="auto">
          <a:xfrm>
            <a:off x="251520" y="3131642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1560" y="3051270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자격 요건 확대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6" name="그룹 28"/>
          <p:cNvGrpSpPr/>
          <p:nvPr/>
        </p:nvGrpSpPr>
        <p:grpSpPr>
          <a:xfrm>
            <a:off x="611560" y="3602653"/>
            <a:ext cx="8424936" cy="1523494"/>
            <a:chOff x="714812" y="2123564"/>
            <a:chExt cx="8249676" cy="1523494"/>
          </a:xfrm>
        </p:grpSpPr>
        <p:sp>
          <p:nvSpPr>
            <p:cNvPr id="30" name="TextBox 29"/>
            <p:cNvSpPr txBox="1"/>
            <p:nvPr/>
          </p:nvSpPr>
          <p:spPr>
            <a:xfrm>
              <a:off x="827584" y="2123564"/>
              <a:ext cx="8136904" cy="152349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(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기존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)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의사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,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약사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,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화장품 관련 전공자 및 이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·</a:t>
              </a:r>
              <a:r>
                <a:rPr lang="ko-KR" altLang="en-US" sz="19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공계열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전공자 </a:t>
              </a:r>
              <a:endPara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      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화장품 제조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,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품질관리 경력 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2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년 이상 </a:t>
              </a:r>
              <a:endPara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(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개선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)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기존 조건 및 간호학과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,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간호과학과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,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건강간호학과 전공자까지 확대  </a:t>
              </a:r>
              <a:endParaRPr lang="en-US" altLang="ko-KR" sz="1900" dirty="0" smtClean="0">
                <a:solidFill>
                  <a:schemeClr val="tx2"/>
                </a:solidFill>
                <a:latin typeface="-윤고딕330" charset="-127"/>
                <a:ea typeface="-윤고딕330" charset="-127"/>
              </a:endParaRPr>
            </a:p>
          </p:txBody>
        </p:sp>
        <p:grpSp>
          <p:nvGrpSpPr>
            <p:cNvPr id="7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32" name="양쪽 모서리가 둥근 사각형 31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3" name="양쪽 모서리가 둥근 사각형 32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8" name="그룹 35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Box 37"/>
            <p:cNvSpPr txBox="1"/>
            <p:nvPr/>
          </p:nvSpPr>
          <p:spPr>
            <a:xfrm>
              <a:off x="0" y="1435881"/>
              <a:ext cx="91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(1) 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제조판매관리자 자격 요건 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완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화</a:t>
              </a:r>
              <a:endParaRPr lang="ko-KR" alt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283968" y="1044078"/>
            <a:ext cx="4752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(‘18.12.31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시행규칙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개정</a:t>
            </a:r>
            <a:r>
              <a:rPr lang="ko-KR" altLang="en-US" sz="1600" b="1" dirty="0" err="1" smtClean="0">
                <a:latin typeface="맑은 고딕"/>
                <a:ea typeface="맑은 고딕"/>
              </a:rPr>
              <a:t>ㆍ공포</a:t>
            </a:r>
            <a:r>
              <a:rPr lang="ko-KR" altLang="en-US" sz="1600" b="1" dirty="0" smtClean="0">
                <a:latin typeface="맑은 고딕"/>
                <a:ea typeface="맑은 고딕"/>
              </a:rPr>
              <a:t> 및 시행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lang="ko-KR" altLang="en-US" sz="16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9" name="모서리가 둥근 직사각형 38"/>
          <p:cNvSpPr/>
          <p:nvPr/>
        </p:nvSpPr>
        <p:spPr>
          <a:xfrm>
            <a:off x="539552" y="2052139"/>
            <a:ext cx="8352928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모서리가 둥근 직사각형 40"/>
          <p:cNvSpPr/>
          <p:nvPr/>
        </p:nvSpPr>
        <p:spPr>
          <a:xfrm>
            <a:off x="467544" y="3555326"/>
            <a:ext cx="8424936" cy="160186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"/>
          <p:cNvSpPr txBox="1"/>
          <p:nvPr/>
        </p:nvSpPr>
        <p:spPr>
          <a:xfrm>
            <a:off x="0" y="388048"/>
            <a:ext cx="2843808" cy="8617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sz="5000" dirty="0">
              <a:latin typeface="다음_SemiBold" pitchFamily="2" charset="-127"/>
              <a:ea typeface="다음_SemiBold" pitchFamily="2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866911" y="1879664"/>
            <a:ext cx="519322" cy="584775"/>
          </a:xfrm>
          <a:prstGeom prst="rect">
            <a:avLst/>
          </a:prstGeom>
          <a:solidFill>
            <a:srgbClr val="023D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000" dirty="0" smtClean="0">
                <a:solidFill>
                  <a:prstClr val="white"/>
                </a:solidFill>
                <a:latin typeface="-윤고딕340" pitchFamily="18" charset="-127"/>
                <a:ea typeface="-윤고딕340" pitchFamily="18" charset="-127"/>
              </a:rPr>
              <a:t>I</a:t>
            </a:r>
            <a:endParaRPr lang="ko-KR" altLang="en-US" sz="3000" dirty="0">
              <a:solidFill>
                <a:prstClr val="white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866911" y="3572402"/>
            <a:ext cx="519322" cy="584775"/>
          </a:xfrm>
          <a:prstGeom prst="rect">
            <a:avLst/>
          </a:prstGeom>
          <a:solidFill>
            <a:srgbClr val="023D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000" dirty="0" smtClean="0">
                <a:solidFill>
                  <a:prstClr val="white"/>
                </a:solidFill>
                <a:latin typeface="-윤고딕340" pitchFamily="18" charset="-127"/>
                <a:ea typeface="-윤고딕340" pitchFamily="18" charset="-127"/>
              </a:rPr>
              <a:t>II</a:t>
            </a:r>
            <a:endParaRPr lang="ko-KR" altLang="en-US" sz="3000" dirty="0">
              <a:solidFill>
                <a:prstClr val="white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5" name="TextBox 2"/>
          <p:cNvSpPr txBox="1"/>
          <p:nvPr/>
        </p:nvSpPr>
        <p:spPr>
          <a:xfrm>
            <a:off x="3491880" y="1843452"/>
            <a:ext cx="2864567" cy="553998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threePt" dir="t"/>
            </a:scene3d>
            <a:sp3d extrusionH="6350"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ko-KR" altLang="en-US" sz="30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화장품 산업 현황</a:t>
            </a:r>
            <a:endParaRPr lang="ko-KR" altLang="en-US" sz="3000" spc="-60" dirty="0">
              <a:solidFill>
                <a:schemeClr val="tx2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7" name="TextBox 12"/>
          <p:cNvSpPr txBox="1"/>
          <p:nvPr/>
        </p:nvSpPr>
        <p:spPr>
          <a:xfrm>
            <a:off x="3514985" y="3078143"/>
            <a:ext cx="5593519" cy="1015663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threePt" dir="t"/>
            </a:scene3d>
            <a:sp3d extrusionH="6350"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altLang="ko-KR" sz="30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2019</a:t>
            </a:r>
            <a:r>
              <a:rPr lang="ko-KR" altLang="en-US" sz="30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년 화장품 주요 제도 변화 및 </a:t>
            </a:r>
          </a:p>
          <a:p>
            <a:pPr fontAlgn="base"/>
            <a:r>
              <a:rPr lang="ko-KR" altLang="en-US" sz="30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정책 추진 방향 </a:t>
            </a:r>
            <a:endParaRPr lang="ko-KR" altLang="en-US" sz="3000" spc="-60" dirty="0">
              <a:solidFill>
                <a:schemeClr val="tx2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cxnSp>
        <p:nvCxnSpPr>
          <p:cNvPr id="19" name="직선 연결선 18"/>
          <p:cNvCxnSpPr/>
          <p:nvPr/>
        </p:nvCxnSpPr>
        <p:spPr>
          <a:xfrm>
            <a:off x="2978085" y="2446675"/>
            <a:ext cx="3804417" cy="0"/>
          </a:xfrm>
          <a:prstGeom prst="line">
            <a:avLst/>
          </a:prstGeom>
          <a:ln w="38100">
            <a:solidFill>
              <a:srgbClr val="023D8D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3" descr="\\Onnoo-05-pc\f\진행프로젝트\식약처_업무보고2\psd\jpg\목차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485" t="17484" r="48907" b="69395"/>
          <a:stretch>
            <a:fillRect/>
          </a:stretch>
        </p:blipFill>
        <p:spPr bwMode="auto">
          <a:xfrm>
            <a:off x="338386" y="515037"/>
            <a:ext cx="2117609" cy="639084"/>
          </a:xfrm>
          <a:prstGeom prst="rect">
            <a:avLst/>
          </a:prstGeom>
          <a:noFill/>
          <a:scene3d>
            <a:camera prst="orthographicFront"/>
            <a:lightRig rig="threePt" dir="t">
              <a:rot lat="0" lon="0" rev="3600000"/>
            </a:lightRig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직선 연결선 30"/>
          <p:cNvCxnSpPr/>
          <p:nvPr/>
        </p:nvCxnSpPr>
        <p:spPr>
          <a:xfrm flipV="1">
            <a:off x="2989026" y="4122337"/>
            <a:ext cx="5975462" cy="22694"/>
          </a:xfrm>
          <a:prstGeom prst="line">
            <a:avLst/>
          </a:prstGeom>
          <a:ln w="38100">
            <a:solidFill>
              <a:srgbClr val="023D8D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42259" y="4148540"/>
            <a:ext cx="6192688" cy="1853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2000" spc="-60" dirty="0" smtClean="0">
                <a:solidFill>
                  <a:schemeClr val="tx2"/>
                </a:solidFill>
                <a:latin typeface="바탕"/>
                <a:ea typeface="바탕"/>
              </a:rPr>
              <a:t>    ► </a:t>
            </a:r>
            <a:r>
              <a:rPr lang="en-US" altLang="ko-KR" sz="20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part 1.</a:t>
            </a:r>
            <a:r>
              <a:rPr lang="en-US" altLang="ko-KR" sz="2000" spc="-60" dirty="0" smtClean="0">
                <a:solidFill>
                  <a:schemeClr val="tx2"/>
                </a:solidFill>
                <a:latin typeface="바탕"/>
                <a:ea typeface="바탕"/>
              </a:rPr>
              <a:t> </a:t>
            </a:r>
            <a:r>
              <a:rPr lang="ko-KR" altLang="en-US" sz="20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화장품 안전관리 강화</a:t>
            </a:r>
            <a:endParaRPr lang="en-US" altLang="ko-KR" sz="2000" spc="-60" dirty="0" smtClean="0">
              <a:solidFill>
                <a:schemeClr val="tx2"/>
              </a:solidFill>
              <a:latin typeface="바탕"/>
              <a:ea typeface="바탕"/>
            </a:endParaRPr>
          </a:p>
          <a:p>
            <a:pPr>
              <a:lnSpc>
                <a:spcPct val="200000"/>
              </a:lnSpc>
            </a:pPr>
            <a:r>
              <a:rPr lang="en-US" altLang="ko-KR" sz="2000" spc="-60" dirty="0" smtClean="0">
                <a:solidFill>
                  <a:schemeClr val="tx2"/>
                </a:solidFill>
                <a:latin typeface="바탕"/>
                <a:ea typeface="바탕"/>
              </a:rPr>
              <a:t>    ► </a:t>
            </a:r>
            <a:r>
              <a:rPr lang="en-US" altLang="ko-KR" sz="20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part 2.</a:t>
            </a:r>
            <a:r>
              <a:rPr lang="en-US" altLang="ko-KR" sz="2000" spc="-60" dirty="0" smtClean="0">
                <a:solidFill>
                  <a:schemeClr val="tx2"/>
                </a:solidFill>
                <a:latin typeface="바탕"/>
                <a:ea typeface="바탕"/>
              </a:rPr>
              <a:t> </a:t>
            </a:r>
            <a:r>
              <a:rPr lang="ko-KR" altLang="en-US" sz="20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소비자</a:t>
            </a:r>
            <a:r>
              <a:rPr lang="en-US" altLang="ko-KR" sz="20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 </a:t>
            </a:r>
            <a:r>
              <a:rPr lang="ko-KR" altLang="en-US" sz="20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제공정보 구체화</a:t>
            </a:r>
            <a:endParaRPr lang="en-US" altLang="ko-KR" sz="2000" spc="-60" dirty="0" smtClean="0">
              <a:solidFill>
                <a:schemeClr val="tx2"/>
              </a:solidFill>
              <a:latin typeface="바탕"/>
              <a:ea typeface="바탕"/>
            </a:endParaRPr>
          </a:p>
          <a:p>
            <a:pPr>
              <a:lnSpc>
                <a:spcPct val="200000"/>
              </a:lnSpc>
            </a:pPr>
            <a:r>
              <a:rPr lang="en-US" altLang="ko-KR" sz="2000" spc="-60" dirty="0" smtClean="0">
                <a:solidFill>
                  <a:schemeClr val="tx2"/>
                </a:solidFill>
                <a:latin typeface="바탕"/>
                <a:ea typeface="바탕"/>
              </a:rPr>
              <a:t>    ► </a:t>
            </a:r>
            <a:r>
              <a:rPr lang="en-US" altLang="ko-KR" sz="20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part 3.</a:t>
            </a:r>
            <a:r>
              <a:rPr lang="en-US" altLang="ko-KR" sz="2000" spc="-60" dirty="0" smtClean="0">
                <a:solidFill>
                  <a:schemeClr val="tx2"/>
                </a:solidFill>
                <a:latin typeface="바탕"/>
                <a:ea typeface="바탕"/>
              </a:rPr>
              <a:t> </a:t>
            </a:r>
            <a:r>
              <a:rPr lang="ko-KR" altLang="en-US" sz="20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합리적 제도 개선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368"/>
          <p:cNvSpPr>
            <a:spLocks/>
          </p:cNvSpPr>
          <p:nvPr/>
        </p:nvSpPr>
        <p:spPr bwMode="auto">
          <a:xfrm>
            <a:off x="251520" y="1447051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560" y="1366679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추진목적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611560" y="1918062"/>
            <a:ext cx="8424936" cy="353943"/>
            <a:chOff x="714812" y="2123564"/>
            <a:chExt cx="8249676" cy="353943"/>
          </a:xfrm>
        </p:grpSpPr>
        <p:sp>
          <p:nvSpPr>
            <p:cNvPr id="16" name="TextBox 15"/>
            <p:cNvSpPr txBox="1"/>
            <p:nvPr/>
          </p:nvSpPr>
          <p:spPr>
            <a:xfrm>
              <a:off x="827584" y="2123564"/>
              <a:ext cx="8136904" cy="35394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ko-KR" altLang="en-US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제품 개발자에 대한 지적재산권 보호 및 제품 개발의욕 증진</a:t>
              </a:r>
              <a:r>
                <a:rPr lang="en-US" altLang="ko-KR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, </a:t>
              </a:r>
              <a:r>
                <a:rPr lang="ko-KR" altLang="en-US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산업발전에 기여</a:t>
              </a:r>
              <a:r>
                <a:rPr lang="en-US" altLang="ko-KR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  </a:t>
              </a:r>
            </a:p>
          </p:txBody>
        </p:sp>
        <p:grpSp>
          <p:nvGrpSpPr>
            <p:cNvPr id="17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18" name="양쪽 모서리가 둥근 사각형 17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9" name="양쪽 모서리가 둥근 사각형 18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20" name="Freeform 368"/>
          <p:cNvSpPr>
            <a:spLocks/>
          </p:cNvSpPr>
          <p:nvPr/>
        </p:nvSpPr>
        <p:spPr bwMode="auto">
          <a:xfrm>
            <a:off x="251520" y="2812725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1560" y="2732353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기능성화장품 </a:t>
            </a:r>
            <a:r>
              <a:rPr lang="ko-KR" altLang="en-US" sz="2200" dirty="0" err="1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심사청구권자</a:t>
            </a:r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 확대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6728" y="3283736"/>
            <a:ext cx="8309768" cy="122341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(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기존</a:t>
            </a:r>
            <a:r>
              <a: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) 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제조판매업자만 심사청구 가능</a:t>
            </a:r>
            <a:endParaRPr lang="en-US" altLang="ko-KR" sz="19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charset="-127"/>
              <a:ea typeface="-윤고딕330" charset="-127"/>
            </a:endParaRPr>
          </a:p>
          <a:p>
            <a:endParaRPr lang="en-US" altLang="ko-KR" sz="5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charset="-127"/>
              <a:ea typeface="-윤고딕33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(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개선</a:t>
            </a:r>
            <a:r>
              <a: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) 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제조판매업자 외</a:t>
            </a:r>
            <a:r>
              <a: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 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제조업자</a:t>
            </a:r>
            <a:r>
              <a: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, </a:t>
            </a:r>
            <a:r>
              <a:rPr lang="ko-KR" altLang="en-US" sz="1900" dirty="0" err="1" smtClean="0">
                <a:solidFill>
                  <a:schemeClr val="tx2"/>
                </a:solidFill>
                <a:latin typeface="-윤고딕330" charset="-127"/>
                <a:ea typeface="-윤고딕330" charset="-127"/>
              </a:rPr>
              <a:t>대학ㆍ연구소ㆍ연구기관</a:t>
            </a:r>
            <a:r>
              <a:rPr lang="ko-KR" altLang="en-US" sz="1900" dirty="0" smtClean="0">
                <a:solidFill>
                  <a:schemeClr val="tx2"/>
                </a:solidFill>
                <a:latin typeface="-윤고딕330" charset="-127"/>
                <a:ea typeface="-윤고딕330" charset="-127"/>
              </a:rPr>
              <a:t> 등도 심사청구 가능</a:t>
            </a:r>
            <a:endParaRPr lang="en-US" altLang="ko-KR" sz="1900" dirty="0" smtClean="0">
              <a:solidFill>
                <a:schemeClr val="tx2"/>
              </a:solidFill>
              <a:latin typeface="-윤고딕330" charset="-127"/>
              <a:ea typeface="-윤고딕33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latin typeface="-윤고딕330" charset="-127"/>
                <a:ea typeface="-윤고딕330" charset="-127"/>
              </a:rPr>
              <a:t>* </a:t>
            </a:r>
            <a:r>
              <a:rPr lang="ko-KR" altLang="en-US" sz="1400" dirty="0" smtClean="0">
                <a:latin typeface="-윤고딕330" charset="-127"/>
                <a:ea typeface="-윤고딕330" charset="-127"/>
              </a:rPr>
              <a:t>기초연구진흥 및 기술개발지원에 관한 법률 제</a:t>
            </a:r>
            <a:r>
              <a:rPr lang="en-US" altLang="ko-KR" sz="1400" dirty="0" smtClean="0">
                <a:latin typeface="-윤고딕330" charset="-127"/>
                <a:ea typeface="-윤고딕330" charset="-127"/>
              </a:rPr>
              <a:t>6</a:t>
            </a:r>
            <a:r>
              <a:rPr lang="ko-KR" altLang="en-US" sz="1400" dirty="0" smtClean="0">
                <a:latin typeface="-윤고딕330" charset="-127"/>
                <a:ea typeface="-윤고딕330" charset="-127"/>
              </a:rPr>
              <a:t>조제</a:t>
            </a:r>
            <a:r>
              <a:rPr lang="en-US" altLang="ko-KR" sz="1400" dirty="0" smtClean="0">
                <a:latin typeface="-윤고딕330" charset="-127"/>
                <a:ea typeface="-윤고딕330" charset="-127"/>
              </a:rPr>
              <a:t>1</a:t>
            </a:r>
            <a:r>
              <a:rPr lang="ko-KR" altLang="en-US" sz="1400" dirty="0" smtClean="0">
                <a:latin typeface="-윤고딕330" charset="-127"/>
                <a:ea typeface="-윤고딕330" charset="-127"/>
              </a:rPr>
              <a:t>항 및 제</a:t>
            </a:r>
            <a:r>
              <a:rPr lang="en-US" altLang="ko-KR" sz="1400" dirty="0" smtClean="0">
                <a:latin typeface="-윤고딕330" charset="-127"/>
                <a:ea typeface="-윤고딕330" charset="-127"/>
              </a:rPr>
              <a:t>14</a:t>
            </a:r>
            <a:r>
              <a:rPr lang="ko-KR" altLang="en-US" sz="1400" dirty="0" smtClean="0">
                <a:latin typeface="-윤고딕330" charset="-127"/>
                <a:ea typeface="-윤고딕330" charset="-127"/>
              </a:rPr>
              <a:t>조의</a:t>
            </a:r>
            <a:r>
              <a:rPr lang="en-US" altLang="ko-KR" sz="1400" dirty="0" smtClean="0">
                <a:latin typeface="-윤고딕330" charset="-127"/>
                <a:ea typeface="-윤고딕330" charset="-127"/>
              </a:rPr>
              <a:t>2 </a:t>
            </a:r>
          </a:p>
        </p:txBody>
      </p:sp>
      <p:grpSp>
        <p:nvGrpSpPr>
          <p:cNvPr id="24" name="그룹 9"/>
          <p:cNvGrpSpPr/>
          <p:nvPr/>
        </p:nvGrpSpPr>
        <p:grpSpPr>
          <a:xfrm>
            <a:off x="611560" y="3401223"/>
            <a:ext cx="115168" cy="134870"/>
            <a:chOff x="-468560" y="1239771"/>
            <a:chExt cx="288032" cy="614750"/>
          </a:xfrm>
        </p:grpSpPr>
        <p:sp>
          <p:nvSpPr>
            <p:cNvPr id="25" name="양쪽 모서리가 둥근 사각형 24"/>
            <p:cNvSpPr/>
            <p:nvPr/>
          </p:nvSpPr>
          <p:spPr>
            <a:xfrm>
              <a:off x="-468560" y="1239771"/>
              <a:ext cx="288032" cy="3073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137E8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69850" h="38100" prst="cross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양쪽 모서리가 둥근 사각형 25"/>
            <p:cNvSpPr/>
            <p:nvPr/>
          </p:nvSpPr>
          <p:spPr>
            <a:xfrm rot="10800000">
              <a:off x="-468560" y="1547146"/>
              <a:ext cx="288032" cy="3073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1CBAC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69850" h="38100" prst="cross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7" name="Freeform 368"/>
          <p:cNvSpPr>
            <a:spLocks/>
          </p:cNvSpPr>
          <p:nvPr/>
        </p:nvSpPr>
        <p:spPr bwMode="auto">
          <a:xfrm>
            <a:off x="251520" y="4871383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1560" y="4791011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기능성화장품 표시방법 확대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9" name="그룹 28"/>
          <p:cNvGrpSpPr/>
          <p:nvPr/>
        </p:nvGrpSpPr>
        <p:grpSpPr>
          <a:xfrm>
            <a:off x="611560" y="5342394"/>
            <a:ext cx="8424936" cy="1261884"/>
            <a:chOff x="714812" y="2123564"/>
            <a:chExt cx="8249676" cy="1261884"/>
          </a:xfrm>
        </p:grpSpPr>
        <p:sp>
          <p:nvSpPr>
            <p:cNvPr id="30" name="TextBox 29"/>
            <p:cNvSpPr txBox="1"/>
            <p:nvPr/>
          </p:nvSpPr>
          <p:spPr>
            <a:xfrm>
              <a:off x="827584" y="2123564"/>
              <a:ext cx="8136904" cy="126188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(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기존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)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포장에 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‘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기능성화장품</a:t>
              </a:r>
              <a:r>
                <a:rPr lang="en-US" altLang="ko-KR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’ </a:t>
              </a:r>
              <a:r>
                <a:rPr lang="ko-KR" altLang="en-US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글자만 표시 가능</a:t>
              </a:r>
              <a:endParaRPr lang="en-US" altLang="ko-KR" sz="1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(</a:t>
              </a:r>
              <a:r>
                <a:rPr lang="ko-KR" altLang="en-US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개선</a:t>
              </a:r>
              <a:r>
                <a:rPr lang="en-US" altLang="ko-KR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) </a:t>
              </a:r>
              <a:r>
                <a:rPr lang="ko-KR" altLang="en-US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글자 외 기능성화장품을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나타내는 </a:t>
              </a:r>
              <a:r>
                <a:rPr lang="ko-KR" altLang="en-US" sz="1900" dirty="0" err="1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식약처장이</a:t>
              </a:r>
              <a:r>
                <a:rPr lang="ko-KR" altLang="en-US" sz="19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 정하는 도안 사용 가능</a:t>
              </a:r>
              <a:endParaRPr lang="en-US" altLang="ko-KR" sz="1900" dirty="0" smtClean="0">
                <a:solidFill>
                  <a:schemeClr val="tx2"/>
                </a:solidFill>
                <a:latin typeface="-윤고딕330" charset="-127"/>
                <a:ea typeface="-윤고딕330" charset="-127"/>
              </a:endParaRPr>
            </a:p>
            <a:p>
              <a:r>
                <a:rPr lang="ko-KR" altLang="en-US" sz="19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 </a:t>
              </a:r>
              <a:endParaRPr lang="en-US" altLang="ko-KR" sz="1900" dirty="0" smtClean="0">
                <a:solidFill>
                  <a:schemeClr val="tx2"/>
                </a:solidFill>
                <a:latin typeface="-윤고딕330" charset="-127"/>
                <a:ea typeface="-윤고딕330" charset="-127"/>
              </a:endParaRPr>
            </a:p>
          </p:txBody>
        </p:sp>
        <p:grpSp>
          <p:nvGrpSpPr>
            <p:cNvPr id="31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32" name="양쪽 모서리가 둥근 사각형 31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3" name="양쪽 모서리가 둥근 사각형 32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36" name="그룹 35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Box 37"/>
            <p:cNvSpPr txBox="1"/>
            <p:nvPr/>
          </p:nvSpPr>
          <p:spPr>
            <a:xfrm>
              <a:off x="0" y="1435881"/>
              <a:ext cx="91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(2) 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기능성화장품심사 </a:t>
              </a:r>
              <a:r>
                <a:rPr lang="ko-KR" altLang="en-US" sz="2800" dirty="0" err="1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청구권자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확대 및 표시 개선</a:t>
              </a:r>
              <a:endParaRPr lang="ko-KR" alt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9" name="모서리가 둥근 직사각형 38"/>
          <p:cNvSpPr/>
          <p:nvPr/>
        </p:nvSpPr>
        <p:spPr>
          <a:xfrm>
            <a:off x="539552" y="1862026"/>
            <a:ext cx="8352928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모서리가 둥근 직사각형 39"/>
          <p:cNvSpPr/>
          <p:nvPr/>
        </p:nvSpPr>
        <p:spPr>
          <a:xfrm>
            <a:off x="467544" y="3257608"/>
            <a:ext cx="8424936" cy="12515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모서리가 둥근 직사각형 40"/>
          <p:cNvSpPr/>
          <p:nvPr/>
        </p:nvSpPr>
        <p:spPr>
          <a:xfrm>
            <a:off x="467544" y="5295066"/>
            <a:ext cx="8424936" cy="115827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2286266" y="908720"/>
            <a:ext cx="6840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(‘18.3.13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개정 및 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‘19.3.14 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시행규칙 개정 및 시행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 )</a:t>
            </a:r>
            <a:endParaRPr lang="ko-KR" altLang="en-US" sz="16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368"/>
          <p:cNvSpPr>
            <a:spLocks/>
          </p:cNvSpPr>
          <p:nvPr/>
        </p:nvSpPr>
        <p:spPr bwMode="auto">
          <a:xfrm>
            <a:off x="251520" y="1700535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1560" y="1620163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기능성화장품 도안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26728" y="2171546"/>
            <a:ext cx="8309768" cy="3847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ko-KR" altLang="en-US" sz="1900" dirty="0" smtClean="0">
                <a:solidFill>
                  <a:schemeClr val="tx2"/>
                </a:solidFill>
                <a:latin typeface="-윤고딕330" charset="-127"/>
                <a:ea typeface="-윤고딕330" charset="-127"/>
              </a:rPr>
              <a:t> </a:t>
            </a:r>
            <a:endParaRPr lang="en-US" altLang="ko-KR" sz="1900" dirty="0" smtClean="0">
              <a:solidFill>
                <a:schemeClr val="tx2"/>
              </a:solidFill>
              <a:latin typeface="-윤고딕330" charset="-127"/>
              <a:ea typeface="-윤고딕330" charset="-127"/>
            </a:endParaRPr>
          </a:p>
        </p:txBody>
      </p:sp>
      <p:grpSp>
        <p:nvGrpSpPr>
          <p:cNvPr id="7" name="그룹 35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Box 37"/>
            <p:cNvSpPr txBox="1"/>
            <p:nvPr/>
          </p:nvSpPr>
          <p:spPr>
            <a:xfrm>
              <a:off x="0" y="1435881"/>
              <a:ext cx="91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(2) 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기능성화장품심사 </a:t>
              </a:r>
              <a:r>
                <a:rPr lang="ko-KR" altLang="en-US" sz="2800" dirty="0" err="1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청구권자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확대 및 표시 개선</a:t>
              </a:r>
              <a:endParaRPr lang="ko-KR" alt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41" name="모서리가 둥근 직사각형 40"/>
          <p:cNvSpPr/>
          <p:nvPr/>
        </p:nvSpPr>
        <p:spPr>
          <a:xfrm>
            <a:off x="1187624" y="2124218"/>
            <a:ext cx="6336704" cy="339301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2286266" y="908720"/>
            <a:ext cx="6840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(‘18.3.13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개정 및 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‘19.3.14 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시행규칙 개정 및 시행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 )</a:t>
            </a:r>
            <a:endParaRPr lang="ko-KR" altLang="en-US" sz="16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4033" name="_x131472352" descr="EMB00002504151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1604" y="2492896"/>
            <a:ext cx="281110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68"/>
          <p:cNvSpPr>
            <a:spLocks/>
          </p:cNvSpPr>
          <p:nvPr/>
        </p:nvSpPr>
        <p:spPr bwMode="auto">
          <a:xfrm>
            <a:off x="251520" y="1646633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1566261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추진목적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611560" y="2117644"/>
            <a:ext cx="8424936" cy="353943"/>
            <a:chOff x="714812" y="2123564"/>
            <a:chExt cx="8249676" cy="353943"/>
          </a:xfrm>
        </p:grpSpPr>
        <p:sp>
          <p:nvSpPr>
            <p:cNvPr id="17" name="TextBox 16"/>
            <p:cNvSpPr txBox="1"/>
            <p:nvPr/>
          </p:nvSpPr>
          <p:spPr>
            <a:xfrm>
              <a:off x="827584" y="2123564"/>
              <a:ext cx="8136904" cy="35394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ko-KR" altLang="en-US" sz="17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신원료</a:t>
              </a:r>
              <a:r>
                <a:rPr lang="ko-KR" altLang="en-US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등 원료의 개발의욕 증진</a:t>
              </a:r>
              <a:r>
                <a:rPr lang="en-US" altLang="ko-KR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</a:t>
              </a:r>
              <a:r>
                <a:rPr lang="ko-KR" altLang="en-US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및 신제품 개발을 통한 화장품산업 발전에 기여</a:t>
              </a:r>
              <a:endParaRPr lang="en-US" altLang="ko-KR" sz="1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</p:txBody>
        </p:sp>
        <p:grpSp>
          <p:nvGrpSpPr>
            <p:cNvPr id="18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19" name="양쪽 모서리가 둥근 사각형 18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0" name="양쪽 모서리가 둥근 사각형 19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21" name="Freeform 368"/>
          <p:cNvSpPr>
            <a:spLocks/>
          </p:cNvSpPr>
          <p:nvPr/>
        </p:nvSpPr>
        <p:spPr bwMode="auto">
          <a:xfrm>
            <a:off x="251520" y="3194181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1560" y="3113809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원료의 사용기준 변경 등 신청절차 마련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611560" y="3753660"/>
            <a:ext cx="8424936" cy="2539157"/>
            <a:chOff x="714812" y="2123564"/>
            <a:chExt cx="8249676" cy="2539157"/>
          </a:xfrm>
        </p:grpSpPr>
        <p:sp>
          <p:nvSpPr>
            <p:cNvPr id="24" name="TextBox 23"/>
            <p:cNvSpPr txBox="1"/>
            <p:nvPr/>
          </p:nvSpPr>
          <p:spPr>
            <a:xfrm>
              <a:off x="827584" y="2123564"/>
              <a:ext cx="8136904" cy="2539157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(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기존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) </a:t>
              </a:r>
              <a:r>
                <a:rPr lang="ko-KR" altLang="en-US" sz="19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식약처장이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</a:t>
              </a:r>
              <a:r>
                <a:rPr lang="ko-KR" altLang="en-US" sz="19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지정ㆍ고시한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범위 내에서만 사용가능</a:t>
              </a:r>
              <a:endPara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(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개선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)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연구개발을 </a:t>
              </a:r>
              <a:r>
                <a:rPr lang="ko-KR" altLang="en-US" sz="19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통해 사용기준 신설 및 사용기준 변경 신청 가능</a:t>
              </a:r>
              <a:endParaRPr lang="en-US" altLang="ko-KR" sz="1900" dirty="0" smtClean="0">
                <a:solidFill>
                  <a:schemeClr val="tx2"/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sz="16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 사용기준 지정</a:t>
              </a:r>
              <a:r>
                <a:rPr lang="en-US" altLang="ko-KR" sz="16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·</a:t>
              </a:r>
              <a:r>
                <a:rPr lang="ko-KR" altLang="en-US" sz="16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고시 원료 </a:t>
              </a:r>
              <a:r>
                <a:rPr lang="en-US" altLang="ko-KR" sz="16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: </a:t>
              </a:r>
              <a:r>
                <a:rPr lang="ko-KR" altLang="en-US" sz="1600" dirty="0" err="1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보존제</a:t>
              </a:r>
              <a:r>
                <a:rPr lang="en-US" altLang="ko-KR" sz="16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, </a:t>
              </a:r>
              <a:r>
                <a:rPr lang="ko-KR" altLang="en-US" sz="1600" dirty="0" err="1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염모제</a:t>
              </a:r>
              <a:r>
                <a:rPr lang="en-US" altLang="ko-KR" sz="16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, </a:t>
              </a:r>
              <a:r>
                <a:rPr lang="ko-KR" altLang="en-US" sz="16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자외선차단 성분</a:t>
              </a:r>
              <a:r>
                <a:rPr lang="en-US" altLang="ko-KR" sz="16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, </a:t>
              </a:r>
              <a:r>
                <a:rPr lang="ko-KR" altLang="en-US" sz="16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색소 등</a:t>
              </a:r>
              <a:endParaRPr lang="en-US" altLang="ko-KR" sz="1600" dirty="0" smtClean="0">
                <a:solidFill>
                  <a:schemeClr val="tx2"/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altLang="ko-KR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 </a:t>
              </a:r>
              <a:r>
                <a:rPr lang="ko-KR" altLang="en-US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심사절차 </a:t>
              </a:r>
              <a:r>
                <a:rPr lang="en-US" altLang="ko-KR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: </a:t>
              </a:r>
              <a:r>
                <a:rPr lang="ko-KR" altLang="en-US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신청 </a:t>
              </a:r>
              <a:r>
                <a:rPr lang="ko-KR" altLang="en-US" sz="1400" dirty="0" smtClean="0">
                  <a:solidFill>
                    <a:schemeClr val="tx2"/>
                  </a:solidFill>
                  <a:latin typeface="바탕"/>
                  <a:ea typeface="바탕"/>
                </a:rPr>
                <a:t>► </a:t>
              </a:r>
              <a:r>
                <a:rPr lang="ko-KR" altLang="en-US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심사</a:t>
              </a:r>
              <a:r>
                <a:rPr lang="en-US" altLang="ko-KR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(180</a:t>
              </a:r>
              <a:r>
                <a:rPr lang="ko-KR" altLang="en-US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일</a:t>
              </a:r>
              <a:r>
                <a:rPr lang="en-US" altLang="ko-KR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, </a:t>
              </a:r>
              <a:r>
                <a:rPr lang="ko-KR" altLang="en-US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보완요청 시 </a:t>
              </a:r>
              <a:r>
                <a:rPr lang="en-US" altLang="ko-KR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60</a:t>
              </a:r>
              <a:r>
                <a:rPr lang="ko-KR" altLang="en-US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일 이내 보완</a:t>
              </a:r>
              <a:r>
                <a:rPr lang="en-US" altLang="ko-KR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) </a:t>
              </a:r>
              <a:r>
                <a:rPr lang="ko-KR" altLang="en-US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► 심사결과 통지 ► 고시개정</a:t>
              </a:r>
              <a:r>
                <a:rPr lang="en-US" altLang="ko-KR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(</a:t>
              </a:r>
              <a:r>
                <a:rPr lang="ko-KR" altLang="en-US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추후</a:t>
              </a:r>
              <a:r>
                <a:rPr lang="en-US" altLang="ko-KR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※ </a:t>
              </a:r>
              <a:r>
                <a:rPr lang="ko-KR" altLang="en-US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세부 절차 및 방법 등 </a:t>
              </a:r>
              <a:r>
                <a:rPr lang="en-US" altLang="ko-KR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: “</a:t>
              </a:r>
              <a:r>
                <a:rPr lang="ko-KR" altLang="en-US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화장품 원료의 사용기준 지정 및 변경심사 가이드라인</a:t>
              </a:r>
              <a:r>
                <a:rPr lang="en-US" altLang="ko-KR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”(</a:t>
              </a:r>
              <a:r>
                <a:rPr lang="ko-KR" altLang="en-US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참조</a:t>
              </a:r>
              <a:r>
                <a:rPr lang="en-US" altLang="ko-KR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)</a:t>
              </a:r>
              <a:r>
                <a:rPr lang="ko-KR" altLang="en-US" sz="14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 </a:t>
              </a:r>
              <a:endParaRPr lang="en-US" altLang="ko-KR" sz="1400" dirty="0" smtClean="0">
                <a:solidFill>
                  <a:schemeClr val="tx2"/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1900" dirty="0" smtClean="0">
                <a:solidFill>
                  <a:schemeClr val="tx2"/>
                </a:solidFill>
                <a:latin typeface="-윤고딕330" charset="-127"/>
                <a:ea typeface="-윤고딕330" charset="-127"/>
              </a:endParaRPr>
            </a:p>
          </p:txBody>
        </p:sp>
        <p:grpSp>
          <p:nvGrpSpPr>
            <p:cNvPr id="25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26" name="양쪽 모서리가 둥근 사각형 25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7" name="양쪽 모서리가 둥근 사각형 26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37" name="그룹 36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TextBox 38"/>
            <p:cNvSpPr txBox="1"/>
            <p:nvPr/>
          </p:nvSpPr>
          <p:spPr>
            <a:xfrm>
              <a:off x="0" y="1435881"/>
              <a:ext cx="91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(3) 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원료의 사용기준 변경 신청 등 절차 마련</a:t>
              </a:r>
              <a:endParaRPr lang="ko-KR" alt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40" name="모서리가 둥근 직사각형 39"/>
          <p:cNvSpPr/>
          <p:nvPr/>
        </p:nvSpPr>
        <p:spPr>
          <a:xfrm>
            <a:off x="539552" y="2061608"/>
            <a:ext cx="8352928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모서리가 둥근 직사각형 40"/>
          <p:cNvSpPr/>
          <p:nvPr/>
        </p:nvSpPr>
        <p:spPr>
          <a:xfrm>
            <a:off x="539552" y="3647774"/>
            <a:ext cx="8352928" cy="2301506"/>
          </a:xfrm>
          <a:prstGeom prst="roundRect">
            <a:avLst>
              <a:gd name="adj" fmla="val 798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2295319" y="908720"/>
            <a:ext cx="6840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(‘18.3.13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개정 및 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‘19.3.14 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시행규칙 개정 및 시행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 )</a:t>
            </a:r>
            <a:endParaRPr lang="ko-KR" altLang="en-US" sz="1600" b="1" dirty="0">
              <a:latin typeface="-윤고딕330" pitchFamily="18" charset="-127"/>
              <a:ea typeface="-윤고딕330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368"/>
          <p:cNvSpPr>
            <a:spLocks/>
          </p:cNvSpPr>
          <p:nvPr/>
        </p:nvSpPr>
        <p:spPr bwMode="auto">
          <a:xfrm>
            <a:off x="251520" y="2681072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2600700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천연화장품의 정의 신설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611560" y="3176764"/>
            <a:ext cx="8424936" cy="892552"/>
            <a:chOff x="714812" y="2123564"/>
            <a:chExt cx="8249676" cy="892552"/>
          </a:xfrm>
        </p:grpSpPr>
        <p:sp>
          <p:nvSpPr>
            <p:cNvPr id="12" name="TextBox 11"/>
            <p:cNvSpPr txBox="1"/>
            <p:nvPr/>
          </p:nvSpPr>
          <p:spPr>
            <a:xfrm>
              <a:off x="827584" y="2123564"/>
              <a:ext cx="8136904" cy="89255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ko-KR" altLang="en-US" sz="1900" dirty="0" err="1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동ㆍ식물</a:t>
              </a:r>
              <a:r>
                <a:rPr lang="ko-KR" altLang="en-US" sz="19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 및 그 유래 원료 등을 함유한 화장품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으로서 식품의약품안전처장이 </a:t>
              </a:r>
              <a:endPara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정한 기준에 맞는 화장품</a:t>
              </a:r>
              <a:endPara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※ 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인증기준 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: “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천연화장품 및 </a:t>
              </a:r>
              <a:r>
                <a:rPr lang="ko-KR" altLang="en-US" sz="14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유기농화장품의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기준에 관한 규정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(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고시</a:t>
              </a:r>
              <a:r>
                <a:rPr lang="en-US" altLang="ko-KR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)” </a:t>
              </a:r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개정 예정</a:t>
              </a:r>
              <a:endPara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</p:txBody>
        </p:sp>
        <p:grpSp>
          <p:nvGrpSpPr>
            <p:cNvPr id="13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14" name="양쪽 모서리가 둥근 사각형 13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5" name="양쪽 모서리가 둥근 사각형 14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16" name="Freeform 368"/>
          <p:cNvSpPr>
            <a:spLocks/>
          </p:cNvSpPr>
          <p:nvPr/>
        </p:nvSpPr>
        <p:spPr bwMode="auto">
          <a:xfrm>
            <a:off x="251520" y="4373468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1560" y="4293096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err="1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천연ㆍ유기농화장품</a:t>
            </a:r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 인증제도 도입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6728" y="4914623"/>
            <a:ext cx="8309768" cy="3847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ko-KR" altLang="en-US" sz="19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식약처에서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 일정기준 이상의 자격을 갖춘 기관을 </a:t>
            </a:r>
            <a:r>
              <a:rPr lang="ko-KR" altLang="en-US" sz="1900" dirty="0" smtClean="0">
                <a:solidFill>
                  <a:schemeClr val="tx2"/>
                </a:solidFill>
                <a:latin typeface="-윤고딕330" charset="-127"/>
                <a:ea typeface="-윤고딕330" charset="-127"/>
              </a:rPr>
              <a:t>인증기관으로 지정</a:t>
            </a:r>
            <a:endParaRPr lang="en-US" altLang="ko-KR" sz="1900" dirty="0" smtClean="0">
              <a:solidFill>
                <a:schemeClr val="tx2"/>
              </a:solidFill>
              <a:latin typeface="-윤고딕330" charset="-127"/>
              <a:ea typeface="-윤고딕330" charset="-127"/>
            </a:endParaRPr>
          </a:p>
        </p:txBody>
      </p:sp>
      <p:grpSp>
        <p:nvGrpSpPr>
          <p:cNvPr id="20" name="그룹 9"/>
          <p:cNvGrpSpPr/>
          <p:nvPr/>
        </p:nvGrpSpPr>
        <p:grpSpPr>
          <a:xfrm>
            <a:off x="611560" y="5032110"/>
            <a:ext cx="115168" cy="134870"/>
            <a:chOff x="-468560" y="1239771"/>
            <a:chExt cx="288032" cy="614750"/>
          </a:xfrm>
        </p:grpSpPr>
        <p:sp>
          <p:nvSpPr>
            <p:cNvPr id="21" name="양쪽 모서리가 둥근 사각형 20"/>
            <p:cNvSpPr/>
            <p:nvPr/>
          </p:nvSpPr>
          <p:spPr>
            <a:xfrm>
              <a:off x="-468560" y="1239771"/>
              <a:ext cx="288032" cy="3073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137E8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69850" h="38100" prst="cross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양쪽 모서리가 둥근 사각형 21"/>
            <p:cNvSpPr/>
            <p:nvPr/>
          </p:nvSpPr>
          <p:spPr>
            <a:xfrm rot="10800000">
              <a:off x="-468560" y="1547146"/>
              <a:ext cx="288032" cy="3073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1CBAC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69850" h="38100" prst="cross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26728" y="5176130"/>
            <a:ext cx="8309768" cy="182357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pPr>
              <a:lnSpc>
                <a:spcPct val="150000"/>
              </a:lnSpc>
            </a:pP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인증희망 업체는 인증기관에 관련 서류를 갖추어 인증 신청</a:t>
            </a:r>
            <a:endParaRPr lang="en-US" altLang="ko-KR" sz="19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charset="-127"/>
              <a:ea typeface="-윤고딕330" charset="-127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 인증 유효 기간 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: 3</a:t>
            </a:r>
            <a:r>
              <a:rPr lang="ko-KR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년 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(</a:t>
            </a:r>
            <a:r>
              <a:rPr lang="ko-KR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유효기간 만료 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90</a:t>
            </a:r>
            <a:r>
              <a:rPr lang="ko-KR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일 전까지 재인증 신청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※ </a:t>
            </a:r>
            <a:r>
              <a:rPr lang="ko-KR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인증기관 지정 및 인증 관련 세부사항 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: “</a:t>
            </a:r>
            <a:r>
              <a:rPr lang="ko-KR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천연화장품 및 </a:t>
            </a:r>
            <a:r>
              <a:rPr lang="ko-KR" alt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유기농화장품</a:t>
            </a:r>
            <a:r>
              <a:rPr lang="ko-KR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 인증기관 지정 및 인증 등에 관한 </a:t>
            </a:r>
            <a:endParaRPr lang="en-US" altLang="ko-KR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charset="-127"/>
              <a:ea typeface="-윤고딕33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    </a:t>
            </a:r>
            <a:r>
              <a:rPr lang="ko-KR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규정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(</a:t>
            </a:r>
            <a:r>
              <a:rPr lang="ko-KR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고시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)” </a:t>
            </a:r>
            <a:r>
              <a:rPr lang="ko-KR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개정 예정</a:t>
            </a:r>
            <a:endParaRPr lang="en-US" altLang="ko-KR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charset="-127"/>
              <a:ea typeface="-윤고딕330" charset="-127"/>
            </a:endParaRPr>
          </a:p>
          <a:p>
            <a:pPr>
              <a:lnSpc>
                <a:spcPct val="150000"/>
              </a:lnSpc>
            </a:pPr>
            <a:endParaRPr lang="en-US" altLang="ko-KR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charset="-127"/>
              <a:ea typeface="-윤고딕330" charset="-127"/>
            </a:endParaRPr>
          </a:p>
        </p:txBody>
      </p:sp>
      <p:sp>
        <p:nvSpPr>
          <p:cNvPr id="38" name="Freeform 368"/>
          <p:cNvSpPr>
            <a:spLocks/>
          </p:cNvSpPr>
          <p:nvPr/>
        </p:nvSpPr>
        <p:spPr bwMode="auto">
          <a:xfrm>
            <a:off x="251520" y="1465989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1560" y="1385617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추진목적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40" name="그룹 39"/>
          <p:cNvGrpSpPr/>
          <p:nvPr/>
        </p:nvGrpSpPr>
        <p:grpSpPr>
          <a:xfrm>
            <a:off x="611560" y="1937000"/>
            <a:ext cx="8424936" cy="384721"/>
            <a:chOff x="714812" y="2123564"/>
            <a:chExt cx="8249676" cy="384721"/>
          </a:xfrm>
        </p:grpSpPr>
        <p:sp>
          <p:nvSpPr>
            <p:cNvPr id="41" name="TextBox 40"/>
            <p:cNvSpPr txBox="1"/>
            <p:nvPr/>
          </p:nvSpPr>
          <p:spPr>
            <a:xfrm>
              <a:off x="827584" y="2123564"/>
              <a:ext cx="8136904" cy="3847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정부인증에 대한 소비자 신뢰도 제고 및 업계의 외국인증 소요비용 절감 등</a:t>
              </a:r>
              <a:endPara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</p:txBody>
        </p:sp>
        <p:grpSp>
          <p:nvGrpSpPr>
            <p:cNvPr id="42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43" name="양쪽 모서리가 둥근 사각형 42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4" name="양쪽 모서리가 둥근 사각형 43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34" name="그룹 33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0" y="1435881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(4) </a:t>
              </a:r>
              <a:r>
                <a:rPr lang="ko-KR" altLang="en-US" sz="2800" dirty="0" err="1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천연ㆍ유기농화장품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인증제도 도입</a:t>
              </a:r>
              <a:endParaRPr lang="ko-KR" alt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7" name="모서리가 둥근 직사각형 36"/>
          <p:cNvSpPr/>
          <p:nvPr/>
        </p:nvSpPr>
        <p:spPr>
          <a:xfrm>
            <a:off x="530843" y="1872255"/>
            <a:ext cx="8352928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모서리가 둥근 직사각형 44"/>
          <p:cNvSpPr/>
          <p:nvPr/>
        </p:nvSpPr>
        <p:spPr>
          <a:xfrm>
            <a:off x="539552" y="3104756"/>
            <a:ext cx="8352928" cy="9361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모서리가 둥근 직사각형 47"/>
          <p:cNvSpPr/>
          <p:nvPr/>
        </p:nvSpPr>
        <p:spPr>
          <a:xfrm>
            <a:off x="467544" y="4795288"/>
            <a:ext cx="8424936" cy="1874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2295319" y="908720"/>
            <a:ext cx="6840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(‘18.3.13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개정 및 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‘19.3.14 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시행규칙 개정 및 시행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 )</a:t>
            </a:r>
            <a:endParaRPr lang="ko-KR" altLang="en-US" sz="1600" b="1" dirty="0">
              <a:latin typeface="-윤고딕330" pitchFamily="18" charset="-127"/>
              <a:ea typeface="-윤고딕330" pitchFamily="18" charset="-127"/>
            </a:endParaRPr>
          </a:p>
        </p:txBody>
      </p:sp>
      <p:grpSp>
        <p:nvGrpSpPr>
          <p:cNvPr id="47" name="그룹 9"/>
          <p:cNvGrpSpPr/>
          <p:nvPr/>
        </p:nvGrpSpPr>
        <p:grpSpPr>
          <a:xfrm>
            <a:off x="622718" y="5382362"/>
            <a:ext cx="115168" cy="134870"/>
            <a:chOff x="-468560" y="1239771"/>
            <a:chExt cx="288032" cy="614750"/>
          </a:xfrm>
        </p:grpSpPr>
        <p:sp>
          <p:nvSpPr>
            <p:cNvPr id="49" name="양쪽 모서리가 둥근 사각형 48"/>
            <p:cNvSpPr/>
            <p:nvPr/>
          </p:nvSpPr>
          <p:spPr>
            <a:xfrm>
              <a:off x="-468560" y="1239771"/>
              <a:ext cx="288032" cy="3073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137E8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69850" h="38100" prst="cross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-468560" y="1547146"/>
              <a:ext cx="288032" cy="3073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1CBAC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>
                <a:bevelT w="69850" h="38100" prst="cross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368"/>
          <p:cNvSpPr>
            <a:spLocks/>
          </p:cNvSpPr>
          <p:nvPr/>
        </p:nvSpPr>
        <p:spPr bwMode="auto">
          <a:xfrm>
            <a:off x="251520" y="1637164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1560" y="1556792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err="1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천연ㆍ유기농화장품</a:t>
            </a:r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 화장품 인증 마크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7" name="그룹 33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0" y="1435881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(4) </a:t>
              </a:r>
              <a:r>
                <a:rPr lang="ko-KR" altLang="en-US" sz="2800" dirty="0" err="1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천연ㆍ유기농화장품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인증제도 도입</a:t>
              </a:r>
              <a:endParaRPr lang="ko-KR" alt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48" name="모서리가 둥근 직사각형 47"/>
          <p:cNvSpPr/>
          <p:nvPr/>
        </p:nvSpPr>
        <p:spPr>
          <a:xfrm>
            <a:off x="467544" y="2058984"/>
            <a:ext cx="7776864" cy="3746280"/>
          </a:xfrm>
          <a:prstGeom prst="roundRect">
            <a:avLst>
              <a:gd name="adj" fmla="val 917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2295319" y="908720"/>
            <a:ext cx="6840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(‘18.3.13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개정 및 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‘19.3.14 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시행규칙 개정 및 시행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 )</a:t>
            </a:r>
            <a:endParaRPr lang="ko-KR" altLang="en-US" sz="16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3009" name="_x131472672" descr="EMB00002504151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9145" y="2662823"/>
            <a:ext cx="2346325" cy="2168525"/>
          </a:xfrm>
          <a:prstGeom prst="rect">
            <a:avLst/>
          </a:prstGeom>
          <a:noFill/>
        </p:spPr>
      </p:pic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3011" name="_x131473392" descr="EMB00002504151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3218" y="2627443"/>
            <a:ext cx="2416175" cy="2227263"/>
          </a:xfrm>
          <a:prstGeom prst="rect">
            <a:avLst/>
          </a:prstGeom>
          <a:noFill/>
        </p:spPr>
      </p:pic>
      <p:sp>
        <p:nvSpPr>
          <p:cNvPr id="40" name="TextBox 39"/>
          <p:cNvSpPr txBox="1"/>
          <p:nvPr/>
        </p:nvSpPr>
        <p:spPr>
          <a:xfrm>
            <a:off x="1430391" y="499465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천연화장품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30790" y="4986017"/>
            <a:ext cx="2205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r>
              <a:rPr lang="ko-KR" alt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유기농화장품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68"/>
          <p:cNvSpPr>
            <a:spLocks/>
          </p:cNvSpPr>
          <p:nvPr/>
        </p:nvSpPr>
        <p:spPr bwMode="auto">
          <a:xfrm>
            <a:off x="251520" y="1565156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484784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화장품 업종 분류 개편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5" name="그룹 50"/>
          <p:cNvGrpSpPr/>
          <p:nvPr/>
        </p:nvGrpSpPr>
        <p:grpSpPr>
          <a:xfrm>
            <a:off x="611560" y="2060848"/>
            <a:ext cx="8532439" cy="384721"/>
            <a:chOff x="714812" y="2123564"/>
            <a:chExt cx="8354943" cy="384721"/>
          </a:xfrm>
        </p:grpSpPr>
        <p:sp>
          <p:nvSpPr>
            <p:cNvPr id="52" name="TextBox 51"/>
            <p:cNvSpPr txBox="1"/>
            <p:nvPr/>
          </p:nvSpPr>
          <p:spPr>
            <a:xfrm>
              <a:off x="827584" y="2123564"/>
              <a:ext cx="8242171" cy="3847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제  조  업  →  화장품제조업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(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등록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)</a:t>
              </a:r>
            </a:p>
          </p:txBody>
        </p:sp>
        <p:grpSp>
          <p:nvGrpSpPr>
            <p:cNvPr id="6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54" name="양쪽 모서리가 둥근 사각형 53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양쪽 모서리가 둥근 사각형 54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0" name="그룹 55"/>
          <p:cNvGrpSpPr/>
          <p:nvPr/>
        </p:nvGrpSpPr>
        <p:grpSpPr>
          <a:xfrm>
            <a:off x="611560" y="2488833"/>
            <a:ext cx="8532439" cy="769441"/>
            <a:chOff x="714812" y="2123564"/>
            <a:chExt cx="8354943" cy="769441"/>
          </a:xfrm>
        </p:grpSpPr>
        <p:sp>
          <p:nvSpPr>
            <p:cNvPr id="57" name="TextBox 56"/>
            <p:cNvSpPr txBox="1"/>
            <p:nvPr/>
          </p:nvSpPr>
          <p:spPr>
            <a:xfrm>
              <a:off x="827584" y="2123564"/>
              <a:ext cx="8242171" cy="76944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제조판매업 →  </a:t>
              </a:r>
              <a:r>
                <a:rPr lang="ko-KR" altLang="en-US" sz="1900" b="1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화장품책임판매업</a:t>
              </a:r>
              <a:r>
                <a:rPr lang="en-US" altLang="ko-KR" sz="1900" b="1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(</a:t>
              </a:r>
              <a:r>
                <a:rPr lang="ko-KR" altLang="en-US" sz="1900" b="1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등록</a:t>
              </a:r>
              <a:r>
                <a:rPr lang="en-US" altLang="ko-KR" sz="1900" b="1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)</a:t>
              </a:r>
            </a:p>
            <a:p>
              <a:endParaRPr lang="en-US" altLang="ko-KR" sz="800" dirty="0" smtClean="0">
                <a:latin typeface="-윤고딕330" pitchFamily="18" charset="-127"/>
                <a:ea typeface="-윤고딕330" pitchFamily="18" charset="-127"/>
              </a:endParaRPr>
            </a:p>
            <a:p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 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※(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변경 사유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)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화장품을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직접 제조하지 않음에도 불구하고 소비자들이 제조업체로 오인</a:t>
              </a: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endParaRPr>
            </a:p>
          </p:txBody>
        </p:sp>
        <p:grpSp>
          <p:nvGrpSpPr>
            <p:cNvPr id="11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59" name="양쪽 모서리가 둥근 사각형 58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0" name="양쪽 모서리가 둥근 사각형 59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2" name="그룹 60"/>
          <p:cNvGrpSpPr/>
          <p:nvPr/>
        </p:nvGrpSpPr>
        <p:grpSpPr>
          <a:xfrm>
            <a:off x="611561" y="3284984"/>
            <a:ext cx="8532439" cy="384721"/>
            <a:chOff x="714812" y="2123564"/>
            <a:chExt cx="8354943" cy="384721"/>
          </a:xfrm>
        </p:grpSpPr>
        <p:sp>
          <p:nvSpPr>
            <p:cNvPr id="62" name="TextBox 61"/>
            <p:cNvSpPr txBox="1"/>
            <p:nvPr/>
          </p:nvSpPr>
          <p:spPr>
            <a:xfrm>
              <a:off x="827584" y="2123564"/>
              <a:ext cx="8242171" cy="3847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(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신    설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) 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→  </a:t>
              </a:r>
              <a:r>
                <a:rPr lang="ko-KR" altLang="en-US" sz="1900" b="1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맞춤형화장품판매업</a:t>
              </a:r>
              <a:r>
                <a:rPr lang="en-US" altLang="ko-KR" sz="1900" b="1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(</a:t>
              </a:r>
              <a:r>
                <a:rPr lang="ko-KR" altLang="en-US" sz="1900" b="1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신고</a:t>
              </a:r>
              <a:r>
                <a:rPr lang="en-US" altLang="ko-KR" sz="1900" b="1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), </a:t>
              </a:r>
              <a:r>
                <a:rPr lang="en-US" altLang="ko-KR" sz="1600" b="1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(‘20.3.14 </a:t>
              </a:r>
              <a:r>
                <a:rPr lang="ko-KR" altLang="en-US" sz="1600" b="1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시행</a:t>
              </a:r>
              <a:r>
                <a:rPr lang="en-US" altLang="ko-KR" sz="1600" b="1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)</a:t>
              </a:r>
            </a:p>
          </p:txBody>
        </p:sp>
        <p:grpSp>
          <p:nvGrpSpPr>
            <p:cNvPr id="13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64" name="양쪽 모서리가 둥근 사각형 63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5" name="양쪽 모서리가 둥근 사각형 64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66" name="Freeform 368"/>
          <p:cNvSpPr>
            <a:spLocks/>
          </p:cNvSpPr>
          <p:nvPr/>
        </p:nvSpPr>
        <p:spPr bwMode="auto">
          <a:xfrm>
            <a:off x="251520" y="4284016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11560" y="4203644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멸종위기 야생 동식물 포함 화장품 </a:t>
            </a:r>
            <a:r>
              <a:rPr lang="ko-KR" altLang="en-US" sz="2200" dirty="0" err="1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수출ㆍ입</a:t>
            </a:r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 시 중복허가 개선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4" name="그룹 67"/>
          <p:cNvGrpSpPr/>
          <p:nvPr/>
        </p:nvGrpSpPr>
        <p:grpSpPr>
          <a:xfrm>
            <a:off x="611560" y="4779708"/>
            <a:ext cx="8532439" cy="1031051"/>
            <a:chOff x="714812" y="2123564"/>
            <a:chExt cx="8354943" cy="1031051"/>
          </a:xfrm>
        </p:grpSpPr>
        <p:sp>
          <p:nvSpPr>
            <p:cNvPr id="69" name="TextBox 68"/>
            <p:cNvSpPr txBox="1"/>
            <p:nvPr/>
          </p:nvSpPr>
          <p:spPr>
            <a:xfrm>
              <a:off x="827584" y="2123564"/>
              <a:ext cx="8242171" cy="103105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(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기존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)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국제적 </a:t>
              </a:r>
              <a:r>
                <a:rPr lang="ko-KR" altLang="en-US" sz="19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멸종위기종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및 그 가공품을 수출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·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수입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·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반출 또는 반입하려는 </a:t>
              </a:r>
              <a:endPara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자는 환경부장관과 </a:t>
              </a:r>
              <a:r>
                <a:rPr lang="ko-KR" altLang="en-US" sz="19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식약처장의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 허가를 각각 받아야 함</a:t>
              </a:r>
              <a:endPara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endParaRPr lang="en-US" altLang="ko-KR" sz="600" dirty="0" smtClean="0">
                <a:latin typeface="-윤고딕330" pitchFamily="18" charset="-127"/>
                <a:ea typeface="-윤고딕330" pitchFamily="18" charset="-127"/>
              </a:endParaRPr>
            </a:p>
            <a:p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 ※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야생동물 보호 및 관리에 관한 법률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(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제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16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조</a:t>
              </a:r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)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에는 약사법만 제외하고 있음</a:t>
              </a: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endParaRPr>
            </a:p>
          </p:txBody>
        </p:sp>
        <p:grpSp>
          <p:nvGrpSpPr>
            <p:cNvPr id="15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71" name="양쪽 모서리가 둥근 사각형 70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2" name="양쪽 모서리가 둥근 사각형 71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6" name="그룹 72"/>
          <p:cNvGrpSpPr/>
          <p:nvPr/>
        </p:nvGrpSpPr>
        <p:grpSpPr>
          <a:xfrm>
            <a:off x="611560" y="5855765"/>
            <a:ext cx="8532439" cy="384721"/>
            <a:chOff x="714812" y="2123564"/>
            <a:chExt cx="8354943" cy="384721"/>
          </a:xfrm>
        </p:grpSpPr>
        <p:sp>
          <p:nvSpPr>
            <p:cNvPr id="74" name="TextBox 73"/>
            <p:cNvSpPr txBox="1"/>
            <p:nvPr/>
          </p:nvSpPr>
          <p:spPr>
            <a:xfrm>
              <a:off x="827584" y="2123564"/>
              <a:ext cx="8242171" cy="3847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(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개선</a:t>
              </a:r>
              <a:r>
                <a:rPr lang="en-US" altLang="ko-KR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) 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중복허가 해소를 위해 </a:t>
              </a:r>
              <a:r>
                <a:rPr lang="ko-KR" altLang="en-US" sz="1900" b="1" dirty="0" err="1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식약처장의</a:t>
              </a:r>
              <a:r>
                <a:rPr lang="ko-KR" altLang="en-US" sz="1900" b="1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 허가조항 삭제</a:t>
              </a:r>
              <a:r>
                <a:rPr lang="en-US" altLang="ko-KR" sz="1900" b="1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(</a:t>
              </a:r>
              <a:r>
                <a:rPr lang="ko-KR" altLang="en-US" sz="1900" b="1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환경부 허가는 필요</a:t>
              </a:r>
              <a:r>
                <a:rPr lang="en-US" altLang="ko-KR" sz="1900" b="1" dirty="0" smtClean="0"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)</a:t>
              </a:r>
            </a:p>
          </p:txBody>
        </p:sp>
        <p:grpSp>
          <p:nvGrpSpPr>
            <p:cNvPr id="17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76" name="양쪽 모서리가 둥근 사각형 75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7" name="양쪽 모서리가 둥근 사각형 76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37" name="그룹 36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TextBox 38"/>
            <p:cNvSpPr txBox="1"/>
            <p:nvPr/>
          </p:nvSpPr>
          <p:spPr>
            <a:xfrm>
              <a:off x="0" y="1435881"/>
              <a:ext cx="91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(5) 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업종 분류 개편 및 중복허가 제도 개선</a:t>
              </a:r>
              <a:endParaRPr lang="ko-KR" alt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40" name="모서리가 둥근 직사각형 39"/>
          <p:cNvSpPr/>
          <p:nvPr/>
        </p:nvSpPr>
        <p:spPr>
          <a:xfrm>
            <a:off x="467544" y="1988840"/>
            <a:ext cx="8424936" cy="1728192"/>
          </a:xfrm>
          <a:prstGeom prst="roundRect">
            <a:avLst>
              <a:gd name="adj" fmla="val 1112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모서리가 둥근 직사각형 40"/>
          <p:cNvSpPr/>
          <p:nvPr/>
        </p:nvSpPr>
        <p:spPr>
          <a:xfrm>
            <a:off x="467544" y="4711763"/>
            <a:ext cx="8424936" cy="1584176"/>
          </a:xfrm>
          <a:prstGeom prst="roundRect">
            <a:avLst>
              <a:gd name="adj" fmla="val 111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2295319" y="908720"/>
            <a:ext cx="6840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(‘18.3.13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개정 및 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‘19.3.14 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시행규칙 개정 및 시행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 )</a:t>
            </a:r>
            <a:endParaRPr lang="ko-KR" altLang="en-US" sz="1600" b="1" dirty="0">
              <a:latin typeface="-윤고딕330" pitchFamily="18" charset="-127"/>
              <a:ea typeface="-윤고딕330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368"/>
          <p:cNvSpPr>
            <a:spLocks/>
          </p:cNvSpPr>
          <p:nvPr/>
        </p:nvSpPr>
        <p:spPr bwMode="auto">
          <a:xfrm>
            <a:off x="251520" y="1637164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560" y="1556792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추진목적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" name="그룹 14"/>
          <p:cNvGrpSpPr/>
          <p:nvPr/>
        </p:nvGrpSpPr>
        <p:grpSpPr>
          <a:xfrm>
            <a:off x="611560" y="2108175"/>
            <a:ext cx="8424936" cy="384721"/>
            <a:chOff x="714812" y="2123564"/>
            <a:chExt cx="8249676" cy="384721"/>
          </a:xfrm>
        </p:grpSpPr>
        <p:sp>
          <p:nvSpPr>
            <p:cNvPr id="16" name="TextBox 15"/>
            <p:cNvSpPr txBox="1"/>
            <p:nvPr/>
          </p:nvSpPr>
          <p:spPr>
            <a:xfrm>
              <a:off x="827584" y="2123564"/>
              <a:ext cx="8136904" cy="3847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영업자 민원 불편사항 해소</a:t>
              </a:r>
              <a:endPara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</p:txBody>
        </p:sp>
        <p:grpSp>
          <p:nvGrpSpPr>
            <p:cNvPr id="3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18" name="양쪽 모서리가 둥근 사각형 17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9" name="양쪽 모서리가 둥근 사각형 18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27" name="Freeform 368"/>
          <p:cNvSpPr>
            <a:spLocks/>
          </p:cNvSpPr>
          <p:nvPr/>
        </p:nvSpPr>
        <p:spPr bwMode="auto">
          <a:xfrm>
            <a:off x="251520" y="3131642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1560" y="3051270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폐업신고 절차 간소화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26728" y="3629812"/>
            <a:ext cx="8309768" cy="316240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pPr>
              <a:lnSpc>
                <a:spcPct val="150000"/>
              </a:lnSpc>
            </a:pPr>
            <a:r>
              <a: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(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기존</a:t>
            </a:r>
            <a:r>
              <a: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) 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화장품 영업 폐업 신고 시</a:t>
            </a:r>
            <a:r>
              <a: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        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화장품 영업 폐업 신고 → </a:t>
            </a:r>
            <a:r>
              <a:rPr lang="ko-KR" altLang="en-US" sz="19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지방식약청</a:t>
            </a:r>
            <a:endParaRPr lang="en-US" altLang="ko-KR" sz="19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charset="-127"/>
              <a:ea typeface="-윤고딕33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        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부가가치세법에 따른 사업자 폐업 신고 → 세무서에 각각 신고</a:t>
            </a:r>
            <a:endParaRPr lang="en-US" altLang="ko-KR" sz="5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charset="-127"/>
              <a:ea typeface="-윤고딕33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(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개선</a:t>
            </a:r>
            <a:r>
              <a: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) 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폐업신고 일원화</a:t>
            </a:r>
            <a:endParaRPr lang="en-US" altLang="ko-KR" sz="19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charset="-127"/>
              <a:ea typeface="-윤고딕33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        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화장품 영업 폐업 신고 및 부가가치세법에 따른 사업자 폐업 신고</a:t>
            </a:r>
            <a:endParaRPr lang="en-US" altLang="ko-KR" sz="19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charset="-127"/>
              <a:ea typeface="-윤고딕33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        → 세무서 또는 </a:t>
            </a:r>
            <a:r>
              <a:rPr lang="ko-KR" altLang="en-US" sz="19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지방식약청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 </a:t>
            </a:r>
            <a:r>
              <a:rPr lang="ko-KR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한 곳에서 신청 가능</a:t>
            </a:r>
            <a:endParaRPr lang="en-US" altLang="ko-KR" sz="19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charset="-127"/>
              <a:ea typeface="-윤고딕33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rPr>
              <a:t>         </a:t>
            </a:r>
            <a:endParaRPr lang="en-US" altLang="ko-KR" sz="1900" dirty="0" smtClean="0">
              <a:solidFill>
                <a:schemeClr val="tx2"/>
              </a:solidFill>
              <a:latin typeface="-윤고딕330" charset="-127"/>
              <a:ea typeface="-윤고딕330" charset="-127"/>
            </a:endParaRPr>
          </a:p>
        </p:txBody>
      </p:sp>
      <p:grpSp>
        <p:nvGrpSpPr>
          <p:cNvPr id="6" name="그룹 35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Box 37"/>
            <p:cNvSpPr txBox="1"/>
            <p:nvPr/>
          </p:nvSpPr>
          <p:spPr>
            <a:xfrm>
              <a:off x="0" y="1435881"/>
              <a:ext cx="91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(6) 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폐업신고 절차 간소화</a:t>
              </a:r>
              <a:endParaRPr lang="ko-KR" alt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563888" y="998813"/>
            <a:ext cx="5472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(‘18.12.31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시행규칙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개정</a:t>
            </a:r>
            <a:r>
              <a:rPr lang="ko-KR" altLang="en-US" sz="1600" b="1" dirty="0" err="1" smtClean="0">
                <a:latin typeface="맑은 고딕"/>
                <a:ea typeface="맑은 고딕"/>
              </a:rPr>
              <a:t>ㆍ공포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및 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‘20.1.1 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시행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lang="ko-KR" altLang="en-US" sz="16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9" name="모서리가 둥근 직사각형 38"/>
          <p:cNvSpPr/>
          <p:nvPr/>
        </p:nvSpPr>
        <p:spPr>
          <a:xfrm>
            <a:off x="539552" y="2052139"/>
            <a:ext cx="8352928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모서리가 둥근 직사각형 40"/>
          <p:cNvSpPr/>
          <p:nvPr/>
        </p:nvSpPr>
        <p:spPr>
          <a:xfrm>
            <a:off x="467544" y="3555326"/>
            <a:ext cx="8424936" cy="282600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368"/>
          <p:cNvSpPr>
            <a:spLocks/>
          </p:cNvSpPr>
          <p:nvPr/>
        </p:nvSpPr>
        <p:spPr bwMode="auto">
          <a:xfrm>
            <a:off x="251520" y="2884527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2804155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맞춤형화장품의 정의 신설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611560" y="3362529"/>
            <a:ext cx="8424936" cy="923330"/>
            <a:chOff x="714812" y="2177882"/>
            <a:chExt cx="8249676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827584" y="2177882"/>
              <a:ext cx="8136904" cy="92333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① </a:t>
              </a:r>
              <a:r>
                <a:rPr lang="ko-KR" altLang="en-US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제조ㆍ수입된</a:t>
              </a:r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화장품의 내용물에 다른 화장품의 내용물이나 </a:t>
              </a:r>
              <a:r>
                <a:rPr lang="ko-KR" altLang="en-US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식약처장이</a:t>
              </a:r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정하는 </a:t>
              </a:r>
              <a:endParaRPr lang="en-US" altLang="ko-K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r>
                <a:rPr lang="en-US" altLang="ko-KR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   </a:t>
              </a:r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원료를 추가하여 </a:t>
              </a:r>
              <a:r>
                <a:rPr lang="ko-KR" altLang="en-US" b="1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혼합</a:t>
              </a:r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한 화장품  </a:t>
              </a:r>
              <a:endParaRPr lang="en-US" altLang="ko-K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② </a:t>
              </a:r>
              <a:r>
                <a:rPr lang="ko-KR" altLang="en-US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제조ㆍ수입된</a:t>
              </a:r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화장품의 내용물을 </a:t>
              </a:r>
              <a:r>
                <a:rPr lang="ko-KR" altLang="en-US" b="1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소분</a:t>
              </a:r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한 화장품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</p:txBody>
        </p:sp>
        <p:grpSp>
          <p:nvGrpSpPr>
            <p:cNvPr id="14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15" name="양쪽 모서리가 둥근 사각형 14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6" name="양쪽 모서리가 둥근 사각형 15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18" name="Freeform 368"/>
          <p:cNvSpPr>
            <a:spLocks/>
          </p:cNvSpPr>
          <p:nvPr/>
        </p:nvSpPr>
        <p:spPr bwMode="auto">
          <a:xfrm>
            <a:off x="251520" y="4732309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1560" y="4651937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맞춤형화장품판매업 신설 및 신고제로 운영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611560" y="5155993"/>
            <a:ext cx="8424936" cy="984885"/>
            <a:chOff x="714812" y="2123564"/>
            <a:chExt cx="8249676" cy="984885"/>
          </a:xfrm>
        </p:grpSpPr>
        <p:sp>
          <p:nvSpPr>
            <p:cNvPr id="21" name="TextBox 20"/>
            <p:cNvSpPr txBox="1"/>
            <p:nvPr/>
          </p:nvSpPr>
          <p:spPr>
            <a:xfrm>
              <a:off x="827584" y="2123564"/>
              <a:ext cx="8136904" cy="98488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ko-KR" altLang="en-US" sz="1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판매현장에서 소비자에게 직접 혼합하거나 소분하여 화장품을 판매함에 따라 시설이나 </a:t>
              </a:r>
              <a:endParaRPr lang="en-US" altLang="ko-KR" sz="1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위생관리</a:t>
              </a:r>
              <a:r>
                <a:rPr lang="en-US" altLang="ko-KR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, </a:t>
              </a:r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소비자대상 설명 등 준수의무가 있는 </a:t>
              </a:r>
              <a:r>
                <a:rPr lang="ko-KR" altLang="en-US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신고제로 운영</a:t>
              </a:r>
              <a:endParaRPr lang="en-US" altLang="ko-KR" dirty="0" smtClean="0">
                <a:solidFill>
                  <a:schemeClr val="tx2"/>
                </a:solidFill>
                <a:latin typeface="-윤고딕330" charset="-127"/>
                <a:ea typeface="-윤고딕330" charset="-127"/>
              </a:endParaRPr>
            </a:p>
            <a:p>
              <a:endParaRPr lang="en-US" altLang="ko-KR" sz="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endParaRPr>
            </a:p>
            <a:p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 ※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20" pitchFamily="18" charset="-127"/>
                  <a:ea typeface="-윤고딕320" pitchFamily="18" charset="-127"/>
                </a:rPr>
                <a:t>일반적인 화장품 판매 시에는 등록이나 신고의무가 없음</a:t>
              </a: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endParaRPr>
            </a:p>
          </p:txBody>
        </p:sp>
        <p:grpSp>
          <p:nvGrpSpPr>
            <p:cNvPr id="22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23" name="양쪽 모서리가 둥근 사각형 22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4" name="양쪽 모서리가 둥근 사각형 23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39" name="Freeform 368"/>
          <p:cNvSpPr>
            <a:spLocks/>
          </p:cNvSpPr>
          <p:nvPr/>
        </p:nvSpPr>
        <p:spPr bwMode="auto">
          <a:xfrm>
            <a:off x="251520" y="1565156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1560" y="1484784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추진목적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41" name="그룹 40"/>
          <p:cNvGrpSpPr/>
          <p:nvPr/>
        </p:nvGrpSpPr>
        <p:grpSpPr>
          <a:xfrm>
            <a:off x="611560" y="2036167"/>
            <a:ext cx="8424936" cy="384721"/>
            <a:chOff x="714812" y="2123564"/>
            <a:chExt cx="8249676" cy="384721"/>
          </a:xfrm>
        </p:grpSpPr>
        <p:sp>
          <p:nvSpPr>
            <p:cNvPr id="42" name="TextBox 41"/>
            <p:cNvSpPr txBox="1"/>
            <p:nvPr/>
          </p:nvSpPr>
          <p:spPr>
            <a:xfrm>
              <a:off x="827584" y="2123564"/>
              <a:ext cx="8136904" cy="38472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혼합 및 </a:t>
              </a:r>
              <a:r>
                <a:rPr lang="ko-KR" altLang="en-US" sz="19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소분</a:t>
              </a:r>
              <a:r>
                <a:rPr lang="ko-KR" altLang="en-US" sz="1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 등 다양한 소비자의 기호 반영 및 화장품 산업 발전에 기여</a:t>
              </a:r>
              <a:endParaRPr lang="en-US" altLang="ko-KR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</p:txBody>
        </p:sp>
        <p:grpSp>
          <p:nvGrpSpPr>
            <p:cNvPr id="43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44" name="양쪽 모서리가 둥근 사각형 43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5" name="양쪽 모서리가 둥근 사각형 44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29" name="그룹 28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TextBox 31"/>
            <p:cNvSpPr txBox="1"/>
            <p:nvPr/>
          </p:nvSpPr>
          <p:spPr>
            <a:xfrm>
              <a:off x="0" y="1435881"/>
              <a:ext cx="91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(7) 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맞춤형화장품판매업 </a:t>
              </a:r>
              <a:r>
                <a:rPr lang="ko-KR" altLang="en-US" sz="2800" dirty="0" err="1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신고제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도입</a:t>
              </a:r>
              <a:endParaRPr lang="ko-KR" alt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283968" y="1044078"/>
            <a:ext cx="4752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(‘18.3.13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개정</a:t>
            </a:r>
            <a:r>
              <a:rPr lang="ko-KR" altLang="en-US" sz="1600" b="1" dirty="0" err="1" smtClean="0">
                <a:latin typeface="맑은 고딕"/>
                <a:ea typeface="맑은 고딕"/>
              </a:rPr>
              <a:t>ㆍ공포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및 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‘20.3.14 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시행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)</a:t>
            </a:r>
            <a:endParaRPr lang="ko-KR" altLang="en-US" sz="16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530843" y="1971422"/>
            <a:ext cx="8352928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모서리가 둥근 직사각형 33"/>
          <p:cNvSpPr/>
          <p:nvPr/>
        </p:nvSpPr>
        <p:spPr>
          <a:xfrm>
            <a:off x="467544" y="3296029"/>
            <a:ext cx="8424936" cy="10081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모서리가 둥근 직사각형 34"/>
          <p:cNvSpPr/>
          <p:nvPr/>
        </p:nvSpPr>
        <p:spPr>
          <a:xfrm>
            <a:off x="467544" y="5100266"/>
            <a:ext cx="8424936" cy="10801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31358" b="52840"/>
          <a:stretch>
            <a:fillRect/>
          </a:stretch>
        </p:blipFill>
        <p:spPr>
          <a:xfrm>
            <a:off x="0" y="2420888"/>
            <a:ext cx="9144000" cy="1083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20160510000971_0.jpg"/>
          <p:cNvPicPr>
            <a:picLocks noChangeAspect="1"/>
          </p:cNvPicPr>
          <p:nvPr/>
        </p:nvPicPr>
        <p:blipFill>
          <a:blip r:embed="rId2" cstate="print"/>
          <a:srcRect l="1637"/>
          <a:stretch>
            <a:fillRect/>
          </a:stretch>
        </p:blipFill>
        <p:spPr>
          <a:xfrm>
            <a:off x="0" y="260648"/>
            <a:ext cx="9144000" cy="6192688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0" y="260648"/>
            <a:ext cx="9144000" cy="6192688"/>
          </a:xfrm>
          <a:prstGeom prst="rect">
            <a:avLst/>
          </a:prstGeom>
          <a:solidFill>
            <a:schemeClr val="bg1">
              <a:lumMod val="95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467544" y="2636912"/>
            <a:ext cx="663338" cy="79208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5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Ⅰ</a:t>
            </a:r>
            <a:endParaRPr lang="ko-KR" altLang="en-US" sz="5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46144" y="2564904"/>
            <a:ext cx="7718344" cy="86177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6350"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altLang="ko-KR" sz="5000" spc="-6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5000" spc="-6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화장품 산업 현황</a:t>
            </a:r>
            <a:endParaRPr lang="ko-KR" altLang="en-US" sz="5000" spc="-6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695575" y="3429000"/>
            <a:ext cx="805288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368"/>
          <p:cNvSpPr>
            <a:spLocks/>
          </p:cNvSpPr>
          <p:nvPr/>
        </p:nvSpPr>
        <p:spPr bwMode="auto">
          <a:xfrm>
            <a:off x="251520" y="1637164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556792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화장품 업체 현황 </a:t>
            </a:r>
            <a:r>
              <a:rPr lang="en-US" altLang="ko-KR" b="1" dirty="0" smtClean="0">
                <a:solidFill>
                  <a:srgbClr val="002060"/>
                </a:solidFill>
                <a:latin typeface="-윤고딕320" pitchFamily="18" charset="-127"/>
                <a:ea typeface="-윤고딕320" pitchFamily="18" charset="-127"/>
              </a:rPr>
              <a:t>(‘18.12.</a:t>
            </a:r>
            <a:r>
              <a:rPr lang="ko-KR" altLang="en-US" b="1" dirty="0" smtClean="0">
                <a:solidFill>
                  <a:srgbClr val="002060"/>
                </a:solidFill>
                <a:latin typeface="-윤고딕320" pitchFamily="18" charset="-127"/>
                <a:ea typeface="-윤고딕320" pitchFamily="18" charset="-127"/>
              </a:rPr>
              <a:t> 기준</a:t>
            </a:r>
            <a:r>
              <a:rPr lang="en-US" altLang="ko-KR" b="1" dirty="0" smtClean="0">
                <a:solidFill>
                  <a:srgbClr val="002060"/>
                </a:solidFill>
                <a:latin typeface="-윤고딕320" pitchFamily="18" charset="-127"/>
                <a:ea typeface="-윤고딕320" pitchFamily="18" charset="-127"/>
              </a:rPr>
              <a:t>)</a:t>
            </a:r>
          </a:p>
        </p:txBody>
      </p:sp>
      <p:sp>
        <p:nvSpPr>
          <p:cNvPr id="39" name="직사각형 38"/>
          <p:cNvSpPr/>
          <p:nvPr/>
        </p:nvSpPr>
        <p:spPr>
          <a:xfrm>
            <a:off x="424382" y="2419215"/>
            <a:ext cx="7920000" cy="72008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40" name="그룹 39"/>
          <p:cNvGrpSpPr/>
          <p:nvPr/>
        </p:nvGrpSpPr>
        <p:grpSpPr>
          <a:xfrm rot="16200000">
            <a:off x="1058032" y="1785566"/>
            <a:ext cx="720080" cy="1987377"/>
            <a:chOff x="254475" y="1192559"/>
            <a:chExt cx="2824589" cy="569566"/>
          </a:xfrm>
        </p:grpSpPr>
        <p:sp>
          <p:nvSpPr>
            <p:cNvPr id="41" name="양쪽 모서리가 둥근 사각형 40"/>
            <p:cNvSpPr/>
            <p:nvPr/>
          </p:nvSpPr>
          <p:spPr>
            <a:xfrm rot="10800000">
              <a:off x="254475" y="1192559"/>
              <a:ext cx="2824589" cy="569566"/>
            </a:xfrm>
            <a:prstGeom prst="round2Same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42" name="양쪽 모서리가 둥근 사각형 41"/>
            <p:cNvSpPr/>
            <p:nvPr/>
          </p:nvSpPr>
          <p:spPr>
            <a:xfrm rot="10800000">
              <a:off x="266700" y="1703204"/>
              <a:ext cx="2812364" cy="57043"/>
            </a:xfrm>
            <a:prstGeom prst="round2SameRect">
              <a:avLst>
                <a:gd name="adj1" fmla="val 32759"/>
                <a:gd name="adj2" fmla="val 0"/>
              </a:avLst>
            </a:prstGeom>
            <a:gradFill>
              <a:gsLst>
                <a:gs pos="0">
                  <a:schemeClr val="bg1">
                    <a:alpha val="14000"/>
                  </a:schemeClr>
                </a:gs>
                <a:gs pos="100000">
                  <a:schemeClr val="bg1">
                    <a:alpha val="9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39552" y="2429263"/>
            <a:ext cx="1757039" cy="70788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ko-KR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charset="-127"/>
                <a:ea typeface="-윤고딕330" charset="-127"/>
              </a:rPr>
              <a:t>화장품 </a:t>
            </a:r>
            <a:endParaRPr lang="en-US" altLang="ko-KR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30" charset="-127"/>
              <a:ea typeface="-윤고딕330" charset="-127"/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charset="-127"/>
                <a:ea typeface="-윤고딕330" charset="-127"/>
              </a:rPr>
              <a:t>제조업체</a:t>
            </a: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30" charset="-127"/>
              <a:ea typeface="-윤고딕330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627784" y="2564392"/>
            <a:ext cx="4824536" cy="4308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en-US" altLang="ko-KR" sz="2200" b="1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2,349</a:t>
            </a:r>
            <a:r>
              <a:rPr lang="ko-KR" altLang="en-US" sz="2200" b="1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개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(</a:t>
            </a:r>
            <a:r>
              <a:rPr lang="en-US" altLang="ko-KR" sz="1600" dirty="0" smtClean="0">
                <a:solidFill>
                  <a:srgbClr val="002060"/>
                </a:solidFill>
                <a:latin typeface="+mj-ea"/>
                <a:ea typeface="+mj-ea"/>
              </a:rPr>
              <a:t>’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17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년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2,069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개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/ 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전년 대비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11.9% 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증가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)</a:t>
            </a:r>
            <a:endParaRPr lang="ko-KR" altLang="en-US" sz="1600" dirty="0">
              <a:solidFill>
                <a:srgbClr val="002060"/>
              </a:solidFill>
              <a:latin typeface="-윤고딕330" charset="-127"/>
              <a:ea typeface="-윤고딕330" charset="-127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424382" y="3427329"/>
            <a:ext cx="7920000" cy="72008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46" name="그룹 45"/>
          <p:cNvGrpSpPr/>
          <p:nvPr/>
        </p:nvGrpSpPr>
        <p:grpSpPr>
          <a:xfrm rot="16200000">
            <a:off x="1058032" y="2793680"/>
            <a:ext cx="720080" cy="1987377"/>
            <a:chOff x="254475" y="1192559"/>
            <a:chExt cx="2824589" cy="569566"/>
          </a:xfrm>
        </p:grpSpPr>
        <p:sp>
          <p:nvSpPr>
            <p:cNvPr id="47" name="양쪽 모서리가 둥근 사각형 46"/>
            <p:cNvSpPr/>
            <p:nvPr/>
          </p:nvSpPr>
          <p:spPr>
            <a:xfrm rot="10800000">
              <a:off x="254475" y="1192559"/>
              <a:ext cx="2824589" cy="569566"/>
            </a:xfrm>
            <a:prstGeom prst="round2Same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48" name="양쪽 모서리가 둥근 사각형 47"/>
            <p:cNvSpPr/>
            <p:nvPr/>
          </p:nvSpPr>
          <p:spPr>
            <a:xfrm rot="10800000">
              <a:off x="266700" y="1703204"/>
              <a:ext cx="2812364" cy="57043"/>
            </a:xfrm>
            <a:prstGeom prst="round2SameRect">
              <a:avLst>
                <a:gd name="adj1" fmla="val 32759"/>
                <a:gd name="adj2" fmla="val 0"/>
              </a:avLst>
            </a:prstGeom>
            <a:gradFill>
              <a:gsLst>
                <a:gs pos="0">
                  <a:schemeClr val="bg1">
                    <a:alpha val="14000"/>
                  </a:schemeClr>
                </a:gs>
                <a:gs pos="100000">
                  <a:schemeClr val="bg1">
                    <a:alpha val="9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39552" y="3437377"/>
            <a:ext cx="1757039" cy="70788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ko-KR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charset="-127"/>
                <a:ea typeface="-윤고딕330" charset="-127"/>
              </a:rPr>
              <a:t>화장품 </a:t>
            </a:r>
            <a:endParaRPr lang="en-US" altLang="ko-KR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30" charset="-127"/>
              <a:ea typeface="-윤고딕330" charset="-127"/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charset="-127"/>
                <a:ea typeface="-윤고딕330" charset="-127"/>
              </a:rPr>
              <a:t>제조판매업체</a:t>
            </a: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30" charset="-127"/>
              <a:ea typeface="-윤고딕330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627784" y="3572504"/>
            <a:ext cx="5328592" cy="4308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en-US" altLang="ko-KR" sz="2200" b="1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12,477</a:t>
            </a:r>
            <a:r>
              <a:rPr lang="ko-KR" altLang="en-US" sz="2200" b="1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개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(</a:t>
            </a:r>
            <a:r>
              <a:rPr lang="en-US" altLang="ko-KR" sz="1600" dirty="0" smtClean="0">
                <a:solidFill>
                  <a:srgbClr val="002060"/>
                </a:solidFill>
                <a:latin typeface="+mj-ea"/>
                <a:ea typeface="+mj-ea"/>
              </a:rPr>
              <a:t>’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17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년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11,834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개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/ 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전년대비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5.4% 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증가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)</a:t>
            </a:r>
            <a:endParaRPr lang="ko-KR" altLang="en-US" sz="1600" dirty="0">
              <a:solidFill>
                <a:srgbClr val="002060"/>
              </a:solidFill>
              <a:latin typeface="-윤고딕330" charset="-127"/>
              <a:ea typeface="-윤고딕330" charset="-127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424383" y="4438787"/>
            <a:ext cx="7920000" cy="72007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52" name="그룹 51"/>
          <p:cNvGrpSpPr/>
          <p:nvPr/>
        </p:nvGrpSpPr>
        <p:grpSpPr>
          <a:xfrm rot="16200000">
            <a:off x="1058032" y="3803464"/>
            <a:ext cx="720080" cy="1987377"/>
            <a:chOff x="254475" y="1192559"/>
            <a:chExt cx="2824589" cy="569566"/>
          </a:xfrm>
        </p:grpSpPr>
        <p:sp>
          <p:nvSpPr>
            <p:cNvPr id="53" name="양쪽 모서리가 둥근 사각형 52"/>
            <p:cNvSpPr/>
            <p:nvPr/>
          </p:nvSpPr>
          <p:spPr>
            <a:xfrm rot="10800000">
              <a:off x="254475" y="1192559"/>
              <a:ext cx="2824589" cy="569566"/>
            </a:xfrm>
            <a:prstGeom prst="round2Same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54" name="양쪽 모서리가 둥근 사각형 53"/>
            <p:cNvSpPr/>
            <p:nvPr/>
          </p:nvSpPr>
          <p:spPr>
            <a:xfrm rot="10800000">
              <a:off x="266700" y="1703204"/>
              <a:ext cx="2812364" cy="57043"/>
            </a:xfrm>
            <a:prstGeom prst="round2SameRect">
              <a:avLst>
                <a:gd name="adj1" fmla="val 32759"/>
                <a:gd name="adj2" fmla="val 0"/>
              </a:avLst>
            </a:prstGeom>
            <a:gradFill>
              <a:gsLst>
                <a:gs pos="0">
                  <a:schemeClr val="bg1">
                    <a:alpha val="14000"/>
                  </a:schemeClr>
                </a:gs>
                <a:gs pos="100000">
                  <a:schemeClr val="bg1">
                    <a:alpha val="9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539552" y="4449941"/>
            <a:ext cx="1757039" cy="70788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ko-KR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charset="-127"/>
                <a:ea typeface="-윤고딕330" charset="-127"/>
              </a:rPr>
              <a:t>화장품 </a:t>
            </a:r>
            <a:r>
              <a:rPr lang="en-US" altLang="ko-K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charset="-127"/>
                <a:ea typeface="-윤고딕330" charset="-127"/>
              </a:rPr>
              <a:t>GMP</a:t>
            </a:r>
          </a:p>
          <a:p>
            <a:r>
              <a:rPr lang="ko-KR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charset="-127"/>
                <a:ea typeface="-윤고딕330" charset="-127"/>
              </a:rPr>
              <a:t>지정 제조업체</a:t>
            </a: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30" charset="-127"/>
              <a:ea typeface="-윤고딕330" charset="-127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27784" y="4592338"/>
            <a:ext cx="5184576" cy="4308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en-US" altLang="ko-KR" sz="2200" b="1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148</a:t>
            </a:r>
            <a:r>
              <a:rPr lang="ko-KR" altLang="en-US" sz="2200" b="1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개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(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전체 제조업체의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6.3%)</a:t>
            </a:r>
            <a:endParaRPr lang="ko-KR" altLang="en-US" sz="1600" dirty="0">
              <a:solidFill>
                <a:srgbClr val="002060"/>
              </a:solidFill>
              <a:latin typeface="-윤고딕330" charset="-127"/>
              <a:ea typeface="-윤고딕330" charset="-127"/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TextBox 29"/>
            <p:cNvSpPr txBox="1"/>
            <p:nvPr/>
          </p:nvSpPr>
          <p:spPr>
            <a:xfrm>
              <a:off x="0" y="1435881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화장품 산업 현황</a:t>
              </a:r>
              <a:r>
                <a:rPr lang="en-US" altLang="ko-KR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(1)</a:t>
              </a:r>
              <a:endParaRPr lang="ko-KR" altLang="en-US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368"/>
          <p:cNvSpPr>
            <a:spLocks/>
          </p:cNvSpPr>
          <p:nvPr/>
        </p:nvSpPr>
        <p:spPr bwMode="auto">
          <a:xfrm>
            <a:off x="251520" y="1625125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544753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화장품 생산 및 </a:t>
            </a:r>
            <a:r>
              <a:rPr lang="ko-KR" altLang="en-US" sz="220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수출ㆍ수입</a:t>
            </a:r>
            <a:r>
              <a:rPr lang="ko-KR" altLang="en-US" sz="220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 실적 </a:t>
            </a:r>
            <a:r>
              <a:rPr lang="en-US" altLang="ko-KR" b="1" dirty="0" smtClean="0">
                <a:solidFill>
                  <a:srgbClr val="002060"/>
                </a:solidFill>
                <a:latin typeface="-윤고딕320" pitchFamily="18" charset="-127"/>
                <a:ea typeface="-윤고딕320" pitchFamily="18" charset="-127"/>
              </a:rPr>
              <a:t>(‘17.12.</a:t>
            </a:r>
            <a:r>
              <a:rPr lang="ko-KR" altLang="en-US" b="1" dirty="0" smtClean="0">
                <a:solidFill>
                  <a:srgbClr val="002060"/>
                </a:solidFill>
                <a:latin typeface="-윤고딕320" pitchFamily="18" charset="-127"/>
                <a:ea typeface="-윤고딕320" pitchFamily="18" charset="-127"/>
              </a:rPr>
              <a:t>기준</a:t>
            </a:r>
            <a:r>
              <a:rPr lang="en-US" altLang="ko-KR" b="1" dirty="0" smtClean="0">
                <a:solidFill>
                  <a:srgbClr val="002060"/>
                </a:solidFill>
                <a:latin typeface="-윤고딕320" pitchFamily="18" charset="-127"/>
                <a:ea typeface="-윤고딕320" pitchFamily="18" charset="-127"/>
              </a:rPr>
              <a:t>)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424382" y="2066916"/>
            <a:ext cx="8108058" cy="738601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9" name="그룹 8"/>
          <p:cNvGrpSpPr/>
          <p:nvPr/>
        </p:nvGrpSpPr>
        <p:grpSpPr>
          <a:xfrm rot="16200000">
            <a:off x="1048772" y="1442527"/>
            <a:ext cx="738601" cy="1987377"/>
            <a:chOff x="254475" y="1192559"/>
            <a:chExt cx="2824589" cy="569566"/>
          </a:xfrm>
        </p:grpSpPr>
        <p:sp>
          <p:nvSpPr>
            <p:cNvPr id="10" name="양쪽 모서리가 둥근 사각형 9"/>
            <p:cNvSpPr/>
            <p:nvPr/>
          </p:nvSpPr>
          <p:spPr>
            <a:xfrm rot="10800000">
              <a:off x="254475" y="1192559"/>
              <a:ext cx="2824589" cy="569566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11" name="양쪽 모서리가 둥근 사각형 10"/>
            <p:cNvSpPr/>
            <p:nvPr/>
          </p:nvSpPr>
          <p:spPr>
            <a:xfrm rot="10800000">
              <a:off x="266700" y="1703204"/>
              <a:ext cx="2812364" cy="57043"/>
            </a:xfrm>
            <a:prstGeom prst="round2SameRect">
              <a:avLst>
                <a:gd name="adj1" fmla="val 32759"/>
                <a:gd name="adj2" fmla="val 0"/>
              </a:avLst>
            </a:prstGeom>
            <a:gradFill>
              <a:gsLst>
                <a:gs pos="0">
                  <a:schemeClr val="bg1">
                    <a:alpha val="14000"/>
                  </a:schemeClr>
                </a:gs>
                <a:gs pos="100000">
                  <a:schemeClr val="bg1">
                    <a:alpha val="9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39552" y="2256325"/>
            <a:ext cx="1757039" cy="41040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ko-KR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charset="-127"/>
                <a:ea typeface="-윤고딕330" charset="-127"/>
              </a:rPr>
              <a:t>생산실적</a:t>
            </a: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30" charset="-127"/>
              <a:ea typeface="-윤고딕33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01459" y="2248882"/>
            <a:ext cx="5688632" cy="4308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en-US" altLang="ko-KR" sz="2200" b="1" dirty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13</a:t>
            </a:r>
            <a:r>
              <a:rPr lang="ko-KR" altLang="en-US" sz="2200" b="1" dirty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조</a:t>
            </a:r>
            <a:r>
              <a:rPr lang="en-US" altLang="ko-KR" sz="2200" b="1" dirty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 5,155</a:t>
            </a:r>
            <a:r>
              <a:rPr lang="ko-KR" altLang="en-US" sz="2200" b="1" dirty="0" err="1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억원</a:t>
            </a:r>
            <a:r>
              <a:rPr lang="ko-KR" altLang="en-US" sz="2200" b="1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(</a:t>
            </a:r>
            <a:r>
              <a:rPr lang="en-US" altLang="ko-KR" sz="1600" dirty="0" smtClean="0">
                <a:solidFill>
                  <a:srgbClr val="002060"/>
                </a:solidFill>
                <a:latin typeface="+mj-ea"/>
              </a:rPr>
              <a:t>‘</a:t>
            </a:r>
            <a:r>
              <a:rPr lang="en-US" altLang="ko-KR" sz="1600" dirty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16</a:t>
            </a:r>
            <a:r>
              <a:rPr lang="ko-KR" altLang="en-US" sz="1600" dirty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년 </a:t>
            </a:r>
            <a:r>
              <a:rPr lang="en-US" altLang="ko-KR" sz="1600" dirty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13</a:t>
            </a:r>
            <a:r>
              <a:rPr lang="ko-KR" altLang="en-US" sz="1600" dirty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조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514</a:t>
            </a:r>
            <a:r>
              <a:rPr lang="ko-KR" altLang="en-US" sz="1600" dirty="0" err="1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억원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 </a:t>
            </a:r>
            <a:r>
              <a:rPr lang="ko-KR" altLang="en-US" sz="1600" dirty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대비 </a:t>
            </a:r>
            <a:r>
              <a:rPr lang="en-US" altLang="ko-KR" sz="1600" dirty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3.6% </a:t>
            </a:r>
            <a:r>
              <a:rPr lang="ko-KR" altLang="en-US" sz="1600" dirty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증가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)</a:t>
            </a:r>
            <a:endParaRPr lang="ko-KR" altLang="en-US" sz="1600" dirty="0">
              <a:solidFill>
                <a:srgbClr val="002060"/>
              </a:solidFill>
              <a:latin typeface="-윤고딕330" charset="-127"/>
              <a:ea typeface="-윤고딕33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424382" y="3128098"/>
            <a:ext cx="8108058" cy="738601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5" name="그룹 14"/>
          <p:cNvGrpSpPr/>
          <p:nvPr/>
        </p:nvGrpSpPr>
        <p:grpSpPr>
          <a:xfrm rot="16200000">
            <a:off x="1048772" y="2503710"/>
            <a:ext cx="738601" cy="1987377"/>
            <a:chOff x="254475" y="1192559"/>
            <a:chExt cx="2824589" cy="569566"/>
          </a:xfrm>
        </p:grpSpPr>
        <p:sp>
          <p:nvSpPr>
            <p:cNvPr id="16" name="양쪽 모서리가 둥근 사각형 15"/>
            <p:cNvSpPr/>
            <p:nvPr/>
          </p:nvSpPr>
          <p:spPr>
            <a:xfrm rot="10800000">
              <a:off x="254475" y="1192559"/>
              <a:ext cx="2824589" cy="569566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17" name="양쪽 모서리가 둥근 사각형 16"/>
            <p:cNvSpPr/>
            <p:nvPr/>
          </p:nvSpPr>
          <p:spPr>
            <a:xfrm rot="10800000">
              <a:off x="266700" y="1703204"/>
              <a:ext cx="2812364" cy="57043"/>
            </a:xfrm>
            <a:prstGeom prst="round2SameRect">
              <a:avLst>
                <a:gd name="adj1" fmla="val 32759"/>
                <a:gd name="adj2" fmla="val 0"/>
              </a:avLst>
            </a:prstGeom>
            <a:gradFill>
              <a:gsLst>
                <a:gs pos="0">
                  <a:schemeClr val="bg1">
                    <a:alpha val="14000"/>
                  </a:schemeClr>
                </a:gs>
                <a:gs pos="100000">
                  <a:schemeClr val="bg1">
                    <a:alpha val="9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39552" y="3317505"/>
            <a:ext cx="1757039" cy="41040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ko-KR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charset="-127"/>
                <a:ea typeface="-윤고딕330" charset="-127"/>
              </a:rPr>
              <a:t>수출실적</a:t>
            </a: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30" charset="-127"/>
              <a:ea typeface="-윤고딕330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01459" y="3319115"/>
            <a:ext cx="6048672" cy="4308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en-US" altLang="ko-KR" sz="2200" b="1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5</a:t>
            </a:r>
            <a:r>
              <a:rPr lang="ko-KR" altLang="en-US" sz="2200" b="1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조 </a:t>
            </a:r>
            <a:r>
              <a:rPr lang="en-US" altLang="ko-KR" sz="2200" b="1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5,900</a:t>
            </a:r>
            <a:r>
              <a:rPr lang="ko-KR" altLang="en-US" sz="2200" b="1" dirty="0" err="1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억원</a:t>
            </a:r>
            <a:r>
              <a:rPr lang="ko-KR" altLang="en-US" sz="2200" b="1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(</a:t>
            </a:r>
            <a:r>
              <a:rPr lang="en-US" altLang="ko-KR" sz="1600" dirty="0" smtClean="0">
                <a:solidFill>
                  <a:srgbClr val="002060"/>
                </a:solidFill>
                <a:latin typeface="+mj-ea"/>
                <a:ea typeface="+mj-ea"/>
              </a:rPr>
              <a:t>‘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16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년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4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조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8,491</a:t>
            </a:r>
            <a:r>
              <a:rPr lang="ko-KR" altLang="en-US" sz="1600" dirty="0" err="1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억원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/ 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전년대비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18.5% 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증가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)</a:t>
            </a:r>
            <a:endParaRPr lang="ko-KR" altLang="en-US" sz="1600" dirty="0">
              <a:solidFill>
                <a:srgbClr val="002060"/>
              </a:solidFill>
              <a:latin typeface="-윤고딕330" charset="-127"/>
              <a:ea typeface="-윤고딕33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24382" y="4468728"/>
            <a:ext cx="8180065" cy="767842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/>
          <p:cNvGrpSpPr/>
          <p:nvPr/>
        </p:nvGrpSpPr>
        <p:grpSpPr>
          <a:xfrm rot="16200000">
            <a:off x="1034150" y="3857176"/>
            <a:ext cx="767844" cy="1987377"/>
            <a:chOff x="254475" y="1192559"/>
            <a:chExt cx="2824589" cy="569566"/>
          </a:xfrm>
        </p:grpSpPr>
        <p:sp>
          <p:nvSpPr>
            <p:cNvPr id="22" name="양쪽 모서리가 둥근 사각형 21"/>
            <p:cNvSpPr/>
            <p:nvPr/>
          </p:nvSpPr>
          <p:spPr>
            <a:xfrm rot="10800000">
              <a:off x="254475" y="1192559"/>
              <a:ext cx="2824589" cy="569566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  <p:sp>
          <p:nvSpPr>
            <p:cNvPr id="23" name="양쪽 모서리가 둥근 사각형 22"/>
            <p:cNvSpPr/>
            <p:nvPr/>
          </p:nvSpPr>
          <p:spPr>
            <a:xfrm rot="10800000">
              <a:off x="266700" y="1703204"/>
              <a:ext cx="2812364" cy="57043"/>
            </a:xfrm>
            <a:prstGeom prst="round2SameRect">
              <a:avLst>
                <a:gd name="adj1" fmla="val 32759"/>
                <a:gd name="adj2" fmla="val 0"/>
              </a:avLst>
            </a:prstGeom>
            <a:gradFill>
              <a:gsLst>
                <a:gs pos="0">
                  <a:schemeClr val="bg1">
                    <a:alpha val="14000"/>
                  </a:schemeClr>
                </a:gs>
                <a:gs pos="100000">
                  <a:schemeClr val="bg1">
                    <a:alpha val="9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>
                <a:solidFill>
                  <a:prstClr val="white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39552" y="4645637"/>
            <a:ext cx="1757039" cy="4266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ko-KR" alt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30" charset="-127"/>
                <a:ea typeface="-윤고딕330" charset="-127"/>
              </a:rPr>
              <a:t>수입실적</a:t>
            </a: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30" charset="-127"/>
              <a:ea typeface="-윤고딕33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27784" y="4632464"/>
            <a:ext cx="5976664" cy="4308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en-US" altLang="ko-KR" sz="2200" b="1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1</a:t>
            </a:r>
            <a:r>
              <a:rPr lang="ko-KR" altLang="en-US" sz="2200" b="1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조 </a:t>
            </a:r>
            <a:r>
              <a:rPr lang="en-US" altLang="ko-KR" sz="2200" b="1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3,297</a:t>
            </a:r>
            <a:r>
              <a:rPr lang="ko-KR" altLang="en-US" sz="2200" b="1" dirty="0" err="1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억원</a:t>
            </a:r>
            <a:r>
              <a:rPr lang="ko-KR" altLang="en-US" sz="2200" b="1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(</a:t>
            </a:r>
            <a:r>
              <a:rPr lang="en-US" altLang="ko-KR" sz="1600" dirty="0" smtClean="0">
                <a:solidFill>
                  <a:srgbClr val="002060"/>
                </a:solidFill>
                <a:latin typeface="+mj-ea"/>
              </a:rPr>
              <a:t>’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16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년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1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조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2,536</a:t>
            </a:r>
            <a:r>
              <a:rPr lang="ko-KR" altLang="en-US" sz="1600" dirty="0" err="1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억원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/ 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전년대비 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8.9% </a:t>
            </a:r>
            <a:r>
              <a:rPr lang="ko-KR" altLang="en-US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증가</a:t>
            </a:r>
            <a:r>
              <a:rPr lang="en-US" altLang="ko-KR" sz="1600" dirty="0" smtClean="0">
                <a:solidFill>
                  <a:srgbClr val="002060"/>
                </a:solidFill>
                <a:latin typeface="-윤고딕330" charset="-127"/>
                <a:ea typeface="-윤고딕330" charset="-127"/>
              </a:rPr>
              <a:t>)</a:t>
            </a:r>
            <a:endParaRPr lang="ko-KR" altLang="en-US" sz="1600" dirty="0">
              <a:solidFill>
                <a:srgbClr val="002060"/>
              </a:solidFill>
              <a:latin typeface="-윤고딕330" charset="-127"/>
              <a:ea typeface="-윤고딕33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5536" y="3920190"/>
            <a:ext cx="8003987" cy="3231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en-US" altLang="ko-KR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※ </a:t>
            </a:r>
            <a:r>
              <a:rPr lang="ko-KR" altLang="en-US" sz="1500" b="1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rPr>
              <a:t>중국</a:t>
            </a:r>
            <a:r>
              <a:rPr lang="en-US" altLang="ko-KR" sz="1500" b="1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rPr>
              <a:t>(39.1%)</a:t>
            </a:r>
            <a:r>
              <a:rPr lang="ko-KR" altLang="en-US" sz="1500" b="1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rPr>
              <a:t>  </a:t>
            </a:r>
            <a:r>
              <a:rPr lang="en-US" altLang="ko-KR" sz="1500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rPr>
              <a:t>&gt;  </a:t>
            </a:r>
            <a:r>
              <a:rPr lang="ko-KR" altLang="en-US" sz="1500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rPr>
              <a:t>홍콩</a:t>
            </a:r>
            <a:r>
              <a:rPr lang="en-US" altLang="ko-KR" sz="1500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rPr>
              <a:t>(29.8%)</a:t>
            </a:r>
            <a:r>
              <a:rPr lang="ko-KR" altLang="en-US" sz="1500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en-US" altLang="ko-KR" sz="1500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rPr>
              <a:t> &gt;  </a:t>
            </a:r>
            <a:r>
              <a:rPr lang="ko-KR" altLang="en-US" sz="1500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rPr>
              <a:t>미국</a:t>
            </a:r>
            <a:r>
              <a:rPr lang="en-US" altLang="ko-KR" sz="1500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rPr>
              <a:t>(8.3%) </a:t>
            </a:r>
            <a:r>
              <a:rPr lang="en-US" altLang="ko-KR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&gt;  </a:t>
            </a:r>
            <a:r>
              <a:rPr lang="ko-KR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일본</a:t>
            </a:r>
            <a:r>
              <a:rPr lang="en-US" altLang="ko-KR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(4.4%)  &gt;  </a:t>
            </a:r>
            <a:r>
              <a:rPr lang="ko-KR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대만</a:t>
            </a:r>
            <a:r>
              <a:rPr lang="en-US" altLang="ko-KR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(3.3%)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8794" y="5326116"/>
            <a:ext cx="8399523" cy="3231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  <a:sp3d extrusionH="57150">
              <a:bevelT w="69850" h="38100" prst="cross"/>
            </a:sp3d>
          </a:bodyPr>
          <a:lstStyle/>
          <a:p>
            <a:r>
              <a:rPr lang="ko-KR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en-US" altLang="ko-KR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※ </a:t>
            </a:r>
            <a:r>
              <a:rPr lang="ko-KR" altLang="en-US" sz="1500" b="1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rPr>
              <a:t>프랑스</a:t>
            </a:r>
            <a:r>
              <a:rPr lang="en-US" altLang="ko-KR" sz="1500" b="1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rPr>
              <a:t>(27.6%)  </a:t>
            </a:r>
            <a:r>
              <a:rPr lang="en-US" altLang="ko-KR" sz="1500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rPr>
              <a:t>&gt;  </a:t>
            </a:r>
            <a:r>
              <a:rPr lang="ko-KR" altLang="en-US" sz="1500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rPr>
              <a:t>미국</a:t>
            </a:r>
            <a:r>
              <a:rPr lang="en-US" altLang="ko-KR" sz="1500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rPr>
              <a:t>(24.8%)  &gt;  </a:t>
            </a:r>
            <a:r>
              <a:rPr lang="ko-KR" altLang="en-US" sz="1500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rPr>
              <a:t>일본</a:t>
            </a:r>
            <a:r>
              <a:rPr lang="en-US" altLang="ko-KR" sz="1500" dirty="0" smtClean="0">
                <a:solidFill>
                  <a:srgbClr val="FF0000"/>
                </a:solidFill>
                <a:latin typeface="-윤고딕320" pitchFamily="18" charset="-127"/>
                <a:ea typeface="-윤고딕320" pitchFamily="18" charset="-127"/>
              </a:rPr>
              <a:t>(15.5%)  </a:t>
            </a:r>
            <a:r>
              <a:rPr lang="en-US" altLang="ko-KR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&gt;  </a:t>
            </a:r>
            <a:r>
              <a:rPr lang="ko-KR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영국</a:t>
            </a:r>
            <a:r>
              <a:rPr lang="en-US" altLang="ko-KR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(4.1%)</a:t>
            </a:r>
            <a:r>
              <a:rPr lang="ko-KR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en-US" altLang="ko-KR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&gt; </a:t>
            </a:r>
            <a:r>
              <a:rPr lang="ko-KR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이탈리아</a:t>
            </a:r>
            <a:r>
              <a:rPr lang="en-US" altLang="ko-KR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20" pitchFamily="18" charset="-127"/>
                <a:ea typeface="-윤고딕320" pitchFamily="18" charset="-127"/>
              </a:rPr>
              <a:t>(3.9%)</a:t>
            </a:r>
          </a:p>
        </p:txBody>
      </p:sp>
      <p:grpSp>
        <p:nvGrpSpPr>
          <p:cNvPr id="30" name="그룹 29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TextBox 31"/>
            <p:cNvSpPr txBox="1"/>
            <p:nvPr/>
          </p:nvSpPr>
          <p:spPr>
            <a:xfrm>
              <a:off x="0" y="1435881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화장품 산업 현황</a:t>
              </a:r>
              <a:r>
                <a:rPr lang="en-US" altLang="ko-KR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(2)</a:t>
              </a:r>
              <a:endParaRPr lang="ko-KR" altLang="en-US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368"/>
          <p:cNvSpPr>
            <a:spLocks/>
          </p:cNvSpPr>
          <p:nvPr/>
        </p:nvSpPr>
        <p:spPr bwMode="auto">
          <a:xfrm>
            <a:off x="251520" y="1637164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556792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화장품 </a:t>
            </a:r>
            <a:r>
              <a:rPr lang="ko-KR" altLang="en-US" sz="220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수입</a:t>
            </a:r>
            <a:r>
              <a:rPr lang="ko-KR" altLang="en-US" sz="2200" dirty="0" err="1" smtClean="0">
                <a:solidFill>
                  <a:srgbClr val="002060"/>
                </a:solidFill>
                <a:latin typeface="맑은 고딕"/>
                <a:ea typeface="맑은 고딕"/>
              </a:rPr>
              <a:t>ㆍ</a:t>
            </a:r>
            <a:r>
              <a:rPr lang="ko-KR" altLang="en-US" sz="220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수출</a:t>
            </a:r>
            <a:r>
              <a:rPr lang="ko-KR" altLang="en-US" sz="2200" dirty="0" smtClean="0">
                <a:solidFill>
                  <a:srgbClr val="002060"/>
                </a:solidFill>
                <a:latin typeface="맑은 고딕"/>
                <a:ea typeface="맑은 고딕"/>
              </a:rPr>
              <a:t> </a:t>
            </a:r>
            <a:r>
              <a:rPr lang="ko-KR" altLang="en-US" sz="220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연평균 성장률</a:t>
            </a:r>
            <a:r>
              <a:rPr lang="en-US" altLang="ko-KR" b="1" dirty="0" smtClean="0">
                <a:solidFill>
                  <a:srgbClr val="002060"/>
                </a:solidFill>
                <a:latin typeface="-윤고딕320" pitchFamily="18" charset="-127"/>
                <a:ea typeface="-윤고딕320" pitchFamily="18" charset="-127"/>
              </a:rPr>
              <a:t>(‘17.12. </a:t>
            </a:r>
            <a:r>
              <a:rPr lang="ko-KR" altLang="en-US" b="1" dirty="0" smtClean="0">
                <a:solidFill>
                  <a:srgbClr val="002060"/>
                </a:solidFill>
                <a:latin typeface="-윤고딕320" pitchFamily="18" charset="-127"/>
                <a:ea typeface="-윤고딕320" pitchFamily="18" charset="-127"/>
              </a:rPr>
              <a:t>기준</a:t>
            </a:r>
            <a:r>
              <a:rPr lang="en-US" altLang="ko-KR" b="1" dirty="0" smtClean="0">
                <a:solidFill>
                  <a:srgbClr val="002060"/>
                </a:solidFill>
                <a:latin typeface="-윤고딕320" pitchFamily="18" charset="-127"/>
                <a:ea typeface="-윤고딕320" pitchFamily="18" charset="-127"/>
              </a:rPr>
              <a:t>)</a:t>
            </a:r>
          </a:p>
        </p:txBody>
      </p:sp>
      <p:grpSp>
        <p:nvGrpSpPr>
          <p:cNvPr id="5" name="그룹 29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TextBox 31"/>
            <p:cNvSpPr txBox="1"/>
            <p:nvPr/>
          </p:nvSpPr>
          <p:spPr>
            <a:xfrm>
              <a:off x="0" y="1435881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화장품 산업 현황</a:t>
              </a:r>
              <a:r>
                <a:rPr lang="en-US" altLang="ko-KR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(2)</a:t>
              </a:r>
              <a:endParaRPr lang="ko-KR" altLang="en-US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204605840" descr="EMB00002a5c35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012" y="2122517"/>
            <a:ext cx="7555656" cy="3602101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310356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2"/>
                <a:cs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2"/>
                <a:cs typeface="굴림" pitchFamily="50" charset="-127"/>
              </a:rPr>
              <a:t> </a:t>
            </a: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20160510000971_0.jpg"/>
          <p:cNvPicPr>
            <a:picLocks noChangeAspect="1"/>
          </p:cNvPicPr>
          <p:nvPr/>
        </p:nvPicPr>
        <p:blipFill>
          <a:blip r:embed="rId2" cstate="print"/>
          <a:srcRect l="1637"/>
          <a:stretch>
            <a:fillRect/>
          </a:stretch>
        </p:blipFill>
        <p:spPr>
          <a:xfrm>
            <a:off x="0" y="260648"/>
            <a:ext cx="9144000" cy="6192688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0" y="260648"/>
            <a:ext cx="9144000" cy="6192688"/>
          </a:xfrm>
          <a:prstGeom prst="rect">
            <a:avLst/>
          </a:prstGeom>
          <a:solidFill>
            <a:schemeClr val="bg1">
              <a:lumMod val="95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97202" y="2636912"/>
            <a:ext cx="663338" cy="79208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5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Ⅱ</a:t>
            </a:r>
            <a:endParaRPr lang="ko-KR" altLang="en-US" sz="5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6749" y="1919744"/>
            <a:ext cx="7897856" cy="141577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6350"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/>
            <a:r>
              <a:rPr lang="ko-KR" altLang="en-US" sz="43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43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2019</a:t>
            </a:r>
            <a:r>
              <a:rPr lang="ko-KR" altLang="en-US" sz="43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년 화장품 주요 제도 변화 및</a:t>
            </a:r>
            <a:endParaRPr lang="en-US" altLang="ko-KR" sz="4300" spc="-3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algn="ctr" fontAlgn="base"/>
            <a:r>
              <a:rPr lang="ko-KR" altLang="en-US" sz="4300" spc="-6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정책 추진 방향</a:t>
            </a:r>
            <a:endParaRPr lang="ko-KR" altLang="en-US" sz="4300" spc="-6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425233" y="3429000"/>
            <a:ext cx="805288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1520" y="3508408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♦ </a:t>
            </a:r>
            <a:r>
              <a:rPr lang="en-US" altLang="ko-KR" sz="24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‘18</a:t>
            </a:r>
            <a:r>
              <a:rPr lang="ko-KR" altLang="en-US" sz="24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년</a:t>
            </a:r>
            <a:r>
              <a:rPr lang="en-US" altLang="ko-KR" sz="24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~‘19</a:t>
            </a:r>
            <a:r>
              <a:rPr lang="ko-KR" altLang="en-US" sz="24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년</a:t>
            </a:r>
            <a:r>
              <a:rPr lang="en-US" altLang="ko-KR" sz="24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 1</a:t>
            </a:r>
            <a:r>
              <a:rPr lang="ko-KR" altLang="en-US" sz="24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월 화장품 법령 개정에 따른 주요 </a:t>
            </a:r>
            <a:r>
              <a:rPr lang="ko-KR" altLang="en-US" sz="24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제도 </a:t>
            </a:r>
            <a:r>
              <a:rPr lang="en-US" altLang="ko-KR" sz="24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 </a:t>
            </a:r>
            <a:r>
              <a:rPr lang="ko-KR" altLang="en-US" sz="24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변화</a:t>
            </a:r>
            <a:r>
              <a:rPr lang="ko-KR" altLang="en-US" sz="2400" spc="-60" dirty="0" smtClean="0">
                <a:solidFill>
                  <a:schemeClr val="tx2"/>
                </a:solidFill>
                <a:latin typeface="-윤고딕340" pitchFamily="18" charset="-127"/>
                <a:ea typeface="-윤고딕340" pitchFamily="18" charset="-127"/>
              </a:rPr>
              <a:t> </a:t>
            </a:r>
            <a:endParaRPr lang="ko-KR" altLang="en-US" sz="2400" spc="-60" dirty="0" smtClean="0">
              <a:solidFill>
                <a:schemeClr val="tx2"/>
              </a:solidFill>
              <a:latin typeface="-윤고딕340" pitchFamily="18" charset="-127"/>
              <a:ea typeface="-윤고딕340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20160510000971_0.jpg"/>
          <p:cNvPicPr>
            <a:picLocks noChangeAspect="1"/>
          </p:cNvPicPr>
          <p:nvPr/>
        </p:nvPicPr>
        <p:blipFill>
          <a:blip r:embed="rId2" cstate="print"/>
          <a:srcRect l="1637"/>
          <a:stretch>
            <a:fillRect/>
          </a:stretch>
        </p:blipFill>
        <p:spPr>
          <a:xfrm>
            <a:off x="0" y="260648"/>
            <a:ext cx="9144000" cy="6192688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0" y="260648"/>
            <a:ext cx="9144000" cy="6192688"/>
          </a:xfrm>
          <a:prstGeom prst="rect">
            <a:avLst/>
          </a:prstGeom>
          <a:solidFill>
            <a:schemeClr val="bg1">
              <a:lumMod val="95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97202" y="1996645"/>
            <a:ext cx="2646606" cy="79208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5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Part 1.</a:t>
            </a:r>
            <a:endParaRPr lang="ko-KR" altLang="en-US" sz="5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2976" y="1853461"/>
            <a:ext cx="5885834" cy="19230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6350"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50000"/>
              </a:lnSpc>
            </a:pPr>
            <a:r>
              <a:rPr lang="ko-KR" altLang="en-US" sz="4300" spc="-6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소비자 안전을 위한 </a:t>
            </a:r>
            <a:endParaRPr lang="en-US" altLang="ko-KR" sz="4300" spc="-6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4300" spc="-6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제품의 안전관리 강화</a:t>
            </a:r>
            <a:endParaRPr lang="ko-KR" altLang="en-US" sz="4300" spc="-6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cxnSp>
        <p:nvCxnSpPr>
          <p:cNvPr id="8" name="직선 연결선 7"/>
          <p:cNvCxnSpPr/>
          <p:nvPr/>
        </p:nvCxnSpPr>
        <p:spPr>
          <a:xfrm flipV="1">
            <a:off x="1065458" y="1988840"/>
            <a:ext cx="7755014" cy="905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68"/>
          <p:cNvSpPr>
            <a:spLocks/>
          </p:cNvSpPr>
          <p:nvPr/>
        </p:nvSpPr>
        <p:spPr bwMode="auto">
          <a:xfrm>
            <a:off x="251520" y="1701326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1620954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추진목적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611560" y="2172337"/>
            <a:ext cx="8424936" cy="338554"/>
            <a:chOff x="714812" y="2123564"/>
            <a:chExt cx="8249676" cy="338554"/>
          </a:xfrm>
        </p:grpSpPr>
        <p:sp>
          <p:nvSpPr>
            <p:cNvPr id="17" name="TextBox 16"/>
            <p:cNvSpPr txBox="1"/>
            <p:nvPr/>
          </p:nvSpPr>
          <p:spPr>
            <a:xfrm>
              <a:off x="827584" y="2123564"/>
              <a:ext cx="8136904" cy="33855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화장품 원료목록 보고를 사전 보고 체계로 전환함으로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화장품 원료로 인한 사고 </a:t>
              </a:r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사전 예방 </a:t>
              </a: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</p:txBody>
        </p:sp>
        <p:grpSp>
          <p:nvGrpSpPr>
            <p:cNvPr id="3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19" name="양쪽 모서리가 둥근 사각형 18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0" name="양쪽 모서리가 둥근 사각형 19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21" name="Freeform 368"/>
          <p:cNvSpPr>
            <a:spLocks/>
          </p:cNvSpPr>
          <p:nvPr/>
        </p:nvSpPr>
        <p:spPr bwMode="auto">
          <a:xfrm>
            <a:off x="251520" y="3181249"/>
            <a:ext cx="360040" cy="288032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00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1560" y="3100877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200" dirty="0" smtClean="0">
                <a:solidFill>
                  <a:schemeClr val="tx2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원료목록 보고의 체계 전환</a:t>
            </a:r>
            <a:endParaRPr lang="en-US" altLang="ko-KR" sz="2200" dirty="0" smtClean="0">
              <a:solidFill>
                <a:schemeClr val="tx2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4" name="그룹 22"/>
          <p:cNvGrpSpPr/>
          <p:nvPr/>
        </p:nvGrpSpPr>
        <p:grpSpPr>
          <a:xfrm>
            <a:off x="611560" y="3742790"/>
            <a:ext cx="8424936" cy="2816156"/>
            <a:chOff x="714812" y="2123564"/>
            <a:chExt cx="8249676" cy="2816156"/>
          </a:xfrm>
        </p:grpSpPr>
        <p:sp>
          <p:nvSpPr>
            <p:cNvPr id="24" name="TextBox 23"/>
            <p:cNvSpPr txBox="1"/>
            <p:nvPr/>
          </p:nvSpPr>
          <p:spPr>
            <a:xfrm>
              <a:off x="827584" y="2123564"/>
              <a:ext cx="8136904" cy="281615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wrap="square" rtlCol="0">
              <a:spAutoFit/>
              <a:sp3d extrusionH="57150">
                <a:bevelT w="69850" h="38100" prst="cross"/>
              </a:sp3d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(</a:t>
              </a:r>
              <a:r>
                <a:rPr lang="ko-KR" altLang="en-US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기존</a:t>
              </a:r>
              <a:r>
                <a:rPr lang="en-US" altLang="ko-KR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)  </a:t>
              </a:r>
              <a:r>
                <a:rPr lang="ko-KR" altLang="en-US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전년도 사용 원료를 다음연도 </a:t>
              </a:r>
              <a:r>
                <a:rPr lang="en-US" altLang="ko-KR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2</a:t>
              </a:r>
              <a:r>
                <a:rPr lang="ko-KR" altLang="en-US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월까지 보고</a:t>
              </a:r>
              <a:endParaRPr lang="en-US" altLang="ko-KR" sz="19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(</a:t>
              </a:r>
              <a:r>
                <a:rPr lang="ko-KR" altLang="en-US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개선</a:t>
              </a:r>
              <a:r>
                <a:rPr lang="en-US" altLang="ko-KR" sz="1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-윤고딕330" charset="-127"/>
                  <a:ea typeface="-윤고딕330" charset="-127"/>
                </a:rPr>
                <a:t>)  </a:t>
              </a:r>
              <a:r>
                <a:rPr lang="ko-KR" altLang="en-US" sz="1900" b="1" dirty="0" err="1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유통ㆍ판매</a:t>
              </a:r>
              <a:r>
                <a:rPr lang="ko-KR" altLang="en-US" sz="1900" b="1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 전 사전</a:t>
              </a:r>
              <a:r>
                <a:rPr lang="en-US" altLang="ko-KR" sz="1900" b="1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(</a:t>
              </a:r>
              <a:r>
                <a:rPr lang="ko-KR" altLang="en-US" sz="1900" b="1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수시</a:t>
              </a:r>
              <a:r>
                <a:rPr lang="en-US" altLang="ko-KR" sz="1900" b="1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) </a:t>
              </a:r>
              <a:r>
                <a:rPr lang="ko-KR" altLang="en-US" sz="1900" b="1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보고</a:t>
              </a:r>
              <a:r>
                <a:rPr lang="en-US" altLang="ko-KR" sz="1900" b="1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(</a:t>
              </a:r>
              <a:r>
                <a:rPr lang="ko-KR" altLang="en-US" sz="1900" b="1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변경보고 시 동일</a:t>
              </a:r>
              <a:r>
                <a:rPr lang="en-US" altLang="ko-KR" sz="1900" b="1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15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 </a:t>
              </a:r>
              <a:r>
                <a:rPr lang="ko-KR" altLang="en-US" sz="1500" b="1" dirty="0" smtClean="0">
                  <a:solidFill>
                    <a:schemeClr val="tx2"/>
                  </a:solidFill>
                  <a:latin typeface="바탕"/>
                  <a:ea typeface="바탕"/>
                </a:rPr>
                <a:t>☞</a:t>
              </a:r>
              <a:r>
                <a:rPr lang="en-US" altLang="ko-KR" sz="15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 (</a:t>
              </a:r>
              <a:r>
                <a:rPr lang="ko-KR" altLang="en-US" sz="15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적용</a:t>
              </a:r>
              <a:r>
                <a:rPr lang="en-US" altLang="ko-KR" sz="15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) </a:t>
              </a:r>
              <a:r>
                <a:rPr lang="ko-KR" altLang="en-US" sz="15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시행 이후 최초로 제조 또는 수입되는 품목부터 적용</a:t>
              </a:r>
              <a:endParaRPr lang="en-US" altLang="ko-KR" sz="1500" dirty="0" smtClean="0">
                <a:solidFill>
                  <a:schemeClr val="tx2"/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5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 </a:t>
              </a:r>
              <a:r>
                <a:rPr lang="en-US" altLang="ko-KR" sz="1500" dirty="0" smtClean="0">
                  <a:solidFill>
                    <a:schemeClr val="tx2"/>
                  </a:solidFill>
                  <a:latin typeface="바탕"/>
                  <a:ea typeface="바탕"/>
                </a:rPr>
                <a:t>※ </a:t>
              </a:r>
              <a:r>
                <a:rPr lang="ko-KR" altLang="en-US" sz="15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수입화장품의 경우 수입 전 표준통관예정 보고 시 제품과 원료목록을 사전에 </a:t>
              </a:r>
              <a:endParaRPr lang="en-US" altLang="ko-KR" sz="1500" dirty="0" smtClean="0">
                <a:solidFill>
                  <a:schemeClr val="tx2"/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5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     </a:t>
              </a:r>
              <a:r>
                <a:rPr lang="ko-KR" altLang="en-US" sz="15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보고하도록 하고 있었음</a:t>
              </a:r>
              <a:endParaRPr lang="en-US" altLang="ko-KR" sz="1500" dirty="0" smtClean="0">
                <a:solidFill>
                  <a:schemeClr val="tx2"/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5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 </a:t>
              </a:r>
              <a:endParaRPr lang="en-US" altLang="ko-KR" sz="1500" dirty="0" smtClean="0">
                <a:solidFill>
                  <a:schemeClr val="tx2"/>
                </a:solidFill>
                <a:latin typeface="-윤고딕330" charset="-127"/>
                <a:ea typeface="-윤고딕33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500" dirty="0" smtClean="0">
                  <a:solidFill>
                    <a:schemeClr val="tx2"/>
                  </a:solidFill>
                  <a:latin typeface="-윤고딕330" charset="-127"/>
                  <a:ea typeface="-윤고딕330" charset="-127"/>
                </a:rPr>
                <a:t> </a:t>
              </a:r>
            </a:p>
          </p:txBody>
        </p:sp>
        <p:grpSp>
          <p:nvGrpSpPr>
            <p:cNvPr id="5" name="그룹 9"/>
            <p:cNvGrpSpPr/>
            <p:nvPr/>
          </p:nvGrpSpPr>
          <p:grpSpPr>
            <a:xfrm>
              <a:off x="714812" y="2241051"/>
              <a:ext cx="112772" cy="134870"/>
              <a:chOff x="-468560" y="1239771"/>
              <a:chExt cx="288032" cy="614750"/>
            </a:xfrm>
          </p:grpSpPr>
          <p:sp>
            <p:nvSpPr>
              <p:cNvPr id="26" name="양쪽 모서리가 둥근 사각형 25"/>
              <p:cNvSpPr/>
              <p:nvPr/>
            </p:nvSpPr>
            <p:spPr>
              <a:xfrm>
                <a:off x="-468560" y="1239771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37E83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7" name="양쪽 모서리가 둥근 사각형 26"/>
              <p:cNvSpPr/>
              <p:nvPr/>
            </p:nvSpPr>
            <p:spPr>
              <a:xfrm rot="10800000">
                <a:off x="-468560" y="1547146"/>
                <a:ext cx="288032" cy="3073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BAC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3d extrusionH="57150">
                  <a:bevelT w="69850" h="38100" prst="cross"/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8" name="그룹 36"/>
          <p:cNvGrpSpPr/>
          <p:nvPr/>
        </p:nvGrpSpPr>
        <p:grpSpPr>
          <a:xfrm>
            <a:off x="0" y="116632"/>
            <a:ext cx="9144000" cy="720080"/>
            <a:chOff x="0" y="1340768"/>
            <a:chExt cx="9158744" cy="792088"/>
          </a:xfrm>
        </p:grpSpPr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TextBox 38"/>
            <p:cNvSpPr txBox="1"/>
            <p:nvPr/>
          </p:nvSpPr>
          <p:spPr>
            <a:xfrm>
              <a:off x="0" y="1435881"/>
              <a:ext cx="91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(1) </a:t>
              </a:r>
              <a:r>
                <a:rPr lang="ko-KR" altLang="en-US" sz="28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화장품 원료목록 보고의 사전 보고 체계로 전환</a:t>
              </a:r>
              <a:endParaRPr lang="ko-KR" alt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2195736" y="908720"/>
            <a:ext cx="6840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(‘18.3.13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개정 및 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‘19.3.14  </a:t>
            </a:r>
            <a:r>
              <a:rPr lang="ko-KR" altLang="en-US" sz="1600" b="1" dirty="0" err="1" smtClean="0">
                <a:latin typeface="-윤고딕330" pitchFamily="18" charset="-127"/>
                <a:ea typeface="-윤고딕330" pitchFamily="18" charset="-127"/>
              </a:rPr>
              <a:t>화장품법</a:t>
            </a:r>
            <a:r>
              <a:rPr lang="ko-KR" altLang="en-US" sz="1600" b="1" dirty="0" smtClean="0">
                <a:latin typeface="-윤고딕330" pitchFamily="18" charset="-127"/>
                <a:ea typeface="-윤고딕330" pitchFamily="18" charset="-127"/>
              </a:rPr>
              <a:t> 시행규칙 개정 및 시행</a:t>
            </a:r>
            <a:r>
              <a:rPr lang="en-US" altLang="ko-KR" sz="1600" b="1" dirty="0" smtClean="0">
                <a:latin typeface="-윤고딕330" pitchFamily="18" charset="-127"/>
                <a:ea typeface="-윤고딕330" pitchFamily="18" charset="-127"/>
              </a:rPr>
              <a:t> )</a:t>
            </a:r>
            <a:endParaRPr lang="ko-KR" altLang="en-US" sz="16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467544" y="2113102"/>
            <a:ext cx="8424936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467544" y="3645024"/>
            <a:ext cx="7704856" cy="2232248"/>
          </a:xfrm>
          <a:prstGeom prst="roundRect">
            <a:avLst>
              <a:gd name="adj" fmla="val 681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10479</TotalTime>
  <Words>1968</Words>
  <Application>Microsoft Office PowerPoint</Application>
  <PresentationFormat>화면 슬라이드 쇼(4:3)</PresentationFormat>
  <Paragraphs>249</Paragraphs>
  <Slides>28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28</vt:i4>
      </vt:variant>
    </vt:vector>
  </HeadingPairs>
  <TitlesOfParts>
    <vt:vector size="40" baseType="lpstr">
      <vt:lpstr>굴림</vt:lpstr>
      <vt:lpstr>Arial</vt:lpstr>
      <vt:lpstr>맑은 고딕</vt:lpstr>
      <vt:lpstr>-윤고딕350</vt:lpstr>
      <vt:lpstr>바탕</vt:lpstr>
      <vt:lpstr>-윤고딕330</vt:lpstr>
      <vt:lpstr>다음_SemiBold</vt:lpstr>
      <vt:lpstr>-윤고딕340</vt:lpstr>
      <vt:lpstr>HY견고딕</vt:lpstr>
      <vt:lpstr>-윤고딕320</vt:lpstr>
      <vt:lpstr>한컴바탕</vt:lpstr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</dc:creator>
  <cp:lastModifiedBy>a</cp:lastModifiedBy>
  <cp:revision>502</cp:revision>
  <dcterms:created xsi:type="dcterms:W3CDTF">2017-01-26T00:03:03Z</dcterms:created>
  <dcterms:modified xsi:type="dcterms:W3CDTF">2019-03-11T08:51:22Z</dcterms:modified>
</cp:coreProperties>
</file>