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374" r:id="rId3"/>
    <p:sldId id="375" r:id="rId4"/>
    <p:sldId id="376" r:id="rId5"/>
    <p:sldId id="377" r:id="rId6"/>
    <p:sldId id="288" r:id="rId7"/>
    <p:sldId id="289" r:id="rId8"/>
    <p:sldId id="279" r:id="rId9"/>
    <p:sldId id="367" r:id="rId10"/>
    <p:sldId id="366" r:id="rId11"/>
    <p:sldId id="368" r:id="rId12"/>
    <p:sldId id="314" r:id="rId13"/>
    <p:sldId id="313" r:id="rId14"/>
    <p:sldId id="264" r:id="rId15"/>
    <p:sldId id="280" r:id="rId16"/>
    <p:sldId id="365" r:id="rId17"/>
    <p:sldId id="260" r:id="rId18"/>
  </p:sldIdLst>
  <p:sldSz cx="9144000" cy="5715000" type="screen16x1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91" autoAdjust="0"/>
    <p:restoredTop sz="94941" autoAdjust="0"/>
  </p:normalViewPr>
  <p:slideViewPr>
    <p:cSldViewPr>
      <p:cViewPr varScale="1">
        <p:scale>
          <a:sx n="121" d="100"/>
          <a:sy n="121" d="100"/>
        </p:scale>
        <p:origin x="1194" y="9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1416" y="-1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459A0-68ED-48B7-9B43-F23C9FE3B2A9}" type="datetimeFigureOut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AACF9-0EDC-428E-9EFC-9339B61E61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338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455B7-D10C-1FA8-E95C-8F8807BD6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1137AED-5F77-E1F6-8AB0-29A4D6623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E323ED7-B0E7-77A1-2CB6-82FC5D7214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D5EACE-CB72-475B-DD53-CE79A0BA7F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4324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F645A-0D51-A582-1F80-340C984F3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EB0545D-42BF-0F9A-3B3E-65F28FDD86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55C8922-D417-6354-D935-D0B9DD5D61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14BCA38-5A3C-AC21-521C-6AF5C5FB14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9221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038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3761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635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320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91213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418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D552C-483C-58C9-FE6C-CC42B1D5E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E0DF4EE-2518-D81A-58C6-D982FC27A9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38331E4-DAA6-11B4-B9AE-B57B86EA8E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22C23EB-2B18-2888-4009-3D36AA51DF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0629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6A9DA-FF38-0780-CEBA-EF955EF42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CE5234F-2140-6DF7-BC3B-69A261E6C8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D3F4C25-EE35-F220-BD95-93F7E44E0A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1F74FD-F8E8-4B1F-50B8-E41A707C7D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3724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D71DB-F226-C468-8A05-73BC7A662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74DF612-43D8-A11B-8C74-8690C7A792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3A2E346-336D-25B1-A9C0-85B2B3008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0FC5DF5-43FA-9926-5752-01DE3ABC4C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880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CB07D-EF47-F5DB-8FF4-67BF2240A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5C1B8A7-3438-40E1-5A3A-2BCA4C971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12D605B-DDEC-715D-4887-6BC74F91C8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15AF94E-24C5-9BFF-5879-66A88A3998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6998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979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229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472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62DD83-336E-7FAF-73A7-2CE61DAB0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132BAB6-9DFB-87F1-FA0D-3E4458B1A2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744538"/>
            <a:ext cx="5956300" cy="3722687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B09A5DF-BAC7-16CC-F071-834C203C9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7DAFDA3-E1D7-3EAF-0520-D73BAB49AD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AACF9-0EDC-428E-9EFC-9339B61E612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418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0" y="5456382"/>
            <a:ext cx="9144000" cy="2586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543355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fld id="{D2A23EAD-E36A-4B1D-9CB3-47F053717B4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75612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AD684DE0-B989-48A9-900F-6C695A473C82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5648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CD3753A2-0729-4313-8396-4A5DBB296D25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88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800" b="0" baseline="0">
                <a:latin typeface="+mj-ea"/>
                <a:ea typeface="+mj-ea"/>
                <a:cs typeface="함초롬바탕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r>
              <a:rPr lang="ko-KR" altLang="en-US" dirty="0"/>
              <a:t>■ 마스터 텍스트 스타일을 편집합니다</a:t>
            </a:r>
            <a:endParaRPr lang="en-US" altLang="ko-KR" dirty="0"/>
          </a:p>
          <a:p>
            <a:pPr lvl="0"/>
            <a:r>
              <a:rPr lang="en-US" altLang="ko-KR" dirty="0"/>
              <a:t>  ◦ </a:t>
            </a:r>
            <a:r>
              <a:rPr lang="ko-KR" altLang="en-US" dirty="0"/>
              <a:t>둘째 수준</a:t>
            </a:r>
            <a:endParaRPr lang="en-US" altLang="ko-KR" dirty="0"/>
          </a:p>
          <a:p>
            <a:pPr lvl="0"/>
            <a:r>
              <a:rPr lang="en-US" altLang="ko-KR" dirty="0"/>
              <a:t>    - </a:t>
            </a:r>
            <a:r>
              <a:rPr lang="ko-KR" altLang="en-US" dirty="0"/>
              <a:t>셋째 수준</a:t>
            </a:r>
            <a:endParaRPr lang="en-US" altLang="ko-KR" dirty="0"/>
          </a:p>
          <a:p>
            <a:pPr lvl="0"/>
            <a:r>
              <a:rPr lang="en-US" altLang="ko-KR" dirty="0"/>
              <a:t>      ▹</a:t>
            </a:r>
            <a:r>
              <a:rPr lang="ko-KR" altLang="en-US" dirty="0"/>
              <a:t>넷째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BC63766F-B13A-4B3C-887D-56C8697B9A43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65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B12AAED8-AE79-4E6F-9824-79FD47058128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06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DD8F7C99-FD40-4ED6-A22A-337DA9DDD1F9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37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DA62394E-589E-48CA-AD01-A0B12C6709CC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250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75660365-8612-4C29-9652-4E25EBB3DD07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7541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FCCED236-69A2-471D-9389-1A43BAD71BA2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699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3430275-CF47-4500-B60D-A1FBA861CE6A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143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F8F0BCA-D585-49A2-AEC6-5D22450A2049}" type="datetime1">
              <a:rPr lang="ko-KR" altLang="en-US" smtClean="0"/>
              <a:t>2026-02-27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210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직사각형 6"/>
          <p:cNvSpPr/>
          <p:nvPr userDrawn="1"/>
        </p:nvSpPr>
        <p:spPr>
          <a:xfrm>
            <a:off x="0" y="5456382"/>
            <a:ext cx="9144000" cy="2586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3505200" y="543355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fld id="{D2A23EAD-E36A-4B1D-9CB3-47F053717B4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2913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cosmetic.or.kr/pc/license/license06.ph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helpcosmetic.or.kr/pc/license/license03.ph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nedrug.mfds.go.kr/pbp/CCBDF01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Jft58am1esE4J-BwOR7utw/video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kcia.or.kr/home/notice/notice.php?type=view&amp;no=13929&amp;ss=page%3D%26skind%3D%5b%E2%80%A6%5dEB%A1%9C%EB%93%9C+%EB%A7%81%ED%81%AC+%EC%95%88%EB%82%B4%26ob%3D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cr-cosmetics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helpcosmetic.or.kr/pc/main/main.ph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helpcosmetic.or.kr/pc/consulting/consulting02.ph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helpcosmetic.or.kr/pc/main/main.ph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http://helpcosmetic.or.kr/pc/edu/edu03.ph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sk\Desktop\body_swoop.pn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12192" y="17015"/>
            <a:ext cx="9139428" cy="857250"/>
          </a:xfrm>
          <a:prstGeom prst="rect">
            <a:avLst/>
          </a:prstGeom>
          <a:noFill/>
        </p:spPr>
      </p:pic>
      <p:sp>
        <p:nvSpPr>
          <p:cNvPr id="5" name="모서리가 둥근 직사각형 4"/>
          <p:cNvSpPr/>
          <p:nvPr/>
        </p:nvSpPr>
        <p:spPr>
          <a:xfrm>
            <a:off x="395536" y="1504811"/>
            <a:ext cx="9289032" cy="198022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7" name="제목 5"/>
          <p:cNvSpPr txBox="1">
            <a:spLocks/>
          </p:cNvSpPr>
          <p:nvPr/>
        </p:nvSpPr>
        <p:spPr>
          <a:xfrm>
            <a:off x="395536" y="1504812"/>
            <a:ext cx="8568952" cy="1980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1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j-cs"/>
              </a:defRPr>
            </a:lvl1pPr>
          </a:lstStyle>
          <a:p>
            <a:pPr algn="ctr"/>
            <a:r>
              <a:rPr lang="en-US" altLang="ko-KR" dirty="0"/>
              <a:t>ICCR </a:t>
            </a:r>
            <a:r>
              <a:rPr lang="ko-KR" altLang="en-US" dirty="0"/>
              <a:t>활동 및 규제조화 지원센터 운영 등</a:t>
            </a:r>
            <a:endParaRPr lang="en-US" altLang="ko-KR" sz="3500" b="1" dirty="0">
              <a:latin typeface="+mn-ea"/>
              <a:ea typeface="+mn-ea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A5465DE-112B-F15E-F32C-910982DB6A36}"/>
              </a:ext>
            </a:extLst>
          </p:cNvPr>
          <p:cNvSpPr/>
          <p:nvPr/>
        </p:nvSpPr>
        <p:spPr>
          <a:xfrm>
            <a:off x="4548402" y="3749060"/>
            <a:ext cx="3528392" cy="140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2000" b="1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대한화장품협회</a:t>
            </a:r>
            <a:endParaRPr lang="en-US" altLang="ko-KR" sz="2000" b="1" spc="-15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ko-KR" altLang="en-US" sz="2000" b="1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글로벌협력실 김경옥 실장</a:t>
            </a:r>
            <a:endParaRPr lang="en-US" altLang="ko-KR" sz="2000" b="1" spc="-15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en-US" altLang="ko-KR" sz="2000" b="1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a007@kcia.or.kr</a:t>
            </a:r>
          </a:p>
        </p:txBody>
      </p:sp>
      <p:sp>
        <p:nvSpPr>
          <p:cNvPr id="3" name="제목 5">
            <a:extLst>
              <a:ext uri="{FF2B5EF4-FFF2-40B4-BE49-F238E27FC236}">
                <a16:creationId xmlns:a16="http://schemas.microsoft.com/office/drawing/2014/main" id="{F6B4EA86-6372-BB17-5195-EA0757667456}"/>
              </a:ext>
            </a:extLst>
          </p:cNvPr>
          <p:cNvSpPr txBox="1">
            <a:spLocks/>
          </p:cNvSpPr>
          <p:nvPr/>
        </p:nvSpPr>
        <p:spPr>
          <a:xfrm>
            <a:off x="395536" y="1057300"/>
            <a:ext cx="2592288" cy="447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1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j-cs"/>
              </a:defRPr>
            </a:lvl1pPr>
          </a:lstStyle>
          <a:p>
            <a:pPr algn="l"/>
            <a:r>
              <a:rPr lang="en-US" altLang="ko-KR" sz="1200" b="1" dirty="0">
                <a:latin typeface="+mn-ea"/>
                <a:ea typeface="+mn-ea"/>
              </a:rPr>
              <a:t>2026</a:t>
            </a:r>
            <a:r>
              <a:rPr lang="ko-KR" altLang="en-US" sz="1200" b="1" dirty="0">
                <a:latin typeface="+mn-ea"/>
                <a:ea typeface="+mn-ea"/>
              </a:rPr>
              <a:t>년 화장품 정책설명회</a:t>
            </a:r>
            <a:endParaRPr lang="en-US" altLang="ko-KR" sz="12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727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E9071-7E51-AA8D-269E-210EA15E7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3F8DAFEA-0A4D-B08A-F66E-ED6AD8CF7628}"/>
              </a:ext>
            </a:extLst>
          </p:cNvPr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A45A8462-CC3D-DAC7-8453-820C0761D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F2886D-A8E0-6B8A-D631-5F95128AD229}"/>
              </a:ext>
            </a:extLst>
          </p:cNvPr>
          <p:cNvSpPr txBox="1"/>
          <p:nvPr/>
        </p:nvSpPr>
        <p:spPr>
          <a:xfrm>
            <a:off x="827584" y="1276897"/>
            <a:ext cx="5242372" cy="4156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(8.28) K-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뷰티 미국 진출 전략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웨비나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(8.29)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캐나다의 화장품 및 인허가 수출 규제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(9.3) K-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뷰티 글로벌 진출 로드맵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: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중동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/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아프리카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/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인도네시아 세미나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(9.4)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인도네시아 화장품 수출 역량 강화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(9.5)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미국 시장 진출을 위한 글로벌 화장품 기술 및 규제 전략 세미나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(9.9)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화장품 분야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AI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기반 디지털 전환 및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Smart Factory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사례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(9.25)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미국 캘리포니아州법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(Safe Cosmetics Act, Prop 65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등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(10.1)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일본 화장품 수출절차 및 표시광고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라벨링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 규정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(10.16) 2026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년 인도네시아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할랄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 인증 여부 표시 의무화 전면 시행 대비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(11.4)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중국 화장품 효능 평가와 라벨 표시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원료 규제 변화 및 안전성 평가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(11.25)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미국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FDA OTC Drug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해외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제조소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 실사 대응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세션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1)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364490" marR="0" indent="-364490" algn="just" fontAlgn="base" latinLnBrk="1">
              <a:lnSpc>
                <a:spcPts val="2200"/>
              </a:lnSpc>
              <a:spcBef>
                <a:spcPts val="500"/>
              </a:spcBef>
              <a:buNone/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(12.3)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미국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FDA OTC Drug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해외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제조소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 실사 대응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세션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나눔스퀘어" panose="020B0600000101010101" pitchFamily="50" charset="-127"/>
                <a:ea typeface="나눔스퀘어" panose="020B0600000101010101" pitchFamily="50" charset="-127"/>
              </a:rPr>
              <a:t>2)</a:t>
            </a:r>
            <a:endParaRPr lang="ko-KR" altLang="en-US" sz="1300" b="1" dirty="0"/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2AAB9C55-CCDD-86D3-F749-296EE267434B}"/>
              </a:ext>
            </a:extLst>
          </p:cNvPr>
          <p:cNvGrpSpPr/>
          <p:nvPr/>
        </p:nvGrpSpPr>
        <p:grpSpPr>
          <a:xfrm>
            <a:off x="396428" y="817274"/>
            <a:ext cx="8928100" cy="396013"/>
            <a:chOff x="487363" y="1628800"/>
            <a:chExt cx="8928100" cy="331200"/>
          </a:xfrm>
          <a:solidFill>
            <a:schemeClr val="tx2"/>
          </a:solidFill>
        </p:grpSpPr>
        <p:sp>
          <p:nvSpPr>
            <p:cNvPr id="15" name="한쪽 모서리가 둥근 사각형 5">
              <a:extLst>
                <a:ext uri="{FF2B5EF4-FFF2-40B4-BE49-F238E27FC236}">
                  <a16:creationId xmlns:a16="http://schemas.microsoft.com/office/drawing/2014/main" id="{5256E956-FB27-E8D3-D7C1-2704773CF904}"/>
                </a:ext>
              </a:extLst>
            </p:cNvPr>
            <p:cNvSpPr/>
            <p:nvPr/>
          </p:nvSpPr>
          <p:spPr>
            <a:xfrm>
              <a:off x="487363" y="1628800"/>
              <a:ext cx="6983884" cy="331199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2200" b="1" dirty="0">
                  <a:latin typeface="+mj-ea"/>
                  <a:ea typeface="+mj-ea"/>
                  <a:cs typeface="Arial" pitchFamily="34" charset="0"/>
                </a:rPr>
                <a:t>2025</a:t>
              </a:r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년 개최 </a:t>
              </a:r>
              <a:r>
                <a:rPr lang="ko-KR" altLang="en-US" sz="2200" b="1" dirty="0" err="1">
                  <a:latin typeface="+mj-ea"/>
                  <a:ea typeface="+mj-ea"/>
                  <a:cs typeface="Arial" pitchFamily="34" charset="0"/>
                </a:rPr>
                <a:t>웨비나</a:t>
              </a:r>
              <a:endParaRPr lang="ko-KR" altLang="en-US" sz="2200" b="1" dirty="0">
                <a:latin typeface="+mj-ea"/>
                <a:ea typeface="+mj-ea"/>
                <a:cs typeface="Arial" pitchFamily="34" charset="0"/>
              </a:endParaRPr>
            </a:p>
          </p:txBody>
        </p: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B8A8F6B-4C12-7DE6-E476-8E2FD40767BA}"/>
                </a:ext>
              </a:extLst>
            </p:cNvPr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텍스트 개체 틀 5">
            <a:extLst>
              <a:ext uri="{FF2B5EF4-FFF2-40B4-BE49-F238E27FC236}">
                <a16:creationId xmlns:a16="http://schemas.microsoft.com/office/drawing/2014/main" id="{E6EEF73F-0FE2-BF7A-F084-7797FF32F65F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</p:spTree>
    <p:extLst>
      <p:ext uri="{BB962C8B-B14F-4D97-AF65-F5344CB8AC3E}">
        <p14:creationId xmlns:p14="http://schemas.microsoft.com/office/powerpoint/2010/main" val="1815738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7CCF4-C18E-FA0E-79D9-C714A8D0C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2F4415D1-6E99-7C2D-D091-C8670E7AFA59}"/>
              </a:ext>
            </a:extLst>
          </p:cNvPr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46B129F4-7EBF-68A1-25BC-233356C0C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11</a:t>
            </a:fld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7FCE3392-F15D-4F89-1CA4-CE4293E34969}"/>
              </a:ext>
            </a:extLst>
          </p:cNvPr>
          <p:cNvGrpSpPr/>
          <p:nvPr/>
        </p:nvGrpSpPr>
        <p:grpSpPr>
          <a:xfrm>
            <a:off x="396428" y="817274"/>
            <a:ext cx="8424044" cy="396013"/>
            <a:chOff x="487363" y="1628800"/>
            <a:chExt cx="9144124" cy="331200"/>
          </a:xfrm>
          <a:solidFill>
            <a:schemeClr val="tx2"/>
          </a:solidFill>
        </p:grpSpPr>
        <p:sp>
          <p:nvSpPr>
            <p:cNvPr id="9" name="한쪽 모서리가 둥근 사각형 5">
              <a:extLst>
                <a:ext uri="{FF2B5EF4-FFF2-40B4-BE49-F238E27FC236}">
                  <a16:creationId xmlns:a16="http://schemas.microsoft.com/office/drawing/2014/main" id="{92B6F4BE-204B-B740-B168-8B7D1AA00205}"/>
                </a:ext>
              </a:extLst>
            </p:cNvPr>
            <p:cNvSpPr/>
            <p:nvPr/>
          </p:nvSpPr>
          <p:spPr>
            <a:xfrm>
              <a:off x="487363" y="1628800"/>
              <a:ext cx="9144124" cy="331200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해외 규정 요약 자료집</a:t>
              </a:r>
            </a:p>
          </p:txBody>
        </p: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0C890EFF-B636-CA89-26D2-041908CFF345}"/>
                </a:ext>
              </a:extLst>
            </p:cNvPr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7C7EAAC-72B5-C91D-FC58-98161A353C93}"/>
              </a:ext>
            </a:extLst>
          </p:cNvPr>
          <p:cNvSpPr txBox="1"/>
          <p:nvPr/>
        </p:nvSpPr>
        <p:spPr>
          <a:xfrm>
            <a:off x="396428" y="1460814"/>
            <a:ext cx="67788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hlinkClick r:id="rId3"/>
              </a:rPr>
              <a:t>https://helpcosmetic.or.kr/pc/license/license06.php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E43122-B654-6410-1604-2939D9D98A0E}"/>
              </a:ext>
            </a:extLst>
          </p:cNvPr>
          <p:cNvSpPr txBox="1"/>
          <p:nvPr/>
        </p:nvSpPr>
        <p:spPr>
          <a:xfrm>
            <a:off x="396428" y="2107145"/>
            <a:ext cx="3887540" cy="3510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500" b="1" dirty="0"/>
              <a:t>미국 </a:t>
            </a:r>
            <a:r>
              <a:rPr lang="en-US" altLang="ko-KR" sz="1500" b="1" dirty="0"/>
              <a:t>(</a:t>
            </a:r>
            <a:r>
              <a:rPr lang="en-US" altLang="ko-KR" sz="1500" b="1" dirty="0" err="1"/>
              <a:t>MoCRA</a:t>
            </a:r>
            <a:r>
              <a:rPr lang="en-US" altLang="ko-KR" sz="1500" b="1" dirty="0"/>
              <a:t>,</a:t>
            </a:r>
            <a:r>
              <a:rPr lang="ko-KR" altLang="en-US" sz="1500" b="1" dirty="0"/>
              <a:t> 경고서한 </a:t>
            </a:r>
            <a:r>
              <a:rPr lang="ko-KR" altLang="en-US" sz="1500" b="1" dirty="0" err="1"/>
              <a:t>사례집</a:t>
            </a:r>
            <a:r>
              <a:rPr lang="en-US" altLang="ko-KR" sz="1500" b="1" dirty="0"/>
              <a:t>,</a:t>
            </a:r>
            <a:r>
              <a:rPr lang="ko-KR" altLang="en-US" sz="1500" b="1" dirty="0"/>
              <a:t> </a:t>
            </a:r>
            <a:endParaRPr lang="en-US" altLang="ko-KR" sz="1500" b="1" dirty="0"/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        OTC </a:t>
            </a:r>
            <a:r>
              <a:rPr lang="ko-KR" altLang="en-US" sz="1500" b="1" dirty="0"/>
              <a:t>규정 및 해외 </a:t>
            </a:r>
            <a:r>
              <a:rPr lang="ko-KR" altLang="en-US" sz="1500" b="1" dirty="0" err="1"/>
              <a:t>제조소</a:t>
            </a:r>
            <a:r>
              <a:rPr lang="ko-KR" altLang="en-US" sz="1500" b="1" dirty="0"/>
              <a:t> 실사 대응</a:t>
            </a:r>
            <a:r>
              <a:rPr lang="en-US" altLang="ko-KR" sz="1500" b="1" dirty="0"/>
              <a:t>)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인도네시아 </a:t>
            </a:r>
            <a:r>
              <a:rPr lang="en-US" altLang="ko-KR" sz="1500" b="1" dirty="0"/>
              <a:t>(</a:t>
            </a:r>
            <a:r>
              <a:rPr lang="ko-KR" altLang="en-US" sz="1500" b="1" dirty="0" err="1"/>
              <a:t>할랄</a:t>
            </a:r>
            <a:r>
              <a:rPr lang="en-US" altLang="ko-KR" sz="1500" b="1" dirty="0"/>
              <a:t>)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영국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중동</a:t>
            </a:r>
            <a:r>
              <a:rPr lang="en-US" altLang="ko-KR" sz="1500" b="1" dirty="0"/>
              <a:t>(GCC)</a:t>
            </a:r>
            <a:r>
              <a:rPr lang="ko-KR" altLang="en-US" sz="1500" dirty="0"/>
              <a:t> </a:t>
            </a:r>
            <a:endParaRPr lang="en-US" altLang="ko-KR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호주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유럽</a:t>
            </a:r>
            <a:r>
              <a:rPr lang="en-US" altLang="ko-KR" sz="1500" b="1" dirty="0"/>
              <a:t>(EU)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러시아</a:t>
            </a:r>
            <a:r>
              <a:rPr lang="en-US" altLang="ko-KR" sz="1500" b="1" dirty="0"/>
              <a:t>(</a:t>
            </a:r>
            <a:r>
              <a:rPr lang="ko-KR" altLang="en-US" sz="1500" b="1" dirty="0"/>
              <a:t>유라시아</a:t>
            </a:r>
            <a:r>
              <a:rPr lang="en-US" altLang="ko-KR" sz="1500" b="1" dirty="0"/>
              <a:t>)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사우디아라비아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endParaRPr lang="ko-KR" altLang="en-US" sz="15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0E5ABA-D731-73F3-9737-8148E2EF7D1D}"/>
              </a:ext>
            </a:extLst>
          </p:cNvPr>
          <p:cNvSpPr txBox="1"/>
          <p:nvPr/>
        </p:nvSpPr>
        <p:spPr>
          <a:xfrm>
            <a:off x="4572000" y="2101056"/>
            <a:ext cx="1605646" cy="316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500" b="1" dirty="0"/>
              <a:t>일본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대만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중국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인도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베트남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태국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멕시코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캐나다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endParaRPr lang="ko-KR" altLang="en-US" sz="15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FD6641-559F-E373-9B36-C795AA0EAB1D}"/>
              </a:ext>
            </a:extLst>
          </p:cNvPr>
          <p:cNvSpPr txBox="1"/>
          <p:nvPr/>
        </p:nvSpPr>
        <p:spPr>
          <a:xfrm>
            <a:off x="6672188" y="2101056"/>
            <a:ext cx="1605646" cy="1432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500" b="1" dirty="0"/>
              <a:t>필리핀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말레이시아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아세안</a:t>
            </a:r>
            <a:endParaRPr lang="ko-KR" altLang="en-US" sz="1500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브라질</a:t>
            </a:r>
            <a:endParaRPr lang="ko-KR" altLang="en-US" sz="1500" dirty="0"/>
          </a:p>
        </p:txBody>
      </p:sp>
      <p:sp>
        <p:nvSpPr>
          <p:cNvPr id="5" name="텍스트 개체 틀 5">
            <a:extLst>
              <a:ext uri="{FF2B5EF4-FFF2-40B4-BE49-F238E27FC236}">
                <a16:creationId xmlns:a16="http://schemas.microsoft.com/office/drawing/2014/main" id="{D1BA31DE-A99C-8272-4297-2D52B87F6FE6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</p:spTree>
    <p:extLst>
      <p:ext uri="{BB962C8B-B14F-4D97-AF65-F5344CB8AC3E}">
        <p14:creationId xmlns:p14="http://schemas.microsoft.com/office/powerpoint/2010/main" val="4097501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>
            <a:extLst>
              <a:ext uri="{FF2B5EF4-FFF2-40B4-BE49-F238E27FC236}">
                <a16:creationId xmlns:a16="http://schemas.microsoft.com/office/drawing/2014/main" id="{98B930F3-FB2A-4F2C-79EB-E78E02420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33" y="839701"/>
            <a:ext cx="1803427" cy="25493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38314A4-1556-224B-AEE1-CD8D715F6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1120" y="839701"/>
            <a:ext cx="2096674" cy="25493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34F8221C-1C74-AD30-7467-5A1E96B5C2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769269"/>
            <a:ext cx="1587078" cy="22094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86752D9-7C83-947F-AD49-6082F90D6D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5332" y="769268"/>
            <a:ext cx="1558854" cy="22094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060D9C37-C847-5292-2D6F-26DB43C039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8024" y="3178252"/>
            <a:ext cx="1587078" cy="21856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75A17431-39CF-149A-FCF0-83B9687D98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5332" y="3178250"/>
            <a:ext cx="1555900" cy="21846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CB3E202E-F5FC-1D44-F822-68660EC8DF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6485" y="3511392"/>
            <a:ext cx="3304367" cy="185149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텍스트 개체 틀 5">
            <a:extLst>
              <a:ext uri="{FF2B5EF4-FFF2-40B4-BE49-F238E27FC236}">
                <a16:creationId xmlns:a16="http://schemas.microsoft.com/office/drawing/2014/main" id="{D5A53C1E-87B6-D7DB-9A99-C4077CC72C21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</p:spTree>
    <p:extLst>
      <p:ext uri="{BB962C8B-B14F-4D97-AF65-F5344CB8AC3E}">
        <p14:creationId xmlns:p14="http://schemas.microsoft.com/office/powerpoint/2010/main" val="426477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13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D4D8B7-A57D-2650-DCEA-1DDE5FEA5438}"/>
              </a:ext>
            </a:extLst>
          </p:cNvPr>
          <p:cNvSpPr txBox="1"/>
          <p:nvPr/>
        </p:nvSpPr>
        <p:spPr>
          <a:xfrm>
            <a:off x="304833" y="1891597"/>
            <a:ext cx="4789040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en-US" altLang="ko-KR" sz="1500" b="0" i="0" u="none" strike="noStrike" dirty="0">
                <a:solidFill>
                  <a:srgbClr val="666666"/>
                </a:solidFill>
                <a:effectLst/>
                <a:latin typeface="Noto Sans KR"/>
                <a:hlinkClick r:id="rId3"/>
              </a:rPr>
              <a:t>http://helpcosmetic.or.kr/pc/license/license03.php</a:t>
            </a:r>
            <a:endParaRPr lang="en-US" altLang="ko-KR" sz="1500" dirty="0">
              <a:solidFill>
                <a:srgbClr val="666666"/>
              </a:solidFill>
              <a:latin typeface="Noto Sans KR"/>
            </a:endParaRPr>
          </a:p>
          <a:p>
            <a:pPr algn="l" latinLnBrk="0"/>
            <a:endParaRPr lang="en-US" altLang="ko-KR" sz="1500" b="0" i="0" u="none" strike="noStrike" dirty="0">
              <a:effectLst/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b="0" i="0" u="none" strike="noStrike" dirty="0">
                <a:effectLst/>
                <a:latin typeface="Noto Sans KR"/>
              </a:rPr>
              <a:t>중국 </a:t>
            </a:r>
            <a:endParaRPr lang="en-US" altLang="ko-KR" sz="1500" b="0" i="0" u="none" strike="noStrike" dirty="0">
              <a:effectLst/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Noto Sans KR"/>
              </a:rPr>
              <a:t>대만</a:t>
            </a:r>
            <a:endParaRPr lang="en-US" altLang="ko-KR" sz="1500" dirty="0">
              <a:latin typeface="Noto Sans KR"/>
            </a:endParaRPr>
          </a:p>
          <a:p>
            <a:pPr marL="285750" indent="-285750" latinLnBrk="0">
              <a:buFont typeface="Arial" panose="020B0604020202020204" pitchFamily="34" charset="0"/>
              <a:buChar char="•"/>
            </a:pPr>
            <a:r>
              <a:rPr lang="ko-KR" altLang="en-US" sz="1500" b="0" i="0" u="none" strike="noStrike" dirty="0">
                <a:effectLst/>
                <a:latin typeface="Noto Sans KR"/>
              </a:rPr>
              <a:t>아세안</a:t>
            </a:r>
            <a:r>
              <a:rPr lang="en-US" altLang="ko-KR" sz="1500" b="0" i="0" u="none" strike="noStrike" dirty="0">
                <a:effectLst/>
                <a:latin typeface="Noto Sans KR"/>
              </a:rPr>
              <a:t>, </a:t>
            </a:r>
            <a:r>
              <a:rPr lang="ko-KR" altLang="en-US" sz="1500" b="0" i="0" u="none" strike="noStrike" dirty="0">
                <a:effectLst/>
                <a:latin typeface="Noto Sans KR"/>
              </a:rPr>
              <a:t>일본</a:t>
            </a:r>
            <a:endParaRPr lang="en-US" altLang="ko-KR" sz="1500" dirty="0"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Noto Sans KR"/>
              </a:rPr>
              <a:t>영국</a:t>
            </a:r>
            <a:endParaRPr lang="en-US" altLang="ko-KR" sz="1500" dirty="0"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b="0" i="0" u="none" strike="noStrike" dirty="0">
                <a:effectLst/>
                <a:latin typeface="Noto Sans KR"/>
              </a:rPr>
              <a:t>인도</a:t>
            </a:r>
            <a:endParaRPr lang="en-US" altLang="ko-KR" sz="1500" b="0" i="0" u="none" strike="noStrike" dirty="0">
              <a:effectLst/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Noto Sans KR"/>
              </a:rPr>
              <a:t>중동</a:t>
            </a:r>
            <a:endParaRPr lang="en-US" altLang="ko-KR" sz="1500" dirty="0"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b="0" i="0" u="none" strike="noStrike" dirty="0">
                <a:effectLst/>
                <a:latin typeface="Noto Sans KR"/>
              </a:rPr>
              <a:t>호주</a:t>
            </a:r>
            <a:endParaRPr lang="en-US" altLang="ko-KR" sz="1500" b="0" i="0" u="none" strike="noStrike" dirty="0">
              <a:effectLst/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Noto Sans KR"/>
              </a:rPr>
              <a:t>유라시아</a:t>
            </a:r>
            <a:r>
              <a:rPr lang="en-US" altLang="ko-KR" sz="1500" dirty="0">
                <a:latin typeface="Noto Sans KR"/>
              </a:rPr>
              <a:t>(</a:t>
            </a:r>
            <a:r>
              <a:rPr lang="ko-KR" altLang="en-US" sz="1500" dirty="0">
                <a:latin typeface="Noto Sans KR"/>
              </a:rPr>
              <a:t>러시아</a:t>
            </a:r>
            <a:r>
              <a:rPr lang="en-US" altLang="ko-KR" sz="1500" dirty="0">
                <a:latin typeface="Noto Sans KR"/>
              </a:rPr>
              <a:t>)</a:t>
            </a: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b="0" i="0" u="none" strike="noStrike" dirty="0">
                <a:effectLst/>
                <a:latin typeface="Noto Sans KR"/>
              </a:rPr>
              <a:t>캐나다</a:t>
            </a:r>
            <a:endParaRPr lang="en-US" altLang="ko-KR" sz="1500" b="0" i="0" u="none" strike="noStrike" dirty="0">
              <a:effectLst/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Noto Sans KR"/>
              </a:rPr>
              <a:t>미국</a:t>
            </a:r>
            <a:endParaRPr lang="en-US" altLang="ko-KR" sz="1500" dirty="0"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b="0" i="0" u="none" strike="noStrike" dirty="0">
                <a:effectLst/>
                <a:latin typeface="Noto Sans KR"/>
              </a:rPr>
              <a:t>중남미</a:t>
            </a:r>
            <a:endParaRPr lang="en-US" altLang="ko-KR" sz="1500" b="0" i="0" u="none" strike="noStrike" dirty="0">
              <a:effectLst/>
              <a:latin typeface="Noto Sans KR"/>
            </a:endParaRPr>
          </a:p>
          <a:p>
            <a:pPr marL="285750" indent="-285750" algn="l" latinLnBrk="0"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Noto Sans KR"/>
              </a:rPr>
              <a:t>유럽</a:t>
            </a:r>
            <a:endParaRPr lang="en-US" altLang="ko-KR" sz="1500" b="0" i="0" u="none" strike="noStrike" dirty="0">
              <a:effectLst/>
              <a:latin typeface="Noto Sans KR"/>
            </a:endParaRPr>
          </a:p>
          <a:p>
            <a:pPr algn="l" latinLnBrk="0"/>
            <a:endParaRPr lang="en-US" altLang="ko-KR" sz="1500" b="0" i="0" u="none" strike="noStrike" dirty="0">
              <a:solidFill>
                <a:srgbClr val="666666"/>
              </a:solidFill>
              <a:effectLst/>
              <a:latin typeface="Noto Sans KR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D988717-0FD7-5216-9E08-5E8E85473359}"/>
              </a:ext>
            </a:extLst>
          </p:cNvPr>
          <p:cNvGrpSpPr/>
          <p:nvPr/>
        </p:nvGrpSpPr>
        <p:grpSpPr>
          <a:xfrm>
            <a:off x="396428" y="817274"/>
            <a:ext cx="8424044" cy="396013"/>
            <a:chOff x="487363" y="1628800"/>
            <a:chExt cx="9144124" cy="331200"/>
          </a:xfrm>
          <a:solidFill>
            <a:schemeClr val="tx2"/>
          </a:solidFill>
        </p:grpSpPr>
        <p:sp>
          <p:nvSpPr>
            <p:cNvPr id="9" name="한쪽 모서리가 둥근 사각형 5">
              <a:extLst>
                <a:ext uri="{FF2B5EF4-FFF2-40B4-BE49-F238E27FC236}">
                  <a16:creationId xmlns:a16="http://schemas.microsoft.com/office/drawing/2014/main" id="{D8858799-8310-CA4D-CBED-89AEE78C482C}"/>
                </a:ext>
              </a:extLst>
            </p:cNvPr>
            <p:cNvSpPr/>
            <p:nvPr/>
          </p:nvSpPr>
          <p:spPr>
            <a:xfrm>
              <a:off x="487363" y="1628800"/>
              <a:ext cx="9144124" cy="331200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인허가 대행사 연락처</a:t>
              </a:r>
            </a:p>
          </p:txBody>
        </p: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FCADCEC5-C324-4DCE-EB61-8AF08B894762}"/>
                </a:ext>
              </a:extLst>
            </p:cNvPr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id="{60C174C5-4869-FE79-7783-4369E46ACC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40" y="1369115"/>
            <a:ext cx="2840946" cy="30263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98CF6DAA-45D7-9990-E5B8-4E23854CA0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152" y="2088546"/>
            <a:ext cx="2736539" cy="31455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7E1BC32A-328B-E9A6-6049-A1AE8ADCF449}"/>
              </a:ext>
            </a:extLst>
          </p:cNvPr>
          <p:cNvSpPr/>
          <p:nvPr/>
        </p:nvSpPr>
        <p:spPr>
          <a:xfrm>
            <a:off x="396428" y="1319573"/>
            <a:ext cx="6532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글로벌 규제조화 지원센터 홈페이지</a:t>
            </a: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</a:p>
          <a:p>
            <a:pPr marL="342900" indent="-342900">
              <a:buFont typeface="Wingdings" pitchFamily="2" charset="2"/>
              <a:buChar char="l"/>
            </a:pPr>
            <a:endParaRPr lang="en-US" altLang="ko-KR" sz="2000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" name="텍스트 개체 틀 5">
            <a:extLst>
              <a:ext uri="{FF2B5EF4-FFF2-40B4-BE49-F238E27FC236}">
                <a16:creationId xmlns:a16="http://schemas.microsoft.com/office/drawing/2014/main" id="{ABF5821C-A900-BB59-2995-E1897CD30EE1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</p:spTree>
    <p:extLst>
      <p:ext uri="{BB962C8B-B14F-4D97-AF65-F5344CB8AC3E}">
        <p14:creationId xmlns:p14="http://schemas.microsoft.com/office/powerpoint/2010/main" val="2851551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/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기타 </a:t>
            </a:r>
            <a:r>
              <a:rPr lang="en-US" altLang="ko-KR" sz="2600" b="1" dirty="0">
                <a:latin typeface="+mj-lt"/>
              </a:rPr>
              <a:t>: </a:t>
            </a:r>
            <a:r>
              <a:rPr lang="ko-KR" altLang="en-US" sz="2600" b="1" dirty="0">
                <a:latin typeface="+mj-lt"/>
              </a:rPr>
              <a:t>주요국 화장품 배합금지</a:t>
            </a:r>
            <a:r>
              <a:rPr lang="en-US" altLang="ko-KR" sz="2600" b="1" dirty="0">
                <a:latin typeface="+mj-lt"/>
              </a:rPr>
              <a:t>, </a:t>
            </a:r>
            <a:r>
              <a:rPr lang="ko-KR" altLang="en-US" sz="2600" b="1" dirty="0">
                <a:latin typeface="+mj-lt"/>
              </a:rPr>
              <a:t>배한한도 성분 검색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96428" y="817274"/>
            <a:ext cx="8928100" cy="396013"/>
            <a:chOff x="487363" y="1628800"/>
            <a:chExt cx="8928100" cy="331200"/>
          </a:xfrm>
          <a:solidFill>
            <a:schemeClr val="tx2"/>
          </a:solidFill>
        </p:grpSpPr>
        <p:sp>
          <p:nvSpPr>
            <p:cNvPr id="6" name="한쪽 모서리가 둥근 사각형 5"/>
            <p:cNvSpPr/>
            <p:nvPr/>
          </p:nvSpPr>
          <p:spPr>
            <a:xfrm>
              <a:off x="487363" y="1628800"/>
              <a:ext cx="6983884" cy="331200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>
                  <a:latin typeface="+mj-ea"/>
                  <a:ea typeface="+mj-ea"/>
                  <a:cs typeface="Arial" pitchFamily="34" charset="0"/>
                </a:rPr>
                <a:t>화장품 원료 정보 </a:t>
              </a:r>
              <a:r>
                <a:rPr lang="en-US" altLang="ko-KR" sz="2200" b="1">
                  <a:latin typeface="+mj-ea"/>
                  <a:ea typeface="+mj-ea"/>
                  <a:cs typeface="Arial" pitchFamily="34" charset="0"/>
                </a:rPr>
                <a:t>(</a:t>
              </a:r>
              <a:r>
                <a:rPr lang="ko-KR" altLang="en-US" sz="2200" b="1">
                  <a:latin typeface="+mj-ea"/>
                  <a:ea typeface="+mj-ea"/>
                  <a:cs typeface="Arial" pitchFamily="34" charset="0"/>
                </a:rPr>
                <a:t>국가별 배합금지 및 배합한도 성분</a:t>
              </a:r>
              <a:r>
                <a:rPr lang="en-US" altLang="ko-KR" sz="2200" b="1">
                  <a:latin typeface="+mj-ea"/>
                  <a:ea typeface="+mj-ea"/>
                  <a:cs typeface="Arial" pitchFamily="34" charset="0"/>
                </a:rPr>
                <a:t>)</a:t>
              </a:r>
              <a:endParaRPr lang="ko-KR" altLang="en-US" sz="2200" b="1" dirty="0">
                <a:latin typeface="+mj-ea"/>
                <a:ea typeface="+mj-ea"/>
                <a:cs typeface="Arial" pitchFamily="34" charset="0"/>
              </a:endParaRP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14</a:t>
            </a:fld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56D6D6-0112-43AB-BE25-9CA8FD7240BC}"/>
              </a:ext>
            </a:extLst>
          </p:cNvPr>
          <p:cNvSpPr txBox="1"/>
          <p:nvPr/>
        </p:nvSpPr>
        <p:spPr>
          <a:xfrm>
            <a:off x="6303696" y="1398850"/>
            <a:ext cx="2869742" cy="405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링크 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: 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hlinkClick r:id="rId3"/>
              </a:rPr>
              <a:t>https://nedrug.mfds.go.kr/pbp/CCBDF01</a:t>
            </a:r>
            <a:endParaRPr lang="en-US" altLang="ko-KR" spc="-150" dirty="0">
              <a:solidFill>
                <a:prstClr val="black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en-US" altLang="ko-KR" spc="-150" dirty="0">
              <a:solidFill>
                <a:prstClr val="black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검색 방법 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: </a:t>
            </a: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식품의약품안전처 ⇒ 의약품안전나라 ⇒ </a:t>
            </a:r>
            <a:r>
              <a:rPr lang="ko-KR" altLang="en-US" spc="-150" dirty="0" err="1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의약품등</a:t>
            </a: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정보 ⇒  화장품 규제정보 </a:t>
            </a:r>
            <a:endParaRPr lang="en-US" altLang="ko-KR" spc="-150" dirty="0">
              <a:solidFill>
                <a:prstClr val="black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en-US" altLang="ko-KR" spc="-150" dirty="0">
              <a:solidFill>
                <a:prstClr val="black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10</a:t>
            </a: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개 국가의 화장품 규제정보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배합금지 및 배합한도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 </a:t>
            </a: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제공</a:t>
            </a:r>
            <a:endParaRPr lang="en-US" altLang="ko-KR" spc="-150" dirty="0">
              <a:solidFill>
                <a:prstClr val="black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B7F2E09-C85E-4134-B1F1-43ECF5039259}"/>
              </a:ext>
            </a:extLst>
          </p:cNvPr>
          <p:cNvSpPr/>
          <p:nvPr/>
        </p:nvSpPr>
        <p:spPr>
          <a:xfrm>
            <a:off x="414517" y="1307707"/>
            <a:ext cx="6532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식품의약품안전처</a:t>
            </a: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화장품 규제정보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59" y="1669414"/>
            <a:ext cx="5889179" cy="3708366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2123728" y="1748385"/>
            <a:ext cx="648072" cy="21688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9" name="직선 화살표 연결선 18"/>
          <p:cNvCxnSpPr/>
          <p:nvPr/>
        </p:nvCxnSpPr>
        <p:spPr>
          <a:xfrm flipH="1">
            <a:off x="1547665" y="1965269"/>
            <a:ext cx="864095" cy="313672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395536" y="5034991"/>
            <a:ext cx="1152128" cy="35561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321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/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/>
              <a:t>기타 </a:t>
            </a:r>
            <a:r>
              <a:rPr lang="en-US" altLang="ko-KR" sz="2600" b="1" dirty="0"/>
              <a:t>: </a:t>
            </a:r>
            <a:r>
              <a:rPr lang="ko-KR" altLang="en-US" sz="2600" b="1" dirty="0"/>
              <a:t>지난 교육 다시 보기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96428" y="817274"/>
            <a:ext cx="8928100" cy="396013"/>
            <a:chOff x="487363" y="1628800"/>
            <a:chExt cx="8928100" cy="331200"/>
          </a:xfrm>
          <a:solidFill>
            <a:schemeClr val="tx2"/>
          </a:solidFill>
        </p:grpSpPr>
        <p:sp>
          <p:nvSpPr>
            <p:cNvPr id="6" name="한쪽 모서리가 둥근 사각형 5"/>
            <p:cNvSpPr/>
            <p:nvPr/>
          </p:nvSpPr>
          <p:spPr>
            <a:xfrm>
              <a:off x="487363" y="1628800"/>
              <a:ext cx="6983884" cy="331200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교육</a:t>
              </a: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15</a:t>
            </a:fld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B7F2E09-C85E-4134-B1F1-43ECF5039259}"/>
              </a:ext>
            </a:extLst>
          </p:cNvPr>
          <p:cNvSpPr/>
          <p:nvPr/>
        </p:nvSpPr>
        <p:spPr>
          <a:xfrm>
            <a:off x="396428" y="1319573"/>
            <a:ext cx="6532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대한화장품협회</a:t>
            </a: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 </a:t>
            </a:r>
            <a:r>
              <a:rPr lang="en-US" altLang="ko-KR" sz="2000" spc="-150" dirty="0" err="1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Youtube</a:t>
            </a: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채널</a:t>
            </a:r>
            <a:endParaRPr lang="en-US" altLang="ko-KR" sz="2000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buFont typeface="Wingdings" pitchFamily="2" charset="2"/>
              <a:buChar char="l"/>
            </a:pPr>
            <a:endParaRPr lang="en-US" altLang="ko-KR" sz="2000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56D6D6-0112-43AB-BE25-9CA8FD7240BC}"/>
              </a:ext>
            </a:extLst>
          </p:cNvPr>
          <p:cNvSpPr txBox="1"/>
          <p:nvPr/>
        </p:nvSpPr>
        <p:spPr>
          <a:xfrm>
            <a:off x="5994070" y="1823629"/>
            <a:ext cx="3051723" cy="308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링크 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: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ko-KR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hlinkClick r:id="rId3"/>
              </a:rPr>
              <a:t>https://www.youtube.com/channel/UCJft58am1esE4J-BwOR7utw/videos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주요 수출국에 대한 화장품 제도</a:t>
            </a:r>
            <a:r>
              <a:rPr lang="en-US" altLang="ko-KR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, </a:t>
            </a: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인허가 절차</a:t>
            </a:r>
            <a:r>
              <a:rPr lang="en-US" altLang="ko-KR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, </a:t>
            </a: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시장현황 </a:t>
            </a:r>
            <a:r>
              <a:rPr lang="ko-KR" altLang="en-US" spc="-150" dirty="0" err="1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웨비나</a:t>
            </a: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녹화파일 시청 가능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ko-KR" altLang="en-US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8" name="그림 7" descr="텍스트, 스크린샷, 웹사이트, 사람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91DAB03-36DB-0BE6-BC7A-864672BEBF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79" y="1852570"/>
            <a:ext cx="5710792" cy="34047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5986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/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/>
              <a:t>기타 </a:t>
            </a:r>
            <a:r>
              <a:rPr lang="en-US" altLang="ko-KR" sz="2600" b="1" dirty="0"/>
              <a:t>: </a:t>
            </a:r>
            <a:r>
              <a:rPr lang="ko-KR" altLang="en-US" sz="2600" b="1" dirty="0"/>
              <a:t>지난 교육 다시 보기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96428" y="817273"/>
            <a:ext cx="8928100" cy="744082"/>
            <a:chOff x="487363" y="1628800"/>
            <a:chExt cx="8928100" cy="622303"/>
          </a:xfrm>
          <a:solidFill>
            <a:schemeClr val="tx2"/>
          </a:solidFill>
        </p:grpSpPr>
        <p:sp>
          <p:nvSpPr>
            <p:cNvPr id="6" name="한쪽 모서리가 둥근 사각형 5"/>
            <p:cNvSpPr/>
            <p:nvPr/>
          </p:nvSpPr>
          <p:spPr>
            <a:xfrm>
              <a:off x="487363" y="1628800"/>
              <a:ext cx="6983884" cy="622303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해외 화장품 제도 및 인허가 </a:t>
              </a:r>
              <a:r>
                <a:rPr lang="ko-KR" altLang="en-US" sz="2200" b="1" dirty="0" err="1">
                  <a:latin typeface="+mj-ea"/>
                  <a:ea typeface="+mj-ea"/>
                  <a:cs typeface="Arial" pitchFamily="34" charset="0"/>
                </a:rPr>
                <a:t>웨비나</a:t>
              </a:r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 녹화 영상 접속</a:t>
              </a:r>
              <a:r>
                <a:rPr lang="en-US" altLang="ko-KR" sz="2200" b="1" dirty="0">
                  <a:latin typeface="+mj-ea"/>
                  <a:ea typeface="+mj-ea"/>
                  <a:cs typeface="Arial" pitchFamily="34" charset="0"/>
                </a:rPr>
                <a:t>, </a:t>
              </a:r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강의 자료 다운로드 링크 안내</a:t>
              </a: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16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C5F3CE-5AF5-6A0A-A1F5-50D29C8F45EC}"/>
              </a:ext>
            </a:extLst>
          </p:cNvPr>
          <p:cNvSpPr txBox="1"/>
          <p:nvPr/>
        </p:nvSpPr>
        <p:spPr>
          <a:xfrm>
            <a:off x="287016" y="1694648"/>
            <a:ext cx="885698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/>
            <a:r>
              <a:rPr lang="en-US" altLang="ko-KR" sz="1400" dirty="0">
                <a:solidFill>
                  <a:srgbClr val="000000"/>
                </a:solidFill>
                <a:latin typeface="Noto Sans KR"/>
                <a:hlinkClick r:id="rId3"/>
              </a:rPr>
              <a:t>https://kcia.or.kr/home/notice/notice.php?type=view&amp;no=13929&amp;ss=page%3D%26skind%3D[%E2%80%A6]EB%A1%9C%EB%93%9C+%EB%A7%81%ED%81%AC+%EC%95%88%EB%82%B4%26ob%3D</a:t>
            </a:r>
            <a:endParaRPr lang="en-US" altLang="ko-KR" sz="1400" dirty="0">
              <a:solidFill>
                <a:srgbClr val="000000"/>
              </a:solidFill>
              <a:latin typeface="Noto Sans KR"/>
            </a:endParaRPr>
          </a:p>
          <a:p>
            <a:pPr latinLnBrk="0"/>
            <a:endParaRPr lang="en-US" altLang="ko-KR" sz="1400" b="0" i="0" dirty="0">
              <a:solidFill>
                <a:srgbClr val="000000"/>
              </a:solidFill>
              <a:effectLst/>
              <a:latin typeface="Noto Sans KR"/>
            </a:endParaRPr>
          </a:p>
        </p:txBody>
      </p:sp>
      <p:pic>
        <p:nvPicPr>
          <p:cNvPr id="9" name="그림 8" descr="텍스트, 전자제품, 컴퓨터, 스크린샷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FF943E2-6389-4FB1-2B52-A4322DC2D5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4973"/>
          <a:stretch>
            <a:fillRect/>
          </a:stretch>
        </p:blipFill>
        <p:spPr>
          <a:xfrm>
            <a:off x="684807" y="2331803"/>
            <a:ext cx="5292939" cy="281345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4915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sk\Desktop\body_swoop.pn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12192" y="-10449"/>
            <a:ext cx="9139428" cy="857250"/>
          </a:xfrm>
          <a:prstGeom prst="rect">
            <a:avLst/>
          </a:prstGeom>
          <a:noFill/>
        </p:spPr>
      </p:pic>
      <p:sp>
        <p:nvSpPr>
          <p:cNvPr id="5" name="모서리가 둥근 직사각형 4"/>
          <p:cNvSpPr/>
          <p:nvPr/>
        </p:nvSpPr>
        <p:spPr>
          <a:xfrm>
            <a:off x="395536" y="1477347"/>
            <a:ext cx="9289032" cy="1980220"/>
          </a:xfrm>
          <a:prstGeom prst="round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rot="5400000">
            <a:off x="1839856" y="2477617"/>
            <a:ext cx="99979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제목 5"/>
          <p:cNvSpPr txBox="1">
            <a:spLocks/>
          </p:cNvSpPr>
          <p:nvPr/>
        </p:nvSpPr>
        <p:spPr>
          <a:xfrm>
            <a:off x="2915816" y="2058047"/>
            <a:ext cx="5904656" cy="9194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1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j-cs"/>
              </a:defRPr>
            </a:lvl1pPr>
          </a:lstStyle>
          <a:p>
            <a:r>
              <a:rPr lang="ko-KR" altLang="en-US" sz="4000" dirty="0"/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2370463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6FB05-CD65-30AB-F6BE-A3869AEA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9AC43D7D-E15D-F01C-AAF6-A30ED70B4793}"/>
              </a:ext>
            </a:extLst>
          </p:cNvPr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>
            <a:extLst>
              <a:ext uri="{FF2B5EF4-FFF2-40B4-BE49-F238E27FC236}">
                <a16:creationId xmlns:a16="http://schemas.microsoft.com/office/drawing/2014/main" id="{71BE361D-F2F9-0FDF-E955-60493687A9A0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3000" b="1" dirty="0">
                <a:latin typeface="+mj-lt"/>
              </a:rPr>
              <a:t>ICCR </a:t>
            </a:r>
            <a:r>
              <a:rPr lang="en-US" altLang="ko-KR" sz="1700" b="1" dirty="0">
                <a:latin typeface="+mj-lt"/>
              </a:rPr>
              <a:t>(International Cooperation on Cosmetics Regulation)</a:t>
            </a:r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6185C172-5D3C-7ACD-0108-0D6437783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0F4F8E-E90D-498B-FA9E-FAB20B48E4C7}"/>
              </a:ext>
            </a:extLst>
          </p:cNvPr>
          <p:cNvSpPr txBox="1"/>
          <p:nvPr/>
        </p:nvSpPr>
        <p:spPr>
          <a:xfrm>
            <a:off x="467544" y="697260"/>
            <a:ext cx="8064896" cy="1343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화장품분야의 국제적 규제조화</a:t>
            </a:r>
            <a:r>
              <a:rPr lang="en-US" altLang="ko-KR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, </a:t>
            </a:r>
            <a:r>
              <a:rPr lang="ko-KR" altLang="en-US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국가간 무역 장벽 최소화 및 소비자 안전 보호를 목표로 활동하는 국제기구</a:t>
            </a:r>
            <a:endParaRPr lang="en-US" altLang="ko-KR" sz="1400" b="1" kern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ea typeface="KoPub돋움체 Bold" pitchFamily="18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2007</a:t>
            </a:r>
            <a:r>
              <a:rPr lang="ko-KR" altLang="en-US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년도에 설립</a:t>
            </a:r>
            <a:r>
              <a:rPr lang="en-US" altLang="ko-KR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, 2025</a:t>
            </a:r>
            <a:r>
              <a:rPr lang="ko-KR" altLang="en-US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년 기준 정회원 </a:t>
            </a:r>
            <a:r>
              <a:rPr lang="en-US" altLang="ko-KR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8</a:t>
            </a:r>
            <a:r>
              <a:rPr lang="ko-KR" altLang="en-US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</a:rPr>
              <a:t>개국으로 구성</a:t>
            </a:r>
            <a:endParaRPr lang="en-US" altLang="ko-KR" sz="1400" b="1" kern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ea typeface="KoPub돋움체 Bold" pitchFamily="18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400" b="1" kern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black"/>
                </a:solidFill>
                <a:ea typeface="KoPub돋움체 Bold" pitchFamily="18" charset="-127"/>
                <a:hlinkClick r:id="rId3"/>
              </a:rPr>
              <a:t>https://www.iccr-cosmetics.org/</a:t>
            </a:r>
            <a:endParaRPr lang="en-US" altLang="ko-KR" sz="1400" b="1" kern="0" dirty="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black"/>
              </a:solidFill>
              <a:ea typeface="KoPub돋움체 Bold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4FCB6F12-A12A-590D-A0F9-13DA2C024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2201201"/>
            <a:ext cx="4332881" cy="3164179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B8390840-B353-F165-F5E4-66BB73D6D5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0317" y="1885965"/>
            <a:ext cx="4215519" cy="35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71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8368F-4738-654A-33DB-95DCB73D3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2384AA19-1CE5-78DA-BE28-DB73AFF0455D}"/>
              </a:ext>
            </a:extLst>
          </p:cNvPr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>
            <a:extLst>
              <a:ext uri="{FF2B5EF4-FFF2-40B4-BE49-F238E27FC236}">
                <a16:creationId xmlns:a16="http://schemas.microsoft.com/office/drawing/2014/main" id="{F5F4A1F8-D838-D719-4A1D-9F081BA4075A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3000" b="1" dirty="0">
                <a:latin typeface="+mj-lt"/>
              </a:rPr>
              <a:t>ICCR</a:t>
            </a:r>
            <a:endParaRPr lang="ko-KR" altLang="en-US" sz="3000" b="1" dirty="0">
              <a:latin typeface="+mj-lt"/>
            </a:endParaRPr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863F60DD-18DF-7EF0-08B9-E440B3EE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3</a:t>
            </a:fld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AF940CA-73DD-D893-BF42-11143D3645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6" r="296"/>
          <a:stretch>
            <a:fillRect/>
          </a:stretch>
        </p:blipFill>
        <p:spPr>
          <a:xfrm>
            <a:off x="281940" y="846616"/>
            <a:ext cx="8587740" cy="429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26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65E39-1EA0-5DB8-BCE4-4267A8798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F7B24E7C-0038-193E-42C4-BFA540CADA67}"/>
              </a:ext>
            </a:extLst>
          </p:cNvPr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>
            <a:extLst>
              <a:ext uri="{FF2B5EF4-FFF2-40B4-BE49-F238E27FC236}">
                <a16:creationId xmlns:a16="http://schemas.microsoft.com/office/drawing/2014/main" id="{59AC5229-C33F-DED0-8D90-EEF0E6AA831C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3000" b="1" dirty="0">
                <a:latin typeface="+mj-lt"/>
              </a:rPr>
              <a:t>ICCR</a:t>
            </a:r>
            <a:endParaRPr lang="ko-KR" altLang="en-US" sz="3000" b="1" dirty="0">
              <a:latin typeface="+mj-lt"/>
            </a:endParaRPr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91EEFD2C-862A-D994-24D0-6984D4813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4</a:t>
            </a:fld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32202AF-6368-9F38-E977-1E39DF47C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47" y="1160181"/>
            <a:ext cx="8248065" cy="396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175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1CCD6-D1DA-FAF1-3196-F6AAF52F0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FD50C484-25C8-2DEE-4D04-C3C5942BA2D5}"/>
              </a:ext>
            </a:extLst>
          </p:cNvPr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>
            <a:extLst>
              <a:ext uri="{FF2B5EF4-FFF2-40B4-BE49-F238E27FC236}">
                <a16:creationId xmlns:a16="http://schemas.microsoft.com/office/drawing/2014/main" id="{60450CEB-5529-1B66-B415-8E6F407B3761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3000" b="1" dirty="0">
                <a:latin typeface="+mj-lt"/>
              </a:rPr>
              <a:t>ICCR</a:t>
            </a:r>
            <a:endParaRPr lang="ko-KR" altLang="en-US" sz="3000" b="1" dirty="0">
              <a:latin typeface="+mj-lt"/>
            </a:endParaRPr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09FB7C0B-EB63-C3F3-FCDF-06D5E0A07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E6AD15-E83E-B76F-41CC-9D2F137FBCA0}"/>
              </a:ext>
            </a:extLst>
          </p:cNvPr>
          <p:cNvSpPr txBox="1"/>
          <p:nvPr/>
        </p:nvSpPr>
        <p:spPr>
          <a:xfrm>
            <a:off x="395536" y="721530"/>
            <a:ext cx="9281621" cy="4271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500" b="1" dirty="0"/>
              <a:t>소비자 커뮤니케이션 </a:t>
            </a:r>
            <a:r>
              <a:rPr lang="en-US" altLang="ko-KR" sz="1500" b="1" dirty="0"/>
              <a:t>JWG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500" dirty="0">
                <a:latin typeface="맑은 고딕" panose="020B0503020000020004" pitchFamily="50" charset="-127"/>
              </a:rPr>
              <a:t>목표 </a:t>
            </a:r>
            <a:r>
              <a:rPr lang="en-US" altLang="ko-KR" sz="1500" dirty="0">
                <a:latin typeface="맑은 고딕" panose="020B0503020000020004" pitchFamily="50" charset="-127"/>
              </a:rPr>
              <a:t>: </a:t>
            </a:r>
            <a:r>
              <a:rPr lang="ko-KR" altLang="en-US" sz="1500" dirty="0">
                <a:latin typeface="맑은 고딕" panose="020B0503020000020004" pitchFamily="50" charset="-127"/>
              </a:rPr>
              <a:t>화장품과 관련한 오해를 해소하기 위하여 대중을 위한 커뮤니케이션 자료 마련</a:t>
            </a:r>
            <a:r>
              <a:rPr lang="ko-KR" altLang="en-US" sz="1500" dirty="0"/>
              <a:t>    </a:t>
            </a:r>
            <a:endParaRPr lang="en-US" altLang="ko-KR" sz="1500" dirty="0"/>
          </a:p>
          <a:p>
            <a:pPr>
              <a:lnSpc>
                <a:spcPct val="150000"/>
              </a:lnSpc>
              <a:defRPr/>
            </a:pPr>
            <a:r>
              <a:rPr lang="ko-KR" altLang="en-US" sz="1300" dirty="0">
                <a:latin typeface="맑은 고딕" panose="020B0503020000020004" pitchFamily="50" charset="-127"/>
              </a:rPr>
              <a:t>    </a:t>
            </a:r>
            <a:r>
              <a:rPr lang="en-US" altLang="ko-KR" sz="1300" dirty="0">
                <a:latin typeface="맑은 고딕" panose="020B0503020000020004" pitchFamily="50" charset="-127"/>
              </a:rPr>
              <a:t>※ </a:t>
            </a:r>
            <a:r>
              <a:rPr lang="ko-KR" altLang="en-US" sz="1300" dirty="0">
                <a:latin typeface="맑은 고딕" panose="020B0503020000020004" pitchFamily="50" charset="-127"/>
              </a:rPr>
              <a:t>성과물</a:t>
            </a:r>
            <a:r>
              <a:rPr lang="en-US" altLang="ko-KR" sz="1300" dirty="0">
                <a:latin typeface="맑은 고딕" panose="020B0503020000020004" pitchFamily="50" charset="-127"/>
              </a:rPr>
              <a:t> : </a:t>
            </a:r>
            <a:r>
              <a:rPr lang="ko-KR" altLang="en-US" sz="1300" dirty="0">
                <a:latin typeface="맑은 고딕" panose="020B0503020000020004" pitchFamily="50" charset="-127"/>
              </a:rPr>
              <a:t>화장품과 </a:t>
            </a:r>
            <a:r>
              <a:rPr lang="ko-KR" altLang="en-US" sz="1300" dirty="0" err="1">
                <a:latin typeface="맑은 고딕" panose="020B0503020000020004" pitchFamily="50" charset="-127"/>
              </a:rPr>
              <a:t>알러젠</a:t>
            </a:r>
            <a:r>
              <a:rPr lang="ko-KR" altLang="en-US" sz="1300" dirty="0">
                <a:latin typeface="맑은 고딕" panose="020B0503020000020004" pitchFamily="50" charset="-127"/>
              </a:rPr>
              <a:t> </a:t>
            </a:r>
            <a:r>
              <a:rPr lang="en-US" altLang="ko-KR" sz="1300" dirty="0">
                <a:latin typeface="맑은 고딕" panose="020B0503020000020004" pitchFamily="50" charset="-127"/>
              </a:rPr>
              <a:t>FAQ,  </a:t>
            </a:r>
            <a:r>
              <a:rPr lang="ko-KR" altLang="en-US" sz="1300" dirty="0">
                <a:latin typeface="맑은 고딕" panose="020B0503020000020004" pitchFamily="50" charset="-127"/>
              </a:rPr>
              <a:t>화장품과 안전성</a:t>
            </a:r>
            <a:r>
              <a:rPr lang="en-US" altLang="ko-KR" sz="1300" dirty="0">
                <a:latin typeface="맑은 고딕" panose="020B0503020000020004" pitchFamily="50" charset="-127"/>
              </a:rPr>
              <a:t> </a:t>
            </a:r>
            <a:r>
              <a:rPr lang="ko-KR" altLang="en-US" sz="1300" dirty="0" err="1">
                <a:latin typeface="맑은 고딕" panose="020B0503020000020004" pitchFamily="50" charset="-127"/>
              </a:rPr>
              <a:t>캐로셀</a:t>
            </a:r>
            <a:endParaRPr lang="en-US" altLang="ko-KR" sz="1300" dirty="0">
              <a:latin typeface="맑은 고딕" panose="020B0503020000020004" pitchFamily="50" charset="-127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500" b="1" dirty="0"/>
          </a:p>
          <a:p>
            <a:pPr>
              <a:lnSpc>
                <a:spcPct val="150000"/>
              </a:lnSpc>
              <a:defRPr/>
            </a:pPr>
            <a:r>
              <a:rPr lang="ko-KR" altLang="en-US" sz="1500" b="1" dirty="0" err="1"/>
              <a:t>E-라벨링</a:t>
            </a:r>
            <a:r>
              <a:rPr lang="ko-KR" altLang="en-US" sz="1500" b="1" dirty="0"/>
              <a:t> JWG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맑은 고딕" panose="020B0503020000020004" pitchFamily="50" charset="-127"/>
              </a:rPr>
              <a:t>목표 </a:t>
            </a:r>
            <a:r>
              <a:rPr lang="en-US" altLang="ko-KR" sz="1500" dirty="0">
                <a:latin typeface="맑은 고딕" panose="020B0503020000020004" pitchFamily="50" charset="-127"/>
              </a:rPr>
              <a:t>: </a:t>
            </a:r>
            <a:r>
              <a:rPr lang="ko-KR" altLang="en-US" sz="1500" dirty="0">
                <a:latin typeface="맑은 고딕" panose="020B0503020000020004" pitchFamily="50" charset="-127"/>
              </a:rPr>
              <a:t>화장품 전자 라벨링에 대한 국제 공통 원칙 마련 </a:t>
            </a:r>
            <a:endParaRPr lang="en-US" altLang="ko-KR" sz="1500" dirty="0">
              <a:latin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맑은 고딕" panose="020B0503020000020004" pitchFamily="50" charset="-127"/>
              </a:rPr>
              <a:t>     </a:t>
            </a:r>
            <a:r>
              <a:rPr lang="en-US" altLang="ko-KR" sz="1300" dirty="0">
                <a:latin typeface="맑은 고딕" panose="020B0503020000020004" pitchFamily="50" charset="-127"/>
              </a:rPr>
              <a:t>※ </a:t>
            </a:r>
            <a:r>
              <a:rPr lang="ko-KR" altLang="en-US" sz="1300" dirty="0">
                <a:latin typeface="맑은 고딕" panose="020B0503020000020004" pitchFamily="50" charset="-127"/>
              </a:rPr>
              <a:t>성과물</a:t>
            </a:r>
            <a:r>
              <a:rPr lang="en-US" altLang="ko-KR" sz="1300" dirty="0">
                <a:latin typeface="맑은 고딕" panose="020B0503020000020004" pitchFamily="50" charset="-127"/>
              </a:rPr>
              <a:t>(</a:t>
            </a:r>
            <a:r>
              <a:rPr lang="ko-KR" altLang="en-US" sz="1300" dirty="0">
                <a:latin typeface="맑은 고딕" panose="020B0503020000020004" pitchFamily="50" charset="-127"/>
              </a:rPr>
              <a:t>안</a:t>
            </a:r>
            <a:r>
              <a:rPr lang="en-US" altLang="ko-KR" sz="1300" dirty="0">
                <a:latin typeface="맑은 고딕" panose="020B0503020000020004" pitchFamily="50" charset="-127"/>
              </a:rPr>
              <a:t>): </a:t>
            </a:r>
            <a:r>
              <a:rPr lang="ko-KR" altLang="en-US" sz="1300" dirty="0">
                <a:latin typeface="맑은 고딕" panose="020B0503020000020004" pitchFamily="50" charset="-127"/>
              </a:rPr>
              <a:t>법적 구속력은 없으나</a:t>
            </a:r>
            <a:r>
              <a:rPr lang="en-US" altLang="ko-KR" sz="1300" dirty="0">
                <a:latin typeface="맑은 고딕" panose="020B0503020000020004" pitchFamily="50" charset="-127"/>
              </a:rPr>
              <a:t>, </a:t>
            </a:r>
            <a:r>
              <a:rPr lang="ko-KR" altLang="en-US" sz="1300" dirty="0">
                <a:latin typeface="맑은 고딕" panose="020B0503020000020004" pitchFamily="50" charset="-127"/>
              </a:rPr>
              <a:t>전자 </a:t>
            </a:r>
            <a:r>
              <a:rPr lang="ko-KR" altLang="en-US" sz="1300" dirty="0" err="1">
                <a:latin typeface="맑은 고딕" panose="020B0503020000020004" pitchFamily="50" charset="-127"/>
              </a:rPr>
              <a:t>라벨링</a:t>
            </a:r>
            <a:r>
              <a:rPr lang="ko-KR" altLang="en-US" sz="1300" dirty="0">
                <a:latin typeface="맑은 고딕" panose="020B0503020000020004" pitchFamily="50" charset="-127"/>
              </a:rPr>
              <a:t> 도입을 검토하는 국가의 정책 참고자료로 활용 기대</a:t>
            </a: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맑은 고딕" panose="020B0503020000020004" pitchFamily="50" charset="-127"/>
              </a:rPr>
              <a:t>        * </a:t>
            </a:r>
            <a:r>
              <a:rPr lang="en-US" altLang="ko-KR" sz="1300" dirty="0">
                <a:latin typeface="맑은 고딕" panose="020B0503020000020004" pitchFamily="50" charset="-127"/>
              </a:rPr>
              <a:t>ICCR </a:t>
            </a:r>
            <a:r>
              <a:rPr lang="ko-KR" altLang="en-US" sz="1300" dirty="0">
                <a:latin typeface="맑은 고딕" panose="020B0503020000020004" pitchFamily="50" charset="-127"/>
              </a:rPr>
              <a:t>회원국의 전자표시 제도에 대한 글로벌 개요</a:t>
            </a: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맑은 고딕" panose="020B0503020000020004" pitchFamily="50" charset="-127"/>
              </a:rPr>
              <a:t>        * 전자 </a:t>
            </a:r>
            <a:r>
              <a:rPr lang="ko-KR" altLang="en-US" sz="1300" dirty="0" err="1">
                <a:latin typeface="맑은 고딕" panose="020B0503020000020004" pitchFamily="50" charset="-127"/>
              </a:rPr>
              <a:t>라벨링</a:t>
            </a:r>
            <a:r>
              <a:rPr lang="ko-KR" altLang="en-US" sz="1300" dirty="0">
                <a:latin typeface="맑은 고딕" panose="020B0503020000020004" pitchFamily="50" charset="-127"/>
              </a:rPr>
              <a:t> 및 디지털 정보 제공에 대한 일반 원칙 정립</a:t>
            </a: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맑은 고딕" panose="020B0503020000020004" pitchFamily="50" charset="-127"/>
              </a:rPr>
              <a:t>        * 자발적 가이드라인 및 규제당국</a:t>
            </a:r>
            <a:r>
              <a:rPr lang="en-US" altLang="ko-KR" sz="1300" dirty="0">
                <a:latin typeface="맑은 고딕" panose="020B0503020000020004" pitchFamily="50" charset="-127"/>
              </a:rPr>
              <a:t>·</a:t>
            </a:r>
            <a:r>
              <a:rPr lang="ko-KR" altLang="en-US" sz="1300" dirty="0">
                <a:latin typeface="맑은 고딕" panose="020B0503020000020004" pitchFamily="50" charset="-127"/>
              </a:rPr>
              <a:t>산업계 대상 교육</a:t>
            </a:r>
            <a:r>
              <a:rPr lang="en-US" altLang="ko-KR" sz="1300" dirty="0">
                <a:latin typeface="맑은 고딕" panose="020B0503020000020004" pitchFamily="50" charset="-127"/>
              </a:rPr>
              <a:t>·</a:t>
            </a:r>
            <a:r>
              <a:rPr lang="ko-KR" altLang="en-US" sz="1300" dirty="0">
                <a:latin typeface="맑은 고딕" panose="020B0503020000020004" pitchFamily="50" charset="-127"/>
              </a:rPr>
              <a:t>홍보 자료</a:t>
            </a:r>
            <a:endParaRPr lang="en-US" altLang="ko-KR" sz="1300" dirty="0">
              <a:latin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1300" b="1" dirty="0"/>
          </a:p>
          <a:p>
            <a:pPr>
              <a:lnSpc>
                <a:spcPct val="150000"/>
              </a:lnSpc>
            </a:pPr>
            <a:r>
              <a:rPr lang="ko-KR" altLang="en-US" sz="1500" b="1" dirty="0"/>
              <a:t>안전성평가 통합 전략 JWG(ISSA II) </a:t>
            </a:r>
            <a:r>
              <a:rPr lang="en-US" altLang="ko-KR" sz="1500" b="1" dirty="0"/>
              <a:t>JWG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500" dirty="0">
                <a:latin typeface="맑은 고딕" panose="020B0503020000020004" pitchFamily="50" charset="-127"/>
              </a:rPr>
              <a:t>목표 </a:t>
            </a:r>
            <a:r>
              <a:rPr lang="en-US" altLang="ko-KR" sz="1500" dirty="0">
                <a:latin typeface="맑은 고딕" panose="020B0503020000020004" pitchFamily="50" charset="-127"/>
              </a:rPr>
              <a:t>: </a:t>
            </a:r>
            <a:r>
              <a:rPr lang="ko-KR" altLang="en-US" sz="1500" dirty="0"/>
              <a:t>화장품 성분의 안전성 평가에 적용가능한 동물대체시험법(</a:t>
            </a:r>
            <a:r>
              <a:rPr lang="ko-KR" altLang="en-US" sz="1500" dirty="0" err="1"/>
              <a:t>NAMs</a:t>
            </a:r>
            <a:r>
              <a:rPr lang="ko-KR" altLang="en-US" sz="1500" dirty="0"/>
              <a:t>) 사례 연구</a:t>
            </a:r>
          </a:p>
        </p:txBody>
      </p:sp>
    </p:spTree>
    <p:extLst>
      <p:ext uri="{BB962C8B-B14F-4D97-AF65-F5344CB8AC3E}">
        <p14:creationId xmlns:p14="http://schemas.microsoft.com/office/powerpoint/2010/main" val="4005687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텍스트 개체 틀 5"/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96428" y="817274"/>
            <a:ext cx="8928100" cy="396013"/>
            <a:chOff x="487363" y="1628800"/>
            <a:chExt cx="8928100" cy="331200"/>
          </a:xfrm>
          <a:solidFill>
            <a:schemeClr val="tx2"/>
          </a:solidFill>
        </p:grpSpPr>
        <p:sp>
          <p:nvSpPr>
            <p:cNvPr id="6" name="한쪽 모서리가 둥근 사각형 5"/>
            <p:cNvSpPr/>
            <p:nvPr/>
          </p:nvSpPr>
          <p:spPr>
            <a:xfrm>
              <a:off x="487363" y="1628800"/>
              <a:ext cx="6983884" cy="331200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수출정보</a:t>
              </a: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B7F2E09-C85E-4134-B1F1-43ECF5039259}"/>
              </a:ext>
            </a:extLst>
          </p:cNvPr>
          <p:cNvSpPr/>
          <p:nvPr/>
        </p:nvSpPr>
        <p:spPr>
          <a:xfrm>
            <a:off x="396428" y="1319573"/>
            <a:ext cx="6532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화장품 글로벌 규제 조화 지원센터</a:t>
            </a: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</a:p>
          <a:p>
            <a:pPr marL="342900" indent="-342900">
              <a:buFont typeface="Wingdings" pitchFamily="2" charset="2"/>
              <a:buChar char="l"/>
            </a:pPr>
            <a:endParaRPr lang="en-US" altLang="ko-KR" sz="2000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56D6D6-0112-43AB-BE25-9CA8FD7240BC}"/>
              </a:ext>
            </a:extLst>
          </p:cNvPr>
          <p:cNvSpPr txBox="1"/>
          <p:nvPr/>
        </p:nvSpPr>
        <p:spPr>
          <a:xfrm>
            <a:off x="5994071" y="2209428"/>
            <a:ext cx="3051723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링크 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: </a:t>
            </a:r>
            <a:r>
              <a:rPr lang="ko-KR" altLang="en-US" sz="1600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글로벌규제조화지원센터</a:t>
            </a:r>
            <a:r>
              <a:rPr lang="en-US" altLang="ko-KR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hlinkClick r:id="rId3"/>
              </a:rPr>
              <a:t>http://helpcosmetic.or.kr/pc/main/main.php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글로벌 인허가 규제 정보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 err="1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웨비나</a:t>
            </a: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개최 안내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국내외 원료 규제정보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규제 </a:t>
            </a:r>
            <a:r>
              <a:rPr lang="ko-KR" altLang="en-US" spc="-150" dirty="0" err="1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챗봇</a:t>
            </a: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상담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CAE4ADD-80CF-6405-E6DE-A383F6BA6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281" y="1856827"/>
            <a:ext cx="5474789" cy="299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57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/>
          <p:cNvGrpSpPr/>
          <p:nvPr/>
        </p:nvGrpSpPr>
        <p:grpSpPr>
          <a:xfrm>
            <a:off x="396428" y="817274"/>
            <a:ext cx="8928100" cy="396013"/>
            <a:chOff x="487363" y="1628800"/>
            <a:chExt cx="8928100" cy="331200"/>
          </a:xfrm>
          <a:solidFill>
            <a:schemeClr val="tx2"/>
          </a:solidFill>
        </p:grpSpPr>
        <p:sp>
          <p:nvSpPr>
            <p:cNvPr id="6" name="한쪽 모서리가 둥근 사각형 5"/>
            <p:cNvSpPr/>
            <p:nvPr/>
          </p:nvSpPr>
          <p:spPr>
            <a:xfrm>
              <a:off x="487363" y="1628800"/>
              <a:ext cx="6983884" cy="331200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국내 화장품 규제 상담</a:t>
              </a: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B7F2E09-C85E-4134-B1F1-43ECF5039259}"/>
              </a:ext>
            </a:extLst>
          </p:cNvPr>
          <p:cNvSpPr/>
          <p:nvPr/>
        </p:nvSpPr>
        <p:spPr>
          <a:xfrm>
            <a:off x="396428" y="1319573"/>
            <a:ext cx="6532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화장품 글로벌 규제 조화 지원센터</a:t>
            </a: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</a:p>
          <a:p>
            <a:pPr marL="342900" indent="-342900">
              <a:buFont typeface="Wingdings" pitchFamily="2" charset="2"/>
              <a:buChar char="l"/>
            </a:pPr>
            <a:endParaRPr lang="en-US" altLang="ko-KR" sz="2000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56D6D6-0112-43AB-BE25-9CA8FD7240BC}"/>
              </a:ext>
            </a:extLst>
          </p:cNvPr>
          <p:cNvSpPr txBox="1"/>
          <p:nvPr/>
        </p:nvSpPr>
        <p:spPr>
          <a:xfrm>
            <a:off x="5994071" y="1990056"/>
            <a:ext cx="3051723" cy="2059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링크 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: </a:t>
            </a:r>
            <a:r>
              <a:rPr lang="ko-KR" altLang="en-US" sz="1600" spc="-150" dirty="0" err="1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글로벌규제조화지원센터</a:t>
            </a:r>
            <a:r>
              <a:rPr lang="en-US" altLang="ko-KR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hlinkClick r:id="rId3"/>
              </a:rPr>
              <a:t>http://helpcosmetic.or.kr/pc/consulting/consulting02.php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 err="1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챗봇</a:t>
            </a: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규제 상담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       </a:t>
            </a:r>
            <a:r>
              <a:rPr lang="ko-KR" altLang="en-US" spc="-150" dirty="0" err="1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식약처</a:t>
            </a: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국민신문고 질의응답 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D40C9F4-4DE5-B378-8F6E-2364CC790E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59" y="1758469"/>
            <a:ext cx="5436096" cy="3347466"/>
          </a:xfrm>
          <a:prstGeom prst="rect">
            <a:avLst/>
          </a:prstGeom>
        </p:spPr>
      </p:pic>
      <p:sp>
        <p:nvSpPr>
          <p:cNvPr id="4" name="텍스트 개체 틀 5">
            <a:extLst>
              <a:ext uri="{FF2B5EF4-FFF2-40B4-BE49-F238E27FC236}">
                <a16:creationId xmlns:a16="http://schemas.microsoft.com/office/drawing/2014/main" id="{FEC1B415-6C2C-B718-5B95-BC2A12156B75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</p:spTree>
    <p:extLst>
      <p:ext uri="{BB962C8B-B14F-4D97-AF65-F5344CB8AC3E}">
        <p14:creationId xmlns:p14="http://schemas.microsoft.com/office/powerpoint/2010/main" val="23635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/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/>
          <p:cNvGrpSpPr/>
          <p:nvPr/>
        </p:nvGrpSpPr>
        <p:grpSpPr>
          <a:xfrm>
            <a:off x="396428" y="817274"/>
            <a:ext cx="8928100" cy="396013"/>
            <a:chOff x="487363" y="1628800"/>
            <a:chExt cx="8928100" cy="331200"/>
          </a:xfrm>
          <a:solidFill>
            <a:schemeClr val="tx2"/>
          </a:solidFill>
        </p:grpSpPr>
        <p:sp>
          <p:nvSpPr>
            <p:cNvPr id="6" name="한쪽 모서리가 둥근 사각형 5"/>
            <p:cNvSpPr/>
            <p:nvPr/>
          </p:nvSpPr>
          <p:spPr>
            <a:xfrm>
              <a:off x="487363" y="1628800"/>
              <a:ext cx="6983884" cy="331200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200" b="1" dirty="0" err="1">
                  <a:latin typeface="+mj-ea"/>
                  <a:ea typeface="+mj-ea"/>
                  <a:cs typeface="Arial" pitchFamily="34" charset="0"/>
                </a:rPr>
                <a:t>웨비나</a:t>
              </a:r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 강의 파일</a:t>
              </a: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B7F2E09-C85E-4134-B1F1-43ECF5039259}"/>
              </a:ext>
            </a:extLst>
          </p:cNvPr>
          <p:cNvSpPr/>
          <p:nvPr/>
        </p:nvSpPr>
        <p:spPr>
          <a:xfrm>
            <a:off x="396428" y="1319573"/>
            <a:ext cx="65321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ko-KR" altLang="en-US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글로벌 규제조화 지원센터 홈페이지</a:t>
            </a:r>
            <a:r>
              <a:rPr lang="en-US" altLang="ko-KR" sz="2000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</a:p>
          <a:p>
            <a:pPr marL="342900" indent="-342900">
              <a:buFont typeface="Wingdings" pitchFamily="2" charset="2"/>
              <a:buChar char="l"/>
            </a:pPr>
            <a:endParaRPr lang="en-US" altLang="ko-KR" sz="2000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56D6D6-0112-43AB-BE25-9CA8FD7240BC}"/>
              </a:ext>
            </a:extLst>
          </p:cNvPr>
          <p:cNvSpPr txBox="1"/>
          <p:nvPr/>
        </p:nvSpPr>
        <p:spPr>
          <a:xfrm>
            <a:off x="5994070" y="1823629"/>
            <a:ext cx="3051723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링크 </a:t>
            </a:r>
            <a:r>
              <a:rPr lang="en-US" altLang="ko-KR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: </a:t>
            </a:r>
            <a:r>
              <a:rPr lang="ko-KR" altLang="en-US" sz="1600" spc="-150" dirty="0">
                <a:solidFill>
                  <a:prstClr val="black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글로벌규제조화지원센터</a:t>
            </a:r>
            <a:r>
              <a:rPr lang="en-US" altLang="ko-KR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hlinkClick r:id="rId3"/>
              </a:rPr>
              <a:t>http://helpcosmetic.or.kr/pc/main/main.php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교육 자료실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ko-KR" spc="-150" dirty="0">
                <a:solidFill>
                  <a:schemeClr val="accent1">
                    <a:lumMod val="7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hlinkClick r:id="rId4"/>
              </a:rPr>
              <a:t>http://helpcosmetic.or.kr/pc/edu/edu03.php</a:t>
            </a:r>
            <a:endParaRPr lang="en-US" altLang="ko-KR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ko-KR" altLang="en-US" spc="-150" dirty="0">
              <a:solidFill>
                <a:schemeClr val="accent1">
                  <a:lumMod val="7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8" name="그림 7" descr="텍스트, 스크린샷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5392B7B-8748-617B-BDE6-F69F1C23A6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993" y="1925544"/>
            <a:ext cx="5855077" cy="2751522"/>
          </a:xfrm>
          <a:prstGeom prst="rect">
            <a:avLst/>
          </a:prstGeom>
        </p:spPr>
      </p:pic>
      <p:sp>
        <p:nvSpPr>
          <p:cNvPr id="4" name="텍스트 개체 틀 5">
            <a:extLst>
              <a:ext uri="{FF2B5EF4-FFF2-40B4-BE49-F238E27FC236}">
                <a16:creationId xmlns:a16="http://schemas.microsoft.com/office/drawing/2014/main" id="{373EA32B-AFFF-8FD1-FD7D-7134F3CB002C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</p:spTree>
    <p:extLst>
      <p:ext uri="{BB962C8B-B14F-4D97-AF65-F5344CB8AC3E}">
        <p14:creationId xmlns:p14="http://schemas.microsoft.com/office/powerpoint/2010/main" val="2028629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5E09D-1B72-CF61-FE5B-C0C29ED3D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48F841D0-B43A-C9C8-454A-7C5170BBFBC4}"/>
              </a:ext>
            </a:extLst>
          </p:cNvPr>
          <p:cNvCxnSpPr/>
          <p:nvPr/>
        </p:nvCxnSpPr>
        <p:spPr>
          <a:xfrm>
            <a:off x="84264" y="569746"/>
            <a:ext cx="896153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>
            <a:extLst>
              <a:ext uri="{FF2B5EF4-FFF2-40B4-BE49-F238E27FC236}">
                <a16:creationId xmlns:a16="http://schemas.microsoft.com/office/drawing/2014/main" id="{198F87B7-DE36-43BB-7A10-0803C0E31BAB}"/>
              </a:ext>
            </a:extLst>
          </p:cNvPr>
          <p:cNvGrpSpPr/>
          <p:nvPr/>
        </p:nvGrpSpPr>
        <p:grpSpPr>
          <a:xfrm>
            <a:off x="396428" y="817274"/>
            <a:ext cx="8928100" cy="396013"/>
            <a:chOff x="487363" y="1628800"/>
            <a:chExt cx="8928100" cy="331200"/>
          </a:xfrm>
          <a:solidFill>
            <a:schemeClr val="tx2"/>
          </a:solidFill>
        </p:grpSpPr>
        <p:sp>
          <p:nvSpPr>
            <p:cNvPr id="6" name="한쪽 모서리가 둥근 사각형 5">
              <a:extLst>
                <a:ext uri="{FF2B5EF4-FFF2-40B4-BE49-F238E27FC236}">
                  <a16:creationId xmlns:a16="http://schemas.microsoft.com/office/drawing/2014/main" id="{D620DDA8-CDB6-5E01-4D70-943A3402A77A}"/>
                </a:ext>
              </a:extLst>
            </p:cNvPr>
            <p:cNvSpPr/>
            <p:nvPr/>
          </p:nvSpPr>
          <p:spPr>
            <a:xfrm>
              <a:off x="487363" y="1628800"/>
              <a:ext cx="6983884" cy="331199"/>
            </a:xfrm>
            <a:prstGeom prst="round1Rect">
              <a:avLst>
                <a:gd name="adj" fmla="val 50000"/>
              </a:avLst>
            </a:prstGeom>
            <a:grp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2200" b="1" dirty="0">
                  <a:latin typeface="+mj-ea"/>
                  <a:ea typeface="+mj-ea"/>
                  <a:cs typeface="Arial" pitchFamily="34" charset="0"/>
                </a:rPr>
                <a:t>2025</a:t>
              </a:r>
              <a:r>
                <a:rPr lang="ko-KR" altLang="en-US" sz="2200" b="1" dirty="0">
                  <a:latin typeface="+mj-ea"/>
                  <a:ea typeface="+mj-ea"/>
                  <a:cs typeface="Arial" pitchFamily="34" charset="0"/>
                </a:rPr>
                <a:t>년 개최 </a:t>
              </a:r>
              <a:r>
                <a:rPr lang="ko-KR" altLang="en-US" sz="2200" b="1" dirty="0" err="1">
                  <a:latin typeface="+mj-ea"/>
                  <a:ea typeface="+mj-ea"/>
                  <a:cs typeface="Arial" pitchFamily="34" charset="0"/>
                </a:rPr>
                <a:t>웨비나</a:t>
              </a:r>
              <a:endParaRPr lang="ko-KR" altLang="en-US" sz="2200" b="1" dirty="0">
                <a:latin typeface="+mj-ea"/>
                <a:ea typeface="+mj-ea"/>
                <a:cs typeface="Arial" pitchFamily="34" charset="0"/>
              </a:endParaRPr>
            </a:p>
          </p:txBody>
        </p:sp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EC84EFC9-DB9B-3BB0-864B-AE9C2F055F1F}"/>
                </a:ext>
              </a:extLst>
            </p:cNvPr>
            <p:cNvCxnSpPr/>
            <p:nvPr/>
          </p:nvCxnSpPr>
          <p:spPr>
            <a:xfrm>
              <a:off x="775742" y="1960000"/>
              <a:ext cx="8639721" cy="0"/>
            </a:xfrm>
            <a:prstGeom prst="line">
              <a:avLst/>
            </a:prstGeom>
            <a:grpFill/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1B63EF5A-A5FA-CCCF-E2AD-E1BF77CC6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23EAD-E36A-4B1D-9CB3-47F053717B47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3E5A46-C560-E1D0-5FD5-835D9DCA34BA}"/>
              </a:ext>
            </a:extLst>
          </p:cNvPr>
          <p:cNvSpPr txBox="1"/>
          <p:nvPr/>
        </p:nvSpPr>
        <p:spPr>
          <a:xfrm>
            <a:off x="611560" y="1314936"/>
            <a:ext cx="6192688" cy="3990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(4.8)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중국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+mn-ea"/>
              </a:rPr>
              <a:t>완전판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 안전성 평가 보고서 작성 및 기업 사전 준비 사항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유료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)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(4.9)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일본 화장품 및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+mn-ea"/>
              </a:rPr>
              <a:t>의약부외품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 수출 규제 설명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+mn-ea"/>
              </a:rPr>
              <a:t>웨비나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유료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)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(4.17)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스리랑카 화장품 시장 진출을 위한 적합성인증 절차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(4.22)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인도네시아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+mn-ea"/>
              </a:rPr>
              <a:t>할랄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 정책 개요 및 인증절차 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(5.22)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영국 및 유럽연합 화장품 규제 기준의 최근변화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(5.26)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+mn-ea"/>
              </a:rPr>
              <a:t>무역초보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FTA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활용 </a:t>
            </a:r>
            <a:r>
              <a:rPr lang="ko-KR" altLang="en-US" sz="1300" b="1" kern="0" spc="-50" dirty="0" err="1">
                <a:solidFill>
                  <a:srgbClr val="000000"/>
                </a:solidFill>
                <a:effectLst/>
                <a:latin typeface="+mn-ea"/>
              </a:rPr>
              <a:t>핵심요점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(6.18)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멕시코 화장품 제도 및 인허가 절차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(6.27)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러시아 화장품 제도 및 인허가 절차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(7.31)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인도 화장품 제도 및 인허가 절차</a:t>
            </a:r>
            <a:endParaRPr lang="en-US" altLang="ko-KR" sz="1300" b="1" kern="0" spc="-50" dirty="0">
              <a:solidFill>
                <a:srgbClr val="000000"/>
              </a:solidFill>
              <a:effectLst/>
              <a:latin typeface="+mn-ea"/>
            </a:endParaRPr>
          </a:p>
          <a:p>
            <a:pPr marR="0" algn="just" fontAlgn="base" latinLnBrk="1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effectLst/>
                <a:latin typeface="+mn-ea"/>
              </a:rPr>
              <a:t>(8.1) </a:t>
            </a:r>
            <a:r>
              <a:rPr lang="ko-KR" altLang="en-US" sz="1300" b="1" kern="0" spc="-50" dirty="0">
                <a:solidFill>
                  <a:srgbClr val="000000"/>
                </a:solidFill>
                <a:effectLst/>
                <a:latin typeface="+mn-ea"/>
              </a:rPr>
              <a:t>호주 화장품 규정 및 인허가 절차</a:t>
            </a:r>
            <a:endParaRPr lang="en-US" altLang="ko-KR" sz="1300" b="1" kern="0" spc="-50" dirty="0">
              <a:solidFill>
                <a:srgbClr val="000000"/>
              </a:solidFill>
              <a:effectLst/>
              <a:latin typeface="+mn-ea"/>
            </a:endParaRPr>
          </a:p>
          <a:p>
            <a:pPr algn="just" fontAlgn="base">
              <a:spcBef>
                <a:spcPts val="500"/>
              </a:spcBef>
            </a:pPr>
            <a:r>
              <a:rPr lang="en-US" altLang="ko-KR" sz="1300" b="1" kern="0" dirty="0">
                <a:solidFill>
                  <a:srgbClr val="000000"/>
                </a:solidFill>
                <a:latin typeface="+mn-ea"/>
              </a:rPr>
              <a:t>(8.4) </a:t>
            </a:r>
            <a:r>
              <a:rPr lang="ko-KR" altLang="en-US" sz="1300" b="1" kern="0" dirty="0">
                <a:solidFill>
                  <a:srgbClr val="000000"/>
                </a:solidFill>
                <a:latin typeface="+mn-ea"/>
              </a:rPr>
              <a:t>일본 화장품 시장 트렌드 및 수출 마케팅 전략</a:t>
            </a:r>
          </a:p>
          <a:p>
            <a:pPr algn="just" fontAlgn="base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latin typeface="+mn-ea"/>
              </a:rPr>
              <a:t>(8.7) </a:t>
            </a:r>
            <a:r>
              <a:rPr lang="ko-KR" altLang="en-US" sz="1300" b="1" kern="0" spc="-50" dirty="0">
                <a:solidFill>
                  <a:srgbClr val="000000"/>
                </a:solidFill>
                <a:latin typeface="+mn-ea"/>
              </a:rPr>
              <a:t>중국 화장품 안전성 평가 및 </a:t>
            </a:r>
            <a:r>
              <a:rPr lang="ko-KR" altLang="en-US" sz="1300" b="1" kern="0" spc="-50" dirty="0" err="1">
                <a:solidFill>
                  <a:srgbClr val="000000"/>
                </a:solidFill>
                <a:latin typeface="+mn-ea"/>
              </a:rPr>
              <a:t>신원료</a:t>
            </a:r>
            <a:r>
              <a:rPr lang="ko-KR" altLang="en-US" sz="1300" b="1" kern="0" spc="-50" dirty="0">
                <a:solidFill>
                  <a:srgbClr val="000000"/>
                </a:solidFill>
                <a:latin typeface="+mn-ea"/>
              </a:rPr>
              <a:t> 허가</a:t>
            </a:r>
            <a:r>
              <a:rPr lang="en-US" altLang="ko-KR" sz="1300" b="1" kern="0" spc="-5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1300" b="1" kern="0" spc="-50" dirty="0">
                <a:solidFill>
                  <a:srgbClr val="000000"/>
                </a:solidFill>
                <a:latin typeface="+mn-ea"/>
              </a:rPr>
              <a:t>등록 최신 업데이트와 실무 대응전략</a:t>
            </a:r>
            <a:endParaRPr lang="en-US" altLang="ko-KR" sz="1300" b="1" kern="0" spc="-50" dirty="0">
              <a:solidFill>
                <a:srgbClr val="000000"/>
              </a:solidFill>
              <a:latin typeface="+mn-ea"/>
            </a:endParaRPr>
          </a:p>
          <a:p>
            <a:pPr algn="just" fontAlgn="base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latin typeface="+mn-ea"/>
              </a:rPr>
              <a:t>(8.8) </a:t>
            </a:r>
            <a:r>
              <a:rPr lang="ko-KR" altLang="en-US" sz="1300" b="1" kern="0" spc="-50" dirty="0">
                <a:solidFill>
                  <a:srgbClr val="000000"/>
                </a:solidFill>
                <a:latin typeface="+mn-ea"/>
              </a:rPr>
              <a:t>브라질 화장품 규정 및 인허가 절차</a:t>
            </a:r>
            <a:endParaRPr lang="en-US" altLang="ko-KR" sz="1300" b="1" kern="0" spc="-50" dirty="0">
              <a:solidFill>
                <a:srgbClr val="000000"/>
              </a:solidFill>
              <a:latin typeface="+mn-ea"/>
            </a:endParaRPr>
          </a:p>
          <a:p>
            <a:pPr algn="just" fontAlgn="base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latin typeface="+mn-ea"/>
              </a:rPr>
              <a:t>(8.19) </a:t>
            </a:r>
            <a:r>
              <a:rPr lang="ko-KR" altLang="en-US" sz="1300" b="1" kern="0" spc="-50" dirty="0">
                <a:solidFill>
                  <a:srgbClr val="000000"/>
                </a:solidFill>
                <a:latin typeface="+mn-ea"/>
              </a:rPr>
              <a:t>화장품 수출기업 대상 최근 관세 및 외환신고 시 유의사항 교육</a:t>
            </a:r>
            <a:endParaRPr lang="en-US" altLang="ko-KR" sz="1300" b="1" kern="0" spc="-50" dirty="0">
              <a:solidFill>
                <a:srgbClr val="000000"/>
              </a:solidFill>
              <a:latin typeface="+mn-ea"/>
            </a:endParaRPr>
          </a:p>
          <a:p>
            <a:pPr algn="just" fontAlgn="base">
              <a:spcBef>
                <a:spcPts val="500"/>
              </a:spcBef>
            </a:pPr>
            <a:r>
              <a:rPr lang="en-US" altLang="ko-KR" sz="1300" b="1" kern="0" spc="-50" dirty="0">
                <a:solidFill>
                  <a:srgbClr val="000000"/>
                </a:solidFill>
                <a:latin typeface="+mn-ea"/>
              </a:rPr>
              <a:t>(8.21) </a:t>
            </a:r>
            <a:r>
              <a:rPr lang="ko-KR" altLang="en-US" sz="1300" b="1" kern="0" spc="-50" dirty="0">
                <a:solidFill>
                  <a:srgbClr val="000000"/>
                </a:solidFill>
                <a:latin typeface="+mn-ea"/>
              </a:rPr>
              <a:t>대만 화장품 제품정보파일</a:t>
            </a:r>
            <a:r>
              <a:rPr lang="en-US" altLang="ko-KR" sz="1300" b="1" kern="0" spc="-50" dirty="0">
                <a:solidFill>
                  <a:srgbClr val="000000"/>
                </a:solidFill>
                <a:latin typeface="+mn-ea"/>
              </a:rPr>
              <a:t>(PIF) </a:t>
            </a:r>
            <a:r>
              <a:rPr lang="ko-KR" altLang="en-US" sz="1300" b="1" kern="0" spc="-50" dirty="0">
                <a:solidFill>
                  <a:srgbClr val="000000"/>
                </a:solidFill>
                <a:latin typeface="+mn-ea"/>
              </a:rPr>
              <a:t>및 제품 등록 제도 설명</a:t>
            </a:r>
            <a:endParaRPr lang="ko-KR" altLang="en-US" sz="1300" b="1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4" name="텍스트 개체 틀 5">
            <a:extLst>
              <a:ext uri="{FF2B5EF4-FFF2-40B4-BE49-F238E27FC236}">
                <a16:creationId xmlns:a16="http://schemas.microsoft.com/office/drawing/2014/main" id="{C9C22F64-AD3D-3DC8-E114-09EEFF103873}"/>
              </a:ext>
            </a:extLst>
          </p:cNvPr>
          <p:cNvSpPr txBox="1">
            <a:spLocks/>
          </p:cNvSpPr>
          <p:nvPr/>
        </p:nvSpPr>
        <p:spPr>
          <a:xfrm>
            <a:off x="107652" y="147040"/>
            <a:ext cx="8496796" cy="396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600" b="1" dirty="0">
                <a:latin typeface="+mj-lt"/>
              </a:rPr>
              <a:t>화장품 글로벌 규제조화 지원센터</a:t>
            </a:r>
          </a:p>
        </p:txBody>
      </p:sp>
    </p:spTree>
    <p:extLst>
      <p:ext uri="{BB962C8B-B14F-4D97-AF65-F5344CB8AC3E}">
        <p14:creationId xmlns:p14="http://schemas.microsoft.com/office/powerpoint/2010/main" val="1788264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</TotalTime>
  <Words>989</Words>
  <Application>Microsoft Office PowerPoint</Application>
  <PresentationFormat>화면 슬라이드 쇼(16:10)</PresentationFormat>
  <Paragraphs>171</Paragraphs>
  <Slides>17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6" baseType="lpstr">
      <vt:lpstr>KoPub돋움체 Bold</vt:lpstr>
      <vt:lpstr>Noto Sans KR</vt:lpstr>
      <vt:lpstr>나눔고딕 ExtraBold</vt:lpstr>
      <vt:lpstr>나눔스퀘어</vt:lpstr>
      <vt:lpstr>맑은 고딕</vt:lpstr>
      <vt:lpstr>함초롬바탕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hyoung</dc:creator>
  <cp:lastModifiedBy>hae young lee</cp:lastModifiedBy>
  <cp:revision>1913</cp:revision>
  <cp:lastPrinted>2017-09-29T04:23:14Z</cp:lastPrinted>
  <dcterms:created xsi:type="dcterms:W3CDTF">2017-08-03T08:50:36Z</dcterms:created>
  <dcterms:modified xsi:type="dcterms:W3CDTF">2026-02-27T03:40:38Z</dcterms:modified>
</cp:coreProperties>
</file>